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64" r:id="rId7"/>
    <p:sldId id="265" r:id="rId8"/>
    <p:sldId id="266" r:id="rId9"/>
    <p:sldId id="267" r:id="rId10"/>
    <p:sldId id="269" r:id="rId11"/>
    <p:sldId id="270" r:id="rId12"/>
    <p:sldId id="268" r:id="rId13"/>
    <p:sldId id="271" r:id="rId14"/>
    <p:sldId id="272" r:id="rId15"/>
    <p:sldId id="273" r:id="rId16"/>
    <p:sldId id="274" r:id="rId17"/>
    <p:sldId id="275" r:id="rId18"/>
    <p:sldId id="276" r:id="rId19"/>
    <p:sldId id="257" r:id="rId20"/>
    <p:sldId id="277" r:id="rId21"/>
    <p:sldId id="278" r:id="rId22"/>
    <p:sldId id="279" r:id="rId23"/>
    <p:sldId id="281" r:id="rId24"/>
    <p:sldId id="282" r:id="rId25"/>
    <p:sldId id="284" r:id="rId26"/>
    <p:sldId id="285" r:id="rId27"/>
    <p:sldId id="288" r:id="rId28"/>
    <p:sldId id="289" r:id="rId29"/>
    <p:sldId id="290" r:id="rId30"/>
    <p:sldId id="287"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E912D1B-58DB-4772-9503-900D59DAAD8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0344D62-4777-484F-95B6-C5EE4E86BD23}">
      <dgm:prSet/>
      <dgm:spPr/>
      <dgm:t>
        <a:bodyPr/>
        <a:lstStyle/>
        <a:p>
          <a:r>
            <a:rPr lang="en-US"/>
            <a:t>The cervix (from Latin "neck") is the lower, narrow portion of the uterus where it joins with the top end of the vagina. </a:t>
          </a:r>
        </a:p>
      </dgm:t>
    </dgm:pt>
    <dgm:pt modelId="{519316F3-BD85-4FA4-A1C9-6EDCD585420C}" type="parTrans" cxnId="{372D6F76-7D2A-494C-A70E-6173A9591B0B}">
      <dgm:prSet/>
      <dgm:spPr/>
      <dgm:t>
        <a:bodyPr/>
        <a:lstStyle/>
        <a:p>
          <a:endParaRPr lang="en-US"/>
        </a:p>
      </dgm:t>
    </dgm:pt>
    <dgm:pt modelId="{E0804161-E5D4-42AA-B81F-0ADB5A71F47B}" type="sibTrans" cxnId="{372D6F76-7D2A-494C-A70E-6173A9591B0B}">
      <dgm:prSet/>
      <dgm:spPr/>
      <dgm:t>
        <a:bodyPr/>
        <a:lstStyle/>
        <a:p>
          <a:endParaRPr lang="en-US"/>
        </a:p>
      </dgm:t>
    </dgm:pt>
    <dgm:pt modelId="{7D16D048-FF6F-4A3D-9F75-25BAB99651BA}">
      <dgm:prSet/>
      <dgm:spPr/>
      <dgm:t>
        <a:bodyPr/>
        <a:lstStyle/>
        <a:p>
          <a:r>
            <a:rPr lang="en-US"/>
            <a:t>During menstruation, the cervix stretches open slightly to allow the endometrium to be shed. </a:t>
          </a:r>
        </a:p>
      </dgm:t>
    </dgm:pt>
    <dgm:pt modelId="{B473A77B-9807-41DB-BCE2-012111971164}" type="parTrans" cxnId="{D24BB775-A413-40B8-B497-926BFA1D117A}">
      <dgm:prSet/>
      <dgm:spPr/>
      <dgm:t>
        <a:bodyPr/>
        <a:lstStyle/>
        <a:p>
          <a:endParaRPr lang="en-US"/>
        </a:p>
      </dgm:t>
    </dgm:pt>
    <dgm:pt modelId="{E201E560-5DBC-4A4D-AF23-AF35CB2C1152}" type="sibTrans" cxnId="{D24BB775-A413-40B8-B497-926BFA1D117A}">
      <dgm:prSet/>
      <dgm:spPr/>
      <dgm:t>
        <a:bodyPr/>
        <a:lstStyle/>
        <a:p>
          <a:endParaRPr lang="en-US"/>
        </a:p>
      </dgm:t>
    </dgm:pt>
    <dgm:pt modelId="{2C882789-246A-4272-BACC-4DD6283ECBF2}">
      <dgm:prSet/>
      <dgm:spPr/>
      <dgm:t>
        <a:bodyPr/>
        <a:lstStyle/>
        <a:p>
          <a:r>
            <a:rPr lang="en-US"/>
            <a:t>During childbirth, contractions of the uterus will dilate the cervix up to 10 cm in diameter to allow the child to pass through. </a:t>
          </a:r>
        </a:p>
      </dgm:t>
    </dgm:pt>
    <dgm:pt modelId="{4E1647B6-006F-4FD2-8A5A-800863308964}" type="parTrans" cxnId="{867AABA4-B820-40D8-8B48-346DEE5CC99A}">
      <dgm:prSet/>
      <dgm:spPr/>
      <dgm:t>
        <a:bodyPr/>
        <a:lstStyle/>
        <a:p>
          <a:endParaRPr lang="en-US"/>
        </a:p>
      </dgm:t>
    </dgm:pt>
    <dgm:pt modelId="{FC3BFC47-41E2-4301-ACD7-4626DBEAAAC0}" type="sibTrans" cxnId="{867AABA4-B820-40D8-8B48-346DEE5CC99A}">
      <dgm:prSet/>
      <dgm:spPr/>
      <dgm:t>
        <a:bodyPr/>
        <a:lstStyle/>
        <a:p>
          <a:endParaRPr lang="en-US"/>
        </a:p>
      </dgm:t>
    </dgm:pt>
    <dgm:pt modelId="{5BFF3C32-E0C0-478C-882E-10282960071B}" type="pres">
      <dgm:prSet presAssocID="{8E912D1B-58DB-4772-9503-900D59DAAD86}" presName="root" presStyleCnt="0">
        <dgm:presLayoutVars>
          <dgm:dir/>
          <dgm:resizeHandles val="exact"/>
        </dgm:presLayoutVars>
      </dgm:prSet>
      <dgm:spPr/>
    </dgm:pt>
    <dgm:pt modelId="{ED0476D4-00A2-4B95-A182-DC6AA2F49501}" type="pres">
      <dgm:prSet presAssocID="{E0344D62-4777-484F-95B6-C5EE4E86BD23}" presName="compNode" presStyleCnt="0"/>
      <dgm:spPr/>
    </dgm:pt>
    <dgm:pt modelId="{3A2920C8-39BA-41D0-8A2F-F350EC093159}" type="pres">
      <dgm:prSet presAssocID="{E0344D62-4777-484F-95B6-C5EE4E86BD23}" presName="bgRect" presStyleLbl="bgShp" presStyleIdx="0" presStyleCnt="3"/>
      <dgm:spPr/>
    </dgm:pt>
    <dgm:pt modelId="{8615E167-4B02-440E-809E-67E64E1619A4}" type="pres">
      <dgm:prSet presAssocID="{E0344D62-4777-484F-95B6-C5EE4E86BD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220D5E63-56EE-4632-8D8D-FDDD1E5FCB55}" type="pres">
      <dgm:prSet presAssocID="{E0344D62-4777-484F-95B6-C5EE4E86BD23}" presName="spaceRect" presStyleCnt="0"/>
      <dgm:spPr/>
    </dgm:pt>
    <dgm:pt modelId="{4EFA494E-FA53-43AA-BDD7-47BAC2E165D2}" type="pres">
      <dgm:prSet presAssocID="{E0344D62-4777-484F-95B6-C5EE4E86BD23}" presName="parTx" presStyleLbl="revTx" presStyleIdx="0" presStyleCnt="3">
        <dgm:presLayoutVars>
          <dgm:chMax val="0"/>
          <dgm:chPref val="0"/>
        </dgm:presLayoutVars>
      </dgm:prSet>
      <dgm:spPr/>
    </dgm:pt>
    <dgm:pt modelId="{438F9690-0CFE-41D9-BC99-425D4B06E199}" type="pres">
      <dgm:prSet presAssocID="{E0804161-E5D4-42AA-B81F-0ADB5A71F47B}" presName="sibTrans" presStyleCnt="0"/>
      <dgm:spPr/>
    </dgm:pt>
    <dgm:pt modelId="{EAEE3823-789A-41B3-8518-0B2BC901D6F9}" type="pres">
      <dgm:prSet presAssocID="{7D16D048-FF6F-4A3D-9F75-25BAB99651BA}" presName="compNode" presStyleCnt="0"/>
      <dgm:spPr/>
    </dgm:pt>
    <dgm:pt modelId="{F28DA64E-291D-4366-ACCB-850BF9E65044}" type="pres">
      <dgm:prSet presAssocID="{7D16D048-FF6F-4A3D-9F75-25BAB99651BA}" presName="bgRect" presStyleLbl="bgShp" presStyleIdx="1" presStyleCnt="3"/>
      <dgm:spPr/>
    </dgm:pt>
    <dgm:pt modelId="{9F6DD10F-1C59-4D42-A95A-58D740AA5D2C}" type="pres">
      <dgm:prSet presAssocID="{7D16D048-FF6F-4A3D-9F75-25BAB99651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87318043-DBAD-4E0F-B0F8-91EBCA95936A}" type="pres">
      <dgm:prSet presAssocID="{7D16D048-FF6F-4A3D-9F75-25BAB99651BA}" presName="spaceRect" presStyleCnt="0"/>
      <dgm:spPr/>
    </dgm:pt>
    <dgm:pt modelId="{1A74D3AA-1FB7-4BC6-BA08-244C12FD5A28}" type="pres">
      <dgm:prSet presAssocID="{7D16D048-FF6F-4A3D-9F75-25BAB99651BA}" presName="parTx" presStyleLbl="revTx" presStyleIdx="1" presStyleCnt="3">
        <dgm:presLayoutVars>
          <dgm:chMax val="0"/>
          <dgm:chPref val="0"/>
        </dgm:presLayoutVars>
      </dgm:prSet>
      <dgm:spPr/>
    </dgm:pt>
    <dgm:pt modelId="{EA8D1FCD-6837-4055-804A-8650FAA0D586}" type="pres">
      <dgm:prSet presAssocID="{E201E560-5DBC-4A4D-AF23-AF35CB2C1152}" presName="sibTrans" presStyleCnt="0"/>
      <dgm:spPr/>
    </dgm:pt>
    <dgm:pt modelId="{C4B5ED96-210A-4EE7-923E-9ACF9E751281}" type="pres">
      <dgm:prSet presAssocID="{2C882789-246A-4272-BACC-4DD6283ECBF2}" presName="compNode" presStyleCnt="0"/>
      <dgm:spPr/>
    </dgm:pt>
    <dgm:pt modelId="{C405023E-AF50-4B16-8BC7-9B35BEC7239D}" type="pres">
      <dgm:prSet presAssocID="{2C882789-246A-4272-BACC-4DD6283ECBF2}" presName="bgRect" presStyleLbl="bgShp" presStyleIdx="2" presStyleCnt="3"/>
      <dgm:spPr/>
    </dgm:pt>
    <dgm:pt modelId="{C8258136-02DD-4600-B7D3-7C7CA0D005FE}" type="pres">
      <dgm:prSet presAssocID="{2C882789-246A-4272-BACC-4DD6283ECB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oller"/>
        </a:ext>
      </dgm:extLst>
    </dgm:pt>
    <dgm:pt modelId="{50528655-0944-434F-8016-8A79A15DF2A4}" type="pres">
      <dgm:prSet presAssocID="{2C882789-246A-4272-BACC-4DD6283ECBF2}" presName="spaceRect" presStyleCnt="0"/>
      <dgm:spPr/>
    </dgm:pt>
    <dgm:pt modelId="{20E6E981-A199-4F69-8091-065EED9D59F2}" type="pres">
      <dgm:prSet presAssocID="{2C882789-246A-4272-BACC-4DD6283ECBF2}" presName="parTx" presStyleLbl="revTx" presStyleIdx="2" presStyleCnt="3">
        <dgm:presLayoutVars>
          <dgm:chMax val="0"/>
          <dgm:chPref val="0"/>
        </dgm:presLayoutVars>
      </dgm:prSet>
      <dgm:spPr/>
    </dgm:pt>
  </dgm:ptLst>
  <dgm:cxnLst>
    <dgm:cxn modelId="{89EB3D06-A7C4-4585-97F3-CC95DE13B514}" type="presOf" srcId="{E0344D62-4777-484F-95B6-C5EE4E86BD23}" destId="{4EFA494E-FA53-43AA-BDD7-47BAC2E165D2}" srcOrd="0" destOrd="0" presId="urn:microsoft.com/office/officeart/2018/2/layout/IconVerticalSolidList"/>
    <dgm:cxn modelId="{D9958A0D-39C7-4A02-A245-E915D4496C30}" type="presOf" srcId="{7D16D048-FF6F-4A3D-9F75-25BAB99651BA}" destId="{1A74D3AA-1FB7-4BC6-BA08-244C12FD5A28}" srcOrd="0" destOrd="0" presId="urn:microsoft.com/office/officeart/2018/2/layout/IconVerticalSolidList"/>
    <dgm:cxn modelId="{D24BB775-A413-40B8-B497-926BFA1D117A}" srcId="{8E912D1B-58DB-4772-9503-900D59DAAD86}" destId="{7D16D048-FF6F-4A3D-9F75-25BAB99651BA}" srcOrd="1" destOrd="0" parTransId="{B473A77B-9807-41DB-BCE2-012111971164}" sibTransId="{E201E560-5DBC-4A4D-AF23-AF35CB2C1152}"/>
    <dgm:cxn modelId="{372D6F76-7D2A-494C-A70E-6173A9591B0B}" srcId="{8E912D1B-58DB-4772-9503-900D59DAAD86}" destId="{E0344D62-4777-484F-95B6-C5EE4E86BD23}" srcOrd="0" destOrd="0" parTransId="{519316F3-BD85-4FA4-A1C9-6EDCD585420C}" sibTransId="{E0804161-E5D4-42AA-B81F-0ADB5A71F47B}"/>
    <dgm:cxn modelId="{1E35CD9A-04C7-4504-B4C1-AF0DB056A82B}" type="presOf" srcId="{8E912D1B-58DB-4772-9503-900D59DAAD86}" destId="{5BFF3C32-E0C0-478C-882E-10282960071B}" srcOrd="0" destOrd="0" presId="urn:microsoft.com/office/officeart/2018/2/layout/IconVerticalSolidList"/>
    <dgm:cxn modelId="{867AABA4-B820-40D8-8B48-346DEE5CC99A}" srcId="{8E912D1B-58DB-4772-9503-900D59DAAD86}" destId="{2C882789-246A-4272-BACC-4DD6283ECBF2}" srcOrd="2" destOrd="0" parTransId="{4E1647B6-006F-4FD2-8A5A-800863308964}" sibTransId="{FC3BFC47-41E2-4301-ACD7-4626DBEAAAC0}"/>
    <dgm:cxn modelId="{29C4FEB9-257A-4878-9F8E-C04B5A59A86E}" type="presOf" srcId="{2C882789-246A-4272-BACC-4DD6283ECBF2}" destId="{20E6E981-A199-4F69-8091-065EED9D59F2}" srcOrd="0" destOrd="0" presId="urn:microsoft.com/office/officeart/2018/2/layout/IconVerticalSolidList"/>
    <dgm:cxn modelId="{CF3AACA6-6985-46AB-A097-DDD262C67A14}" type="presParOf" srcId="{5BFF3C32-E0C0-478C-882E-10282960071B}" destId="{ED0476D4-00A2-4B95-A182-DC6AA2F49501}" srcOrd="0" destOrd="0" presId="urn:microsoft.com/office/officeart/2018/2/layout/IconVerticalSolidList"/>
    <dgm:cxn modelId="{37B849BD-7C16-4F85-9EF0-FFD3903689CF}" type="presParOf" srcId="{ED0476D4-00A2-4B95-A182-DC6AA2F49501}" destId="{3A2920C8-39BA-41D0-8A2F-F350EC093159}" srcOrd="0" destOrd="0" presId="urn:microsoft.com/office/officeart/2018/2/layout/IconVerticalSolidList"/>
    <dgm:cxn modelId="{9D00A0E4-09DE-494D-9719-543E489BBAE1}" type="presParOf" srcId="{ED0476D4-00A2-4B95-A182-DC6AA2F49501}" destId="{8615E167-4B02-440E-809E-67E64E1619A4}" srcOrd="1" destOrd="0" presId="urn:microsoft.com/office/officeart/2018/2/layout/IconVerticalSolidList"/>
    <dgm:cxn modelId="{A801ACCD-D066-454F-BEB4-CB11CF4DAC6A}" type="presParOf" srcId="{ED0476D4-00A2-4B95-A182-DC6AA2F49501}" destId="{220D5E63-56EE-4632-8D8D-FDDD1E5FCB55}" srcOrd="2" destOrd="0" presId="urn:microsoft.com/office/officeart/2018/2/layout/IconVerticalSolidList"/>
    <dgm:cxn modelId="{3C95D146-397A-45BD-93A1-269A8D174237}" type="presParOf" srcId="{ED0476D4-00A2-4B95-A182-DC6AA2F49501}" destId="{4EFA494E-FA53-43AA-BDD7-47BAC2E165D2}" srcOrd="3" destOrd="0" presId="urn:microsoft.com/office/officeart/2018/2/layout/IconVerticalSolidList"/>
    <dgm:cxn modelId="{AA6DEAC7-781F-426D-8F8D-C7D1EC25EAE3}" type="presParOf" srcId="{5BFF3C32-E0C0-478C-882E-10282960071B}" destId="{438F9690-0CFE-41D9-BC99-425D4B06E199}" srcOrd="1" destOrd="0" presId="urn:microsoft.com/office/officeart/2018/2/layout/IconVerticalSolidList"/>
    <dgm:cxn modelId="{D0077561-C300-4E73-9D8C-65733083683C}" type="presParOf" srcId="{5BFF3C32-E0C0-478C-882E-10282960071B}" destId="{EAEE3823-789A-41B3-8518-0B2BC901D6F9}" srcOrd="2" destOrd="0" presId="urn:microsoft.com/office/officeart/2018/2/layout/IconVerticalSolidList"/>
    <dgm:cxn modelId="{B8AB5B5E-B68D-4E1A-9BB0-0D107EF1011B}" type="presParOf" srcId="{EAEE3823-789A-41B3-8518-0B2BC901D6F9}" destId="{F28DA64E-291D-4366-ACCB-850BF9E65044}" srcOrd="0" destOrd="0" presId="urn:microsoft.com/office/officeart/2018/2/layout/IconVerticalSolidList"/>
    <dgm:cxn modelId="{EC16344F-93FB-4294-8544-7C05022B85B3}" type="presParOf" srcId="{EAEE3823-789A-41B3-8518-0B2BC901D6F9}" destId="{9F6DD10F-1C59-4D42-A95A-58D740AA5D2C}" srcOrd="1" destOrd="0" presId="urn:microsoft.com/office/officeart/2018/2/layout/IconVerticalSolidList"/>
    <dgm:cxn modelId="{E8615DDB-C517-43E7-B7B2-C6BF63B79434}" type="presParOf" srcId="{EAEE3823-789A-41B3-8518-0B2BC901D6F9}" destId="{87318043-DBAD-4E0F-B0F8-91EBCA95936A}" srcOrd="2" destOrd="0" presId="urn:microsoft.com/office/officeart/2018/2/layout/IconVerticalSolidList"/>
    <dgm:cxn modelId="{F8888B0B-C16A-4645-B5A3-D2CFDD5A1369}" type="presParOf" srcId="{EAEE3823-789A-41B3-8518-0B2BC901D6F9}" destId="{1A74D3AA-1FB7-4BC6-BA08-244C12FD5A28}" srcOrd="3" destOrd="0" presId="urn:microsoft.com/office/officeart/2018/2/layout/IconVerticalSolidList"/>
    <dgm:cxn modelId="{3441C799-0EFF-46F2-A66D-F7746B53A72F}" type="presParOf" srcId="{5BFF3C32-E0C0-478C-882E-10282960071B}" destId="{EA8D1FCD-6837-4055-804A-8650FAA0D586}" srcOrd="3" destOrd="0" presId="urn:microsoft.com/office/officeart/2018/2/layout/IconVerticalSolidList"/>
    <dgm:cxn modelId="{89C414E4-34A8-4BFE-9D73-7A7F30EFA5BD}" type="presParOf" srcId="{5BFF3C32-E0C0-478C-882E-10282960071B}" destId="{C4B5ED96-210A-4EE7-923E-9ACF9E751281}" srcOrd="4" destOrd="0" presId="urn:microsoft.com/office/officeart/2018/2/layout/IconVerticalSolidList"/>
    <dgm:cxn modelId="{09FE5441-7C06-403D-8658-663F46843625}" type="presParOf" srcId="{C4B5ED96-210A-4EE7-923E-9ACF9E751281}" destId="{C405023E-AF50-4B16-8BC7-9B35BEC7239D}" srcOrd="0" destOrd="0" presId="urn:microsoft.com/office/officeart/2018/2/layout/IconVerticalSolidList"/>
    <dgm:cxn modelId="{6AF2BA07-9948-4951-8836-7EFE67A3D603}" type="presParOf" srcId="{C4B5ED96-210A-4EE7-923E-9ACF9E751281}" destId="{C8258136-02DD-4600-B7D3-7C7CA0D005FE}" srcOrd="1" destOrd="0" presId="urn:microsoft.com/office/officeart/2018/2/layout/IconVerticalSolidList"/>
    <dgm:cxn modelId="{4611ECBE-9F5A-49AD-A1F3-BEF685E48663}" type="presParOf" srcId="{C4B5ED96-210A-4EE7-923E-9ACF9E751281}" destId="{50528655-0944-434F-8016-8A79A15DF2A4}" srcOrd="2" destOrd="0" presId="urn:microsoft.com/office/officeart/2018/2/layout/IconVerticalSolidList"/>
    <dgm:cxn modelId="{E4184CA9-0CA4-4432-A805-C16E26FE40EF}" type="presParOf" srcId="{C4B5ED96-210A-4EE7-923E-9ACF9E751281}" destId="{20E6E981-A199-4F69-8091-065EED9D59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920C8-39BA-41D0-8A2F-F350EC093159}">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5E167-4B02-440E-809E-67E64E1619A4}">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FA494E-FA53-43AA-BDD7-47BAC2E165D2}">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The cervix (from Latin "neck") is the lower, narrow portion of the uterus where it joins with the top end of the vagina. </a:t>
          </a:r>
        </a:p>
      </dsp:txBody>
      <dsp:txXfrm>
        <a:off x="1941716" y="718"/>
        <a:ext cx="4571887" cy="1681139"/>
      </dsp:txXfrm>
    </dsp:sp>
    <dsp:sp modelId="{F28DA64E-291D-4366-ACCB-850BF9E65044}">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6DD10F-1C59-4D42-A95A-58D740AA5D2C}">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74D3AA-1FB7-4BC6-BA08-244C12FD5A28}">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During menstruation, the cervix stretches open slightly to allow the endometrium to be shed. </a:t>
          </a:r>
        </a:p>
      </dsp:txBody>
      <dsp:txXfrm>
        <a:off x="1941716" y="2102143"/>
        <a:ext cx="4571887" cy="1681139"/>
      </dsp:txXfrm>
    </dsp:sp>
    <dsp:sp modelId="{C405023E-AF50-4B16-8BC7-9B35BEC7239D}">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58136-02DD-4600-B7D3-7C7CA0D005F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6E981-A199-4F69-8091-065EED9D59F2}">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During childbirth, contractions of the uterus will dilate the cervix up to 10 cm in diameter to allow the child to pass through. </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1AB1-8A75-4964-B318-EC2670564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3F2C3C-29F5-4DCD-A033-32E2F0A01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60AED-B2DB-414F-9493-D270A3CE5671}"/>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5" name="Footer Placeholder 4">
            <a:extLst>
              <a:ext uri="{FF2B5EF4-FFF2-40B4-BE49-F238E27FC236}">
                <a16:creationId xmlns:a16="http://schemas.microsoft.com/office/drawing/2014/main" id="{1EF0CBE4-C5D1-46D3-A8D5-7EA59D298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C863F-6B38-421B-B8D2-3298CCFF0C02}"/>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4789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0160-AC45-47A4-B6D9-40A08973C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297ACB-7873-486D-BA65-5D3015145A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4DA88-5496-423D-83E2-0B4760582539}"/>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5" name="Footer Placeholder 4">
            <a:extLst>
              <a:ext uri="{FF2B5EF4-FFF2-40B4-BE49-F238E27FC236}">
                <a16:creationId xmlns:a16="http://schemas.microsoft.com/office/drawing/2014/main" id="{283D4ECC-A60E-4311-9B93-179E16380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20410-2820-4F80-AFE8-6205A93232E9}"/>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274226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691594-B71F-4CEB-BC98-2764E4043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07E66D-DE50-419E-9910-678278DC4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F19CD-B5EC-4BCE-9E4A-ED063D477CAF}"/>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5" name="Footer Placeholder 4">
            <a:extLst>
              <a:ext uri="{FF2B5EF4-FFF2-40B4-BE49-F238E27FC236}">
                <a16:creationId xmlns:a16="http://schemas.microsoft.com/office/drawing/2014/main" id="{1F9AB011-CC1A-4421-894C-0EB958707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8649-534C-483F-85A9-A10D1546435F}"/>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4176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100B-6EAE-4CAC-8076-DEF9F656F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50B9F-8BC2-4DF3-BCDC-93ABD22ADB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0B2E7-474B-4CBE-8A1E-A1C6A6651BB3}"/>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5" name="Footer Placeholder 4">
            <a:extLst>
              <a:ext uri="{FF2B5EF4-FFF2-40B4-BE49-F238E27FC236}">
                <a16:creationId xmlns:a16="http://schemas.microsoft.com/office/drawing/2014/main" id="{FB52301E-3875-487C-ABF1-E17E04BBC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E0EDE-5B88-4377-A539-1CABE6B82316}"/>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41397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3E9E-DF4A-49CF-A23B-2070107FD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92F0EC-582D-4E2B-9AB2-67C82A275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750691-CBB3-49AB-8376-9C37099DAA54}"/>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5" name="Footer Placeholder 4">
            <a:extLst>
              <a:ext uri="{FF2B5EF4-FFF2-40B4-BE49-F238E27FC236}">
                <a16:creationId xmlns:a16="http://schemas.microsoft.com/office/drawing/2014/main" id="{E5C9A716-3863-48F7-AE3E-68C0ABEFC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5AE1B-EE81-4838-8036-CE3770CC0D72}"/>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06663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999E-ADCF-4C4C-83F1-C07026501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0273B-BFE8-4FA7-A76B-607EB2AE4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F174D4-9B7D-4FA1-A00A-BC5ADDE55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42721-C9D9-4915-978E-016F1D3A0A66}"/>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6" name="Footer Placeholder 5">
            <a:extLst>
              <a:ext uri="{FF2B5EF4-FFF2-40B4-BE49-F238E27FC236}">
                <a16:creationId xmlns:a16="http://schemas.microsoft.com/office/drawing/2014/main" id="{980589F6-024E-46A3-B92E-7C1D25661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64261-9815-4CAA-87AB-3B979C34CD64}"/>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7011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3120-E92B-486F-9D97-8FFEB836D6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096984-D1A5-46E8-B642-BBB3AE56F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B84BFE-C348-4CAB-8AD4-DA8117F97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C43EAF-8666-44F2-83AC-8D8200825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5A784-2D08-4D44-BFF1-49AEAED11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81BD46-C857-4258-9B1B-B867108D55FC}"/>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8" name="Footer Placeholder 7">
            <a:extLst>
              <a:ext uri="{FF2B5EF4-FFF2-40B4-BE49-F238E27FC236}">
                <a16:creationId xmlns:a16="http://schemas.microsoft.com/office/drawing/2014/main" id="{596BCF18-3EAF-4D3A-A14F-25616A2F7F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3BDC80-2808-43EF-90E6-CC26CD7907AA}"/>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4708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71CD-745A-436A-839C-E4DC2E36C3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1A27F-562B-44CC-A88A-B79D5DB0FC90}"/>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4" name="Footer Placeholder 3">
            <a:extLst>
              <a:ext uri="{FF2B5EF4-FFF2-40B4-BE49-F238E27FC236}">
                <a16:creationId xmlns:a16="http://schemas.microsoft.com/office/drawing/2014/main" id="{C45428F3-585C-4482-8D24-74D06847A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24A80-A8A1-4320-A022-D35D8C04B0BD}"/>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21815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3F8E5-13E1-4BB6-BADC-2F5612EFD5C3}"/>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3" name="Footer Placeholder 2">
            <a:extLst>
              <a:ext uri="{FF2B5EF4-FFF2-40B4-BE49-F238E27FC236}">
                <a16:creationId xmlns:a16="http://schemas.microsoft.com/office/drawing/2014/main" id="{8C411886-5D39-4318-BECC-8BFC936B0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F06B5C-9D31-477B-8E85-0748E6601A6E}"/>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61475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FD56-D563-47BE-B3B6-729AD3BD6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21873-776C-411A-A924-63D9D95C3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BE8D7-F5A2-487B-8B39-729C35B0A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EFEFF-1B82-4CD8-B2B9-122AB2D3A335}"/>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6" name="Footer Placeholder 5">
            <a:extLst>
              <a:ext uri="{FF2B5EF4-FFF2-40B4-BE49-F238E27FC236}">
                <a16:creationId xmlns:a16="http://schemas.microsoft.com/office/drawing/2014/main" id="{266F9609-9B84-43A3-8985-163137D77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420A8-A24D-4FEF-BBAC-4BD20DFE6524}"/>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3951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EC8D-552A-41B3-805C-2CD847310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24D876-4F68-4632-AD4A-27C1F8F49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98BE07-F69B-4DDB-9110-28FE325F5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B3F967-0395-4C06-9551-088979A733CC}"/>
              </a:ext>
            </a:extLst>
          </p:cNvPr>
          <p:cNvSpPr>
            <a:spLocks noGrp="1"/>
          </p:cNvSpPr>
          <p:nvPr>
            <p:ph type="dt" sz="half" idx="10"/>
          </p:nvPr>
        </p:nvSpPr>
        <p:spPr/>
        <p:txBody>
          <a:bodyPr/>
          <a:lstStyle/>
          <a:p>
            <a:fld id="{19351770-B9A0-49E1-8F92-43363E2F18E3}" type="datetimeFigureOut">
              <a:rPr lang="en-US" smtClean="0"/>
              <a:t>5/17/2019</a:t>
            </a:fld>
            <a:endParaRPr lang="en-US"/>
          </a:p>
        </p:txBody>
      </p:sp>
      <p:sp>
        <p:nvSpPr>
          <p:cNvPr id="6" name="Footer Placeholder 5">
            <a:extLst>
              <a:ext uri="{FF2B5EF4-FFF2-40B4-BE49-F238E27FC236}">
                <a16:creationId xmlns:a16="http://schemas.microsoft.com/office/drawing/2014/main" id="{EFE776DF-6CF5-445B-95AF-0EE6E7251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CD2C3-E597-4383-8914-569553B23E0F}"/>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3156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613B7-8653-4552-841F-0F4C80D9A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0D7139-57DF-4178-9FE0-BBDD2E58C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E41B4-EDF2-4B16-8936-9949EA55A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51770-B9A0-49E1-8F92-43363E2F18E3}" type="datetimeFigureOut">
              <a:rPr lang="en-US" smtClean="0"/>
              <a:t>5/17/2019</a:t>
            </a:fld>
            <a:endParaRPr lang="en-US"/>
          </a:p>
        </p:txBody>
      </p:sp>
      <p:sp>
        <p:nvSpPr>
          <p:cNvPr id="5" name="Footer Placeholder 4">
            <a:extLst>
              <a:ext uri="{FF2B5EF4-FFF2-40B4-BE49-F238E27FC236}">
                <a16:creationId xmlns:a16="http://schemas.microsoft.com/office/drawing/2014/main" id="{B33D4959-64D4-4307-80B5-8A2AEE956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822757-C8EB-48A4-8CE4-202A713376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8C912-B283-4C9F-9C4E-62ACEE0538F2}" type="slidenum">
              <a:rPr lang="en-US" smtClean="0"/>
              <a:t>‹#›</a:t>
            </a:fld>
            <a:endParaRPr lang="en-US"/>
          </a:p>
        </p:txBody>
      </p:sp>
    </p:spTree>
    <p:extLst>
      <p:ext uri="{BB962C8B-B14F-4D97-AF65-F5344CB8AC3E}">
        <p14:creationId xmlns:p14="http://schemas.microsoft.com/office/powerpoint/2010/main" val="2252505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lideplayer.com/slide/4900170/"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uth-code.com/2016/02/scientists-have-made-artificial-sperm.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urumed.org/2012/08/22/la-semence-masculine-induirait-lovulation-fminine/"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interest.com/explore/boy-or-girl-prediction/" TargetMode="External"/><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hyperlink" Target="http://www.columbia.edu/itc/hs/pubhealth/modules/reproductiveHealth/anatomy.html#to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307FF-8C8D-42AC-BC99-643C5FBEAE41}"/>
              </a:ext>
            </a:extLst>
          </p:cNvPr>
          <p:cNvSpPr>
            <a:spLocks noGrp="1"/>
          </p:cNvSpPr>
          <p:nvPr>
            <p:ph type="ctrTitle"/>
          </p:nvPr>
        </p:nvSpPr>
        <p:spPr>
          <a:xfrm>
            <a:off x="1524000" y="1122362"/>
            <a:ext cx="9144000" cy="2840037"/>
          </a:xfrm>
        </p:spPr>
        <p:txBody>
          <a:bodyPr>
            <a:normAutofit/>
          </a:bodyPr>
          <a:lstStyle/>
          <a:p>
            <a:r>
              <a:rPr lang="en-US" sz="5800"/>
              <a:t>Reproductive System</a:t>
            </a:r>
          </a:p>
        </p:txBody>
      </p:sp>
      <p:sp>
        <p:nvSpPr>
          <p:cNvPr id="3" name="Subtitle 2">
            <a:extLst>
              <a:ext uri="{FF2B5EF4-FFF2-40B4-BE49-F238E27FC236}">
                <a16:creationId xmlns:a16="http://schemas.microsoft.com/office/drawing/2014/main" id="{F268A9B9-B01E-4AFC-BB8D-A036390ABF32}"/>
              </a:ext>
            </a:extLst>
          </p:cNvPr>
          <p:cNvSpPr>
            <a:spLocks noGrp="1"/>
          </p:cNvSpPr>
          <p:nvPr>
            <p:ph type="subTitle" idx="1"/>
          </p:nvPr>
        </p:nvSpPr>
        <p:spPr>
          <a:xfrm>
            <a:off x="1524000" y="4256436"/>
            <a:ext cx="9144000" cy="1600818"/>
          </a:xfrm>
        </p:spPr>
        <p:txBody>
          <a:bodyPr>
            <a:normAutofit/>
          </a:bodyPr>
          <a:lstStyle/>
          <a:p>
            <a:r>
              <a:rPr lang="en-US">
                <a:solidFill>
                  <a:schemeClr val="accent1"/>
                </a:solidFill>
              </a:rPr>
              <a:t>Physiology</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9791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Clitoris">
            <a:extLst>
              <a:ext uri="{FF2B5EF4-FFF2-40B4-BE49-F238E27FC236}">
                <a16:creationId xmlns:a16="http://schemas.microsoft.com/office/drawing/2014/main" id="{0DC94914-B5B4-4D77-8A16-C07DCB697D0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5862" r="-2" b="21333"/>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170" name="Picture 2" descr="Related image">
            <a:extLst>
              <a:ext uri="{FF2B5EF4-FFF2-40B4-BE49-F238E27FC236}">
                <a16:creationId xmlns:a16="http://schemas.microsoft.com/office/drawing/2014/main" id="{2B476D9A-3028-41D0-9574-7C1D42943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68" r="-1" b="-1"/>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71CBA6-8E2E-4178-81AD-1F327A35507B}"/>
              </a:ext>
            </a:extLst>
          </p:cNvPr>
          <p:cNvSpPr>
            <a:spLocks noGrp="1"/>
          </p:cNvSpPr>
          <p:nvPr>
            <p:ph type="title"/>
          </p:nvPr>
        </p:nvSpPr>
        <p:spPr>
          <a:xfrm>
            <a:off x="804998" y="798445"/>
            <a:ext cx="4803636" cy="1311664"/>
          </a:xfrm>
        </p:spPr>
        <p:txBody>
          <a:bodyPr>
            <a:normAutofit/>
          </a:bodyPr>
          <a:lstStyle/>
          <a:p>
            <a:r>
              <a:rPr lang="en-US" sz="4000">
                <a:solidFill>
                  <a:srgbClr val="000000"/>
                </a:solidFill>
              </a:rPr>
              <a:t>Clitoris</a:t>
            </a:r>
          </a:p>
        </p:txBody>
      </p:sp>
      <p:sp>
        <p:nvSpPr>
          <p:cNvPr id="3" name="Content Placeholder 2">
            <a:extLst>
              <a:ext uri="{FF2B5EF4-FFF2-40B4-BE49-F238E27FC236}">
                <a16:creationId xmlns:a16="http://schemas.microsoft.com/office/drawing/2014/main" id="{BDF9FC0C-CD6F-49F4-A94F-4147466EAF2C}"/>
              </a:ext>
            </a:extLst>
          </p:cNvPr>
          <p:cNvSpPr>
            <a:spLocks noGrp="1"/>
          </p:cNvSpPr>
          <p:nvPr>
            <p:ph idx="1"/>
          </p:nvPr>
        </p:nvSpPr>
        <p:spPr>
          <a:xfrm>
            <a:off x="804997" y="2272143"/>
            <a:ext cx="4803637" cy="3788830"/>
          </a:xfrm>
        </p:spPr>
        <p:txBody>
          <a:bodyPr anchor="ctr">
            <a:normAutofit/>
          </a:bodyPr>
          <a:lstStyle/>
          <a:p>
            <a:r>
              <a:rPr lang="en-US" sz="1900">
                <a:solidFill>
                  <a:srgbClr val="000000"/>
                </a:solidFill>
              </a:rPr>
              <a:t>The clitoris is a small oval structure located at the top of the labia minora. </a:t>
            </a:r>
          </a:p>
          <a:p>
            <a:r>
              <a:rPr lang="en-US" sz="1900">
                <a:solidFill>
                  <a:srgbClr val="000000"/>
                </a:solidFill>
              </a:rPr>
              <a:t>It is believed that it functions solely for sexual pleasure. </a:t>
            </a:r>
          </a:p>
          <a:p>
            <a:r>
              <a:rPr lang="en-US" sz="1900">
                <a:solidFill>
                  <a:srgbClr val="000000"/>
                </a:solidFill>
              </a:rPr>
              <a:t>Only the tip or glans of the clitoris shows externally, but the organ itself is elongated and branched into two forks, the crura, which extend downward along the rim of the vaginal opening toward the perineum. </a:t>
            </a:r>
          </a:p>
          <a:p>
            <a:r>
              <a:rPr lang="en-US" sz="1900">
                <a:solidFill>
                  <a:srgbClr val="000000"/>
                </a:solidFill>
              </a:rPr>
              <a:t>Thus the clitoris is much larger than most people think it is, about 4" long on average.</a:t>
            </a:r>
          </a:p>
        </p:txBody>
      </p:sp>
    </p:spTree>
    <p:extLst>
      <p:ext uri="{BB962C8B-B14F-4D97-AF65-F5344CB8AC3E}">
        <p14:creationId xmlns:p14="http://schemas.microsoft.com/office/powerpoint/2010/main" val="366902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CB4D0-BFB7-44ED-A0D1-41A0B86F8CE2}"/>
              </a:ext>
            </a:extLst>
          </p:cNvPr>
          <p:cNvSpPr>
            <a:spLocks noGrp="1"/>
          </p:cNvSpPr>
          <p:nvPr>
            <p:ph type="title"/>
          </p:nvPr>
        </p:nvSpPr>
        <p:spPr>
          <a:xfrm>
            <a:off x="643468" y="111078"/>
            <a:ext cx="3363974" cy="784662"/>
          </a:xfrm>
          <a:noFill/>
          <a:ln w="19050">
            <a:solidFill>
              <a:schemeClr val="bg1"/>
            </a:solidFill>
          </a:ln>
        </p:spPr>
        <p:txBody>
          <a:bodyPr wrap="square">
            <a:normAutofit fontScale="90000"/>
          </a:bodyPr>
          <a:lstStyle/>
          <a:p>
            <a:pPr algn="ctr"/>
            <a:br>
              <a:rPr lang="en-US" sz="2800">
                <a:solidFill>
                  <a:schemeClr val="bg1"/>
                </a:solidFill>
              </a:rPr>
            </a:br>
            <a:r>
              <a:rPr lang="en-US" sz="2800">
                <a:solidFill>
                  <a:schemeClr val="bg1"/>
                </a:solidFill>
              </a:rPr>
              <a:t>Urethra</a:t>
            </a:r>
            <a:br>
              <a:rPr lang="en-US" sz="2800">
                <a:solidFill>
                  <a:schemeClr val="bg1"/>
                </a:solidFill>
              </a:rPr>
            </a:br>
            <a:endParaRPr lang="en-US" sz="2800">
              <a:solidFill>
                <a:schemeClr val="bg1"/>
              </a:solidFill>
            </a:endParaRPr>
          </a:p>
        </p:txBody>
      </p:sp>
      <p:sp>
        <p:nvSpPr>
          <p:cNvPr id="3" name="Content Placeholder 2">
            <a:extLst>
              <a:ext uri="{FF2B5EF4-FFF2-40B4-BE49-F238E27FC236}">
                <a16:creationId xmlns:a16="http://schemas.microsoft.com/office/drawing/2014/main" id="{229E73A9-5612-476C-A140-45DB4658F216}"/>
              </a:ext>
            </a:extLst>
          </p:cNvPr>
          <p:cNvSpPr>
            <a:spLocks noGrp="1"/>
          </p:cNvSpPr>
          <p:nvPr>
            <p:ph idx="1"/>
          </p:nvPr>
        </p:nvSpPr>
        <p:spPr>
          <a:xfrm>
            <a:off x="643468" y="1194319"/>
            <a:ext cx="3363974" cy="4859348"/>
          </a:xfrm>
        </p:spPr>
        <p:txBody>
          <a:bodyPr>
            <a:normAutofit/>
          </a:bodyPr>
          <a:lstStyle/>
          <a:p>
            <a:endParaRPr lang="en-US" sz="1600" dirty="0">
              <a:solidFill>
                <a:schemeClr val="bg1"/>
              </a:solidFill>
            </a:endParaRPr>
          </a:p>
          <a:p>
            <a:r>
              <a:rPr lang="en-US" sz="1600" dirty="0">
                <a:solidFill>
                  <a:schemeClr val="bg1"/>
                </a:solidFill>
              </a:rPr>
              <a:t>The opening to the urethra is just below the clitoris. </a:t>
            </a:r>
          </a:p>
          <a:p>
            <a:r>
              <a:rPr lang="en-US" sz="1600" dirty="0">
                <a:solidFill>
                  <a:schemeClr val="bg1"/>
                </a:solidFill>
              </a:rPr>
              <a:t>The urethra is used for the passage of urine. </a:t>
            </a:r>
          </a:p>
          <a:p>
            <a:r>
              <a:rPr lang="en-US" sz="1600" dirty="0">
                <a:solidFill>
                  <a:schemeClr val="bg1"/>
                </a:solidFill>
              </a:rPr>
              <a:t>The urethra is connected to the bladder. </a:t>
            </a:r>
          </a:p>
          <a:p>
            <a:r>
              <a:rPr lang="en-US" sz="1600" dirty="0">
                <a:solidFill>
                  <a:schemeClr val="bg1"/>
                </a:solidFill>
              </a:rPr>
              <a:t>In females the urethra is 1.5 inches long, compared to males whose urethra is 8 inches long. </a:t>
            </a:r>
          </a:p>
          <a:p>
            <a:r>
              <a:rPr lang="en-US" sz="1600" dirty="0">
                <a:solidFill>
                  <a:schemeClr val="bg1"/>
                </a:solidFill>
              </a:rPr>
              <a:t>Because the urethra is so close to the anus, women should always wipe themselves from front to back to avoid infecting the vagina and urethra with bacteria. </a:t>
            </a:r>
          </a:p>
          <a:p>
            <a:r>
              <a:rPr lang="en-US" sz="1600" dirty="0">
                <a:solidFill>
                  <a:schemeClr val="bg1"/>
                </a:solidFill>
              </a:rPr>
              <a:t>This location issue is the reason for bladder infections being more common among females.</a:t>
            </a:r>
          </a:p>
          <a:p>
            <a:pPr marL="0" indent="0">
              <a:buNone/>
            </a:pPr>
            <a:endParaRPr lang="en-US" sz="1600" dirty="0">
              <a:solidFill>
                <a:schemeClr val="bg1"/>
              </a:solidFill>
            </a:endParaRPr>
          </a:p>
        </p:txBody>
      </p:sp>
      <p:pic>
        <p:nvPicPr>
          <p:cNvPr id="5" name="Picture 4">
            <a:extLst>
              <a:ext uri="{FF2B5EF4-FFF2-40B4-BE49-F238E27FC236}">
                <a16:creationId xmlns:a16="http://schemas.microsoft.com/office/drawing/2014/main" id="{06255DF2-8A09-4197-B63B-DF16F47D9B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388945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ED79-88BF-4ECE-B000-B78047FE561F}"/>
              </a:ext>
            </a:extLst>
          </p:cNvPr>
          <p:cNvSpPr>
            <a:spLocks noGrp="1"/>
          </p:cNvSpPr>
          <p:nvPr>
            <p:ph type="title"/>
          </p:nvPr>
        </p:nvSpPr>
        <p:spPr>
          <a:xfrm>
            <a:off x="4965430" y="629268"/>
            <a:ext cx="6586491" cy="1286160"/>
          </a:xfrm>
        </p:spPr>
        <p:txBody>
          <a:bodyPr anchor="b">
            <a:normAutofit/>
          </a:bodyPr>
          <a:lstStyle/>
          <a:p>
            <a:r>
              <a:rPr lang="en-US" dirty="0"/>
              <a:t>Vagina</a:t>
            </a:r>
          </a:p>
        </p:txBody>
      </p:sp>
      <p:pic>
        <p:nvPicPr>
          <p:cNvPr id="6146" name="Picture 2" descr="Related image">
            <a:extLst>
              <a:ext uri="{FF2B5EF4-FFF2-40B4-BE49-F238E27FC236}">
                <a16:creationId xmlns:a16="http://schemas.microsoft.com/office/drawing/2014/main" id="{4DF0E426-693F-47AD-AAB9-B543DB21C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38" r="1326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567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551F6A-DA9B-4EC0-8440-C1660BEC9121}"/>
              </a:ext>
            </a:extLst>
          </p:cNvPr>
          <p:cNvSpPr>
            <a:spLocks noGrp="1"/>
          </p:cNvSpPr>
          <p:nvPr>
            <p:ph idx="1"/>
          </p:nvPr>
        </p:nvSpPr>
        <p:spPr>
          <a:xfrm>
            <a:off x="4965431" y="2438400"/>
            <a:ext cx="6586489" cy="3785419"/>
          </a:xfrm>
        </p:spPr>
        <p:txBody>
          <a:bodyPr>
            <a:normAutofit/>
          </a:bodyPr>
          <a:lstStyle/>
          <a:p>
            <a:r>
              <a:rPr lang="en-US" sz="1400" dirty="0"/>
              <a:t>The vagina is a muscular, hollow tube that extends from the vaginal opening to the cervix of the uterus.</a:t>
            </a:r>
          </a:p>
          <a:p>
            <a:r>
              <a:rPr lang="en-US" sz="1400" dirty="0"/>
              <a:t> The vagina functions as a passageway for sperm to gain access to the fallopian tubes where fertilization may occur.</a:t>
            </a:r>
          </a:p>
          <a:p>
            <a:endParaRPr lang="en-US" sz="1400" dirty="0"/>
          </a:p>
          <a:p>
            <a:r>
              <a:rPr lang="en-US" sz="1400" dirty="0"/>
              <a:t>The vagina is made up of three layers</a:t>
            </a:r>
          </a:p>
          <a:p>
            <a:pPr lvl="1"/>
            <a:r>
              <a:rPr lang="en-US" sz="1000" dirty="0"/>
              <a:t>an inner mucosal layer</a:t>
            </a:r>
          </a:p>
          <a:p>
            <a:pPr lvl="1"/>
            <a:r>
              <a:rPr lang="en-US" sz="1000" dirty="0"/>
              <a:t>a middle muscularis layer</a:t>
            </a:r>
          </a:p>
          <a:p>
            <a:pPr lvl="1"/>
            <a:r>
              <a:rPr lang="en-US" sz="1000" dirty="0"/>
              <a:t>an outer fibrous layer.</a:t>
            </a:r>
            <a:endParaRPr lang="en-US" sz="1400" dirty="0"/>
          </a:p>
        </p:txBody>
      </p:sp>
    </p:spTree>
    <p:extLst>
      <p:ext uri="{BB962C8B-B14F-4D97-AF65-F5344CB8AC3E}">
        <p14:creationId xmlns:p14="http://schemas.microsoft.com/office/powerpoint/2010/main" val="235159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ED79-88BF-4ECE-B000-B78047FE561F}"/>
              </a:ext>
            </a:extLst>
          </p:cNvPr>
          <p:cNvSpPr>
            <a:spLocks noGrp="1"/>
          </p:cNvSpPr>
          <p:nvPr>
            <p:ph type="title"/>
          </p:nvPr>
        </p:nvSpPr>
        <p:spPr>
          <a:xfrm>
            <a:off x="4965430" y="629268"/>
            <a:ext cx="6586491" cy="1286160"/>
          </a:xfrm>
        </p:spPr>
        <p:txBody>
          <a:bodyPr anchor="b">
            <a:normAutofit/>
          </a:bodyPr>
          <a:lstStyle/>
          <a:p>
            <a:r>
              <a:rPr lang="en-US" dirty="0"/>
              <a:t>Vagina</a:t>
            </a:r>
          </a:p>
        </p:txBody>
      </p:sp>
      <p:pic>
        <p:nvPicPr>
          <p:cNvPr id="6146" name="Picture 2" descr="Related image">
            <a:extLst>
              <a:ext uri="{FF2B5EF4-FFF2-40B4-BE49-F238E27FC236}">
                <a16:creationId xmlns:a16="http://schemas.microsoft.com/office/drawing/2014/main" id="{4DF0E426-693F-47AD-AAB9-B543DB21C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38" r="1326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567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551F6A-DA9B-4EC0-8440-C1660BEC9121}"/>
              </a:ext>
            </a:extLst>
          </p:cNvPr>
          <p:cNvSpPr>
            <a:spLocks noGrp="1"/>
          </p:cNvSpPr>
          <p:nvPr>
            <p:ph idx="1"/>
          </p:nvPr>
        </p:nvSpPr>
        <p:spPr>
          <a:xfrm>
            <a:off x="4965431" y="2438400"/>
            <a:ext cx="6586489" cy="3785419"/>
          </a:xfrm>
        </p:spPr>
        <p:txBody>
          <a:bodyPr>
            <a:normAutofit/>
          </a:bodyPr>
          <a:lstStyle/>
          <a:p>
            <a:r>
              <a:rPr lang="en-US" sz="1400" dirty="0"/>
              <a:t>The vagina is made up of three layers</a:t>
            </a:r>
          </a:p>
          <a:p>
            <a:pPr lvl="1"/>
            <a:r>
              <a:rPr lang="en-US" sz="1000" dirty="0"/>
              <a:t>an inner mucosal layer</a:t>
            </a:r>
          </a:p>
          <a:p>
            <a:pPr lvl="1"/>
            <a:r>
              <a:rPr lang="en-US" sz="1000" dirty="0"/>
              <a:t>a middle muscularis layer</a:t>
            </a:r>
          </a:p>
          <a:p>
            <a:pPr lvl="1"/>
            <a:r>
              <a:rPr lang="en-US" sz="1000" dirty="0"/>
              <a:t>an outer fibrous layer</a:t>
            </a:r>
          </a:p>
          <a:p>
            <a:pPr lvl="1"/>
            <a:endParaRPr lang="en-US" sz="1000" dirty="0"/>
          </a:p>
          <a:p>
            <a:r>
              <a:rPr lang="en-US" sz="1800" dirty="0"/>
              <a:t> The inner layer is made of vaginal rugae that stretch and allow penetration to occur. </a:t>
            </a:r>
          </a:p>
          <a:p>
            <a:r>
              <a:rPr lang="en-US" sz="1800" dirty="0"/>
              <a:t>the vaginal rugae have glands that secrete an acidic mucus (pH of around 4.0.) that keeps bacterial growth down.</a:t>
            </a:r>
          </a:p>
          <a:p>
            <a:r>
              <a:rPr lang="en-US" sz="1800" dirty="0"/>
              <a:t> The outer muscular layer is especially important with delivery of a fetus and placenta.</a:t>
            </a:r>
          </a:p>
          <a:p>
            <a:pPr marL="0" indent="0">
              <a:buNone/>
            </a:pPr>
            <a:endParaRPr lang="en-US" sz="1800" dirty="0"/>
          </a:p>
        </p:txBody>
      </p:sp>
    </p:spTree>
    <p:extLst>
      <p:ext uri="{BB962C8B-B14F-4D97-AF65-F5344CB8AC3E}">
        <p14:creationId xmlns:p14="http://schemas.microsoft.com/office/powerpoint/2010/main" val="179595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2AECA-BF3B-44F9-8C2F-DD944BFF8CE2}"/>
              </a:ext>
            </a:extLst>
          </p:cNvPr>
          <p:cNvSpPr>
            <a:spLocks noGrp="1"/>
          </p:cNvSpPr>
          <p:nvPr>
            <p:ph type="title"/>
          </p:nvPr>
        </p:nvSpPr>
        <p:spPr>
          <a:xfrm>
            <a:off x="863029" y="1012004"/>
            <a:ext cx="3416158" cy="4795408"/>
          </a:xfrm>
        </p:spPr>
        <p:txBody>
          <a:bodyPr>
            <a:normAutofit/>
          </a:bodyPr>
          <a:lstStyle/>
          <a:p>
            <a:r>
              <a:rPr lang="en-US">
                <a:solidFill>
                  <a:srgbClr val="FFFFFF"/>
                </a:solidFill>
              </a:rPr>
              <a:t>Cervix</a:t>
            </a:r>
          </a:p>
        </p:txBody>
      </p:sp>
      <p:graphicFrame>
        <p:nvGraphicFramePr>
          <p:cNvPr id="5" name="Content Placeholder 2">
            <a:extLst>
              <a:ext uri="{FF2B5EF4-FFF2-40B4-BE49-F238E27FC236}">
                <a16:creationId xmlns:a16="http://schemas.microsoft.com/office/drawing/2014/main" id="{454D0BC3-CCE1-4454-9852-74259B986400}"/>
              </a:ext>
            </a:extLst>
          </p:cNvPr>
          <p:cNvGraphicFramePr>
            <a:graphicFrameLocks noGrp="1"/>
          </p:cNvGraphicFramePr>
          <p:nvPr>
            <p:ph idx="1"/>
            <p:extLst>
              <p:ext uri="{D42A27DB-BD31-4B8C-83A1-F6EECF244321}">
                <p14:modId xmlns:p14="http://schemas.microsoft.com/office/powerpoint/2010/main" val="195673025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11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B02E-E38E-4B99-A61D-4E53679BC0CC}"/>
              </a:ext>
            </a:extLst>
          </p:cNvPr>
          <p:cNvSpPr>
            <a:spLocks noGrp="1"/>
          </p:cNvSpPr>
          <p:nvPr>
            <p:ph type="title"/>
          </p:nvPr>
        </p:nvSpPr>
        <p:spPr>
          <a:xfrm>
            <a:off x="762001" y="803325"/>
            <a:ext cx="5314536" cy="1325563"/>
          </a:xfrm>
        </p:spPr>
        <p:txBody>
          <a:bodyPr>
            <a:normAutofit/>
          </a:bodyPr>
          <a:lstStyle/>
          <a:p>
            <a:r>
              <a:rPr lang="en-US" dirty="0"/>
              <a:t>Uterus</a:t>
            </a:r>
          </a:p>
        </p:txBody>
      </p:sp>
      <p:sp>
        <p:nvSpPr>
          <p:cNvPr id="3" name="Content Placeholder 2">
            <a:extLst>
              <a:ext uri="{FF2B5EF4-FFF2-40B4-BE49-F238E27FC236}">
                <a16:creationId xmlns:a16="http://schemas.microsoft.com/office/drawing/2014/main" id="{6C0B68EC-3132-4BFE-B661-694BAF6CB563}"/>
              </a:ext>
            </a:extLst>
          </p:cNvPr>
          <p:cNvSpPr>
            <a:spLocks noGrp="1"/>
          </p:cNvSpPr>
          <p:nvPr>
            <p:ph idx="1"/>
          </p:nvPr>
        </p:nvSpPr>
        <p:spPr>
          <a:xfrm>
            <a:off x="762000" y="2279018"/>
            <a:ext cx="5314543" cy="3375920"/>
          </a:xfrm>
        </p:spPr>
        <p:txBody>
          <a:bodyPr anchor="t">
            <a:normAutofit/>
          </a:bodyPr>
          <a:lstStyle/>
          <a:p>
            <a:endParaRPr lang="en-US" sz="1500"/>
          </a:p>
          <a:p>
            <a:r>
              <a:rPr lang="en-US" sz="1500"/>
              <a:t>The uterus is shaped like an upside-down pear, with a thick lining and muscular walls. Located near the floor of the pelvic cavity, it is hollow to allow a blastocyte, or fertilized egg, to implant and grow. </a:t>
            </a:r>
          </a:p>
          <a:p>
            <a:r>
              <a:rPr lang="en-US" sz="1500"/>
              <a:t>It also allows for the inner lining of the uterus to build up until a fertilized egg is implanted, or it is sloughed off during menses.</a:t>
            </a:r>
          </a:p>
          <a:p>
            <a:r>
              <a:rPr lang="en-US" sz="1500"/>
              <a:t>The uterus contains some of the strongest muscles in the female body. </a:t>
            </a:r>
          </a:p>
          <a:p>
            <a:r>
              <a:rPr lang="en-US" sz="1500"/>
              <a:t>These muscles are able to expand and contract to accommodate a growing fetus and then help push the baby out during labor.</a:t>
            </a:r>
          </a:p>
          <a:p>
            <a:endParaRPr lang="en-US" sz="15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Related image">
            <a:extLst>
              <a:ext uri="{FF2B5EF4-FFF2-40B4-BE49-F238E27FC236}">
                <a16:creationId xmlns:a16="http://schemas.microsoft.com/office/drawing/2014/main" id="{53574184-3AC1-4FD5-A3AE-A053D3695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8" r="-2"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6068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BA5EE-370C-4CA5-A32C-2F1BC1DB8150}"/>
              </a:ext>
            </a:extLst>
          </p:cNvPr>
          <p:cNvSpPr>
            <a:spLocks noGrp="1"/>
          </p:cNvSpPr>
          <p:nvPr>
            <p:ph type="title"/>
          </p:nvPr>
        </p:nvSpPr>
        <p:spPr>
          <a:xfrm>
            <a:off x="838200" y="963877"/>
            <a:ext cx="3494362" cy="4930246"/>
          </a:xfrm>
        </p:spPr>
        <p:txBody>
          <a:bodyPr>
            <a:normAutofit/>
          </a:bodyPr>
          <a:lstStyle/>
          <a:p>
            <a:pPr algn="r"/>
            <a:br>
              <a:rPr lang="en-US">
                <a:solidFill>
                  <a:schemeClr val="accent1"/>
                </a:solidFill>
              </a:rPr>
            </a:br>
            <a:r>
              <a:rPr lang="en-US">
                <a:solidFill>
                  <a:schemeClr val="accent1"/>
                </a:solidFill>
              </a:rPr>
              <a:t>Reproductive Biology</a:t>
            </a:r>
            <a:br>
              <a:rPr lang="en-US">
                <a:solidFill>
                  <a:schemeClr val="accent1"/>
                </a:solidFill>
              </a:rPr>
            </a:b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84F4C3-176E-4062-A7DF-8F59C333BC0F}"/>
              </a:ext>
            </a:extLst>
          </p:cNvPr>
          <p:cNvSpPr>
            <a:spLocks noGrp="1"/>
          </p:cNvSpPr>
          <p:nvPr>
            <p:ph idx="1"/>
          </p:nvPr>
        </p:nvSpPr>
        <p:spPr>
          <a:xfrm>
            <a:off x="4976031" y="963877"/>
            <a:ext cx="6377769" cy="4930246"/>
          </a:xfrm>
        </p:spPr>
        <p:txBody>
          <a:bodyPr anchor="ctr">
            <a:normAutofit/>
          </a:bodyPr>
          <a:lstStyle/>
          <a:p>
            <a:r>
              <a:rPr lang="en-US" sz="2400"/>
              <a:t>Reproductive physical maturity and the capacity for human reproduction begin during puberty, a period of rapid growth and change experienced by both males and females. </a:t>
            </a:r>
          </a:p>
          <a:p>
            <a:pPr lvl="1"/>
            <a:r>
              <a:rPr lang="en-US" dirty="0"/>
              <a:t>Puberty is not an isolated event, but a process which takes place over several years.</a:t>
            </a:r>
          </a:p>
          <a:p>
            <a:pPr lvl="1"/>
            <a:r>
              <a:rPr lang="en-US" dirty="0"/>
              <a:t>During puberty, the hypothalamus produces hormones.</a:t>
            </a:r>
          </a:p>
          <a:p>
            <a:pPr lvl="1"/>
            <a:r>
              <a:rPr lang="en-US" dirty="0"/>
              <a:t>These hormones stimulate the gonads (the testes in males and the ovaries in females) to produce either testosterone (in males) or estrogen and progesterone (in females).</a:t>
            </a:r>
          </a:p>
          <a:p>
            <a:endParaRPr lang="en-US" sz="2400"/>
          </a:p>
        </p:txBody>
      </p:sp>
    </p:spTree>
    <p:extLst>
      <p:ext uri="{BB962C8B-B14F-4D97-AF65-F5344CB8AC3E}">
        <p14:creationId xmlns:p14="http://schemas.microsoft.com/office/powerpoint/2010/main" val="1253881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1FC1-40C9-4F5A-BCFF-EBC2E0DA3AC6}"/>
              </a:ext>
            </a:extLst>
          </p:cNvPr>
          <p:cNvSpPr>
            <a:spLocks noGrp="1"/>
          </p:cNvSpPr>
          <p:nvPr>
            <p:ph type="title"/>
          </p:nvPr>
        </p:nvSpPr>
        <p:spPr>
          <a:xfrm>
            <a:off x="838200" y="365125"/>
            <a:ext cx="10515600" cy="1325563"/>
          </a:xfrm>
        </p:spPr>
        <p:txBody>
          <a:bodyPr>
            <a:normAutofit/>
          </a:bodyPr>
          <a:lstStyle/>
          <a:p>
            <a:r>
              <a:rPr lang="en-US"/>
              <a:t>Male puberty</a:t>
            </a:r>
          </a:p>
        </p:txBody>
      </p:sp>
      <p:sp>
        <p:nvSpPr>
          <p:cNvPr id="3" name="Content Placeholder 2">
            <a:extLst>
              <a:ext uri="{FF2B5EF4-FFF2-40B4-BE49-F238E27FC236}">
                <a16:creationId xmlns:a16="http://schemas.microsoft.com/office/drawing/2014/main" id="{04FD690B-AA01-4A35-BB96-0EBBCABBDA51}"/>
              </a:ext>
            </a:extLst>
          </p:cNvPr>
          <p:cNvSpPr>
            <a:spLocks noGrp="1"/>
          </p:cNvSpPr>
          <p:nvPr>
            <p:ph idx="1"/>
          </p:nvPr>
        </p:nvSpPr>
        <p:spPr>
          <a:xfrm>
            <a:off x="838200" y="1825625"/>
            <a:ext cx="3797807" cy="4351338"/>
          </a:xfrm>
        </p:spPr>
        <p:txBody>
          <a:bodyPr>
            <a:normAutofit/>
          </a:bodyPr>
          <a:lstStyle/>
          <a:p>
            <a:r>
              <a:rPr lang="en-US" sz="1400"/>
              <a:t>Male puberty generally occurs between the ages of 13-15.</a:t>
            </a:r>
          </a:p>
          <a:p>
            <a:pPr lvl="1"/>
            <a:r>
              <a:rPr lang="en-US" sz="1400"/>
              <a:t>It is characterized by the secretion of the male hormone testosterone</a:t>
            </a:r>
          </a:p>
          <a:p>
            <a:pPr lvl="1"/>
            <a:r>
              <a:rPr lang="en-US" sz="1400"/>
              <a:t>Testosterone stimulates spermatogenesis (sperm production)</a:t>
            </a:r>
          </a:p>
          <a:p>
            <a:pPr lvl="1"/>
            <a:r>
              <a:rPr lang="en-US" sz="1400"/>
              <a:t>Testosterone causes the development of secondary sexual characteristics including:</a:t>
            </a:r>
          </a:p>
          <a:p>
            <a:pPr lvl="2"/>
            <a:r>
              <a:rPr lang="en-US" sz="1400"/>
              <a:t>increased height and weight</a:t>
            </a:r>
          </a:p>
          <a:p>
            <a:pPr lvl="2"/>
            <a:r>
              <a:rPr lang="en-US" sz="1400"/>
              <a:t>broadening  of the shoulders</a:t>
            </a:r>
          </a:p>
          <a:p>
            <a:pPr lvl="2"/>
            <a:r>
              <a:rPr lang="en-US" sz="1400"/>
              <a:t>growth of the testes and penis</a:t>
            </a:r>
          </a:p>
          <a:p>
            <a:pPr lvl="2"/>
            <a:r>
              <a:rPr lang="en-US" sz="1400"/>
              <a:t>pubic and facial hair growth</a:t>
            </a:r>
          </a:p>
          <a:p>
            <a:pPr lvl="2"/>
            <a:r>
              <a:rPr lang="en-US" sz="1400"/>
              <a:t>voice deepening</a:t>
            </a:r>
          </a:p>
          <a:p>
            <a:pPr lvl="2"/>
            <a:r>
              <a:rPr lang="en-US" sz="1400"/>
              <a:t>muscle development</a:t>
            </a:r>
          </a:p>
        </p:txBody>
      </p:sp>
      <p:pic>
        <p:nvPicPr>
          <p:cNvPr id="13314" name="Picture 2" descr="Image result for male puberty">
            <a:extLst>
              <a:ext uri="{FF2B5EF4-FFF2-40B4-BE49-F238E27FC236}">
                <a16:creationId xmlns:a16="http://schemas.microsoft.com/office/drawing/2014/main" id="{06CDEF6F-4C92-4E8D-B1C5-251FB569E4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51" b="7"/>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8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ABCF23-92D4-41A9-BE21-17D75A2F19A2}"/>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Female puberty</a:t>
            </a: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458ABE-1DFA-4BF4-8BCA-9B9BBDDDFC97}"/>
              </a:ext>
            </a:extLst>
          </p:cNvPr>
          <p:cNvSpPr>
            <a:spLocks noGrp="1"/>
          </p:cNvSpPr>
          <p:nvPr>
            <p:ph idx="1"/>
          </p:nvPr>
        </p:nvSpPr>
        <p:spPr>
          <a:xfrm>
            <a:off x="321733" y="2834809"/>
            <a:ext cx="4092951" cy="3042099"/>
          </a:xfrm>
        </p:spPr>
        <p:txBody>
          <a:bodyPr anchor="t">
            <a:normAutofit/>
          </a:bodyPr>
          <a:lstStyle/>
          <a:p>
            <a:endParaRPr lang="en-US" sz="1100">
              <a:solidFill>
                <a:schemeClr val="bg1"/>
              </a:solidFill>
            </a:endParaRPr>
          </a:p>
          <a:p>
            <a:r>
              <a:rPr lang="en-US" sz="1100">
                <a:solidFill>
                  <a:schemeClr val="bg1"/>
                </a:solidFill>
              </a:rPr>
              <a:t>Female puberty generally occurs between the ages of 9-13.</a:t>
            </a:r>
          </a:p>
          <a:p>
            <a:pPr lvl="1"/>
            <a:r>
              <a:rPr lang="en-US" sz="1100">
                <a:solidFill>
                  <a:schemeClr val="bg1"/>
                </a:solidFill>
              </a:rPr>
              <a:t>The menstrual cycle begins:</a:t>
            </a:r>
          </a:p>
          <a:p>
            <a:pPr lvl="2"/>
            <a:r>
              <a:rPr lang="en-US" sz="1100">
                <a:solidFill>
                  <a:schemeClr val="bg1"/>
                </a:solidFill>
              </a:rPr>
              <a:t>ovulation and menstruation and cyclic hormonal changes in estrogen and progesterone. </a:t>
            </a:r>
          </a:p>
          <a:p>
            <a:pPr lvl="1"/>
            <a:r>
              <a:rPr lang="en-US" sz="1100">
                <a:solidFill>
                  <a:schemeClr val="bg1"/>
                </a:solidFill>
              </a:rPr>
              <a:t>Secondary sexual characteristics develop:</a:t>
            </a:r>
          </a:p>
          <a:p>
            <a:pPr lvl="2"/>
            <a:r>
              <a:rPr lang="en-US" sz="1100">
                <a:solidFill>
                  <a:schemeClr val="bg1"/>
                </a:solidFill>
              </a:rPr>
              <a:t>growth of pubic and underarm hair</a:t>
            </a:r>
          </a:p>
          <a:p>
            <a:pPr lvl="2"/>
            <a:r>
              <a:rPr lang="en-US" sz="1100">
                <a:solidFill>
                  <a:schemeClr val="bg1"/>
                </a:solidFill>
              </a:rPr>
              <a:t>breast enlargement</a:t>
            </a:r>
          </a:p>
          <a:p>
            <a:pPr lvl="2"/>
            <a:r>
              <a:rPr lang="en-US" sz="1100">
                <a:solidFill>
                  <a:schemeClr val="bg1"/>
                </a:solidFill>
              </a:rPr>
              <a:t>vaginal and uterine growth</a:t>
            </a:r>
          </a:p>
          <a:p>
            <a:pPr lvl="2"/>
            <a:r>
              <a:rPr lang="en-US" sz="1100">
                <a:solidFill>
                  <a:schemeClr val="bg1"/>
                </a:solidFill>
              </a:rPr>
              <a:t>widening hips</a:t>
            </a:r>
          </a:p>
          <a:p>
            <a:pPr lvl="2"/>
            <a:r>
              <a:rPr lang="en-US" sz="1100">
                <a:solidFill>
                  <a:schemeClr val="bg1"/>
                </a:solidFill>
              </a:rPr>
              <a:t>increased height, weight and fat distribution</a:t>
            </a:r>
          </a:p>
        </p:txBody>
      </p:sp>
      <p:pic>
        <p:nvPicPr>
          <p:cNvPr id="12290" name="Picture 2" descr="Image result for Female puberty">
            <a:extLst>
              <a:ext uri="{FF2B5EF4-FFF2-40B4-BE49-F238E27FC236}">
                <a16:creationId xmlns:a16="http://schemas.microsoft.com/office/drawing/2014/main" id="{3C02BA71-6E5D-44D1-92EA-4F9C602906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52996" y="467256"/>
            <a:ext cx="5243658" cy="576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8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9C19-73BC-46F2-B5BA-F7A0080872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00AB39-9C99-4334-9129-78B896879E2C}"/>
              </a:ext>
            </a:extLst>
          </p:cNvPr>
          <p:cNvSpPr>
            <a:spLocks noGrp="1"/>
          </p:cNvSpPr>
          <p:nvPr>
            <p:ph idx="1"/>
          </p:nvPr>
        </p:nvSpPr>
        <p:spPr/>
        <p:txBody>
          <a:bodyPr>
            <a:normAutofit fontScale="25000" lnSpcReduction="20000"/>
          </a:bodyPr>
          <a:lstStyle/>
          <a:p>
            <a:endParaRPr lang="en-US" dirty="0"/>
          </a:p>
          <a:p>
            <a:r>
              <a:rPr lang="en-US" dirty="0"/>
              <a:t>Mammary glands</a:t>
            </a:r>
          </a:p>
          <a:p>
            <a:endParaRPr lang="en-US" dirty="0"/>
          </a:p>
          <a:p>
            <a:r>
              <a:rPr lang="en-US" dirty="0"/>
              <a:t>Cross section of the breast of a human female.</a:t>
            </a:r>
          </a:p>
          <a:p>
            <a:r>
              <a:rPr lang="en-US" dirty="0"/>
              <a:t>Mammary glands are the organs that produce milk for the sustenance of a baby. These exocrine glands are enlarged and modified sweat glands.</a:t>
            </a:r>
          </a:p>
          <a:p>
            <a:endParaRPr lang="en-US" dirty="0"/>
          </a:p>
          <a:p>
            <a:r>
              <a:rPr lang="en-US" dirty="0"/>
              <a:t>Structure</a:t>
            </a:r>
          </a:p>
          <a:p>
            <a:r>
              <a:rPr lang="en-US" dirty="0"/>
              <a:t>The basic components of the mammary gland are the alveoli (hollow cavities, a few </a:t>
            </a:r>
            <a:r>
              <a:rPr lang="en-US" dirty="0" err="1"/>
              <a:t>millimetres</a:t>
            </a:r>
            <a:r>
              <a:rPr lang="en-US" dirty="0"/>
              <a:t> large) lined with milk-secreting epithelial cells and surrounded by myoepithelial cells. These alveoli join up to form groups known as lobules, and each lobule has a lactiferous duct that drains into openings in the nipple. The myoepithelial cells can contract, similar to muscle cells, and thereby push the milk from the alveoli through the lactiferous ducts towards the nipple, where it collects in widenings (sinuses) of the ducts. A suckling baby essentially squeezes the milk out of these sinuses.</a:t>
            </a:r>
          </a:p>
          <a:p>
            <a:endParaRPr lang="en-US" dirty="0"/>
          </a:p>
          <a:p>
            <a:r>
              <a:rPr lang="en-US" dirty="0"/>
              <a:t>The development of mammary glands is controlled by hormones. The mammary glands exist in both sexes, but they are rudimentary until puberty when - in response to ovarian hormones - they begin to develop in the female. Estrogen promotes formation, while testosterone inhibits it.</a:t>
            </a:r>
          </a:p>
          <a:p>
            <a:endParaRPr lang="en-US" dirty="0"/>
          </a:p>
          <a:p>
            <a:r>
              <a:rPr lang="en-US" dirty="0"/>
              <a:t>At the time of birth, the baby has lactiferous ducts but no alveoli. Little branching occurs before puberty when ovarian estrogens stimulate branching differentiation of the ducts into spherical masses of cells that will become alveoli. True secretory alveoli only develop in pregnancy, where rising levels of estrogen and progesterone cause further branching and differentiation of the duct cells, together with an increase in adipose tissue and a richer blood flow.</a:t>
            </a:r>
          </a:p>
          <a:p>
            <a:endParaRPr lang="en-US" dirty="0"/>
          </a:p>
          <a:p>
            <a:r>
              <a:rPr lang="en-US" dirty="0"/>
              <a:t>Colostrum is secreted in late pregnancy and for the first few days after giving birth. True milk secretion (lactation) begins a few days later due to a reduction in circulating progesterone and the presence of the hormone prolactin. The suckling of the baby causes the release of the hormone oxytocin which stimulates contraction of the myoepithelial cells.</a:t>
            </a:r>
          </a:p>
          <a:p>
            <a:endParaRPr lang="en-US" dirty="0"/>
          </a:p>
          <a:p>
            <a:r>
              <a:rPr lang="en-US" dirty="0"/>
              <a:t>The cells of mammary glands can easily be induced to grow and multiply by hormones. If this growth runs out of control, cancer results. Almost all instances of breast cancer originate in the lobules or ducts of the mammary glands.</a:t>
            </a:r>
          </a:p>
          <a:p>
            <a:endParaRPr lang="en-US" dirty="0"/>
          </a:p>
          <a:p>
            <a:r>
              <a:rPr lang="en-US" dirty="0"/>
              <a:t>STRUCTURE	LOCATION &amp; DESCRIPTION	FUNCTION</a:t>
            </a:r>
          </a:p>
          <a:p>
            <a:r>
              <a:rPr lang="en-US" dirty="0"/>
              <a:t>Breasts	Upper chest one on each side containing alveolar cells (milk production), myoepithelial cells (contract to expel milk), and duct walls (help with extraction of milk).	Lactation milk/nutrition for newborn.</a:t>
            </a:r>
          </a:p>
          <a:p>
            <a:r>
              <a:rPr lang="en-US" dirty="0"/>
              <a:t>Cervix	The lower narrower portion of the uterus.	During childbirth, contractions of the uterus will dilate the cervix up to 10 cm in diameter to allow the child to pass through. During orgasm, the cervix convulses and the external </a:t>
            </a:r>
            <a:r>
              <a:rPr lang="en-US" dirty="0" err="1"/>
              <a:t>os</a:t>
            </a:r>
            <a:r>
              <a:rPr lang="en-US" dirty="0"/>
              <a:t> dilates</a:t>
            </a:r>
          </a:p>
          <a:p>
            <a:r>
              <a:rPr lang="en-US" dirty="0"/>
              <a:t>Clitoris	Small erectile organ directly in front of the vestibule.	Sexual excitation, engorged with blood.</a:t>
            </a:r>
          </a:p>
          <a:p>
            <a:r>
              <a:rPr lang="en-US" dirty="0"/>
              <a:t>Fallopian tubes	Extending upper part of the uterus on either side.	Egg transportation from ovary to uterus (fertilization usually takes place here).</a:t>
            </a:r>
          </a:p>
          <a:p>
            <a:r>
              <a:rPr lang="en-US" dirty="0"/>
              <a:t>Hymen	Thin membrane that partially covers the vagina in young females.	</a:t>
            </a:r>
          </a:p>
          <a:p>
            <a:r>
              <a:rPr lang="en-US" dirty="0"/>
              <a:t>Labia majora	Outer skin folds that surround the entrance to the vagina.	Lubrication during mating.</a:t>
            </a:r>
          </a:p>
          <a:p>
            <a:r>
              <a:rPr lang="en-US" dirty="0"/>
              <a:t>Labia minora	Inner skin folds that surround the entrance to the vagina.	Lubrication during mating.</a:t>
            </a:r>
          </a:p>
          <a:p>
            <a:r>
              <a:rPr lang="en-US" dirty="0"/>
              <a:t>Mons	Mound of skin and underlying fatty tissue, central in lower pelvic region	</a:t>
            </a:r>
          </a:p>
          <a:p>
            <a:r>
              <a:rPr lang="en-US" dirty="0"/>
              <a:t>Ovaries (female gonads)	Pelvic region on either side of the uterus.	Provides an environment for maturation of oocyte. Synthesizes and secretes sex hormones (estrogen and progesterone).</a:t>
            </a:r>
          </a:p>
          <a:p>
            <a:r>
              <a:rPr lang="en-US" dirty="0"/>
              <a:t>Perineum	Short stretch of skin starting at the bottom of the vulva and extending to the anus.	</a:t>
            </a:r>
          </a:p>
          <a:p>
            <a:r>
              <a:rPr lang="en-US" dirty="0"/>
              <a:t>Urethra	Pelvic cavity above bladder, tilted.	Passage of urine.</a:t>
            </a:r>
          </a:p>
          <a:p>
            <a:r>
              <a:rPr lang="en-US" dirty="0"/>
              <a:t>Uterus	Center of pelvic cavity.	To house and nourish developing human.</a:t>
            </a:r>
          </a:p>
          <a:p>
            <a:r>
              <a:rPr lang="en-US" dirty="0"/>
              <a:t>Vagina	Canal about 10-8 cm long going from the cervix to the outside of the body.	Receives penis during mating. Pathway through a </a:t>
            </a:r>
            <a:r>
              <a:rPr lang="en-US" dirty="0" err="1"/>
              <a:t>womans</a:t>
            </a:r>
            <a:r>
              <a:rPr lang="en-US" dirty="0"/>
              <a:t> body for the baby to take during childbirth. Provides the route for the menstrual blood (menses) from the uterus, to leave the body. May hold forms of birth control, such as an IUD, diaphragm, </a:t>
            </a:r>
            <a:r>
              <a:rPr lang="en-US" dirty="0" err="1"/>
              <a:t>neva</a:t>
            </a:r>
            <a:r>
              <a:rPr lang="en-US" dirty="0"/>
              <a:t> ring, or female condom</a:t>
            </a:r>
          </a:p>
          <a:p>
            <a:r>
              <a:rPr lang="en-US" dirty="0"/>
              <a:t>Vulva	Surround entrance to the reproductive tract.(encompasses all external genitalia)	</a:t>
            </a:r>
          </a:p>
          <a:p>
            <a:r>
              <a:rPr lang="en-US" dirty="0"/>
              <a:t>Endometrium	The innermost layer of uterine wall.	Contains glands that secrete fluids that bathe the </a:t>
            </a:r>
            <a:r>
              <a:rPr lang="en-US" dirty="0" err="1"/>
              <a:t>utrine</a:t>
            </a:r>
            <a:r>
              <a:rPr lang="en-US" dirty="0"/>
              <a:t> lining.</a:t>
            </a:r>
          </a:p>
          <a:p>
            <a:r>
              <a:rPr lang="en-US" dirty="0"/>
              <a:t>Myometrium	Smooth muscle in uterine wall.	Contracts to help expel the baby.</a:t>
            </a:r>
          </a:p>
          <a:p>
            <a:r>
              <a:rPr lang="en-US" dirty="0"/>
              <a:t>The Female Reproductive Cycle</a:t>
            </a:r>
          </a:p>
          <a:p>
            <a:r>
              <a:rPr lang="en-US" dirty="0"/>
              <a:t>Towards the end of puberty, girls begin to release eggs as part of a monthly period called the female reproductive cycle, or menstrual cycle (menstrual referring to "monthly"). Approximately every 28 days, during ovulation, an ovary sends a tiny egg into one of the fallopian tubes. Unless the egg is fertilized by a sperm while in the fallopian in the two to three days following ovulation, the egg dries up and leaves the body about two weeks later through the vagina. This process is called menstruation. Blood and tissues from the inner lining of the uterus (the endometrium) combine to form the menstrual flow, which generally lasts from four to seven days. The first period is called menarche. During menstruation arteries that supply the lining of the uterus constrict and capillaries weaken. Blood spilling from the damaged vessels detaches layers of the lining, not all at once but in random patches. Endometrium mucus and blood descending from the uterus, through the liquid creates the menstruation flow.</a:t>
            </a:r>
          </a:p>
          <a:p>
            <a:endParaRPr lang="en-US" dirty="0"/>
          </a:p>
          <a:p>
            <a:endParaRPr lang="en-US" dirty="0"/>
          </a:p>
          <a:p>
            <a:r>
              <a:rPr lang="en-US" dirty="0"/>
              <a:t>Menstrual cycle</a:t>
            </a:r>
          </a:p>
          <a:p>
            <a:r>
              <a:rPr lang="en-US" dirty="0"/>
              <a:t>The reproductive cycle can be divided into an ovarian cycle and a uterine cycle (compare ovarian histology and uterine histology in the diagram on the right). During the uterine cycle, the endometrial lining of the uterus builds up under the influence of increasing levels of estrogen (labeled as estradiol in the image). Follicles develop, and within a few days one matures into an ovum, or egg. The ovary then releases this egg, at the time of ovulation. After ovulation the uterine lining enters a secretory phase, or the ovarian cycle, in preparation for implantation, under the influence of progesterone. Progesterone is produced by the corpus luteum (the follicle after ovulation) and enriches the uterus with a thick lining of blood vessels and capillaries so that it can sustain the growing fetus. If fertilization and implantation occur, the embryo produces Human Chorionic Gonadotropin (HCG), which maintains the corpus luteum and causes it to continue producing progesterone until the placenta can take over production of progesterone. Hence, progesterone is "pro gestational" and maintains the uterine lining during all of pregnancy. If fertilization and implantation do not occur the corpus luteum degenerates into a corpus albicans, and progesterone levels fall. This fall in progesterone levels cause the endometrium lining to break down and sluff off through the vagina. This is called menstruation, which marks the low point for estrogen activity and is the starting point of a new cycle.</a:t>
            </a:r>
          </a:p>
          <a:p>
            <a:endParaRPr lang="en-US" dirty="0"/>
          </a:p>
          <a:p>
            <a:r>
              <a:rPr lang="en-US" dirty="0"/>
              <a:t>Common usage refers to menstruation and menses as a period. This bleeding serves as a sign that a woman has not become pregnant. However, this cannot be taken as certainty, as sometimes there is some bleeding in early pregnancy. During the reproductive years, failure to menstruate may provide the first indication to a woman that she may have become pregnant.</a:t>
            </a:r>
          </a:p>
          <a:p>
            <a:endParaRPr lang="en-US" dirty="0"/>
          </a:p>
          <a:p>
            <a:r>
              <a:rPr lang="en-US" dirty="0"/>
              <a:t>Menstruation forms a normal part of a natural cyclic process occurring in healthy women between puberty and the end of the reproductive years. The onset of menstruation, known as menarche, occurs at an average age of 12, but is normal anywhere between 8 and 16. Factors such as heredity, diet, and overall health can accelerate or delay the onset of menarche.</a:t>
            </a:r>
          </a:p>
          <a:p>
            <a:endParaRPr lang="en-US" dirty="0"/>
          </a:p>
          <a:p>
            <a:r>
              <a:rPr lang="en-US" dirty="0"/>
              <a:t>Signs of ovulation</a:t>
            </a:r>
          </a:p>
          <a:p>
            <a:endParaRPr lang="en-US" dirty="0"/>
          </a:p>
          <a:p>
            <a:r>
              <a:rPr lang="en-US" dirty="0"/>
              <a:t>The female body produces outward signs that can be easily recognized at the time of ovulation. The two main signs are thinning of the cervical mucus and a slight change in body temperature.</a:t>
            </a:r>
          </a:p>
          <a:p>
            <a:endParaRPr lang="en-US" dirty="0"/>
          </a:p>
          <a:p>
            <a:r>
              <a:rPr lang="en-US" dirty="0"/>
              <a:t>Thinning of the Cervical Mucus</a:t>
            </a:r>
          </a:p>
          <a:p>
            <a:endParaRPr lang="en-US" dirty="0"/>
          </a:p>
          <a:p>
            <a:r>
              <a:rPr lang="en-US" dirty="0"/>
              <a:t>After menstruation and right before ovulation, a woman will experience an increase of cervical mucus. At first, it will be thick and yellowish in color and will not be very plentiful. Leading up to ovulation, it will become thinner and clearer. On or around the day of ovulation, the cervical mucus will be very thin, clear and stretchy. It can be compared to the consistency of egg whites. This appearance is known as '</a:t>
            </a:r>
            <a:r>
              <a:rPr lang="en-US" dirty="0" err="1"/>
              <a:t>spinnbarkeit</a:t>
            </a:r>
            <a:r>
              <a:rPr lang="en-US" dirty="0"/>
              <a:t>'.</a:t>
            </a:r>
          </a:p>
          <a:p>
            <a:endParaRPr lang="en-US" dirty="0"/>
          </a:p>
          <a:p>
            <a:r>
              <a:rPr lang="en-US" dirty="0"/>
              <a:t>Temperature Change</a:t>
            </a:r>
          </a:p>
          <a:p>
            <a:endParaRPr lang="en-US" dirty="0"/>
          </a:p>
          <a:p>
            <a:r>
              <a:rPr lang="en-US" dirty="0"/>
              <a:t>A woman can also tell the time of ovulation by taking her basal body temperature daily. This is a temperature taken with a very sensitive thermometer first thing in the morning before the woman gets out of bed. The temperature is then tracked to show changes. In the uterine cycle, a normal temperature will be around 97.0 – 98.0. The day of ovulation the temperature spikes down, usually into the 96.0 – 97.0 range and then the next morning it will spike up to normal of around 98.6 and stay in that range until menstruation begins.</a:t>
            </a:r>
          </a:p>
          <a:p>
            <a:endParaRPr lang="en-US" dirty="0"/>
          </a:p>
          <a:p>
            <a:r>
              <a:rPr lang="en-US" dirty="0"/>
              <a:t>Both of these methods are used for conception and contraception. They are more efficient in conception due to the fact that sperm can live for two to three days inside of the fallopian tubes. A woman could be off by a couple of days in her calculations and still become pregnant.</a:t>
            </a:r>
          </a:p>
          <a:p>
            <a:endParaRPr lang="en-US" dirty="0"/>
          </a:p>
          <a:p>
            <a:r>
              <a:rPr lang="en-US" dirty="0"/>
              <a:t>Menopause is the physiological cessation of menstrual cycles associated with advancing age. Menopause is sometimes referred to as "the change of life" or climacteric. Menopause occurs as the ovaries stop producing estrogen, causing the reproductive system to gradually shut down. As the body adapts to the changing levels of natural hormones, vasomotor symptoms such as hot flashes and palpitations, psychological symptoms such as increased depression, anxiety, irritability, mood swings and lack of concentration, and atrophic symptoms such as vaginal dryness and urgency of urination appear. Together with these symptoms, the woman may also have increasingly scanty and erratic menstrual periods.</a:t>
            </a:r>
          </a:p>
          <a:p>
            <a:endParaRPr lang="en-US" dirty="0"/>
          </a:p>
          <a:p>
            <a:r>
              <a:rPr lang="en-US" dirty="0"/>
              <a:t>Technically, menopause refers to the cessation of menses; the gradual process through which this occurs, which typically takes a year but may last as little as six months or more than five years, is known as climacteric. A natural or physiological menopause is that which occurs as a part of a woman's normal aging process. However, menopause can be surgically induced by such procedures as hysterectomy.</a:t>
            </a:r>
          </a:p>
          <a:p>
            <a:endParaRPr lang="en-US" dirty="0"/>
          </a:p>
          <a:p>
            <a:r>
              <a:rPr lang="en-US" dirty="0"/>
              <a:t>The average onset of menopause is 50.5 years, but some women enter menopause at a younger age, especially if they have suffered from cancer or another serious illness and undergone chemotherapy. Premature menopause is defined as menopause occurring before the age of 40, and occurs in 1% of women. Other causes of premature menopause include autoimmune disorders, thyroid disease, and diabetes mellitus.</a:t>
            </a:r>
          </a:p>
          <a:p>
            <a:endParaRPr lang="en-US" dirty="0"/>
          </a:p>
          <a:p>
            <a:r>
              <a:rPr lang="en-US" dirty="0"/>
              <a:t>Premature menopause is diagnosed by measuring the levels of follicle stimulating hormone (FSH) and luteinizing hormone (LH). The levels of these hormones will be higher if menopause has occurred. Rates of premature menopause have been found to be significantly higher in both fraternal and identical twins; approximately 5% of twins reach menopause before the age of 40. The reasons for this are not completely understood. Post-menopausal women are at increased risk of osteoporosis.</a:t>
            </a:r>
          </a:p>
          <a:p>
            <a:endParaRPr lang="en-US" dirty="0"/>
          </a:p>
          <a:p>
            <a:r>
              <a:rPr lang="en-US" dirty="0"/>
              <a:t>Perimenopause refers to the time preceding menopause, during which the production of hormones such as estrogen and progesterone diminish and become more irregular. During this period fertility diminishes. Menopause is arbitrarily defined as a minimum of twelve months without menstruation. Perimenopause can begin as early as age 35, although it usually begins much later. It can last for a few months or for several years. The duration of perimenopause cannot be predicted in advance.</a:t>
            </a:r>
          </a:p>
          <a:p>
            <a:endParaRPr lang="en-US" dirty="0"/>
          </a:p>
          <a:p>
            <a:r>
              <a:rPr lang="en-US" dirty="0"/>
              <a:t>Premenstrual Syndrome (PMS) It is common for women to experience some discomfort in the days leading up to their periods. PMS usually is at its worst the seven days before a period starts and can continue through the end of the period. PMS includes both physical and emotional symptoms: acne, bloating, fatigue, backaches, sore breasts, headaches, constipation, diarrhea, food cravings, depression, irritability, difficulty concentrating or handling stress.</a:t>
            </a:r>
          </a:p>
          <a:p>
            <a:endParaRPr lang="en-US" dirty="0"/>
          </a:p>
          <a:p>
            <a:r>
              <a:rPr lang="en-US" dirty="0"/>
              <a:t>Ovarian and Uterine Cycles in the Nonpregnant Woman</a:t>
            </a:r>
          </a:p>
          <a:p>
            <a:endParaRPr lang="en-US" dirty="0"/>
          </a:p>
          <a:p>
            <a:r>
              <a:rPr lang="en-US" dirty="0"/>
              <a:t>An ovary about to release an egg.</a:t>
            </a:r>
          </a:p>
          <a:p>
            <a:r>
              <a:rPr lang="en-US" dirty="0"/>
              <a:t>Ovarian Cycle	Events	Uterine Cycle	Events</a:t>
            </a:r>
          </a:p>
          <a:p>
            <a:r>
              <a:rPr lang="en-US" dirty="0"/>
              <a:t>Follicular phase - Days 1-13	FSH secretion begins.	Menstruation - Days 2-5	Endometrium breaks down.</a:t>
            </a:r>
          </a:p>
          <a:p>
            <a:r>
              <a:rPr lang="en-US" dirty="0"/>
              <a:t>Follicle maturation occurs.	Proliferative phase - Days 6-13	Endometrium rebuilds.</a:t>
            </a:r>
          </a:p>
          <a:p>
            <a:r>
              <a:rPr lang="en-US" dirty="0"/>
              <a:t>Estrogen secretion is prominent.		</a:t>
            </a:r>
          </a:p>
          <a:p>
            <a:r>
              <a:rPr lang="en-US" dirty="0"/>
              <a:t>Ovulation - Day 14*	LH spike occurs.		</a:t>
            </a:r>
          </a:p>
          <a:p>
            <a:r>
              <a:rPr lang="en-US" dirty="0"/>
              <a:t>Luteal phase - Days 15-28	LH secretion continues.	Secretory phase - Days 15-28	Endometrial thickens, and glands are secretory.</a:t>
            </a:r>
          </a:p>
          <a:p>
            <a:r>
              <a:rPr lang="en-US" dirty="0"/>
              <a:t>Corpus luteum forms.	</a:t>
            </a:r>
          </a:p>
          <a:p>
            <a:r>
              <a:rPr lang="en-US" dirty="0"/>
              <a:t>Progesterone secretion is prominent.	</a:t>
            </a:r>
          </a:p>
          <a:p>
            <a:r>
              <a:rPr lang="en-US" dirty="0"/>
              <a:t>(*)Assuming a 28 day cycle.</a:t>
            </a:r>
          </a:p>
          <a:p>
            <a:endParaRPr lang="en-US" dirty="0"/>
          </a:p>
          <a:p>
            <a:r>
              <a:rPr lang="en-US" dirty="0"/>
              <a:t>There are two phases of the ovarian cycle the follicular phase and the luteal phase. In the follicular phase about 10-25 follicles are taken from preantral or early </a:t>
            </a:r>
            <a:r>
              <a:rPr lang="en-US" dirty="0" err="1"/>
              <a:t>antrial</a:t>
            </a:r>
            <a:r>
              <a:rPr lang="en-US" dirty="0"/>
              <a:t> follicles to develop further. Seven days later the dominant follicle is selected to develop to full maturity. This is the pre-cursor for ovulation. Follicles themselves secrete FSH and estrogen, and these two hormones stimulate follicular growth and development. Ovulation marks the beginning of the luteal phase. This is started by the wall of the </a:t>
            </a:r>
            <a:r>
              <a:rPr lang="en-US" dirty="0" err="1"/>
              <a:t>Graffian</a:t>
            </a:r>
            <a:r>
              <a:rPr lang="en-US" dirty="0"/>
              <a:t> follicle to rupture and cause a flow of antral fluid that will carry the oocyte to the ovary's surface. The ruptured follicle is then turned into a gland (corpus luteum). Which secretes estrogens and progesterone. This is all triggered by and abrupt change in plasma LH levels. After ovulation the released oocyte enters the uterine tube, where it will be either fertilized or discarded.</a:t>
            </a:r>
          </a:p>
          <a:p>
            <a:endParaRPr lang="en-US" dirty="0"/>
          </a:p>
          <a:p>
            <a:r>
              <a:rPr lang="en-US" dirty="0"/>
              <a:t>The uterine cycle operates in sync with the ovarian cycle and is divided into three phases. The first phase in the menstrual phase. It is named the menstrual phase because in corresponds with the shedding the uterine lining or more commonly called menstruation. The corpus luteum degenerates causing plasma estrogen and progesterone levels to decrease and in turn causes menstruation. Blood vessels in the outer most layer of the endometrium constrict and decrease blood flow to the tissues killing these tissues. After the tissues die they start to separate from the underlying </a:t>
            </a:r>
            <a:r>
              <a:rPr lang="en-US" dirty="0" err="1"/>
              <a:t>endometrail</a:t>
            </a:r>
            <a:r>
              <a:rPr lang="en-US" dirty="0"/>
              <a:t> tissues. Eventually the dead tissue is shed. This shedding of the tissues ruptures blood vessels and causes bleeding. Now we have the proliferative phase. During this phase the uterus renews itself and prepares for pregnancy. The </a:t>
            </a:r>
            <a:r>
              <a:rPr lang="en-US" dirty="0" err="1"/>
              <a:t>endomitrial</a:t>
            </a:r>
            <a:r>
              <a:rPr lang="en-US" dirty="0"/>
              <a:t> tissue that is left after menstruation begins to grow. The endometrial glands grow and enlarge causing more blood vessels. The cervical canal has glands that secrete a thin mucous that helps deposited sperm. Estrogen promotes uterine changes in this phase. The last phase is the secretory phase. This is where the endometrium is transformed to make it the best environment for implantation and subsequent housing and nourishment of the developing embryo. By doing this the endometrium will do things like have an enriched blood supply, begin to secrete fluids rich in glycogen, and even form a plug at the end of the cervical canal so that microorganisms can not enter. These changes in the uterus are caused by progesterone, due to the corpus luteum. At the end of the secretory phase the corpus luteum degenerates, and progesterone levels fall. This will trigger menstruation.</a:t>
            </a:r>
          </a:p>
          <a:p>
            <a:endParaRPr lang="en-US" dirty="0"/>
          </a:p>
          <a:p>
            <a:r>
              <a:rPr lang="en-US" dirty="0"/>
              <a:t>Sexual Reproduction</a:t>
            </a:r>
          </a:p>
          <a:p>
            <a:r>
              <a:rPr lang="en-US" dirty="0"/>
              <a:t>Sexual reproduction is a type of reproduction that results in increasing genetic diversity of the offspring. In sexual reproduction, genes from two individuals are combined in random ways with each new generation. Sex hormones released into the body by the endocrine system signal the body when it is time to start puberty. The female and male reproductive systems are the only systems so vastly different that each sex has their own different organs. All other systems have "unisex" organs.</a:t>
            </a:r>
          </a:p>
          <a:p>
            <a:endParaRPr lang="en-US" dirty="0"/>
          </a:p>
          <a:p>
            <a:r>
              <a:rPr lang="en-US" dirty="0"/>
              <a:t>Reproduction is characterized by two processes. The first, meiosis, involves the halving of the 46 of chromosomes. The second process, fertilization, leads the fusion of two gametes and the restoration of the original number of chromosomes: 23 chromosomes from the paternal side and 23 from the maternal side. During meiosis, the chromosomes of each pair usually cross over to achieve genetic recombination.</a:t>
            </a:r>
          </a:p>
          <a:p>
            <a:endParaRPr lang="en-US" dirty="0"/>
          </a:p>
          <a:p>
            <a:r>
              <a:rPr lang="en-US" dirty="0"/>
              <a:t>Sexual reproduction cannot happen without the sexual organs called gonads. Both sexes have gonads: in females, the gonads are the ovaries. The female gonads produce female gametes (eggs); the male gonads produce male gametes (sperm). After an egg is fertilized by the sperm, the fertilized egg is called the zygote.</a:t>
            </a:r>
          </a:p>
          <a:p>
            <a:endParaRPr lang="en-US" dirty="0"/>
          </a:p>
          <a:p>
            <a:r>
              <a:rPr lang="en-US" dirty="0"/>
              <a:t>The fertilization usually occurs in the oviducts, but can happen in the uterus itself. The zygote then implants itself in the wall of the uterus, where it begins the processes of embryogenesis and morphogenesis. The </a:t>
            </a:r>
            <a:r>
              <a:rPr lang="en-US" dirty="0" err="1"/>
              <a:t>womens</a:t>
            </a:r>
            <a:r>
              <a:rPr lang="en-US" dirty="0"/>
              <a:t> body carries out this process of reproduction for 40 weeks, until delivery of the fetus from the uterus through the vagina (birth canal). Even after birth, the female continues with the reproduction process by supplying the milk to nourish the infant.</a:t>
            </a:r>
          </a:p>
          <a:p>
            <a:endParaRPr lang="en-US" dirty="0"/>
          </a:p>
          <a:p>
            <a:r>
              <a:rPr lang="en-US" dirty="0"/>
              <a:t>Infertility</a:t>
            </a:r>
          </a:p>
          <a:p>
            <a:r>
              <a:rPr lang="en-US" dirty="0"/>
              <a:t>Infertility is the inability to naturally conceive a child or the inability to carry a pregnancy to term. There are many reasons why a couple may not be able to conceive without medical assistance. Infertility affects approximately 15% of couples. Roughly 40% of cases involve a male contribution or factor, 40% involve a female factor, and the remaining 20% involve both sexes. Healthy couples in their mid-20s having regular sex have a one-in-four chance of getting pregnant in any given month. This is called "Fecundity".</a:t>
            </a:r>
          </a:p>
          <a:p>
            <a:endParaRPr lang="en-US" dirty="0"/>
          </a:p>
          <a:p>
            <a:r>
              <a:rPr lang="en-US" dirty="0"/>
              <a:t>Primary vs. secondary</a:t>
            </a:r>
          </a:p>
          <a:p>
            <a:r>
              <a:rPr lang="en-US" dirty="0"/>
              <a:t>According to the American Society for Reproductive Medicine, infertility affects about 6.1 million people in the United States, equivalent to 10% of the reproductive age population. Female infertility accounts for one third of infertility cases, male infertility for another third, combined male and female infertility for another 15%, and the remainder of cases are "unexplained.</a:t>
            </a:r>
          </a:p>
          <a:p>
            <a:endParaRPr lang="en-US" dirty="0"/>
          </a:p>
          <a:p>
            <a:r>
              <a:rPr lang="en-US" dirty="0"/>
              <a:t>"Secondary infertility" is difficulty conceiving after already having conceived and carried a normal pregnancy. Apart from various medical conditions (e.g. hormonal), this may come as a result of age and stress felt to provide a sibling for their first child. Technically, secondary infertility is not present if there has been a change of partners.</a:t>
            </a:r>
          </a:p>
          <a:p>
            <a:endParaRPr lang="en-US" dirty="0"/>
          </a:p>
          <a:p>
            <a:r>
              <a:rPr lang="en-US" dirty="0"/>
              <a:t>Factors of Infertility</a:t>
            </a:r>
          </a:p>
          <a:p>
            <a:r>
              <a:rPr lang="en-US" dirty="0"/>
              <a:t>Factors relating to female infertility are:</a:t>
            </a:r>
          </a:p>
          <a:p>
            <a:endParaRPr lang="en-US" dirty="0"/>
          </a:p>
          <a:p>
            <a:r>
              <a:rPr lang="en-US" dirty="0"/>
              <a:t>General factors</a:t>
            </a:r>
          </a:p>
          <a:p>
            <a:r>
              <a:rPr lang="en-US" dirty="0"/>
              <a:t>Diabetes </a:t>
            </a:r>
            <a:r>
              <a:rPr lang="en-US" dirty="0" err="1"/>
              <a:t>mellitus,thyroid</a:t>
            </a:r>
            <a:r>
              <a:rPr lang="en-US" dirty="0"/>
              <a:t> </a:t>
            </a:r>
            <a:r>
              <a:rPr lang="en-US" dirty="0" err="1"/>
              <a:t>disorders,adrenal</a:t>
            </a:r>
            <a:r>
              <a:rPr lang="en-US" dirty="0"/>
              <a:t> disease</a:t>
            </a:r>
          </a:p>
          <a:p>
            <a:r>
              <a:rPr lang="en-US" dirty="0"/>
              <a:t>Significant </a:t>
            </a:r>
            <a:r>
              <a:rPr lang="en-US" dirty="0" err="1"/>
              <a:t>liver,kidney</a:t>
            </a:r>
            <a:r>
              <a:rPr lang="en-US" dirty="0"/>
              <a:t> disease</a:t>
            </a:r>
          </a:p>
          <a:p>
            <a:r>
              <a:rPr lang="en-US" dirty="0"/>
              <a:t>Psychological factors</a:t>
            </a:r>
          </a:p>
          <a:p>
            <a:r>
              <a:rPr lang="en-US" dirty="0"/>
              <a:t>Hypothalamic-pituitary factors:</a:t>
            </a:r>
          </a:p>
          <a:p>
            <a:r>
              <a:rPr lang="en-US" dirty="0" err="1"/>
              <a:t>Kallmann</a:t>
            </a:r>
            <a:r>
              <a:rPr lang="en-US" dirty="0"/>
              <a:t> syndrome</a:t>
            </a:r>
          </a:p>
          <a:p>
            <a:r>
              <a:rPr lang="en-US" dirty="0"/>
              <a:t>Hypothalamic dysfunction</a:t>
            </a:r>
          </a:p>
          <a:p>
            <a:r>
              <a:rPr lang="en-US" dirty="0"/>
              <a:t>Hyperprolactinemia</a:t>
            </a:r>
          </a:p>
          <a:p>
            <a:r>
              <a:rPr lang="en-US" dirty="0"/>
              <a:t>Hypopituitarism</a:t>
            </a:r>
          </a:p>
          <a:p>
            <a:r>
              <a:rPr lang="en-US" dirty="0"/>
              <a:t>Ovarian factors</a:t>
            </a:r>
          </a:p>
          <a:p>
            <a:r>
              <a:rPr lang="en-US" dirty="0"/>
              <a:t>Polycystic ovary syndrome</a:t>
            </a:r>
          </a:p>
          <a:p>
            <a:r>
              <a:rPr lang="en-US" dirty="0"/>
              <a:t>Anovulation</a:t>
            </a:r>
          </a:p>
          <a:p>
            <a:r>
              <a:rPr lang="en-US" dirty="0"/>
              <a:t>Diminished ovarian reserve</a:t>
            </a:r>
          </a:p>
          <a:p>
            <a:r>
              <a:rPr lang="en-US" dirty="0"/>
              <a:t>Luteal dysfunction</a:t>
            </a:r>
          </a:p>
          <a:p>
            <a:r>
              <a:rPr lang="en-US" dirty="0"/>
              <a:t>Premature menopause</a:t>
            </a:r>
          </a:p>
          <a:p>
            <a:r>
              <a:rPr lang="en-US" dirty="0"/>
              <a:t>Gonadal dysgenesis (Turner syndrome)</a:t>
            </a:r>
          </a:p>
          <a:p>
            <a:r>
              <a:rPr lang="en-US" dirty="0"/>
              <a:t>Ovarian neoplasm</a:t>
            </a:r>
          </a:p>
          <a:p>
            <a:r>
              <a:rPr lang="en-US" dirty="0"/>
              <a:t>Tubal/peritoneal factors</a:t>
            </a:r>
          </a:p>
          <a:p>
            <a:r>
              <a:rPr lang="en-US" dirty="0"/>
              <a:t>Endometriosis</a:t>
            </a:r>
          </a:p>
          <a:p>
            <a:r>
              <a:rPr lang="en-US" dirty="0"/>
              <a:t>Pelvic adhesions</a:t>
            </a:r>
          </a:p>
          <a:p>
            <a:r>
              <a:rPr lang="en-US" dirty="0"/>
              <a:t>Pelvic inflammatory disease(PID, usually due to chlamydia)</a:t>
            </a:r>
          </a:p>
          <a:p>
            <a:r>
              <a:rPr lang="en-US" dirty="0"/>
              <a:t>Tubal occlusion</a:t>
            </a:r>
          </a:p>
          <a:p>
            <a:r>
              <a:rPr lang="en-US" dirty="0"/>
              <a:t>Uterine factors</a:t>
            </a:r>
          </a:p>
          <a:p>
            <a:r>
              <a:rPr lang="en-US" dirty="0"/>
              <a:t>Uterine malformations</a:t>
            </a:r>
          </a:p>
          <a:p>
            <a:r>
              <a:rPr lang="en-US" dirty="0"/>
              <a:t>Uterine fibroids (leiomyoma)</a:t>
            </a:r>
          </a:p>
          <a:p>
            <a:r>
              <a:rPr lang="en-US" dirty="0" err="1"/>
              <a:t>Asherman's</a:t>
            </a:r>
            <a:r>
              <a:rPr lang="en-US" dirty="0"/>
              <a:t> Syndrome</a:t>
            </a:r>
          </a:p>
          <a:p>
            <a:r>
              <a:rPr lang="en-US" dirty="0"/>
              <a:t>Cervical factors</a:t>
            </a:r>
          </a:p>
          <a:p>
            <a:r>
              <a:rPr lang="en-US" dirty="0"/>
              <a:t>Cervical stenosis</a:t>
            </a:r>
          </a:p>
          <a:p>
            <a:r>
              <a:rPr lang="en-US" dirty="0" err="1"/>
              <a:t>Antisperm</a:t>
            </a:r>
            <a:r>
              <a:rPr lang="en-US" dirty="0"/>
              <a:t> antibodies</a:t>
            </a:r>
          </a:p>
          <a:p>
            <a:r>
              <a:rPr lang="en-US" dirty="0"/>
              <a:t>Insufficient cervical mucus (for the travel and survival of sperm)</a:t>
            </a:r>
          </a:p>
          <a:p>
            <a:r>
              <a:rPr lang="en-US" dirty="0"/>
              <a:t>Vaginal factors</a:t>
            </a:r>
          </a:p>
          <a:p>
            <a:r>
              <a:rPr lang="en-US" dirty="0"/>
              <a:t>Vaginismus</a:t>
            </a:r>
          </a:p>
          <a:p>
            <a:r>
              <a:rPr lang="en-US" dirty="0"/>
              <a:t>Vaginal obstruction</a:t>
            </a:r>
          </a:p>
          <a:p>
            <a:r>
              <a:rPr lang="en-US" dirty="0"/>
              <a:t>Genetic factors</a:t>
            </a:r>
          </a:p>
          <a:p>
            <a:r>
              <a:rPr lang="en-US" dirty="0"/>
              <a:t>Various </a:t>
            </a:r>
            <a:r>
              <a:rPr lang="en-US" dirty="0" err="1"/>
              <a:t>intersexuality|intersexed</a:t>
            </a:r>
            <a:r>
              <a:rPr lang="en-US" dirty="0"/>
              <a:t> conditions, such as androgen insensitivity syndrome</a:t>
            </a:r>
          </a:p>
          <a:p>
            <a:r>
              <a:rPr lang="en-US" dirty="0"/>
              <a:t>Combined Infertility</a:t>
            </a:r>
          </a:p>
          <a:p>
            <a:r>
              <a:rPr lang="en-US" dirty="0"/>
              <a:t>In some cases, both the man and woman may be infertile or sub-fertile, and the couple's infertility arises from the combination of these factors. In other cases, the cause is suspected to be immunological or genetic; it may be that each partner is independently fertile but the couple cannot conceive together without assistance.</a:t>
            </a:r>
          </a:p>
          <a:p>
            <a:endParaRPr lang="en-US" dirty="0"/>
          </a:p>
          <a:p>
            <a:r>
              <a:rPr lang="en-US" dirty="0"/>
              <a:t>Unexplained Infertility</a:t>
            </a:r>
          </a:p>
          <a:p>
            <a:r>
              <a:rPr lang="en-US" dirty="0"/>
              <a:t>In about 15% of cases of infertility, investigation will show no abnormalities. In these cases abnormalities are likely to be present but not detected by current methods. Possible problems could be that the egg is not released at the optimum time for fertilization, that it may not enter the fallopian tube, sperm may not be able to reach the egg, fertilization may fail to occur, transport of the zygote may be disturbed, or implantation fails. It is increasingly recognized that egg quality is of critical importance.</a:t>
            </a:r>
          </a:p>
          <a:p>
            <a:endParaRPr lang="en-US" dirty="0"/>
          </a:p>
          <a:p>
            <a:r>
              <a:rPr lang="en-US" dirty="0"/>
              <a:t>Diagnosis of Infertility</a:t>
            </a:r>
          </a:p>
          <a:p>
            <a:r>
              <a:rPr lang="en-US" dirty="0"/>
              <a:t>Diagnosis of infertility begins with a medical history and physical exam. The healthcare provider may order tests, including the following:</a:t>
            </a:r>
          </a:p>
          <a:p>
            <a:endParaRPr lang="en-US" dirty="0"/>
          </a:p>
          <a:p>
            <a:r>
              <a:rPr lang="en-US" dirty="0"/>
              <a:t>an endometrial biopsy, which tests the lining of the uterus</a:t>
            </a:r>
          </a:p>
          <a:p>
            <a:r>
              <a:rPr lang="en-US" dirty="0"/>
              <a:t>hormone testing, to measure levels of female hormones</a:t>
            </a:r>
          </a:p>
          <a:p>
            <a:r>
              <a:rPr lang="en-US" dirty="0"/>
              <a:t>laparoscopy, which allows the provider to see the pelvic organs</a:t>
            </a:r>
          </a:p>
          <a:p>
            <a:r>
              <a:rPr lang="en-US" dirty="0"/>
              <a:t>ovulation testing, which detects the release of an egg from the ovary</a:t>
            </a:r>
          </a:p>
          <a:p>
            <a:r>
              <a:rPr lang="en-US" dirty="0"/>
              <a:t>Pap smear, to check for signs of infection</a:t>
            </a:r>
          </a:p>
          <a:p>
            <a:r>
              <a:rPr lang="en-US" dirty="0"/>
              <a:t>pelvic exam, to look for abnormalities or infection</a:t>
            </a:r>
          </a:p>
          <a:p>
            <a:r>
              <a:rPr lang="en-US" dirty="0"/>
              <a:t>a postcoital test, which is done after sex to check for problems with secretions</a:t>
            </a:r>
          </a:p>
          <a:p>
            <a:r>
              <a:rPr lang="en-US" dirty="0"/>
              <a:t>special X-ray tests</a:t>
            </a:r>
          </a:p>
          <a:p>
            <a:r>
              <a:rPr lang="en-US" dirty="0"/>
              <a:t>Treatment</a:t>
            </a:r>
          </a:p>
          <a:p>
            <a:r>
              <a:rPr lang="en-US" dirty="0"/>
              <a:t>Fertility medication which stimulates the ovaries to "ripen" and release eggs (e.g. </a:t>
            </a:r>
            <a:r>
              <a:rPr lang="en-US" dirty="0" err="1"/>
              <a:t>Clomifene|clomifene</a:t>
            </a:r>
            <a:r>
              <a:rPr lang="en-US" dirty="0"/>
              <a:t> citrate, which stimulates ovulation)</a:t>
            </a:r>
          </a:p>
          <a:p>
            <a:r>
              <a:rPr lang="en-US" dirty="0"/>
              <a:t>Surgery to restore potency of obstructed fallopian tubes (tuboplasty)</a:t>
            </a:r>
          </a:p>
          <a:p>
            <a:r>
              <a:rPr lang="en-US" dirty="0"/>
              <a:t>Donor insemination which involves the woman being artificially inseminated or artificially inseminated with donor sperm.</a:t>
            </a:r>
          </a:p>
          <a:p>
            <a:r>
              <a:rPr lang="en-US" dirty="0"/>
              <a:t>In vitro fertilization (IVF) in which eggs are removed from the woman, fertilized and then placed in the woman's uterus, bypassing the fallopian tubes. Variations on IVF include:</a:t>
            </a:r>
          </a:p>
          <a:p>
            <a:r>
              <a:rPr lang="en-US" dirty="0"/>
              <a:t>Use of donor eggs and/or sperm in IVF. This happens when a couple's eggs and/or sperm are unusable, or to avoid passing on a genetic disease.</a:t>
            </a:r>
          </a:p>
          <a:p>
            <a:r>
              <a:rPr lang="en-US" dirty="0"/>
              <a:t>Intracytoplasmic sperm injection (ICSI) in which a single sperm is injected directly into an egg; the fertilized egg is then placed in the woman's uterus as in IVF.</a:t>
            </a:r>
          </a:p>
          <a:p>
            <a:r>
              <a:rPr lang="en-US" dirty="0"/>
              <a:t>Zygote intrafallopian transfer(ZIFT) in which eggs are removed from the woman, fertilized and then placed in the woman's fallopian tubes rather than the uterus.</a:t>
            </a:r>
          </a:p>
          <a:p>
            <a:r>
              <a:rPr lang="en-US" dirty="0"/>
              <a:t>Gamete intrafallopian transfer(GIFT) in which eggs are removed from the woman, and placed in one of the fallopian tubes, along with the man's sperm. This allows fertilization to take place inside the woman's body.</a:t>
            </a:r>
          </a:p>
          <a:p>
            <a:r>
              <a:rPr lang="en-US" dirty="0"/>
              <a:t>Other assisted reproductive technology (ART):</a:t>
            </a:r>
          </a:p>
          <a:p>
            <a:r>
              <a:rPr lang="en-US" dirty="0"/>
              <a:t>Assisted hatching</a:t>
            </a:r>
          </a:p>
          <a:p>
            <a:r>
              <a:rPr lang="en-US" dirty="0"/>
              <a:t>Fertility preservation</a:t>
            </a:r>
          </a:p>
          <a:p>
            <a:r>
              <a:rPr lang="en-US" dirty="0"/>
              <a:t>Freezing (cryopreservation) of sperm, eggs, &amp; reproductive tissue</a:t>
            </a:r>
          </a:p>
          <a:p>
            <a:r>
              <a:rPr lang="en-US" dirty="0"/>
              <a:t>Frozen embryo transfer (FET)</a:t>
            </a:r>
          </a:p>
          <a:p>
            <a:r>
              <a:rPr lang="en-US" dirty="0"/>
              <a:t>Alternative and complimentary treatments</a:t>
            </a:r>
          </a:p>
          <a:p>
            <a:r>
              <a:rPr lang="en-US" dirty="0"/>
              <a:t>Acupuncture Recent controlled trials published in Fertility and Sterility have shown acupuncture to increase the success rate of IVF by as much as 60%. Acupuncture was also reported to be effective in the treatment of female </a:t>
            </a:r>
            <a:r>
              <a:rPr lang="en-US" dirty="0" err="1"/>
              <a:t>anovular</a:t>
            </a:r>
            <a:r>
              <a:rPr lang="en-US" dirty="0"/>
              <a:t> infertility, World Health Organization, Acupuncture: Review and Analysis of Reports on Controlled Trials (2002).</a:t>
            </a:r>
          </a:p>
          <a:p>
            <a:r>
              <a:rPr lang="en-US" dirty="0"/>
              <a:t>Diet and supplements</a:t>
            </a:r>
          </a:p>
          <a:p>
            <a:r>
              <a:rPr lang="en-US" dirty="0"/>
              <a:t>Healthy lifestyle</a:t>
            </a:r>
          </a:p>
          <a:p>
            <a:r>
              <a:rPr lang="en-US" dirty="0"/>
              <a:t>Types of Birth Control</a:t>
            </a:r>
          </a:p>
          <a:p>
            <a:r>
              <a:rPr lang="en-US" dirty="0"/>
              <a:t>Birth control is a regimen of one or more actions, devices, or medications followed in order to deliberately prevent or reduce the likelihood of a woman becoming pregnant. Methods and intentions typically termed birth control may be considered a pivotal ingredient to family planning. Mechanisms which are intended to reduce the likelihood of the fertilization of an ovum by a sperm may more specifically be referred to as contraception. Contraception differs from abortion in that the former prevents fertilization, while the latter terminates an already established pregnancy. Methods of birth control (e.g. the pill, IUDs, implants, patches, injections, vaginal ring and some others) which may prevent the implantation of an embryo if fertilization occurs are medically considered to be contraception. It is advised to talk with a doctor before choosing a contraceptive. If you have genetics problems or blood conditions, such as factor V </a:t>
            </a:r>
            <a:r>
              <a:rPr lang="en-US" dirty="0" err="1"/>
              <a:t>leiden</a:t>
            </a:r>
            <a:r>
              <a:rPr lang="en-US" dirty="0"/>
              <a:t>, certain contraceptives can be deadly.</a:t>
            </a:r>
          </a:p>
          <a:p>
            <a:endParaRPr lang="en-US" dirty="0"/>
          </a:p>
          <a:p>
            <a:r>
              <a:rPr lang="en-US" dirty="0"/>
              <a:t>Type	Procedure	Method	Effectiveness	Risks</a:t>
            </a:r>
          </a:p>
          <a:p>
            <a:r>
              <a:rPr lang="en-US" dirty="0"/>
              <a:t>Abstinence	Refrain from sexual intercourse	No sperm in vagina	100%	None</a:t>
            </a:r>
          </a:p>
          <a:p>
            <a:r>
              <a:rPr lang="en-US" dirty="0"/>
              <a:t>Rhythm Method	Intercourse is avoided for about an 8-day span every month in middle of her cycle, from about five days before ovulation to three days after ovulation.	fertilization is only possible during 8-day span in middle of menstrual cycle	70-80%	None</a:t>
            </a:r>
          </a:p>
          <a:p>
            <a:r>
              <a:rPr lang="en-US" dirty="0"/>
              <a:t>Withdrawal	The man withdraws his penis from the vagina at just the right moment before ejaculation.	sperm are unable to enter vagina if male penis is removed at the right time	70-80%	None</a:t>
            </a:r>
          </a:p>
          <a:p>
            <a:r>
              <a:rPr lang="en-US" dirty="0"/>
              <a:t>Tubal Ligation (Vasectomy)	Oviducts are cut and tied	No eggs in oviduct	Almost 99%	About 75% Irreversible</a:t>
            </a:r>
          </a:p>
          <a:p>
            <a:r>
              <a:rPr lang="en-US" dirty="0"/>
              <a:t>Hormonal IUD (intrauterine device)	Flexible, plastic coil inserted by physician	Releases small amounts of estrogen. In most cases, stops egg from developing and being released, but can also operate by killing a fertilized egg by preventing its implantation	About 99%	May cause infections, uterine perforation</a:t>
            </a:r>
          </a:p>
          <a:p>
            <a:r>
              <a:rPr lang="en-US" dirty="0"/>
              <a:t>Oral Contraceptive	Hormone medication taken daily	Stops release of FSH and LH, but can also operate by killing a fertilized egg by preventing its implantation	More than 90%	Blood clots, especially in smokers</a:t>
            </a:r>
          </a:p>
          <a:p>
            <a:r>
              <a:rPr lang="en-US" dirty="0"/>
              <a:t>Contraceptive Implants	Tubes of progesterone implanted under the skin	Stops release of FSH and LH, but can also operate by killing a fertilized egg by preventing its implantation	More than 90%	None known</a:t>
            </a:r>
          </a:p>
          <a:p>
            <a:r>
              <a:rPr lang="en-US" dirty="0"/>
              <a:t>Contraceptive Injections	Injections of hormones	Stops release of FSH and LH, but can also operate by killing a fertilized egg by preventing its implantation	About 99%	Possible osteoporosis</a:t>
            </a:r>
          </a:p>
          <a:p>
            <a:r>
              <a:rPr lang="en-US" dirty="0"/>
              <a:t>Diaphragm	Latex cup inserted into vagina to cover cervix before intercourse	Blocks entrance of sperm into uterus	With spermicide, about 90%	Latex or spermicide allergy</a:t>
            </a:r>
          </a:p>
          <a:p>
            <a:r>
              <a:rPr lang="en-US" dirty="0"/>
              <a:t>Cervical Cap	Latex cup held by suction over cervix	Delivers spermicide near cervix	Almost 85%	UTI, latex or spermicide allergy</a:t>
            </a:r>
          </a:p>
          <a:p>
            <a:r>
              <a:rPr lang="en-US" dirty="0"/>
              <a:t>Female Condom	Polyurethane liner fitted inside vagina	Blocks entrance of sperm into uterus and prevents STD’s	Almost 85%	None</a:t>
            </a:r>
          </a:p>
          <a:p>
            <a:r>
              <a:rPr lang="en-US" dirty="0"/>
              <a:t>Male Condom	soft sheath, made of latex or animal membrane, encloses penis, trapping ejaculated sperm	Blocks entrance of sperm into vagina and prevents STD's	90%	None</a:t>
            </a:r>
          </a:p>
          <a:p>
            <a:r>
              <a:rPr lang="en-US" dirty="0"/>
              <a:t>Jellies, Cream, Foams	Spermicidal products inserted before intercourse	Kills large number of sperm	About 75%	UTI, allergy to spermicides</a:t>
            </a:r>
          </a:p>
          <a:p>
            <a:r>
              <a:rPr lang="en-US" dirty="0"/>
              <a:t>Natural Family Planning	Keep record of ovulation using various methods	Avoid sexual intercourse near ovulation	About 70%	None known</a:t>
            </a:r>
          </a:p>
          <a:p>
            <a:r>
              <a:rPr lang="en-US" dirty="0"/>
              <a:t>Douche	Vagina cleansed after intercourse	Washes out sperm	Less than 70%	None known</a:t>
            </a:r>
          </a:p>
          <a:p>
            <a:r>
              <a:rPr lang="en-US" dirty="0"/>
              <a:t>Plan B Pill	Pill taken after intercourse	Prevents release of egg, fertilization of egg, but can also operate by killing a fertilized egg by preventing its implantation	About 89%	Same as oral contraceptive</a:t>
            </a:r>
          </a:p>
          <a:p>
            <a:r>
              <a:rPr lang="en-US" dirty="0"/>
              <a:t>Sexually Transmitted Diseases</a:t>
            </a:r>
          </a:p>
          <a:p>
            <a:r>
              <a:rPr lang="en-US" dirty="0"/>
              <a:t>Sexually transmitted diseases (STDs) are diseases or infections likely to be transmitted by sexual contact: vaginal intercourse, oral sex, and/or anal sex. Many STDs are (more easily) transmitted through the mucous membranes of the penis, vulva, and (less often) the mouth. The visible membrane covering the head of the penis is a mucous membrane, though, for those who are circumcised it is usually dry and produces no mucus (similar to the lips of the mouth). Mucous membranes differ from skin in that they allow certain pathogens (viruses or bacteria) into the body (more easily).</a:t>
            </a:r>
          </a:p>
          <a:p>
            <a:endParaRPr lang="en-US" dirty="0"/>
          </a:p>
          <a:p>
            <a:r>
              <a:rPr lang="en-US" dirty="0"/>
              <a:t>The probability of transmitting infections through sex is far greater than by more casual means of transmission, such as non-sexual contact—touching, sharing cutlery, and shaking hands. Although mucous membranes exist in the mouth as well as in the genitals, many STDs are more likely to be transmitted through oral sex than through deep kissing. Many infections that are easily transmitted from the mouth to the genitals or from the genitals to the mouth, are much harder to transmit from one mouth to another. With HIV, genital fluids happen to contain a great deal more of the pathogen than saliva. Some infections labeled as STDs can be transmitted by direct skin contact. Herpes simplex and HPV are both examples. Depending on the STD, a person who has the disease but has no symptoms may or may not be able to spread the infection. For example, a person is much more likely to spread herpes infection when blisters are present than when they are absent. However, a person can spread HIV infection at any time, even if he/she has not developed symptoms of AIDS.</a:t>
            </a:r>
          </a:p>
          <a:p>
            <a:endParaRPr lang="en-US" dirty="0"/>
          </a:p>
          <a:p>
            <a:r>
              <a:rPr lang="en-US" dirty="0"/>
              <a:t>All sexual behaviors that involve contact with the bodily fluids of another person should be considered to hold some risk of transmission of sexually transmitted diseases. Most attention has focused on controlling HIV, which causes AIDS, but each STD presents a different situation.</a:t>
            </a:r>
          </a:p>
          <a:p>
            <a:endParaRPr lang="en-US" dirty="0"/>
          </a:p>
          <a:p>
            <a:r>
              <a:rPr lang="en-US" dirty="0"/>
              <a:t>As may be noted from the name, sexually transmitted diseases are transmitted from one person to another by certain sexual activities rather than being actually caused by those sexual activities. Bacteria, fungi, protozoa or viruses are still the causative agents. It is not possible to catch any sexually transmitted disease from a sexual activity with a person who is not carrying a disease; conversely, a person who has an STD received it from contact (sexual or otherwise) with someone who is infected.</a:t>
            </a:r>
          </a:p>
          <a:p>
            <a:endParaRPr lang="en-US" dirty="0"/>
          </a:p>
          <a:p>
            <a:r>
              <a:rPr lang="en-US" dirty="0"/>
              <a:t>Although the likelihood of transmitting diseases by sexual activities varies a great deal, in general, all sexual activities between two (or more) people should be considered as being a two-way route for the transmission of STDs (i.e. "giving" or "receiving" are both risky).</a:t>
            </a:r>
          </a:p>
          <a:p>
            <a:endParaRPr lang="en-US" dirty="0"/>
          </a:p>
          <a:p>
            <a:r>
              <a:rPr lang="en-US" dirty="0"/>
              <a:t>Prevention of Sexually Transmitted Diseases</a:t>
            </a:r>
          </a:p>
          <a:p>
            <a:r>
              <a:rPr lang="en-US" dirty="0"/>
              <a:t>Although healthcare professionals suggest that safer sex, such as the use of condoms, as the most reliable way of decreasing the risk of contracting sexually transmitted diseases during sexual activity, safer sex should by no means be considered an absolute safeguard. The transfer of and exposure to bodily fluids, such as blood transfusions and other blood products, sharing injection needles, needle-stick injuries (when medical staff are inadvertently jabbed or pricked with needles during medical procedures), sharing tattoo needles, and childbirth are all avenues of transmission. These means put certain groups, such as doctors, </a:t>
            </a:r>
            <a:r>
              <a:rPr lang="en-US" dirty="0" err="1"/>
              <a:t>haemophiliacs</a:t>
            </a:r>
            <a:r>
              <a:rPr lang="en-US" dirty="0"/>
              <a:t> and drug users, particularly at risk.</a:t>
            </a:r>
          </a:p>
          <a:p>
            <a:endParaRPr lang="en-US" dirty="0"/>
          </a:p>
          <a:p>
            <a:r>
              <a:rPr lang="en-US" dirty="0"/>
              <a:t>Human Papillomavirus (HPV)</a:t>
            </a:r>
          </a:p>
          <a:p>
            <a:r>
              <a:rPr lang="en-US" dirty="0"/>
              <a:t>There are over 100 types of this virus which is often asymptomatic. Nearly 3 out of 4 Americans between ages 15 and 49 have been infected. It can be contracted through one partner and remain dormant allowing it to be transmitted to another. Some types can cause cervical cancer.</a:t>
            </a:r>
          </a:p>
          <a:p>
            <a:endParaRPr lang="en-US" dirty="0"/>
          </a:p>
          <a:p>
            <a:r>
              <a:rPr lang="en-US" dirty="0"/>
              <a:t>Genital HPV infection is a sexually transmitted disease that is caused by human papillomavirus. Human papillomavirus is the name of a group of viruses that includes more than 100 different strains. More than 30 of these are sexually transmitted and they can infect the genital area of men and women. Approximately 20 million people are currently infected with HPV and at least 50% of sexually active men and women will acquire HPV at some point in their lives. By age 50 at least 80% of women will have acquired HPV and about 6.2 million Americans get a new HPV infection each year. Most people who have HPV don't know that they are infected. The virus lives in the skin or mucous membranes and usually causes no symptoms. Commonly some people get visible genital warts or have pre-cancerous changes in the cervix, vulva, anus, or penis. Very rarely, HPV results in anal or genital cancers. Genital warts usually appear soft, moist, pink, or flesh colored swellings. They can be raised, flat, single, or multiple, small or large and sometimes cauliflower shaped. Warts may not appear for weeks or months or not at all and the only way to diagnose them is by visible inspection. Most women are diagnosed with HPV on the basis of abnormal pap tests and there are no tests available for men. There is no cure for HPV. The surest way to eliminate risk for HPV is to refrain from any genital contact with another individual. For those who choose to be sexually active, a long term monogamous relationship with an uninfected partner is the strategy most likely to prevent future HPV </a:t>
            </a:r>
            <a:r>
              <a:rPr lang="en-US" dirty="0" err="1"/>
              <a:t>infections.The</a:t>
            </a:r>
            <a:r>
              <a:rPr lang="en-US" dirty="0"/>
              <a:t> next best way to help reduce risk is using a condom but the effectiveness is unknown.</a:t>
            </a:r>
          </a:p>
          <a:p>
            <a:endParaRPr lang="en-US" dirty="0"/>
          </a:p>
          <a:p>
            <a:r>
              <a:rPr lang="en-US" dirty="0"/>
              <a:t>What is the connection between HPV and cervical cancer? All types of HPV cause mild pap test abnormalities which do not have serious consequences. Approximately 10 of the 30 identified HPV types can lead to development of cervical cancer. Research as shown that for most women, 90% cervical HPV infection becomes undetectable within two years. Although only a small proportion of women have persistent infection, persistent infection with the high risk types of HPV is the main risk factor for cervical cancer.</a:t>
            </a:r>
          </a:p>
          <a:p>
            <a:endParaRPr lang="en-US" dirty="0"/>
          </a:p>
          <a:p>
            <a:r>
              <a:rPr lang="en-US" dirty="0"/>
              <a:t>A pap test can detect pre-cancerous and cancerous cells on the cervix. Regular pap testing and careful medical follow up, with treatment if necessary, can help ensure that pre-cancerous changes in the cervix caused by HPV infection do not develop into life threatening cervical cancer. The pap test used in the U.S. cervical cancer screening programs is responsible for greatly reducing deaths from cervical cancer.</a:t>
            </a:r>
          </a:p>
          <a:p>
            <a:endParaRPr lang="en-US" dirty="0"/>
          </a:p>
          <a:p>
            <a:r>
              <a:rPr lang="en-US" dirty="0"/>
              <a:t>Diseases and Disorders of the Female Reproductive System</a:t>
            </a:r>
          </a:p>
          <a:p>
            <a:r>
              <a:rPr lang="en-US" dirty="0"/>
              <a:t>Women are commonly dealing with many different diseases and disorders that pertain to the reproductive system. Here are some of the most common:</a:t>
            </a:r>
          </a:p>
          <a:p>
            <a:endParaRPr lang="en-US" dirty="0"/>
          </a:p>
          <a:p>
            <a:r>
              <a:rPr lang="en-US" dirty="0"/>
              <a:t>Vulvovaginitis (</a:t>
            </a:r>
            <a:r>
              <a:rPr lang="en-US" dirty="0" err="1"/>
              <a:t>pronounced:vul-vo-vah-juh-ni-tus</a:t>
            </a:r>
            <a:r>
              <a:rPr lang="en-US" dirty="0"/>
              <a:t>) is an inflammation of the vulva and vagina. It may be caused by irritating substances such as laundry soap, bubble baths or poor hygiene such as wiping from back to front. Symptoms include redness and itching in these areas and sometimes vaginal discharge. It can also be caused by an overgrowth of candida, a fungus normally present in the vagina.</a:t>
            </a:r>
          </a:p>
          <a:p>
            <a:r>
              <a:rPr lang="en-US" dirty="0" err="1"/>
              <a:t>Nonmenstrual</a:t>
            </a:r>
            <a:r>
              <a:rPr lang="en-US" dirty="0"/>
              <a:t> vaginal bleeding is most commonly due to the presence of a foreign body in the vagina. It may also be due to urethral prolapse, a condition in which the mucous membranes of the urethra protrude into the vagina and forms a tiny, donut shaped mass of tissue that bleeds easily. It can also be due to a straddle injury or vaginal trauma from sexual abuse.</a:t>
            </a:r>
          </a:p>
          <a:p>
            <a:r>
              <a:rPr lang="en-US" dirty="0"/>
              <a:t>Ectopic Pregnancy occurs when a fertilized egg or zygote doesn't travel into the uterus, but instead grows rapidly in the fallopian tube. Women with this condition can develop severe abdominal pain and should see a doctor because surgery may be necessary.</a:t>
            </a:r>
          </a:p>
          <a:p>
            <a:r>
              <a:rPr lang="en-US" dirty="0"/>
              <a:t>Ovarian </a:t>
            </a:r>
            <a:r>
              <a:rPr lang="en-US" dirty="0" err="1"/>
              <a:t>tumors,although</a:t>
            </a:r>
            <a:r>
              <a:rPr lang="en-US" dirty="0"/>
              <a:t> rare, can occur. Women with ovarian tumors may have abdominal pain and masses that can be felt in the abdomen. Surgery may be needed to remove the tumor.</a:t>
            </a:r>
          </a:p>
          <a:p>
            <a:r>
              <a:rPr lang="en-US" dirty="0"/>
              <a:t>Ovarian cysts are noncancerous sacs filled with fluid or semi-solid material. Although they are common and generally harmless, they can become a problem if they grow very large. Large cysts may push on surrounding organs, causing abdominal pain. In most cases, cysts will pass or disappear on their own and treatment is not necessary. If the cysts are painful and occur frequently, a doctor may prescribe birth control pills to alter their growth and occurrences. Surgery is also an option if they need to be removed.</a:t>
            </a:r>
          </a:p>
          <a:p>
            <a:r>
              <a:rPr lang="en-US" dirty="0"/>
              <a:t>Polycystic ovary syndrome is a hormone disorder in which too many hormones are produced by the ovaries. This condition causes the ovaries to become enlarged and develop many fluid filled sacs or cysts. It often first appears during the teen years. Depending on the type and the severity of the condition, it may be treated with drugs to regulate hormone balance and menstruation.</a:t>
            </a:r>
          </a:p>
          <a:p>
            <a:r>
              <a:rPr lang="en-US" dirty="0"/>
              <a:t>Trichomonas vaginalis inflammatory condition of the vagina usually a bacterial infection also called vaginosis.</a:t>
            </a:r>
          </a:p>
          <a:p>
            <a:r>
              <a:rPr lang="en-US" dirty="0"/>
              <a:t>Dysmenorrhea is painful periods.</a:t>
            </a:r>
          </a:p>
          <a:p>
            <a:r>
              <a:rPr lang="en-US" dirty="0"/>
              <a:t>Menorrhagia is when a woman has very heavy periods with excess bleeding.</a:t>
            </a:r>
          </a:p>
          <a:p>
            <a:r>
              <a:rPr lang="en-US" dirty="0"/>
              <a:t>Oligomenorrhea is when a woman misses or has infrequent periods, even though she has been menstruating for a while and is not pregnant.</a:t>
            </a:r>
          </a:p>
          <a:p>
            <a:r>
              <a:rPr lang="en-US" dirty="0"/>
              <a:t>Amenorrhea is when a girl has not started her period by the time she is 16 years old or 3 years after puberty has started, has not developed signs of puberty by 14, or has had normal periods but has stopped menstruating for some reasons other than pregnancy.</a:t>
            </a:r>
          </a:p>
          <a:p>
            <a:r>
              <a:rPr lang="en-US" dirty="0"/>
              <a:t>Toxic shock syndrome is caused by toxins released into the body during a type of bacterial infection that is more likely to develop if a tampon is left in too long. It can produce high fever, diarrhea, vomiting, and shock.</a:t>
            </a:r>
          </a:p>
          <a:p>
            <a:r>
              <a:rPr lang="en-US" dirty="0" err="1"/>
              <a:t>Candidasis</a:t>
            </a:r>
            <a:r>
              <a:rPr lang="en-US" dirty="0"/>
              <a:t> symptoms of yeast infections include itching, burning and discharge. Yeast organisms are always present in all people, but are usually prevented from "overgrowth" (uncontrolled multiplication resulting in symptoms) by naturally occurring microorganisms.</a:t>
            </a:r>
          </a:p>
          <a:p>
            <a:r>
              <a:rPr lang="en-US" dirty="0"/>
              <a:t>At least three quarters of all women will experience candidiasis at some point in their lives. The Candida albicans organism is found in the vaginas of almost all women and normally causes no problems. However, when it gets out of balance with the other "normal flora," such as lactobacilli (which can also be harmed by using douches), an overgrowth of yeast can result in noticeable symptoms. Pregnancy, the use of oral contraceptives, engaging in vaginal sex after anal sex in an unhygienic manner, and using lubricants containing glycerin have been found to be causally related to yeast infections. Diabetes mellitus and the use of antibiotics are also linked to an increased incidence of yeast infections. Candidiasis can be sexually transmitted between partners. Diet has been found to be the cause in some animals. Hormone Replacement Therapy and Infertility Treatment may be factors.</a:t>
            </a:r>
          </a:p>
          <a:p>
            <a:endParaRPr lang="en-US" dirty="0"/>
          </a:p>
          <a:p>
            <a:r>
              <a:rPr lang="en-US" dirty="0"/>
              <a:t>There are also cancer's of the female reproductive system, such as:</a:t>
            </a:r>
          </a:p>
          <a:p>
            <a:endParaRPr lang="en-US" dirty="0"/>
          </a:p>
          <a:p>
            <a:r>
              <a:rPr lang="en-US" dirty="0"/>
              <a:t>Cervical cancer</a:t>
            </a:r>
          </a:p>
          <a:p>
            <a:r>
              <a:rPr lang="en-US" dirty="0"/>
              <a:t>Ovarian cancer</a:t>
            </a:r>
          </a:p>
          <a:p>
            <a:r>
              <a:rPr lang="en-US" dirty="0"/>
              <a:t>Uterine cancer</a:t>
            </a:r>
          </a:p>
          <a:p>
            <a:r>
              <a:rPr lang="en-US" dirty="0"/>
              <a:t>Breast cancer</a:t>
            </a:r>
          </a:p>
          <a:p>
            <a:r>
              <a:rPr lang="en-US" dirty="0"/>
              <a:t>Endometriosis</a:t>
            </a:r>
          </a:p>
          <a:p>
            <a:endParaRPr lang="en-US" dirty="0"/>
          </a:p>
          <a:p>
            <a:r>
              <a:rPr lang="en-US" dirty="0"/>
              <a:t>Endometriosis is the most common gynecological diseases, affecting more than 5.5 million women in North America alone! The two most common symptoms are pain and infertility. In this disease a specialized type of tissue that normally lines the inside of the uterus,(the endometrium) becomes implanted outside the uterus, most commonly on the fallopian tubes, ovaries, or the tissue lining the pelvis. During the menstrual cycle, hormones signal the lining of the uterus to thicken to prepare for possible pregnancy. If a pregnancy doesn't occur, the hormone levels decrease, causing the thickened lining to shed.</a:t>
            </a:r>
          </a:p>
          <a:p>
            <a:endParaRPr lang="en-US" dirty="0"/>
          </a:p>
          <a:p>
            <a:r>
              <a:rPr lang="en-US" dirty="0"/>
              <a:t>When endometrial tissue is located in other parts it continues to act in it's normal way: It thickens, breaks down and bleeds each month as the hormone levels rise and fall. However, because there's nowhere for the blood from this </a:t>
            </a:r>
            <a:r>
              <a:rPr lang="en-US" dirty="0" err="1"/>
              <a:t>mislocated</a:t>
            </a:r>
            <a:r>
              <a:rPr lang="en-US" dirty="0"/>
              <a:t> tissue to exit the body, it becomes trapped and surrounding tissue becomes irritated. Trapped blood may lead to growth of cysts. Cysts in turn may form scar tissue and adhesions. This causes pain in the area of the misplaced tissue, usually the pelvis. Endometriosis can cause fertility problems. In fact, scars and adhesions on the ovaries or fallopian tubes can prevent pregnancy. Endometriosis can be mild, moderate or severe and tends to get worse over time without treatment. The most common symptoms are:</a:t>
            </a:r>
          </a:p>
          <a:p>
            <a:endParaRPr lang="en-US" dirty="0"/>
          </a:p>
          <a:p>
            <a:r>
              <a:rPr lang="en-US" dirty="0"/>
              <a:t>Painful periods Pelvic pain and severe cramping, intense back pain and abdominal pain.</a:t>
            </a:r>
          </a:p>
          <a:p>
            <a:r>
              <a:rPr lang="en-US" dirty="0"/>
              <a:t>Pain at other times Women may experience pelvic pain during ovulation, sharp deep pain in pelvis during intercourse, or pain during bowel movements or urination.</a:t>
            </a:r>
          </a:p>
          <a:p>
            <a:r>
              <a:rPr lang="en-US" dirty="0"/>
              <a:t>Excessive bleeding Heavy periods or bleeding between periods.</a:t>
            </a:r>
          </a:p>
          <a:p>
            <a:r>
              <a:rPr lang="en-US" dirty="0"/>
              <a:t>Infertility Approximately 30-40% of women</a:t>
            </a:r>
          </a:p>
          <a:p>
            <a:r>
              <a:rPr lang="en-US" dirty="0"/>
              <a:t>The cause of endometriosis remains mysterious. Scientists are studying the roles that hormones and the immune system play in this condition. One theory holds that menstrual blood containing endometrial cells flows back through the fallopian tubes, takes root and grows. Another hypothesis proposes that the bloodstream carries endometrial cells to other sites in the body. Still another theory speculates that a predisposition toward endometriosis may be carried in the genes of certain families.</a:t>
            </a:r>
          </a:p>
          <a:p>
            <a:endParaRPr lang="en-US" dirty="0"/>
          </a:p>
          <a:p>
            <a:r>
              <a:rPr lang="en-US" dirty="0"/>
              <a:t>Other researchers believe that certain cells present within the abdomen in some women retain their ability to specialize into endometrial cells. These same cells were responsible for the growth of the woman's reproductive organs when she was an embryo. It is believed that genetic or environmental influences in later life allow these cells to give rise to endometrial tissue outside the uterus.</a:t>
            </a:r>
          </a:p>
          <a:p>
            <a:endParaRPr lang="en-US" dirty="0"/>
          </a:p>
          <a:p>
            <a:r>
              <a:rPr lang="en-US" dirty="0"/>
              <a:t>Experts estimate that up to one in ten American women of childbearing age have endometriosis. There is some thinking that previous damage to cells that line the pelvis can lead to endometriosis. There are several ways to diagnose endometriosis:</a:t>
            </a:r>
          </a:p>
          <a:p>
            <a:endParaRPr lang="en-US" dirty="0"/>
          </a:p>
          <a:p>
            <a:r>
              <a:rPr lang="en-US" dirty="0"/>
              <a:t>Pelvic exam</a:t>
            </a:r>
          </a:p>
          <a:p>
            <a:r>
              <a:rPr lang="en-US" dirty="0"/>
              <a:t>Ultrasound</a:t>
            </a:r>
          </a:p>
          <a:p>
            <a:r>
              <a:rPr lang="en-US" dirty="0"/>
              <a:t>Laparoscopy Usually used, most correct diagnosis</a:t>
            </a:r>
          </a:p>
          <a:p>
            <a:r>
              <a:rPr lang="en-US" dirty="0"/>
              <a:t>Blood test</a:t>
            </a:r>
          </a:p>
          <a:p>
            <a:r>
              <a:rPr lang="en-US" dirty="0"/>
              <a:t>Endometriosis can be treated with:</a:t>
            </a:r>
          </a:p>
          <a:p>
            <a:endParaRPr lang="en-US" dirty="0"/>
          </a:p>
          <a:p>
            <a:r>
              <a:rPr lang="en-US" dirty="0"/>
              <a:t>Pain medication</a:t>
            </a:r>
          </a:p>
          <a:p>
            <a:r>
              <a:rPr lang="en-US" dirty="0"/>
              <a:t>Hormone therapy</a:t>
            </a:r>
          </a:p>
          <a:p>
            <a:r>
              <a:rPr lang="en-US" dirty="0"/>
              <a:t>Oral contraceptives</a:t>
            </a:r>
          </a:p>
          <a:p>
            <a:r>
              <a:rPr lang="en-US" dirty="0"/>
              <a:t>Gonadotropin-releasing hormone(</a:t>
            </a:r>
            <a:r>
              <a:rPr lang="en-US" dirty="0" err="1"/>
              <a:t>Gn</a:t>
            </a:r>
            <a:r>
              <a:rPr lang="en-US" dirty="0"/>
              <a:t>-Rh)agonists and antagonists</a:t>
            </a:r>
          </a:p>
          <a:p>
            <a:r>
              <a:rPr lang="en-US" dirty="0"/>
              <a:t>Danazol(</a:t>
            </a:r>
            <a:r>
              <a:rPr lang="en-US" dirty="0" err="1"/>
              <a:t>Danocrine</a:t>
            </a:r>
            <a:r>
              <a:rPr lang="en-US" dirty="0"/>
              <a:t>)</a:t>
            </a:r>
          </a:p>
          <a:p>
            <a:r>
              <a:rPr lang="en-US" dirty="0"/>
              <a:t>Medroxyprogesterone(Depo-Provera)</a:t>
            </a:r>
          </a:p>
          <a:p>
            <a:r>
              <a:rPr lang="en-US" dirty="0"/>
              <a:t>Conservative surgery which removes endometrial growths.</a:t>
            </a:r>
          </a:p>
          <a:p>
            <a:r>
              <a:rPr lang="en-US" dirty="0"/>
              <a:t>Hysterectomy</a:t>
            </a:r>
          </a:p>
          <a:p>
            <a:r>
              <a:rPr lang="en-US" dirty="0"/>
              <a:t>Check Your Understanding</a:t>
            </a:r>
          </a:p>
          <a:p>
            <a:r>
              <a:rPr lang="en-US" dirty="0"/>
              <a:t>Answers for these questions can be found here</a:t>
            </a:r>
          </a:p>
          <a:p>
            <a:r>
              <a:rPr lang="en-US" dirty="0"/>
              <a:t>1. In homology, the ___________ in the female is equal to the penis in the male</a:t>
            </a:r>
          </a:p>
          <a:p>
            <a:endParaRPr lang="en-US" dirty="0"/>
          </a:p>
          <a:p>
            <a:r>
              <a:rPr lang="en-US" dirty="0"/>
              <a:t>A) labia majora</a:t>
            </a:r>
          </a:p>
          <a:p>
            <a:r>
              <a:rPr lang="en-US" dirty="0"/>
              <a:t>B) clitoral hood</a:t>
            </a:r>
          </a:p>
          <a:p>
            <a:r>
              <a:rPr lang="en-US" dirty="0"/>
              <a:t>C) clitoris</a:t>
            </a:r>
          </a:p>
          <a:p>
            <a:r>
              <a:rPr lang="en-US" dirty="0"/>
              <a:t>D) labia minora</a:t>
            </a:r>
          </a:p>
          <a:p>
            <a:r>
              <a:rPr lang="en-US" dirty="0"/>
              <a:t>E) none of the above</a:t>
            </a:r>
          </a:p>
          <a:p>
            <a:r>
              <a:rPr lang="en-US" dirty="0"/>
              <a:t>2. This contains some of the strongest muscles in the human body</a:t>
            </a:r>
          </a:p>
          <a:p>
            <a:endParaRPr lang="en-US" dirty="0"/>
          </a:p>
          <a:p>
            <a:r>
              <a:rPr lang="en-US" dirty="0"/>
              <a:t>A) uterus</a:t>
            </a:r>
          </a:p>
          <a:p>
            <a:r>
              <a:rPr lang="en-US" dirty="0"/>
              <a:t>B) clitoris</a:t>
            </a:r>
          </a:p>
          <a:p>
            <a:r>
              <a:rPr lang="en-US" dirty="0"/>
              <a:t>C) cervix</a:t>
            </a:r>
          </a:p>
          <a:p>
            <a:r>
              <a:rPr lang="en-US" dirty="0"/>
              <a:t>D) labia majora</a:t>
            </a:r>
          </a:p>
          <a:p>
            <a:r>
              <a:rPr lang="en-US" dirty="0"/>
              <a:t>3. This protects the vaginal and urethral openings</a:t>
            </a:r>
          </a:p>
          <a:p>
            <a:endParaRPr lang="en-US" dirty="0"/>
          </a:p>
          <a:p>
            <a:r>
              <a:rPr lang="en-US" dirty="0"/>
              <a:t>A) labia majora</a:t>
            </a:r>
          </a:p>
          <a:p>
            <a:r>
              <a:rPr lang="en-US" dirty="0"/>
              <a:t>B) labia minora</a:t>
            </a:r>
          </a:p>
          <a:p>
            <a:r>
              <a:rPr lang="en-US" dirty="0"/>
              <a:t>C) clitoris</a:t>
            </a:r>
          </a:p>
          <a:p>
            <a:r>
              <a:rPr lang="en-US" dirty="0"/>
              <a:t>D) urethra</a:t>
            </a:r>
          </a:p>
          <a:p>
            <a:r>
              <a:rPr lang="en-US" dirty="0"/>
              <a:t>4. Sally has noticed that her cervical mucus has changed and now resembles egg whites- from this Sally could assume</a:t>
            </a:r>
          </a:p>
          <a:p>
            <a:endParaRPr lang="en-US" dirty="0"/>
          </a:p>
          <a:p>
            <a:r>
              <a:rPr lang="en-US" dirty="0"/>
              <a:t>A) her period will begin soon</a:t>
            </a:r>
          </a:p>
          <a:p>
            <a:r>
              <a:rPr lang="en-US" dirty="0"/>
              <a:t>B) nothing, this is a normal occurrence</a:t>
            </a:r>
          </a:p>
          <a:p>
            <a:r>
              <a:rPr lang="en-US" dirty="0"/>
              <a:t>C) she has a yeast infection</a:t>
            </a:r>
          </a:p>
          <a:p>
            <a:r>
              <a:rPr lang="en-US" dirty="0"/>
              <a:t>D) she is ovulating</a:t>
            </a:r>
          </a:p>
          <a:p>
            <a:r>
              <a:rPr lang="en-US" dirty="0"/>
              <a:t>5. Debbie recently went to the OBGYN and was diagnosed with PCOD (polycystic ovary syndrome) because of this she has</a:t>
            </a:r>
          </a:p>
          <a:p>
            <a:endParaRPr lang="en-US" dirty="0"/>
          </a:p>
          <a:p>
            <a:r>
              <a:rPr lang="en-US" dirty="0"/>
              <a:t>A) nothing, its normal in women</a:t>
            </a:r>
          </a:p>
          <a:p>
            <a:r>
              <a:rPr lang="en-US" dirty="0"/>
              <a:t>B) </a:t>
            </a:r>
            <a:r>
              <a:rPr lang="en-US" dirty="0" err="1"/>
              <a:t>antisperm</a:t>
            </a:r>
            <a:r>
              <a:rPr lang="en-US" dirty="0"/>
              <a:t> antibodies</a:t>
            </a:r>
          </a:p>
          <a:p>
            <a:r>
              <a:rPr lang="en-US" dirty="0"/>
              <a:t>C) an overproduction of LH</a:t>
            </a:r>
          </a:p>
          <a:p>
            <a:r>
              <a:rPr lang="en-US" dirty="0"/>
              <a:t>D) leaking of milk from her mammary glands</a:t>
            </a:r>
          </a:p>
          <a:p>
            <a:r>
              <a:rPr lang="en-US" dirty="0"/>
              <a:t>E) problems becoming pregnant</a:t>
            </a:r>
          </a:p>
          <a:p>
            <a:r>
              <a:rPr lang="en-US" dirty="0"/>
              <a:t>6. Angie went to the doctor because she has had pain in her leg recently- this could be caused by</a:t>
            </a:r>
          </a:p>
          <a:p>
            <a:endParaRPr lang="en-US" dirty="0"/>
          </a:p>
          <a:p>
            <a:r>
              <a:rPr lang="en-US" dirty="0"/>
              <a:t>A) ovulation pain</a:t>
            </a:r>
          </a:p>
          <a:p>
            <a:r>
              <a:rPr lang="en-US" dirty="0"/>
              <a:t>B) her period that will be starting tomorrow</a:t>
            </a:r>
          </a:p>
          <a:p>
            <a:r>
              <a:rPr lang="en-US" dirty="0"/>
              <a:t>C) premenstrual syndrome</a:t>
            </a:r>
          </a:p>
          <a:p>
            <a:r>
              <a:rPr lang="en-US" dirty="0"/>
              <a:t>D) a blood clot resulting from her birth control pill</a:t>
            </a:r>
          </a:p>
          <a:p>
            <a:r>
              <a:rPr lang="en-US" dirty="0"/>
              <a:t>7. Sue recently started her period and has noticed that they are very heavy and painful, and that they are inconsistent in their timing. One explanation could be</a:t>
            </a:r>
          </a:p>
          <a:p>
            <a:endParaRPr lang="en-US" dirty="0"/>
          </a:p>
          <a:p>
            <a:r>
              <a:rPr lang="en-US" dirty="0"/>
              <a:t>A) endometriosis</a:t>
            </a:r>
          </a:p>
          <a:p>
            <a:r>
              <a:rPr lang="en-US" dirty="0"/>
              <a:t>B) ovarian cancer</a:t>
            </a:r>
          </a:p>
          <a:p>
            <a:r>
              <a:rPr lang="en-US" dirty="0"/>
              <a:t>C) </a:t>
            </a:r>
            <a:r>
              <a:rPr lang="en-US" dirty="0" err="1"/>
              <a:t>candidasis</a:t>
            </a:r>
            <a:endParaRPr lang="en-US" dirty="0"/>
          </a:p>
          <a:p>
            <a:r>
              <a:rPr lang="en-US" dirty="0"/>
              <a:t>D) toxic shock syndrome</a:t>
            </a:r>
          </a:p>
          <a:p>
            <a:r>
              <a:rPr lang="en-US" dirty="0"/>
              <a:t>E) amenorrhea</a:t>
            </a:r>
          </a:p>
          <a:p>
            <a:r>
              <a:rPr lang="en-US" dirty="0"/>
              <a:t>8. Mary is getting married and is not ready to become a mother- she chooses this birth control because of its high effectiveness</a:t>
            </a:r>
          </a:p>
          <a:p>
            <a:endParaRPr lang="en-US" dirty="0"/>
          </a:p>
          <a:p>
            <a:r>
              <a:rPr lang="en-US" dirty="0"/>
              <a:t>A) natural family planning</a:t>
            </a:r>
          </a:p>
          <a:p>
            <a:r>
              <a:rPr lang="en-US" dirty="0"/>
              <a:t>B) a diaphragm</a:t>
            </a:r>
          </a:p>
          <a:p>
            <a:r>
              <a:rPr lang="en-US" dirty="0"/>
              <a:t>C) contraceptive injections</a:t>
            </a:r>
          </a:p>
          <a:p>
            <a:r>
              <a:rPr lang="en-US" dirty="0"/>
              <a:t>D) a spermicide foam</a:t>
            </a:r>
          </a:p>
          <a:p>
            <a:r>
              <a:rPr lang="en-US" dirty="0"/>
              <a:t>9. The release of LH in woman causes</a:t>
            </a:r>
          </a:p>
          <a:p>
            <a:endParaRPr lang="en-US" dirty="0"/>
          </a:p>
          <a:p>
            <a:r>
              <a:rPr lang="en-US" dirty="0"/>
              <a:t>A) </a:t>
            </a:r>
            <a:r>
              <a:rPr lang="en-US" dirty="0" err="1"/>
              <a:t>menstration</a:t>
            </a:r>
            <a:endParaRPr lang="en-US" dirty="0"/>
          </a:p>
          <a:p>
            <a:r>
              <a:rPr lang="en-US" dirty="0"/>
              <a:t>B) ovulation</a:t>
            </a:r>
          </a:p>
          <a:p>
            <a:r>
              <a:rPr lang="en-US" dirty="0"/>
              <a:t>C) increase of endometrial lining</a:t>
            </a:r>
          </a:p>
          <a:p>
            <a:r>
              <a:rPr lang="en-US" dirty="0"/>
              <a:t>D) decrease of endometrial lining</a:t>
            </a:r>
          </a:p>
          <a:p>
            <a:r>
              <a:rPr lang="en-US" dirty="0"/>
              <a:t>E) nothing LH only does something in the male reproductive system</a:t>
            </a:r>
          </a:p>
          <a:p>
            <a:r>
              <a:rPr lang="en-US" dirty="0"/>
              <a:t>10. When the ovaries stop producing estrogen, this occurs</a:t>
            </a:r>
          </a:p>
          <a:p>
            <a:endParaRPr lang="en-US" dirty="0"/>
          </a:p>
          <a:p>
            <a:r>
              <a:rPr lang="en-US" dirty="0"/>
              <a:t>A) ovulation</a:t>
            </a:r>
          </a:p>
          <a:p>
            <a:r>
              <a:rPr lang="en-US" dirty="0"/>
              <a:t>B) implantation</a:t>
            </a:r>
          </a:p>
          <a:p>
            <a:r>
              <a:rPr lang="en-US" dirty="0"/>
              <a:t>C) premenstrual syndrome</a:t>
            </a:r>
          </a:p>
          <a:p>
            <a:r>
              <a:rPr lang="en-US" dirty="0"/>
              <a:t>D) menopause</a:t>
            </a:r>
          </a:p>
          <a:p>
            <a:r>
              <a:rPr lang="en-US" dirty="0"/>
              <a:t>11. Infertility affects what percentage of couples?</a:t>
            </a:r>
          </a:p>
          <a:p>
            <a:endParaRPr lang="en-US" dirty="0"/>
          </a:p>
          <a:p>
            <a:r>
              <a:rPr lang="en-US" dirty="0"/>
              <a:t>A) 5%</a:t>
            </a:r>
          </a:p>
          <a:p>
            <a:r>
              <a:rPr lang="en-US" dirty="0"/>
              <a:t>B) 10%</a:t>
            </a:r>
          </a:p>
          <a:p>
            <a:r>
              <a:rPr lang="en-US" dirty="0"/>
              <a:t>C) 15%</a:t>
            </a:r>
          </a:p>
          <a:p>
            <a:r>
              <a:rPr lang="en-US" dirty="0"/>
              <a:t>D) 20%</a:t>
            </a:r>
          </a:p>
          <a:p>
            <a:r>
              <a:rPr lang="en-US" dirty="0"/>
              <a:t>12. What is the only 100% effective form of birth control?</a:t>
            </a:r>
          </a:p>
          <a:p>
            <a:endParaRPr lang="en-US" dirty="0"/>
          </a:p>
          <a:p>
            <a:r>
              <a:rPr lang="en-US" dirty="0"/>
              <a:t>A) Tubal ligation</a:t>
            </a:r>
          </a:p>
          <a:p>
            <a:r>
              <a:rPr lang="en-US" dirty="0"/>
              <a:t>B) IUD</a:t>
            </a:r>
          </a:p>
          <a:p>
            <a:r>
              <a:rPr lang="en-US" dirty="0"/>
              <a:t>C) Natural family planning</a:t>
            </a:r>
          </a:p>
          <a:p>
            <a:r>
              <a:rPr lang="en-US" dirty="0"/>
              <a:t>D) Abstinence</a:t>
            </a:r>
          </a:p>
          <a:p>
            <a:r>
              <a:rPr lang="en-US" dirty="0"/>
              <a:t>Glossary</a:t>
            </a:r>
          </a:p>
          <a:p>
            <a:r>
              <a:rPr lang="en-US" dirty="0"/>
              <a:t>Adhesions: Abnormal tissue that binds organs together</a:t>
            </a:r>
          </a:p>
          <a:p>
            <a:endParaRPr lang="en-US" dirty="0"/>
          </a:p>
          <a:p>
            <a:r>
              <a:rPr lang="en-US" dirty="0"/>
              <a:t>Alveoli: Basic components of the mammary glands; lined with milk-secreting epithelial cells</a:t>
            </a:r>
          </a:p>
          <a:p>
            <a:endParaRPr lang="en-US" dirty="0"/>
          </a:p>
          <a:p>
            <a:r>
              <a:rPr lang="en-US" dirty="0"/>
              <a:t>Birth Control: regimen of one or more actions, devices, or medications followed in order to deliberately prevent or reduce the likelihood of a woman becoming pregnant</a:t>
            </a:r>
          </a:p>
          <a:p>
            <a:endParaRPr lang="en-US" dirty="0"/>
          </a:p>
          <a:p>
            <a:r>
              <a:rPr lang="en-US" dirty="0"/>
              <a:t>Cervical Mucus: Mucus secreted by the cervix, near ovulation it helps to lower the acidity of the vagina</a:t>
            </a:r>
          </a:p>
          <a:p>
            <a:endParaRPr lang="en-US" dirty="0"/>
          </a:p>
          <a:p>
            <a:r>
              <a:rPr lang="en-US" dirty="0"/>
              <a:t>Cervix: Lower, narrow portion of the uterus where it joins with the top of the vagina</a:t>
            </a:r>
          </a:p>
          <a:p>
            <a:endParaRPr lang="en-US" dirty="0"/>
          </a:p>
          <a:p>
            <a:r>
              <a:rPr lang="en-US" dirty="0"/>
              <a:t>Clitoris: Small body of spongy tissue that functions solely for sexual pleasure</a:t>
            </a:r>
          </a:p>
          <a:p>
            <a:endParaRPr lang="en-US" dirty="0"/>
          </a:p>
          <a:p>
            <a:r>
              <a:rPr lang="en-US" dirty="0"/>
              <a:t>Chromosomes: Structures in the nucleus that contain the genes for genetic expression</a:t>
            </a:r>
          </a:p>
          <a:p>
            <a:endParaRPr lang="en-US" dirty="0"/>
          </a:p>
          <a:p>
            <a:r>
              <a:rPr lang="en-US" dirty="0"/>
              <a:t>Ectocervix: Portion of the cervix projecting into vagina</a:t>
            </a:r>
          </a:p>
          <a:p>
            <a:endParaRPr lang="en-US" dirty="0"/>
          </a:p>
          <a:p>
            <a:r>
              <a:rPr lang="en-US" dirty="0"/>
              <a:t>Endocervical Canal: Passageway between the external </a:t>
            </a:r>
            <a:r>
              <a:rPr lang="en-US" dirty="0" err="1"/>
              <a:t>os</a:t>
            </a:r>
            <a:r>
              <a:rPr lang="en-US" dirty="0"/>
              <a:t> and the uterine cavity</a:t>
            </a:r>
          </a:p>
          <a:p>
            <a:endParaRPr lang="en-US" dirty="0"/>
          </a:p>
          <a:p>
            <a:r>
              <a:rPr lang="en-US" dirty="0"/>
              <a:t>Endometrium: The inner lining of the uterus</a:t>
            </a:r>
          </a:p>
          <a:p>
            <a:endParaRPr lang="en-US" dirty="0"/>
          </a:p>
          <a:p>
            <a:r>
              <a:rPr lang="en-US" dirty="0"/>
              <a:t>Fallopian Tubes: Located at the upper end of the vagina, passage way for the egg from the ovary</a:t>
            </a:r>
          </a:p>
          <a:p>
            <a:endParaRPr lang="en-US" dirty="0"/>
          </a:p>
          <a:p>
            <a:r>
              <a:rPr lang="en-US" dirty="0"/>
              <a:t>Factor V Leiden: This is the name given to a variant of human factor V that causes a hypercoagulability disorder. In this disorder the Leiden variant of factor V, cannot be inactivated by activated protein C. Factor V Leiden is the most common hereditary hypercoagulability disorder amongst Eurasians. It is named after the city Leiden (The Netherlands), where it was first identified in 1994 by Prof R. </a:t>
            </a:r>
            <a:r>
              <a:rPr lang="en-US" dirty="0" err="1"/>
              <a:t>Bertina</a:t>
            </a:r>
            <a:r>
              <a:rPr lang="en-US" dirty="0"/>
              <a:t> et al.</a:t>
            </a:r>
          </a:p>
          <a:p>
            <a:endParaRPr lang="en-US" dirty="0"/>
          </a:p>
          <a:p>
            <a:r>
              <a:rPr lang="en-US" dirty="0"/>
              <a:t>Gamete: A haploid sex cell; either an egg cell or a sperm cell</a:t>
            </a:r>
          </a:p>
          <a:p>
            <a:endParaRPr lang="en-US" dirty="0"/>
          </a:p>
          <a:p>
            <a:r>
              <a:rPr lang="en-US" dirty="0"/>
              <a:t>Gene: That portion of the DNA of a chromosome containing the information needed to synthesize a particular protein molecule</a:t>
            </a:r>
          </a:p>
          <a:p>
            <a:endParaRPr lang="en-US" dirty="0"/>
          </a:p>
          <a:p>
            <a:r>
              <a:rPr lang="en-US" dirty="0"/>
              <a:t>Gonad: A reproductive organ, testis or ovary that produces gametes and sex hormones</a:t>
            </a:r>
          </a:p>
          <a:p>
            <a:endParaRPr lang="en-US" dirty="0"/>
          </a:p>
          <a:p>
            <a:r>
              <a:rPr lang="en-US" dirty="0"/>
              <a:t>Hormone: A chemical substance produced in an endocrine gland and secreted into the bloodstream that acts on target cells to produce a specific effect</a:t>
            </a:r>
          </a:p>
          <a:p>
            <a:endParaRPr lang="en-US" dirty="0"/>
          </a:p>
          <a:p>
            <a:r>
              <a:rPr lang="en-US" dirty="0"/>
              <a:t>Hymen: Thin fold of mucous membrane that separates the lumen of the vagina from the urethral sinus</a:t>
            </a:r>
          </a:p>
          <a:p>
            <a:endParaRPr lang="en-US" dirty="0"/>
          </a:p>
          <a:p>
            <a:r>
              <a:rPr lang="en-US" dirty="0"/>
              <a:t>Infertility: Inability to naturally conceive a child or the inability to carry a pregnancy to term</a:t>
            </a:r>
          </a:p>
          <a:p>
            <a:endParaRPr lang="en-US" dirty="0"/>
          </a:p>
          <a:p>
            <a:r>
              <a:rPr lang="en-US" dirty="0"/>
              <a:t>Labia Majora: Outer "lips" of the vulva, made of loose connective tissue and adipose tissue with some smooth muscle</a:t>
            </a:r>
          </a:p>
          <a:p>
            <a:endParaRPr lang="en-US" dirty="0"/>
          </a:p>
          <a:p>
            <a:r>
              <a:rPr lang="en-US" dirty="0"/>
              <a:t>Labia Minora: Inner lips of the vulva, folds and protects the vagina, urethra and clitoris</a:t>
            </a:r>
          </a:p>
          <a:p>
            <a:endParaRPr lang="en-US" dirty="0"/>
          </a:p>
          <a:p>
            <a:r>
              <a:rPr lang="en-US" dirty="0"/>
              <a:t>Mammary Glands: Organs that produce milk for the sustenance of a baby</a:t>
            </a:r>
          </a:p>
          <a:p>
            <a:endParaRPr lang="en-US" dirty="0"/>
          </a:p>
          <a:p>
            <a:r>
              <a:rPr lang="en-US" dirty="0"/>
              <a:t>Meiosis: A specialized type of cell division by which gametes, or haploid sex cells, are formed</a:t>
            </a:r>
          </a:p>
          <a:p>
            <a:endParaRPr lang="en-US" dirty="0"/>
          </a:p>
          <a:p>
            <a:r>
              <a:rPr lang="en-US" dirty="0"/>
              <a:t>Menarche: The first menstrual discharge; occurs normally between the ages of 9 and 17</a:t>
            </a:r>
          </a:p>
          <a:p>
            <a:endParaRPr lang="en-US" dirty="0"/>
          </a:p>
          <a:p>
            <a:r>
              <a:rPr lang="en-US" dirty="0"/>
              <a:t>Menopause: The period marked by the cessation of menstrual periods in the human female</a:t>
            </a:r>
          </a:p>
          <a:p>
            <a:endParaRPr lang="en-US" dirty="0"/>
          </a:p>
          <a:p>
            <a:r>
              <a:rPr lang="en-US" dirty="0"/>
              <a:t>Menstrual Cycle: The rhythmic female reproductive cycle characterized by physical changes in the uterine lining</a:t>
            </a:r>
          </a:p>
          <a:p>
            <a:endParaRPr lang="en-US" dirty="0"/>
          </a:p>
          <a:p>
            <a:r>
              <a:rPr lang="en-US" dirty="0"/>
              <a:t>Menstruation: The discharge of blood and tissue from the uterus at the end of menstrual cycle</a:t>
            </a:r>
          </a:p>
          <a:p>
            <a:endParaRPr lang="en-US" dirty="0"/>
          </a:p>
          <a:p>
            <a:r>
              <a:rPr lang="en-US" dirty="0"/>
              <a:t>Mittelschmerz: Pain near the lower abdomen site at the time of ovulation; German for ovulation pain</a:t>
            </a:r>
          </a:p>
          <a:p>
            <a:endParaRPr lang="en-US" dirty="0"/>
          </a:p>
          <a:p>
            <a:r>
              <a:rPr lang="en-US" dirty="0"/>
              <a:t>Mons Veneris: soft mound at the front of the vulva (fatty tissue covering the pubic bone)</a:t>
            </a:r>
          </a:p>
          <a:p>
            <a:endParaRPr lang="en-US" dirty="0"/>
          </a:p>
          <a:p>
            <a:r>
              <a:rPr lang="en-US" dirty="0"/>
              <a:t>Ovarian Cycle: Last phase of the reproductive cycle; if no implantation occurs, causes the breakdown of the endometrial lining and causes menstruation</a:t>
            </a:r>
          </a:p>
          <a:p>
            <a:endParaRPr lang="en-US" dirty="0"/>
          </a:p>
          <a:p>
            <a:r>
              <a:rPr lang="en-US" dirty="0"/>
              <a:t>Ovulation: The rupture of an ovarian follicle with the release of an ovum</a:t>
            </a:r>
          </a:p>
          <a:p>
            <a:endParaRPr lang="en-US" dirty="0"/>
          </a:p>
          <a:p>
            <a:r>
              <a:rPr lang="en-US" dirty="0"/>
              <a:t>Perineum: External region between the scrotum and the anus in a male or between the vulva and anus in a female</a:t>
            </a:r>
          </a:p>
          <a:p>
            <a:endParaRPr lang="en-US" dirty="0"/>
          </a:p>
          <a:p>
            <a:r>
              <a:rPr lang="en-US" dirty="0"/>
              <a:t>Premenstrual Syndrome (PMS): Time leading up to menstruation; includes both physical and emotional symptoms: acne, bloating, fatigue, backaches, sore breasts, headaches, constipation, diarrhea, food cravings, depression, irritability, difficulty concentrating or handling stress</a:t>
            </a:r>
          </a:p>
          <a:p>
            <a:endParaRPr lang="en-US" dirty="0"/>
          </a:p>
          <a:p>
            <a:r>
              <a:rPr lang="en-US" dirty="0"/>
              <a:t>Puberty: The period of development in which the reproductive organs become functional and the secondary sex characteristics are expressed</a:t>
            </a:r>
          </a:p>
          <a:p>
            <a:endParaRPr lang="en-US" dirty="0"/>
          </a:p>
          <a:p>
            <a:r>
              <a:rPr lang="en-US" dirty="0"/>
              <a:t>Reproduction: Process by which an organism continues its species</a:t>
            </a:r>
          </a:p>
          <a:p>
            <a:endParaRPr lang="en-US" dirty="0"/>
          </a:p>
          <a:p>
            <a:r>
              <a:rPr lang="en-US" dirty="0"/>
              <a:t>Sexually transmitted diseases (STDs): diseases or infections that have a significant probability of transmission between humans by means of sexual contact</a:t>
            </a:r>
          </a:p>
          <a:p>
            <a:endParaRPr lang="en-US" dirty="0"/>
          </a:p>
          <a:p>
            <a:endParaRPr lang="en-US" dirty="0"/>
          </a:p>
          <a:p>
            <a:r>
              <a:rPr lang="en-US" dirty="0"/>
              <a:t>Urethra: Located below the clitoris, used for the passage of urine</a:t>
            </a:r>
          </a:p>
          <a:p>
            <a:endParaRPr lang="en-US" dirty="0"/>
          </a:p>
          <a:p>
            <a:r>
              <a:rPr lang="en-US" dirty="0"/>
              <a:t>Uterine Cycle: First part of the reproductive cycle; the time when the </a:t>
            </a:r>
            <a:r>
              <a:rPr lang="en-US" dirty="0" err="1"/>
              <a:t>endrometrial</a:t>
            </a:r>
            <a:r>
              <a:rPr lang="en-US" dirty="0"/>
              <a:t> lining builds up and follicles develop</a:t>
            </a:r>
          </a:p>
          <a:p>
            <a:endParaRPr lang="en-US" dirty="0"/>
          </a:p>
          <a:p>
            <a:r>
              <a:rPr lang="en-US" dirty="0"/>
              <a:t>Uterus: Major reproductive organ, receives fertilized eggs which become implanted in the lining, the lining (endometrium) provides nourishment to developing fetus; contains some of the strongest muscles in the female body and is able to stretch during fetus development</a:t>
            </a:r>
          </a:p>
          <a:p>
            <a:endParaRPr lang="en-US" dirty="0"/>
          </a:p>
          <a:p>
            <a:r>
              <a:rPr lang="en-US" dirty="0"/>
              <a:t>Vagina: Muscular, hollow tube that extends from the vaginal opening to the cervix</a:t>
            </a:r>
          </a:p>
          <a:p>
            <a:endParaRPr lang="en-US" dirty="0"/>
          </a:p>
          <a:p>
            <a:r>
              <a:rPr lang="en-US" dirty="0"/>
              <a:t>Vulva: External female genitals, includes labia majora, labia minora, mons pubis, clitoris, meatus, vaginal vestibule, vestibule bulbs and vestibular glands</a:t>
            </a:r>
          </a:p>
          <a:p>
            <a:endParaRPr lang="en-US" dirty="0"/>
          </a:p>
          <a:p>
            <a:r>
              <a:rPr lang="en-US" dirty="0"/>
              <a:t>References</a:t>
            </a:r>
          </a:p>
          <a:p>
            <a:r>
              <a:rPr lang="en-US" dirty="0"/>
              <a:t>Essentials of Anatomy and Physiology. Fourth Edition. Valerie C. Scanlon and Tina Sanders.</a:t>
            </a:r>
          </a:p>
          <a:p>
            <a:r>
              <a:rPr lang="en-US" dirty="0"/>
              <a:t>Human Anatomy. Sixth Edition. Van De Graaff.</a:t>
            </a:r>
          </a:p>
          <a:p>
            <a:r>
              <a:rPr lang="en-US" dirty="0" err="1"/>
              <a:t>Wikibook</a:t>
            </a:r>
            <a:r>
              <a:rPr lang="en-US" dirty="0"/>
              <a:t>: Sexual Health</a:t>
            </a:r>
          </a:p>
          <a:p>
            <a:r>
              <a:rPr lang="en-US" dirty="0"/>
              <a:t>http://www.fda.gov/cder/drug/infopage/planBQandAhtm</a:t>
            </a:r>
          </a:p>
          <a:p>
            <a:r>
              <a:rPr lang="en-US" dirty="0"/>
              <a:t>http://www.goplanb.com/Forconsumers</a:t>
            </a:r>
          </a:p>
          <a:p>
            <a:r>
              <a:rPr lang="en-US" dirty="0"/>
              <a:t>American Social Health </a:t>
            </a:r>
            <a:r>
              <a:rPr lang="en-US" dirty="0" err="1"/>
              <a:t>Association;ashastd.org</a:t>
            </a:r>
            <a:endParaRPr lang="en-US" dirty="0"/>
          </a:p>
          <a:p>
            <a:r>
              <a:rPr lang="en-US" dirty="0"/>
              <a:t>http://www.cdc.gov</a:t>
            </a:r>
          </a:p>
          <a:p>
            <a:r>
              <a:rPr lang="en-US" dirty="0"/>
              <a:t>http://www.mayoclinic.com</a:t>
            </a:r>
          </a:p>
          <a:p>
            <a:r>
              <a:rPr lang="en-US" dirty="0"/>
              <a:t>Category: </a:t>
            </a:r>
            <a:r>
              <a:rPr lang="en-US" dirty="0" err="1"/>
              <a:t>Book:Human</a:t>
            </a:r>
            <a:r>
              <a:rPr lang="en-US" dirty="0"/>
              <a:t> Physiology</a:t>
            </a:r>
          </a:p>
          <a:p>
            <a:r>
              <a:rPr lang="en-US" dirty="0"/>
              <a:t>Navigation menu</a:t>
            </a:r>
          </a:p>
          <a:p>
            <a:r>
              <a:rPr lang="en-US" dirty="0"/>
              <a:t>Not logged </a:t>
            </a:r>
            <a:r>
              <a:rPr lang="en-US" dirty="0" err="1"/>
              <a:t>inDiscussion</a:t>
            </a:r>
            <a:r>
              <a:rPr lang="en-US" dirty="0"/>
              <a:t> for this IP </a:t>
            </a:r>
            <a:r>
              <a:rPr lang="en-US" dirty="0" err="1"/>
              <a:t>addressContributionsCreate</a:t>
            </a:r>
            <a:r>
              <a:rPr lang="en-US" dirty="0"/>
              <a:t> </a:t>
            </a:r>
            <a:r>
              <a:rPr lang="en-US" dirty="0" err="1"/>
              <a:t>accountLog</a:t>
            </a:r>
            <a:r>
              <a:rPr lang="en-US" dirty="0"/>
              <a:t> </a:t>
            </a:r>
            <a:r>
              <a:rPr lang="en-US" dirty="0" err="1"/>
              <a:t>inBookDiscussionReadView</a:t>
            </a:r>
            <a:r>
              <a:rPr lang="en-US" dirty="0"/>
              <a:t> </a:t>
            </a:r>
            <a:r>
              <a:rPr lang="en-US" dirty="0" err="1"/>
              <a:t>sourceView</a:t>
            </a:r>
            <a:r>
              <a:rPr lang="en-US" dirty="0"/>
              <a:t> </a:t>
            </a:r>
            <a:r>
              <a:rPr lang="en-US" dirty="0" err="1"/>
              <a:t>historySearch</a:t>
            </a:r>
            <a:endParaRPr lang="en-US" dirty="0"/>
          </a:p>
          <a:p>
            <a:r>
              <a:rPr lang="en-US" dirty="0"/>
              <a:t>Search </a:t>
            </a:r>
            <a:r>
              <a:rPr lang="en-US" dirty="0" err="1"/>
              <a:t>Wikibooks</a:t>
            </a:r>
            <a:endParaRPr lang="en-US" dirty="0"/>
          </a:p>
          <a:p>
            <a:r>
              <a:rPr lang="en-US" dirty="0"/>
              <a:t>Main Page</a:t>
            </a:r>
          </a:p>
          <a:p>
            <a:r>
              <a:rPr lang="en-US" dirty="0"/>
              <a:t>Help</a:t>
            </a:r>
          </a:p>
          <a:p>
            <a:r>
              <a:rPr lang="en-US" dirty="0"/>
              <a:t>Browse</a:t>
            </a:r>
          </a:p>
          <a:p>
            <a:r>
              <a:rPr lang="en-US" dirty="0"/>
              <a:t>Cookbook</a:t>
            </a:r>
          </a:p>
          <a:p>
            <a:r>
              <a:rPr lang="en-US" dirty="0" err="1"/>
              <a:t>Wikijunior</a:t>
            </a:r>
            <a:endParaRPr lang="en-US" dirty="0"/>
          </a:p>
          <a:p>
            <a:r>
              <a:rPr lang="en-US" dirty="0"/>
              <a:t>Featured books</a:t>
            </a:r>
          </a:p>
          <a:p>
            <a:r>
              <a:rPr lang="en-US" dirty="0"/>
              <a:t>Recent changes</a:t>
            </a:r>
          </a:p>
          <a:p>
            <a:r>
              <a:rPr lang="en-US" dirty="0"/>
              <a:t>Donations</a:t>
            </a:r>
          </a:p>
          <a:p>
            <a:r>
              <a:rPr lang="en-US" dirty="0"/>
              <a:t>Random book</a:t>
            </a:r>
          </a:p>
          <a:p>
            <a:r>
              <a:rPr lang="en-US" dirty="0"/>
              <a:t>Using </a:t>
            </a:r>
            <a:r>
              <a:rPr lang="en-US" dirty="0" err="1"/>
              <a:t>Wikibooks</a:t>
            </a:r>
            <a:endParaRPr lang="en-US" dirty="0"/>
          </a:p>
          <a:p>
            <a:r>
              <a:rPr lang="en-US" dirty="0"/>
              <a:t>Community</a:t>
            </a:r>
          </a:p>
          <a:p>
            <a:r>
              <a:rPr lang="en-US" dirty="0"/>
              <a:t>Reading room</a:t>
            </a:r>
          </a:p>
          <a:p>
            <a:r>
              <a:rPr lang="en-US" dirty="0"/>
              <a:t>Community portal</a:t>
            </a:r>
          </a:p>
          <a:p>
            <a:r>
              <a:rPr lang="en-US" dirty="0"/>
              <a:t>Bulletin Board</a:t>
            </a:r>
          </a:p>
          <a:p>
            <a:r>
              <a:rPr lang="en-US" dirty="0"/>
              <a:t>Help out!</a:t>
            </a:r>
          </a:p>
          <a:p>
            <a:r>
              <a:rPr lang="en-US" dirty="0"/>
              <a:t>Policies and guidelines</a:t>
            </a:r>
          </a:p>
          <a:p>
            <a:r>
              <a:rPr lang="en-US" dirty="0"/>
              <a:t>Contact us</a:t>
            </a:r>
          </a:p>
          <a:p>
            <a:r>
              <a:rPr lang="en-US" dirty="0"/>
              <a:t>Tools</a:t>
            </a:r>
          </a:p>
          <a:p>
            <a:r>
              <a:rPr lang="en-US" dirty="0"/>
              <a:t>What links here</a:t>
            </a:r>
          </a:p>
          <a:p>
            <a:r>
              <a:rPr lang="en-US" dirty="0"/>
              <a:t>Related changes</a:t>
            </a:r>
          </a:p>
          <a:p>
            <a:r>
              <a:rPr lang="en-US" dirty="0"/>
              <a:t>Upload file</a:t>
            </a:r>
          </a:p>
          <a:p>
            <a:r>
              <a:rPr lang="en-US" dirty="0"/>
              <a:t>Special pages</a:t>
            </a:r>
          </a:p>
          <a:p>
            <a:r>
              <a:rPr lang="en-US" dirty="0"/>
              <a:t>Permanent link</a:t>
            </a:r>
          </a:p>
          <a:p>
            <a:r>
              <a:rPr lang="en-US" dirty="0"/>
              <a:t>Page information</a:t>
            </a:r>
          </a:p>
          <a:p>
            <a:r>
              <a:rPr lang="en-US" dirty="0" err="1"/>
              <a:t>Wikidata</a:t>
            </a:r>
            <a:r>
              <a:rPr lang="en-US" dirty="0"/>
              <a:t> item</a:t>
            </a:r>
          </a:p>
          <a:p>
            <a:r>
              <a:rPr lang="en-US" dirty="0"/>
              <a:t>Cite this page</a:t>
            </a:r>
          </a:p>
          <a:p>
            <a:endParaRPr lang="en-US" dirty="0"/>
          </a:p>
          <a:p>
            <a:r>
              <a:rPr lang="en-US" dirty="0"/>
              <a:t>In other languages</a:t>
            </a:r>
          </a:p>
          <a:p>
            <a:r>
              <a:rPr lang="en-US" dirty="0" err="1"/>
              <a:t>中文</a:t>
            </a:r>
            <a:endParaRPr lang="en-US" dirty="0"/>
          </a:p>
          <a:p>
            <a:r>
              <a:rPr lang="en-US" dirty="0"/>
              <a:t>Edit links</a:t>
            </a:r>
          </a:p>
          <a:p>
            <a:r>
              <a:rPr lang="en-US" dirty="0"/>
              <a:t>Sister projects</a:t>
            </a:r>
          </a:p>
          <a:p>
            <a:r>
              <a:rPr lang="en-US" dirty="0"/>
              <a:t>Wikipedia</a:t>
            </a:r>
          </a:p>
          <a:p>
            <a:r>
              <a:rPr lang="en-US" dirty="0" err="1"/>
              <a:t>Wikiversity</a:t>
            </a:r>
            <a:endParaRPr lang="en-US" dirty="0"/>
          </a:p>
          <a:p>
            <a:r>
              <a:rPr lang="en-US" dirty="0"/>
              <a:t>Wiktionary</a:t>
            </a:r>
          </a:p>
          <a:p>
            <a:r>
              <a:rPr lang="en-US" dirty="0" err="1"/>
              <a:t>Wikiquote</a:t>
            </a:r>
            <a:endParaRPr lang="en-US" dirty="0"/>
          </a:p>
          <a:p>
            <a:r>
              <a:rPr lang="en-US" dirty="0" err="1"/>
              <a:t>Wikisource</a:t>
            </a:r>
            <a:endParaRPr lang="en-US" dirty="0"/>
          </a:p>
          <a:p>
            <a:r>
              <a:rPr lang="en-US" dirty="0" err="1"/>
              <a:t>Wikinews</a:t>
            </a:r>
            <a:endParaRPr lang="en-US" dirty="0"/>
          </a:p>
          <a:p>
            <a:r>
              <a:rPr lang="en-US" dirty="0"/>
              <a:t>Wikivoyage</a:t>
            </a:r>
          </a:p>
          <a:p>
            <a:r>
              <a:rPr lang="en-US" dirty="0"/>
              <a:t>Commons</a:t>
            </a:r>
          </a:p>
          <a:p>
            <a:r>
              <a:rPr lang="en-US" dirty="0" err="1"/>
              <a:t>Wikidata</a:t>
            </a:r>
            <a:endParaRPr lang="en-US" dirty="0"/>
          </a:p>
          <a:p>
            <a:r>
              <a:rPr lang="en-US" dirty="0"/>
              <a:t>Print/export</a:t>
            </a:r>
          </a:p>
          <a:p>
            <a:r>
              <a:rPr lang="en-US" dirty="0"/>
              <a:t>Create a collection</a:t>
            </a:r>
          </a:p>
          <a:p>
            <a:r>
              <a:rPr lang="en-US" dirty="0"/>
              <a:t>Download as PDF</a:t>
            </a:r>
          </a:p>
          <a:p>
            <a:r>
              <a:rPr lang="en-US" dirty="0"/>
              <a:t>Printable version</a:t>
            </a:r>
          </a:p>
          <a:p>
            <a:r>
              <a:rPr lang="en-US" dirty="0"/>
              <a:t>This page was last edited on 15 July 2018, at 02:41.</a:t>
            </a:r>
          </a:p>
          <a:p>
            <a:r>
              <a:rPr lang="en-US" dirty="0"/>
              <a:t>Text is available under the Creative Commons Attribution-</a:t>
            </a:r>
            <a:r>
              <a:rPr lang="en-US" dirty="0" err="1"/>
              <a:t>ShareAlike</a:t>
            </a:r>
            <a:r>
              <a:rPr lang="en-US" dirty="0"/>
              <a:t> License.; additional terms may apply. By using this site, you agree to the Terms of Use and Privacy Policy.</a:t>
            </a:r>
          </a:p>
          <a:p>
            <a:r>
              <a:rPr lang="en-US" dirty="0"/>
              <a:t>Privacy </a:t>
            </a:r>
            <a:r>
              <a:rPr lang="en-US" dirty="0" err="1"/>
              <a:t>policyAbout</a:t>
            </a:r>
            <a:r>
              <a:rPr lang="en-US" dirty="0"/>
              <a:t> </a:t>
            </a:r>
            <a:r>
              <a:rPr lang="en-US" dirty="0" err="1"/>
              <a:t>WikibooksDisclaimersDevelopersCookie</a:t>
            </a:r>
            <a:r>
              <a:rPr lang="en-US" dirty="0"/>
              <a:t> </a:t>
            </a:r>
            <a:r>
              <a:rPr lang="en-US" dirty="0" err="1"/>
              <a:t>statementMobile</a:t>
            </a:r>
            <a:r>
              <a:rPr lang="en-US" dirty="0"/>
              <a:t> </a:t>
            </a:r>
            <a:r>
              <a:rPr lang="en-US" dirty="0" err="1"/>
              <a:t>viewWikimedia</a:t>
            </a:r>
            <a:r>
              <a:rPr lang="en-US" dirty="0"/>
              <a:t> Foundation Powered by </a:t>
            </a:r>
            <a:r>
              <a:rPr lang="en-US" dirty="0" err="1"/>
              <a:t>MediaWiki</a:t>
            </a:r>
            <a:endParaRPr lang="en-US" dirty="0"/>
          </a:p>
        </p:txBody>
      </p:sp>
    </p:spTree>
    <p:extLst>
      <p:ext uri="{BB962C8B-B14F-4D97-AF65-F5344CB8AC3E}">
        <p14:creationId xmlns:p14="http://schemas.microsoft.com/office/powerpoint/2010/main" val="327923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02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0816AE-B92D-472E-BD59-43282E4BB94B}"/>
              </a:ext>
            </a:extLst>
          </p:cNvPr>
          <p:cNvSpPr>
            <a:spLocks noGrp="1"/>
          </p:cNvSpPr>
          <p:nvPr>
            <p:ph type="title"/>
          </p:nvPr>
        </p:nvSpPr>
        <p:spPr>
          <a:xfrm>
            <a:off x="524256" y="4767072"/>
            <a:ext cx="6594189" cy="1625210"/>
          </a:xfrm>
        </p:spPr>
        <p:txBody>
          <a:bodyPr>
            <a:normAutofit/>
          </a:bodyPr>
          <a:lstStyle/>
          <a:p>
            <a:pPr algn="r"/>
            <a:br>
              <a:rPr lang="en-US" sz="3700">
                <a:solidFill>
                  <a:srgbClr val="FFFFFF"/>
                </a:solidFill>
              </a:rPr>
            </a:br>
            <a:r>
              <a:rPr lang="en-US" sz="3700">
                <a:solidFill>
                  <a:srgbClr val="FFFFFF"/>
                </a:solidFill>
              </a:rPr>
              <a:t>Reproduction</a:t>
            </a:r>
            <a:br>
              <a:rPr lang="en-US" sz="3700">
                <a:solidFill>
                  <a:srgbClr val="FFFFFF"/>
                </a:solidFill>
              </a:rPr>
            </a:br>
            <a:endParaRPr lang="en-US" sz="3700">
              <a:solidFill>
                <a:srgbClr val="FFFFFF"/>
              </a:solidFill>
            </a:endParaRPr>
          </a:p>
        </p:txBody>
      </p:sp>
      <p:pic>
        <p:nvPicPr>
          <p:cNvPr id="5" name="Picture 4" descr="A picture containing indoor, sitting, dark&#10;&#10;Description automatically generated">
            <a:extLst>
              <a:ext uri="{FF2B5EF4-FFF2-40B4-BE49-F238E27FC236}">
                <a16:creationId xmlns:a16="http://schemas.microsoft.com/office/drawing/2014/main" id="{05519EC9-AE35-4380-B365-C8C3CBB615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014"/>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6270088-EA31-43F0-9590-E8B1D1895683}"/>
              </a:ext>
            </a:extLst>
          </p:cNvPr>
          <p:cNvSpPr>
            <a:spLocks noGrp="1"/>
          </p:cNvSpPr>
          <p:nvPr>
            <p:ph idx="1"/>
          </p:nvPr>
        </p:nvSpPr>
        <p:spPr>
          <a:xfrm>
            <a:off x="8029319" y="917725"/>
            <a:ext cx="3424739" cy="4852362"/>
          </a:xfrm>
        </p:spPr>
        <p:txBody>
          <a:bodyPr anchor="ctr">
            <a:normAutofit/>
          </a:bodyPr>
          <a:lstStyle/>
          <a:p>
            <a:endParaRPr lang="en-US" sz="1700">
              <a:solidFill>
                <a:srgbClr val="FFFFFF"/>
              </a:solidFill>
            </a:endParaRPr>
          </a:p>
          <a:p>
            <a:r>
              <a:rPr lang="en-US" sz="1700">
                <a:solidFill>
                  <a:srgbClr val="FFFFFF"/>
                </a:solidFill>
              </a:rPr>
              <a:t>Reproduction can be defined as the process by which an organism continues its species. </a:t>
            </a:r>
          </a:p>
          <a:p>
            <a:r>
              <a:rPr lang="en-US" sz="1700">
                <a:solidFill>
                  <a:srgbClr val="FFFFFF"/>
                </a:solidFill>
              </a:rPr>
              <a:t>In the human reproductive process, two kinds of sex cells ( gametes), are involved: the male gamete (sperm), and the female gamete (egg or ovum). </a:t>
            </a:r>
          </a:p>
          <a:p>
            <a:r>
              <a:rPr lang="en-US" sz="1700">
                <a:solidFill>
                  <a:srgbClr val="FFFFFF"/>
                </a:solidFill>
              </a:rPr>
              <a:t>These two gametes meet within the female's uterine tubes located one on each side of the upper pelvic cavity, and begin to create a new individual. The female needs a male to fertilize her egg; she then carries offspring through pregnancy and childbirth.</a:t>
            </a:r>
          </a:p>
          <a:p>
            <a:endParaRPr lang="en-US" sz="1700">
              <a:solidFill>
                <a:srgbClr val="FFFFFF"/>
              </a:solidFill>
            </a:endParaRPr>
          </a:p>
        </p:txBody>
      </p:sp>
      <p:sp>
        <p:nvSpPr>
          <p:cNvPr id="6" name="TextBox 5">
            <a:extLst>
              <a:ext uri="{FF2B5EF4-FFF2-40B4-BE49-F238E27FC236}">
                <a16:creationId xmlns:a16="http://schemas.microsoft.com/office/drawing/2014/main" id="{898F0D76-6956-426D-A93F-4A17A0711844}"/>
              </a:ext>
            </a:extLst>
          </p:cNvPr>
          <p:cNvSpPr txBox="1"/>
          <p:nvPr/>
        </p:nvSpPr>
        <p:spPr>
          <a:xfrm>
            <a:off x="5199037" y="422907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ruth-code.com/2016/02/scientists-have-made-artificial-sperm.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4864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C510-A12C-4AAD-BB03-E6F7351439B2}"/>
              </a:ext>
            </a:extLst>
          </p:cNvPr>
          <p:cNvSpPr>
            <a:spLocks noGrp="1"/>
          </p:cNvSpPr>
          <p:nvPr>
            <p:ph type="title"/>
          </p:nvPr>
        </p:nvSpPr>
        <p:spPr>
          <a:xfrm>
            <a:off x="321733" y="981091"/>
            <a:ext cx="4092951" cy="1624457"/>
          </a:xfrm>
        </p:spPr>
        <p:txBody>
          <a:bodyPr>
            <a:normAutofit/>
          </a:bodyPr>
          <a:lstStyle/>
          <a:p>
            <a:r>
              <a:rPr lang="en-US" sz="3600" b="1">
                <a:solidFill>
                  <a:schemeClr val="bg1"/>
                </a:solidFill>
              </a:rPr>
              <a:t>The Menstrual/Hormonal Cycle</a:t>
            </a:r>
            <a:endParaRPr lang="en-US" sz="3600">
              <a:solidFill>
                <a:schemeClr val="bg1"/>
              </a:solidFill>
            </a:endParaRP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E2D79D-5424-4764-A1BE-6E001B9B84B5}"/>
              </a:ext>
            </a:extLst>
          </p:cNvPr>
          <p:cNvSpPr>
            <a:spLocks noGrp="1"/>
          </p:cNvSpPr>
          <p:nvPr>
            <p:ph idx="1"/>
          </p:nvPr>
        </p:nvSpPr>
        <p:spPr>
          <a:xfrm>
            <a:off x="321733" y="2834809"/>
            <a:ext cx="4092951" cy="3042099"/>
          </a:xfrm>
        </p:spPr>
        <p:txBody>
          <a:bodyPr anchor="t">
            <a:normAutofit fontScale="92500"/>
          </a:bodyPr>
          <a:lstStyle/>
          <a:p>
            <a:r>
              <a:rPr lang="en-US" sz="1400" dirty="0">
                <a:solidFill>
                  <a:schemeClr val="bg1"/>
                </a:solidFill>
              </a:rPr>
              <a:t>This cycle (</a:t>
            </a:r>
            <a:r>
              <a:rPr lang="en-US" sz="1400" b="1" dirty="0">
                <a:solidFill>
                  <a:schemeClr val="bg1"/>
                </a:solidFill>
              </a:rPr>
              <a:t>menstrual cycle</a:t>
            </a:r>
            <a:r>
              <a:rPr lang="en-US" sz="1400" dirty="0">
                <a:solidFill>
                  <a:schemeClr val="bg1"/>
                </a:solidFill>
              </a:rPr>
              <a:t>) is described below:</a:t>
            </a:r>
          </a:p>
          <a:p>
            <a:pPr lvl="1"/>
            <a:r>
              <a:rPr lang="en-US" sz="1400" dirty="0">
                <a:solidFill>
                  <a:schemeClr val="bg1"/>
                </a:solidFill>
              </a:rPr>
              <a:t>The first day of menstruation (referred to as Day 1).</a:t>
            </a:r>
          </a:p>
          <a:p>
            <a:pPr lvl="1"/>
            <a:r>
              <a:rPr lang="en-US" sz="1400" dirty="0">
                <a:solidFill>
                  <a:schemeClr val="bg1"/>
                </a:solidFill>
              </a:rPr>
              <a:t>Occurs when levels of estrogen and progesterone are low.</a:t>
            </a:r>
          </a:p>
          <a:p>
            <a:pPr lvl="2"/>
            <a:r>
              <a:rPr lang="en-US" sz="1400" dirty="0">
                <a:solidFill>
                  <a:schemeClr val="bg1"/>
                </a:solidFill>
              </a:rPr>
              <a:t>when levels of estrogen and progesterone are low, the hypothalamus secretes </a:t>
            </a:r>
            <a:r>
              <a:rPr lang="en-US" sz="1400" b="1" dirty="0">
                <a:solidFill>
                  <a:schemeClr val="bg1"/>
                </a:solidFill>
              </a:rPr>
              <a:t>gonadotrophin releasing hormone (GnRH). </a:t>
            </a:r>
          </a:p>
          <a:p>
            <a:pPr lvl="2"/>
            <a:r>
              <a:rPr lang="en-US" sz="1400" b="1" dirty="0">
                <a:solidFill>
                  <a:schemeClr val="bg1"/>
                </a:solidFill>
              </a:rPr>
              <a:t>gonadotrophin releasing hormone (GnRH) </a:t>
            </a:r>
            <a:r>
              <a:rPr lang="en-US" sz="1400" dirty="0">
                <a:solidFill>
                  <a:schemeClr val="bg1"/>
                </a:solidFill>
              </a:rPr>
              <a:t>triggers the </a:t>
            </a:r>
            <a:r>
              <a:rPr lang="en-US" sz="1400" b="1" dirty="0">
                <a:solidFill>
                  <a:schemeClr val="bg1"/>
                </a:solidFill>
              </a:rPr>
              <a:t>anterior pituitary gland </a:t>
            </a:r>
            <a:r>
              <a:rPr lang="en-US" sz="1400" dirty="0">
                <a:solidFill>
                  <a:schemeClr val="bg1"/>
                </a:solidFill>
              </a:rPr>
              <a:t>to release two hormones: </a:t>
            </a:r>
            <a:r>
              <a:rPr lang="en-US" sz="1400" b="1" dirty="0">
                <a:solidFill>
                  <a:schemeClr val="bg1"/>
                </a:solidFill>
              </a:rPr>
              <a:t>follicle stimulating hormone (FSH)</a:t>
            </a:r>
            <a:r>
              <a:rPr lang="en-US" sz="1400" dirty="0">
                <a:solidFill>
                  <a:schemeClr val="bg1"/>
                </a:solidFill>
              </a:rPr>
              <a:t>, and </a:t>
            </a:r>
            <a:r>
              <a:rPr lang="en-US" sz="1400" b="1" dirty="0">
                <a:solidFill>
                  <a:schemeClr val="bg1"/>
                </a:solidFill>
              </a:rPr>
              <a:t>luteinizing hormone (LH)</a:t>
            </a:r>
            <a:r>
              <a:rPr lang="en-US" sz="1400" dirty="0">
                <a:solidFill>
                  <a:schemeClr val="bg1"/>
                </a:solidFill>
              </a:rPr>
              <a:t>.</a:t>
            </a:r>
          </a:p>
          <a:p>
            <a:endParaRPr lang="en-US" sz="1400" dirty="0">
              <a:solidFill>
                <a:schemeClr val="bg1"/>
              </a:solidFill>
            </a:endParaRPr>
          </a:p>
        </p:txBody>
      </p:sp>
      <p:pic>
        <p:nvPicPr>
          <p:cNvPr id="19458" name="Picture 2" descr="Image result for menstrual cycle">
            <a:extLst>
              <a:ext uri="{FF2B5EF4-FFF2-40B4-BE49-F238E27FC236}">
                <a16:creationId xmlns:a16="http://schemas.microsoft.com/office/drawing/2014/main" id="{A90A0638-BEE3-4B06-A826-761E01A066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471945"/>
            <a:ext cx="6542117" cy="575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2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C510-A12C-4AAD-BB03-E6F7351439B2}"/>
              </a:ext>
            </a:extLst>
          </p:cNvPr>
          <p:cNvSpPr>
            <a:spLocks noGrp="1"/>
          </p:cNvSpPr>
          <p:nvPr>
            <p:ph type="title"/>
          </p:nvPr>
        </p:nvSpPr>
        <p:spPr>
          <a:xfrm>
            <a:off x="838200" y="365125"/>
            <a:ext cx="10515600" cy="1325563"/>
          </a:xfrm>
        </p:spPr>
        <p:txBody>
          <a:bodyPr>
            <a:normAutofit/>
          </a:bodyPr>
          <a:lstStyle/>
          <a:p>
            <a:r>
              <a:rPr lang="en-US" b="1"/>
              <a:t>The Menstrual/Hormonal Cycle</a:t>
            </a:r>
            <a:endParaRPr lang="en-US"/>
          </a:p>
        </p:txBody>
      </p:sp>
      <p:sp>
        <p:nvSpPr>
          <p:cNvPr id="3" name="Content Placeholder 2">
            <a:extLst>
              <a:ext uri="{FF2B5EF4-FFF2-40B4-BE49-F238E27FC236}">
                <a16:creationId xmlns:a16="http://schemas.microsoft.com/office/drawing/2014/main" id="{BDE2D79D-5424-4764-A1BE-6E001B9B84B5}"/>
              </a:ext>
            </a:extLst>
          </p:cNvPr>
          <p:cNvSpPr>
            <a:spLocks noGrp="1"/>
          </p:cNvSpPr>
          <p:nvPr>
            <p:ph idx="1"/>
          </p:nvPr>
        </p:nvSpPr>
        <p:spPr>
          <a:xfrm>
            <a:off x="838200" y="1825625"/>
            <a:ext cx="3797807" cy="4351338"/>
          </a:xfrm>
        </p:spPr>
        <p:txBody>
          <a:bodyPr>
            <a:normAutofit/>
          </a:bodyPr>
          <a:lstStyle/>
          <a:p>
            <a:r>
              <a:rPr lang="en-US" sz="2000"/>
              <a:t> </a:t>
            </a:r>
            <a:r>
              <a:rPr lang="en-US" sz="2000" b="1"/>
              <a:t>follicle stimulating hormone (FSH) </a:t>
            </a:r>
            <a:r>
              <a:rPr lang="en-US" sz="2000"/>
              <a:t>stimulates the development of follicles within the ovary. </a:t>
            </a:r>
          </a:p>
          <a:p>
            <a:r>
              <a:rPr lang="en-US" sz="2000"/>
              <a:t>One dominant follicle continues to develop and produces increasing amounts of estrogen.</a:t>
            </a:r>
          </a:p>
          <a:p>
            <a:r>
              <a:rPr lang="en-US" sz="2000"/>
              <a:t>This increase in estrogen stimulates the release of  </a:t>
            </a:r>
            <a:r>
              <a:rPr lang="en-US" sz="2000" b="1"/>
              <a:t>luteinizing hormone (LH)</a:t>
            </a:r>
            <a:r>
              <a:rPr lang="en-US" sz="2000"/>
              <a:t>.</a:t>
            </a:r>
          </a:p>
          <a:p>
            <a:r>
              <a:rPr lang="en-US" sz="2000" b="1"/>
              <a:t>luteinizing hormone (LH) then</a:t>
            </a:r>
            <a:r>
              <a:rPr lang="en-US" sz="2000"/>
              <a:t> inhibits FSH, which suppresses further follicular development.</a:t>
            </a:r>
          </a:p>
          <a:p>
            <a:endParaRPr lang="en-US" sz="2000"/>
          </a:p>
        </p:txBody>
      </p:sp>
      <p:pic>
        <p:nvPicPr>
          <p:cNvPr id="18436" name="Picture 4" descr="Image result for fsh and lh">
            <a:extLst>
              <a:ext uri="{FF2B5EF4-FFF2-40B4-BE49-F238E27FC236}">
                <a16:creationId xmlns:a16="http://schemas.microsoft.com/office/drawing/2014/main" id="{85479BCC-4C67-428E-9F94-90BBA0884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40"/>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80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0C510-A12C-4AAD-BB03-E6F7351439B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The Menstrual/Hormonal Cycle</a:t>
            </a:r>
            <a:endParaRPr lang="en-US" sz="2800">
              <a:solidFill>
                <a:schemeClr val="bg1"/>
              </a:solidFill>
            </a:endParaRPr>
          </a:p>
        </p:txBody>
      </p:sp>
      <p:sp>
        <p:nvSpPr>
          <p:cNvPr id="3" name="Content Placeholder 2">
            <a:extLst>
              <a:ext uri="{FF2B5EF4-FFF2-40B4-BE49-F238E27FC236}">
                <a16:creationId xmlns:a16="http://schemas.microsoft.com/office/drawing/2014/main" id="{BDE2D79D-5424-4764-A1BE-6E001B9B84B5}"/>
              </a:ext>
            </a:extLst>
          </p:cNvPr>
          <p:cNvSpPr>
            <a:spLocks noGrp="1"/>
          </p:cNvSpPr>
          <p:nvPr>
            <p:ph idx="1"/>
          </p:nvPr>
        </p:nvSpPr>
        <p:spPr>
          <a:xfrm>
            <a:off x="643468" y="2638044"/>
            <a:ext cx="3363974" cy="3415622"/>
          </a:xfrm>
        </p:spPr>
        <p:txBody>
          <a:bodyPr>
            <a:normAutofit/>
          </a:bodyPr>
          <a:lstStyle/>
          <a:p>
            <a:pPr lvl="1"/>
            <a:r>
              <a:rPr lang="en-US" sz="1700">
                <a:solidFill>
                  <a:schemeClr val="bg1"/>
                </a:solidFill>
              </a:rPr>
              <a:t>When LH levels are highest (</a:t>
            </a:r>
            <a:r>
              <a:rPr lang="en-US" sz="1700" b="1">
                <a:solidFill>
                  <a:schemeClr val="bg1"/>
                </a:solidFill>
              </a:rPr>
              <a:t>LH surge</a:t>
            </a:r>
            <a:r>
              <a:rPr lang="en-US" sz="1700">
                <a:solidFill>
                  <a:schemeClr val="bg1"/>
                </a:solidFill>
              </a:rPr>
              <a:t>), the ovarian follicle “ruptures” and releases one ovum, which is “swept” into the fallopian tube by hair-like projections called cilia that line the </a:t>
            </a:r>
            <a:r>
              <a:rPr lang="en-US" sz="1700" b="1">
                <a:solidFill>
                  <a:schemeClr val="bg1"/>
                </a:solidFill>
              </a:rPr>
              <a:t>fimbriae</a:t>
            </a:r>
            <a:r>
              <a:rPr lang="en-US" sz="1700">
                <a:solidFill>
                  <a:schemeClr val="bg1"/>
                </a:solidFill>
              </a:rPr>
              <a:t> (the fringe-like end of the fallopian tube that is closest to the ovary).</a:t>
            </a:r>
          </a:p>
          <a:p>
            <a:pPr lvl="1"/>
            <a:r>
              <a:rPr lang="en-US" sz="1700">
                <a:solidFill>
                  <a:schemeClr val="bg1"/>
                </a:solidFill>
              </a:rPr>
              <a:t> This process is called ovulation. </a:t>
            </a:r>
          </a:p>
          <a:p>
            <a:pPr marL="0" indent="0">
              <a:buNone/>
            </a:pPr>
            <a:endParaRPr lang="en-US" sz="1700">
              <a:solidFill>
                <a:schemeClr val="bg1"/>
              </a:solidFill>
            </a:endParaRPr>
          </a:p>
        </p:txBody>
      </p:sp>
      <p:pic>
        <p:nvPicPr>
          <p:cNvPr id="17410" name="Picture 2" descr="Image result for menstrual cycle">
            <a:extLst>
              <a:ext uri="{FF2B5EF4-FFF2-40B4-BE49-F238E27FC236}">
                <a16:creationId xmlns:a16="http://schemas.microsoft.com/office/drawing/2014/main" id="{3740C898-6F1E-4D4C-B141-55A8062C0E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9171" y="643467"/>
            <a:ext cx="6147953"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5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0C510-A12C-4AAD-BB03-E6F7351439B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The Menstrual/Hormonal Cycle</a:t>
            </a:r>
            <a:endParaRPr lang="en-US" sz="2800">
              <a:solidFill>
                <a:schemeClr val="bg1"/>
              </a:solidFill>
            </a:endParaRPr>
          </a:p>
        </p:txBody>
      </p:sp>
      <p:sp>
        <p:nvSpPr>
          <p:cNvPr id="3" name="Content Placeholder 2">
            <a:extLst>
              <a:ext uri="{FF2B5EF4-FFF2-40B4-BE49-F238E27FC236}">
                <a16:creationId xmlns:a16="http://schemas.microsoft.com/office/drawing/2014/main" id="{BDE2D79D-5424-4764-A1BE-6E001B9B84B5}"/>
              </a:ext>
            </a:extLst>
          </p:cNvPr>
          <p:cNvSpPr>
            <a:spLocks noGrp="1"/>
          </p:cNvSpPr>
          <p:nvPr>
            <p:ph idx="1"/>
          </p:nvPr>
        </p:nvSpPr>
        <p:spPr>
          <a:xfrm>
            <a:off x="643468" y="2638044"/>
            <a:ext cx="3363974" cy="3415622"/>
          </a:xfrm>
        </p:spPr>
        <p:txBody>
          <a:bodyPr>
            <a:normAutofit/>
          </a:bodyPr>
          <a:lstStyle/>
          <a:p>
            <a:pPr lvl="1"/>
            <a:r>
              <a:rPr lang="en-US" sz="1400" dirty="0">
                <a:solidFill>
                  <a:schemeClr val="bg1"/>
                </a:solidFill>
              </a:rPr>
              <a:t>Following ovulation, the ruptured follicle is transformed into the </a:t>
            </a:r>
            <a:r>
              <a:rPr lang="en-US" sz="1400" b="1" dirty="0">
                <a:solidFill>
                  <a:schemeClr val="bg1"/>
                </a:solidFill>
              </a:rPr>
              <a:t>corpus luteum</a:t>
            </a:r>
            <a:r>
              <a:rPr lang="en-US" sz="1400" dirty="0">
                <a:solidFill>
                  <a:schemeClr val="bg1"/>
                </a:solidFill>
              </a:rPr>
              <a:t>, a glandular mass that continues to produce estrogen and high levels of </a:t>
            </a:r>
            <a:r>
              <a:rPr lang="en-US" sz="1400" b="1" dirty="0">
                <a:solidFill>
                  <a:schemeClr val="bg1"/>
                </a:solidFill>
              </a:rPr>
              <a:t>progesterone</a:t>
            </a:r>
            <a:r>
              <a:rPr lang="en-US" sz="1400" dirty="0">
                <a:solidFill>
                  <a:schemeClr val="bg1"/>
                </a:solidFill>
              </a:rPr>
              <a:t>. </a:t>
            </a:r>
          </a:p>
          <a:p>
            <a:pPr lvl="1"/>
            <a:r>
              <a:rPr lang="en-US" sz="1400" dirty="0">
                <a:solidFill>
                  <a:schemeClr val="bg1"/>
                </a:solidFill>
              </a:rPr>
              <a:t>The progesterone causes the endometrium to thicken, preparing it for implantation of a fertilized egg. </a:t>
            </a:r>
          </a:p>
          <a:p>
            <a:pPr lvl="1"/>
            <a:r>
              <a:rPr lang="en-US" sz="1400" dirty="0">
                <a:solidFill>
                  <a:schemeClr val="bg1"/>
                </a:solidFill>
              </a:rPr>
              <a:t>If fertilization takes place during ovulation, hormonal levels remain high, essential for the maintenance of the pregnancy.</a:t>
            </a:r>
          </a:p>
          <a:p>
            <a:endParaRPr lang="en-US" sz="1400" dirty="0">
              <a:solidFill>
                <a:schemeClr val="bg1"/>
              </a:solidFill>
            </a:endParaRPr>
          </a:p>
        </p:txBody>
      </p:sp>
      <p:pic>
        <p:nvPicPr>
          <p:cNvPr id="16386" name="Picture 2" descr="Image result for menstrual cycle">
            <a:extLst>
              <a:ext uri="{FF2B5EF4-FFF2-40B4-BE49-F238E27FC236}">
                <a16:creationId xmlns:a16="http://schemas.microsoft.com/office/drawing/2014/main" id="{B3772936-F46A-4215-B7C6-9106BB4566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9171" y="643467"/>
            <a:ext cx="6147953"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0C510-A12C-4AAD-BB03-E6F7351439B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The Menstrual/Hormonal Cycle</a:t>
            </a:r>
            <a:endParaRPr lang="en-US" sz="2800">
              <a:solidFill>
                <a:schemeClr val="bg1"/>
              </a:solidFill>
            </a:endParaRPr>
          </a:p>
        </p:txBody>
      </p:sp>
      <p:sp>
        <p:nvSpPr>
          <p:cNvPr id="3" name="Content Placeholder 2">
            <a:extLst>
              <a:ext uri="{FF2B5EF4-FFF2-40B4-BE49-F238E27FC236}">
                <a16:creationId xmlns:a16="http://schemas.microsoft.com/office/drawing/2014/main" id="{BDE2D79D-5424-4764-A1BE-6E001B9B84B5}"/>
              </a:ext>
            </a:extLst>
          </p:cNvPr>
          <p:cNvSpPr>
            <a:spLocks noGrp="1"/>
          </p:cNvSpPr>
          <p:nvPr>
            <p:ph idx="1"/>
          </p:nvPr>
        </p:nvSpPr>
        <p:spPr>
          <a:xfrm>
            <a:off x="643468" y="2638044"/>
            <a:ext cx="3363974" cy="3415622"/>
          </a:xfrm>
        </p:spPr>
        <p:txBody>
          <a:bodyPr>
            <a:normAutofit lnSpcReduction="10000"/>
          </a:bodyPr>
          <a:lstStyle/>
          <a:p>
            <a:pPr lvl="1"/>
            <a:r>
              <a:rPr lang="en-US" sz="1600" dirty="0">
                <a:solidFill>
                  <a:schemeClr val="bg1"/>
                </a:solidFill>
              </a:rPr>
              <a:t>If fertilization does not occur, the corpus luteum shrinks and levels of both estrogen and progesterone decrease. </a:t>
            </a:r>
          </a:p>
          <a:p>
            <a:pPr lvl="1"/>
            <a:r>
              <a:rPr lang="en-US" sz="1600" dirty="0">
                <a:solidFill>
                  <a:schemeClr val="bg1"/>
                </a:solidFill>
              </a:rPr>
              <a:t>The withdrawal of estrogen and progesterone cause the blood vessels of the endometrial (uterine) lining to “break” resulting in vaginal bleeding (</a:t>
            </a:r>
            <a:r>
              <a:rPr lang="en-US" sz="1600" b="1" dirty="0">
                <a:solidFill>
                  <a:schemeClr val="bg1"/>
                </a:solidFill>
              </a:rPr>
              <a:t>menstruation</a:t>
            </a:r>
            <a:r>
              <a:rPr lang="en-US" sz="1600" dirty="0">
                <a:solidFill>
                  <a:schemeClr val="bg1"/>
                </a:solidFill>
              </a:rPr>
              <a:t>). </a:t>
            </a:r>
          </a:p>
          <a:p>
            <a:pPr lvl="1"/>
            <a:r>
              <a:rPr lang="en-US" sz="1600" dirty="0">
                <a:solidFill>
                  <a:schemeClr val="bg1"/>
                </a:solidFill>
              </a:rPr>
              <a:t>The average menstrual cycle is 28-35 days, and menstrual flow usually continues for three to seven days, although there are variations among women.</a:t>
            </a:r>
          </a:p>
          <a:p>
            <a:endParaRPr lang="en-US" sz="1600" dirty="0">
              <a:solidFill>
                <a:schemeClr val="bg1"/>
              </a:solidFill>
            </a:endParaRPr>
          </a:p>
        </p:txBody>
      </p:sp>
      <p:pic>
        <p:nvPicPr>
          <p:cNvPr id="15362" name="Picture 2" descr="Image result for menstrual cycle">
            <a:extLst>
              <a:ext uri="{FF2B5EF4-FFF2-40B4-BE49-F238E27FC236}">
                <a16:creationId xmlns:a16="http://schemas.microsoft.com/office/drawing/2014/main" id="{634BDFA6-542B-4A41-AB20-E36862F66D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9171" y="643467"/>
            <a:ext cx="6147953"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29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0C510-A12C-4AAD-BB03-E6F7351439B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The Menstrual/Hormonal Cycle</a:t>
            </a:r>
            <a:endParaRPr lang="en-US" sz="2800">
              <a:solidFill>
                <a:schemeClr val="bg1"/>
              </a:solidFill>
            </a:endParaRPr>
          </a:p>
        </p:txBody>
      </p:sp>
      <p:sp>
        <p:nvSpPr>
          <p:cNvPr id="3" name="Content Placeholder 2">
            <a:extLst>
              <a:ext uri="{FF2B5EF4-FFF2-40B4-BE49-F238E27FC236}">
                <a16:creationId xmlns:a16="http://schemas.microsoft.com/office/drawing/2014/main" id="{BDE2D79D-5424-4764-A1BE-6E001B9B84B5}"/>
              </a:ext>
            </a:extLst>
          </p:cNvPr>
          <p:cNvSpPr>
            <a:spLocks noGrp="1"/>
          </p:cNvSpPr>
          <p:nvPr>
            <p:ph idx="1"/>
          </p:nvPr>
        </p:nvSpPr>
        <p:spPr>
          <a:xfrm>
            <a:off x="643468" y="2638044"/>
            <a:ext cx="3363974" cy="3415622"/>
          </a:xfrm>
        </p:spPr>
        <p:txBody>
          <a:bodyPr>
            <a:normAutofit lnSpcReduction="10000"/>
          </a:bodyPr>
          <a:lstStyle/>
          <a:p>
            <a:pPr lvl="1"/>
            <a:r>
              <a:rPr lang="en-US" sz="2000" dirty="0">
                <a:solidFill>
                  <a:schemeClr val="bg1"/>
                </a:solidFill>
              </a:rPr>
              <a:t>Following menstruation, estrogen and progesterone levels are low, triggering the hypothalamus to once again release GnRH, starting the entire cycle again.</a:t>
            </a:r>
          </a:p>
          <a:p>
            <a:pPr lvl="1"/>
            <a:r>
              <a:rPr lang="en-US" sz="2000" dirty="0">
                <a:solidFill>
                  <a:schemeClr val="bg1"/>
                </a:solidFill>
              </a:rPr>
              <a:t> If fertilization does take place, menstruation will not reoccur for the duration of the pregnancy</a:t>
            </a:r>
          </a:p>
          <a:p>
            <a:endParaRPr lang="en-US" sz="2000" dirty="0">
              <a:solidFill>
                <a:schemeClr val="bg1"/>
              </a:solidFill>
            </a:endParaRPr>
          </a:p>
        </p:txBody>
      </p:sp>
      <p:pic>
        <p:nvPicPr>
          <p:cNvPr id="14338" name="Picture 2" descr="Image result for menstrual cycle">
            <a:extLst>
              <a:ext uri="{FF2B5EF4-FFF2-40B4-BE49-F238E27FC236}">
                <a16:creationId xmlns:a16="http://schemas.microsoft.com/office/drawing/2014/main" id="{BE6A8E66-0DFD-474F-ADEA-3FDC4ADB84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9171" y="643467"/>
            <a:ext cx="6147953"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88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24536-62D7-4A92-8DB8-AD303CC23CAA}"/>
              </a:ext>
            </a:extLst>
          </p:cNvPr>
          <p:cNvSpPr>
            <a:spLocks noGrp="1"/>
          </p:cNvSpPr>
          <p:nvPr>
            <p:ph idx="1"/>
          </p:nvPr>
        </p:nvSpPr>
        <p:spPr>
          <a:xfrm>
            <a:off x="648930" y="2438400"/>
            <a:ext cx="3667037" cy="3785419"/>
          </a:xfrm>
        </p:spPr>
        <p:txBody>
          <a:bodyPr>
            <a:normAutofit/>
          </a:bodyPr>
          <a:lstStyle/>
          <a:p>
            <a:pPr marL="0" lvl="0" indent="0" eaLnBrk="0" fontAlgn="base" hangingPunct="0">
              <a:spcBef>
                <a:spcPct val="0"/>
              </a:spcBef>
              <a:spcAft>
                <a:spcPts val="600"/>
              </a:spcAft>
              <a:buNone/>
            </a:pPr>
            <a:r>
              <a:rPr lang="en-US" altLang="en-US" sz="1400">
                <a:latin typeface="Verdana" panose="020B0604030504040204" pitchFamily="34" charset="0"/>
              </a:rPr>
              <a:t>The male external structures are the </a:t>
            </a:r>
            <a:r>
              <a:rPr lang="en-US" altLang="en-US" sz="1400" b="1">
                <a:latin typeface="Verdana" panose="020B0604030504040204" pitchFamily="34" charset="0"/>
              </a:rPr>
              <a:t>penis </a:t>
            </a:r>
            <a:r>
              <a:rPr lang="en-US" altLang="en-US" sz="1400">
                <a:latin typeface="Verdana" panose="020B0604030504040204" pitchFamily="34" charset="0"/>
              </a:rPr>
              <a:t>and the </a:t>
            </a:r>
            <a:r>
              <a:rPr lang="en-US" altLang="en-US" sz="1400" b="1">
                <a:latin typeface="Verdana" panose="020B0604030504040204" pitchFamily="34" charset="0"/>
              </a:rPr>
              <a:t>scrotum </a:t>
            </a:r>
            <a:r>
              <a:rPr lang="en-US" altLang="en-US" sz="1400">
                <a:latin typeface="Verdana" panose="020B0604030504040204" pitchFamily="34" charset="0"/>
              </a:rPr>
              <a:t>(a pouch which protects the testes). </a:t>
            </a:r>
          </a:p>
          <a:p>
            <a:pPr eaLnBrk="0" fontAlgn="base" hangingPunct="0">
              <a:spcBef>
                <a:spcPct val="0"/>
              </a:spcBef>
              <a:spcAft>
                <a:spcPts val="600"/>
              </a:spcAft>
            </a:pPr>
            <a:r>
              <a:rPr lang="en-US" altLang="en-US" sz="1400">
                <a:latin typeface="Verdana" panose="020B0604030504040204" pitchFamily="34" charset="0"/>
              </a:rPr>
              <a:t>The penis consists of the </a:t>
            </a:r>
            <a:r>
              <a:rPr lang="en-US" altLang="en-US" sz="1400" b="1">
                <a:latin typeface="Verdana" panose="020B0604030504040204" pitchFamily="34" charset="0"/>
              </a:rPr>
              <a:t>glans </a:t>
            </a:r>
            <a:r>
              <a:rPr lang="en-US" altLang="en-US" sz="1400">
                <a:latin typeface="Verdana" panose="020B0604030504040204" pitchFamily="34" charset="0"/>
              </a:rPr>
              <a:t>(the head), and the </a:t>
            </a:r>
            <a:r>
              <a:rPr lang="en-US" altLang="en-US" sz="1400" b="1">
                <a:latin typeface="Verdana" panose="020B0604030504040204" pitchFamily="34" charset="0"/>
              </a:rPr>
              <a:t>shaft</a:t>
            </a:r>
            <a:r>
              <a:rPr lang="en-US" altLang="en-US" sz="1400">
                <a:latin typeface="Verdana" panose="020B0604030504040204" pitchFamily="34" charset="0"/>
              </a:rPr>
              <a:t>(the body). </a:t>
            </a:r>
          </a:p>
          <a:p>
            <a:pPr eaLnBrk="0" fontAlgn="base" hangingPunct="0">
              <a:spcBef>
                <a:spcPct val="0"/>
              </a:spcBef>
              <a:spcAft>
                <a:spcPts val="600"/>
              </a:spcAft>
            </a:pPr>
            <a:r>
              <a:rPr lang="en-US" altLang="en-US" sz="1400">
                <a:latin typeface="Verdana" panose="020B0604030504040204" pitchFamily="34" charset="0"/>
              </a:rPr>
              <a:t>The </a:t>
            </a:r>
            <a:r>
              <a:rPr lang="en-US" altLang="en-US" sz="1400" b="1">
                <a:latin typeface="Verdana" panose="020B0604030504040204" pitchFamily="34" charset="0"/>
              </a:rPr>
              <a:t>glans </a:t>
            </a:r>
            <a:r>
              <a:rPr lang="en-US" altLang="en-US" sz="1400">
                <a:latin typeface="Verdana" panose="020B0604030504040204" pitchFamily="34" charset="0"/>
              </a:rPr>
              <a:t>is covered by a fold of skin called the </a:t>
            </a:r>
            <a:r>
              <a:rPr lang="en-US" altLang="en-US" sz="1400" b="1">
                <a:latin typeface="Verdana" panose="020B0604030504040204" pitchFamily="34" charset="0"/>
              </a:rPr>
              <a:t>foreskin</a:t>
            </a:r>
            <a:r>
              <a:rPr lang="en-US" altLang="en-US" sz="1400">
                <a:latin typeface="Verdana" panose="020B0604030504040204" pitchFamily="34" charset="0"/>
              </a:rPr>
              <a:t>(circumcision removes the foreskin). </a:t>
            </a:r>
          </a:p>
          <a:p>
            <a:pPr eaLnBrk="0" fontAlgn="base" hangingPunct="0">
              <a:spcBef>
                <a:spcPct val="0"/>
              </a:spcBef>
              <a:spcAft>
                <a:spcPts val="600"/>
              </a:spcAft>
            </a:pPr>
            <a:r>
              <a:rPr lang="en-US" altLang="en-US" sz="1400">
                <a:latin typeface="Verdana" panose="020B0604030504040204" pitchFamily="34" charset="0"/>
              </a:rPr>
              <a:t>The scrotum surrounds and protects the two </a:t>
            </a:r>
            <a:r>
              <a:rPr lang="en-US" altLang="en-US" sz="1400" b="1">
                <a:latin typeface="Verdana" panose="020B0604030504040204" pitchFamily="34" charset="0"/>
              </a:rPr>
              <a:t>testes</a:t>
            </a:r>
            <a:r>
              <a:rPr lang="en-US" altLang="en-US" sz="1400">
                <a:latin typeface="Verdana" panose="020B0604030504040204" pitchFamily="34" charset="0"/>
              </a:rPr>
              <a:t>, internal structures also referred to as testicles.</a:t>
            </a:r>
            <a:endParaRPr lang="en-US" altLang="en-US" sz="1400"/>
          </a:p>
          <a:p>
            <a:pPr eaLnBrk="0" fontAlgn="base" hangingPunct="0">
              <a:spcBef>
                <a:spcPct val="0"/>
              </a:spcBef>
              <a:spcAft>
                <a:spcPts val="600"/>
              </a:spcAft>
            </a:pPr>
            <a:r>
              <a:rPr lang="en-US" altLang="en-US" sz="1400">
                <a:latin typeface="Verdana" panose="020B0604030504040204" pitchFamily="34" charset="0"/>
              </a:rPr>
              <a:t>The testes are the male gonads and contain hundreds of tiny </a:t>
            </a:r>
            <a:r>
              <a:rPr lang="en-US" altLang="en-US" sz="1400" b="1">
                <a:latin typeface="Verdana" panose="020B0604030504040204" pitchFamily="34" charset="0"/>
              </a:rPr>
              <a:t>seminiferous tubules </a:t>
            </a:r>
            <a:r>
              <a:rPr lang="en-US" altLang="en-US" sz="1400">
                <a:latin typeface="Verdana" panose="020B0604030504040204" pitchFamily="34" charset="0"/>
              </a:rPr>
              <a:t>where sperm cells are produced. </a:t>
            </a:r>
            <a:endParaRPr lang="en-US" sz="1400"/>
          </a:p>
        </p:txBody>
      </p:sp>
      <p:pic>
        <p:nvPicPr>
          <p:cNvPr id="5" name="Picture 2" descr="http://www.columbia.edu/itc/hs/pubhealth/modules/reproductiveHealth/images/maleReproAnat.jpg">
            <a:extLst>
              <a:ext uri="{FF2B5EF4-FFF2-40B4-BE49-F238E27FC236}">
                <a16:creationId xmlns:a16="http://schemas.microsoft.com/office/drawing/2014/main" id="{D85059B8-808A-4CCE-ABF6-BB44E76D2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4"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6644E36-E382-4FB3-838C-93EDEF1BF15E}"/>
              </a:ext>
            </a:extLst>
          </p:cNvPr>
          <p:cNvSpPr txBox="1">
            <a:spLocks/>
          </p:cNvSpPr>
          <p:nvPr/>
        </p:nvSpPr>
        <p:spPr>
          <a:xfrm>
            <a:off x="390782" y="109862"/>
            <a:ext cx="5294671" cy="167660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External </a:t>
            </a:r>
          </a:p>
          <a:p>
            <a:pPr algn="ctr"/>
            <a:r>
              <a:rPr lang="en-US" b="1" dirty="0"/>
              <a:t>Reproductive Organs</a:t>
            </a:r>
          </a:p>
        </p:txBody>
      </p:sp>
    </p:spTree>
    <p:extLst>
      <p:ext uri="{BB962C8B-B14F-4D97-AF65-F5344CB8AC3E}">
        <p14:creationId xmlns:p14="http://schemas.microsoft.com/office/powerpoint/2010/main" val="370888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1E5D-DB39-4000-BA0B-9BA0AC9ED9AA}"/>
              </a:ext>
            </a:extLst>
          </p:cNvPr>
          <p:cNvSpPr>
            <a:spLocks noGrp="1"/>
          </p:cNvSpPr>
          <p:nvPr>
            <p:ph type="title"/>
          </p:nvPr>
        </p:nvSpPr>
        <p:spPr>
          <a:xfrm>
            <a:off x="648929" y="629266"/>
            <a:ext cx="3667039" cy="1676603"/>
          </a:xfrm>
        </p:spPr>
        <p:txBody>
          <a:bodyPr>
            <a:normAutofit fontScale="90000"/>
          </a:bodyPr>
          <a:lstStyle/>
          <a:p>
            <a:r>
              <a:rPr lang="en-US" b="1" dirty="0"/>
              <a:t>Internal Reproductive Organs</a:t>
            </a:r>
          </a:p>
        </p:txBody>
      </p:sp>
      <p:sp>
        <p:nvSpPr>
          <p:cNvPr id="3" name="Content Placeholder 2">
            <a:extLst>
              <a:ext uri="{FF2B5EF4-FFF2-40B4-BE49-F238E27FC236}">
                <a16:creationId xmlns:a16="http://schemas.microsoft.com/office/drawing/2014/main" id="{74C2D503-8B3B-4609-AAF0-AED6FE0F3319}"/>
              </a:ext>
            </a:extLst>
          </p:cNvPr>
          <p:cNvSpPr>
            <a:spLocks noGrp="1"/>
          </p:cNvSpPr>
          <p:nvPr>
            <p:ph idx="1"/>
          </p:nvPr>
        </p:nvSpPr>
        <p:spPr>
          <a:xfrm>
            <a:off x="648930" y="2438400"/>
            <a:ext cx="3667037" cy="3785419"/>
          </a:xfrm>
        </p:spPr>
        <p:txBody>
          <a:bodyPr>
            <a:normAutofit lnSpcReduction="10000"/>
          </a:bodyPr>
          <a:lstStyle/>
          <a:p>
            <a:r>
              <a:rPr lang="en-US" altLang="en-US" sz="1100" dirty="0">
                <a:latin typeface="Verdana" panose="020B0604030504040204" pitchFamily="34" charset="0"/>
              </a:rPr>
              <a:t>The </a:t>
            </a:r>
            <a:r>
              <a:rPr lang="en-US" altLang="en-US" sz="1100" b="1" dirty="0">
                <a:latin typeface="Verdana" panose="020B0604030504040204" pitchFamily="34" charset="0"/>
              </a:rPr>
              <a:t>epididymis </a:t>
            </a:r>
            <a:r>
              <a:rPr lang="en-US" altLang="en-US" sz="1100" dirty="0">
                <a:latin typeface="Verdana" panose="020B0604030504040204" pitchFamily="34" charset="0"/>
              </a:rPr>
              <a:t>is a small oblong body which rests on the surface of the testes where sperm mature and are stored. </a:t>
            </a:r>
          </a:p>
          <a:p>
            <a:r>
              <a:rPr lang="en-US" altLang="en-US" sz="1100" dirty="0">
                <a:latin typeface="Verdana" panose="020B0604030504040204" pitchFamily="34" charset="0"/>
              </a:rPr>
              <a:t>The </a:t>
            </a:r>
            <a:r>
              <a:rPr lang="en-US" altLang="en-US" sz="1100" b="1" dirty="0">
                <a:latin typeface="Verdana" panose="020B0604030504040204" pitchFamily="34" charset="0"/>
              </a:rPr>
              <a:t>epididymis </a:t>
            </a:r>
            <a:r>
              <a:rPr lang="en-US" altLang="en-US" sz="1100" dirty="0">
                <a:latin typeface="Verdana" panose="020B0604030504040204" pitchFamily="34" charset="0"/>
              </a:rPr>
              <a:t>leads into the </a:t>
            </a:r>
            <a:r>
              <a:rPr lang="en-US" altLang="en-US" sz="1100" b="1" dirty="0">
                <a:latin typeface="Verdana" panose="020B0604030504040204" pitchFamily="34" charset="0"/>
              </a:rPr>
              <a:t>vas deferens </a:t>
            </a:r>
            <a:r>
              <a:rPr lang="en-US" altLang="en-US" sz="1100" dirty="0">
                <a:latin typeface="Verdana" panose="020B0604030504040204" pitchFamily="34" charset="0"/>
              </a:rPr>
              <a:t>(narrow tubes which carry sperm away from the testes). </a:t>
            </a:r>
          </a:p>
          <a:p>
            <a:r>
              <a:rPr lang="en-US" altLang="en-US" sz="1100" dirty="0">
                <a:latin typeface="Verdana" panose="020B0604030504040204" pitchFamily="34" charset="0"/>
              </a:rPr>
              <a:t>The vas deferens extends to join with the ducts of the two </a:t>
            </a:r>
            <a:r>
              <a:rPr lang="en-US" altLang="en-US" sz="1100" b="1" dirty="0">
                <a:latin typeface="Verdana" panose="020B0604030504040204" pitchFamily="34" charset="0"/>
              </a:rPr>
              <a:t>seminal vesicles </a:t>
            </a:r>
            <a:r>
              <a:rPr lang="en-US" altLang="en-US" sz="1100" dirty="0">
                <a:latin typeface="Verdana" panose="020B0604030504040204" pitchFamily="34" charset="0"/>
              </a:rPr>
              <a:t>(located on side of the prostate gland) to form the ejaculatory ducts which extend through the body of the </a:t>
            </a:r>
            <a:r>
              <a:rPr lang="en-US" altLang="en-US" sz="1100" b="1" dirty="0">
                <a:latin typeface="Verdana" panose="020B0604030504040204" pitchFamily="34" charset="0"/>
              </a:rPr>
              <a:t>prostate gland </a:t>
            </a:r>
            <a:r>
              <a:rPr lang="en-US" altLang="en-US" sz="1100" dirty="0">
                <a:latin typeface="Verdana" panose="020B0604030504040204" pitchFamily="34" charset="0"/>
              </a:rPr>
              <a:t>and empty into the urethra. </a:t>
            </a:r>
          </a:p>
          <a:p>
            <a:r>
              <a:rPr lang="en-US" altLang="en-US" sz="1100" dirty="0">
                <a:latin typeface="Verdana" panose="020B0604030504040204" pitchFamily="34" charset="0"/>
              </a:rPr>
              <a:t>The prostate gland surrounds the neck of the </a:t>
            </a:r>
            <a:r>
              <a:rPr lang="en-US" altLang="en-US" sz="1100" b="1" dirty="0">
                <a:latin typeface="Verdana" panose="020B0604030504040204" pitchFamily="34" charset="0"/>
              </a:rPr>
              <a:t>bladder </a:t>
            </a:r>
            <a:r>
              <a:rPr lang="en-US" altLang="en-US" sz="1100" dirty="0">
                <a:latin typeface="Verdana" panose="020B0604030504040204" pitchFamily="34" charset="0"/>
              </a:rPr>
              <a:t>(the structure that stores urine) and the </a:t>
            </a:r>
            <a:r>
              <a:rPr lang="en-US" altLang="en-US" sz="1100" b="1" dirty="0">
                <a:latin typeface="Verdana" panose="020B0604030504040204" pitchFamily="34" charset="0"/>
              </a:rPr>
              <a:t>urethra, </a:t>
            </a:r>
            <a:r>
              <a:rPr lang="en-US" altLang="en-US" sz="1100" dirty="0">
                <a:latin typeface="Verdana" panose="020B0604030504040204" pitchFamily="34" charset="0"/>
              </a:rPr>
              <a:t>(a thin tube which extends through the penis and carries </a:t>
            </a:r>
            <a:r>
              <a:rPr lang="en-US" altLang="en-US" sz="1100" b="1" dirty="0">
                <a:latin typeface="Verdana" panose="020B0604030504040204" pitchFamily="34" charset="0"/>
              </a:rPr>
              <a:t>semen </a:t>
            </a:r>
            <a:r>
              <a:rPr lang="en-US" altLang="en-US" sz="1100" dirty="0">
                <a:latin typeface="Verdana" panose="020B0604030504040204" pitchFamily="34" charset="0"/>
              </a:rPr>
              <a:t>and urine outside of the body, although not simultaneously). </a:t>
            </a:r>
          </a:p>
          <a:p>
            <a:r>
              <a:rPr lang="en-US" altLang="en-US" sz="1100" dirty="0">
                <a:latin typeface="Verdana" panose="020B0604030504040204" pitchFamily="34" charset="0"/>
              </a:rPr>
              <a:t>The </a:t>
            </a:r>
            <a:r>
              <a:rPr lang="en-US" altLang="en-US" sz="1100" b="1" dirty="0">
                <a:latin typeface="Verdana" panose="020B0604030504040204" pitchFamily="34" charset="0"/>
              </a:rPr>
              <a:t>Cowper's glands </a:t>
            </a:r>
            <a:r>
              <a:rPr lang="en-US" altLang="en-US" sz="1100" dirty="0">
                <a:latin typeface="Verdana" panose="020B0604030504040204" pitchFamily="34" charset="0"/>
              </a:rPr>
              <a:t>(also called the </a:t>
            </a:r>
            <a:r>
              <a:rPr lang="en-US" altLang="en-US" sz="1100" b="1" dirty="0">
                <a:latin typeface="Verdana" panose="020B0604030504040204" pitchFamily="34" charset="0"/>
              </a:rPr>
              <a:t>bulbourethral glands</a:t>
            </a:r>
            <a:r>
              <a:rPr lang="en-US" altLang="en-US" sz="1100" dirty="0">
                <a:latin typeface="Verdana" panose="020B0604030504040204" pitchFamily="34" charset="0"/>
              </a:rPr>
              <a:t>) are found on each side of the urethra, just below the prostate gland.</a:t>
            </a:r>
            <a:endParaRPr lang="en-US" altLang="en-US" sz="1100" b="1" dirty="0">
              <a:latin typeface="Verdana" panose="020B0604030504040204" pitchFamily="34" charset="0"/>
            </a:endParaRPr>
          </a:p>
          <a:p>
            <a:endParaRPr lang="en-US" sz="1100" dirty="0"/>
          </a:p>
        </p:txBody>
      </p:sp>
      <p:pic>
        <p:nvPicPr>
          <p:cNvPr id="4" name="Picture 2" descr="http://www.columbia.edu/itc/hs/pubhealth/modules/reproductiveHealth/images/maleReproAnat.jpg">
            <a:extLst>
              <a:ext uri="{FF2B5EF4-FFF2-40B4-BE49-F238E27FC236}">
                <a16:creationId xmlns:a16="http://schemas.microsoft.com/office/drawing/2014/main" id="{1E244B83-3453-4D97-AEDF-1489E5B566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4"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72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91C1-0567-4056-9168-C4272D011F29}"/>
              </a:ext>
            </a:extLst>
          </p:cNvPr>
          <p:cNvSpPr>
            <a:spLocks noGrp="1"/>
          </p:cNvSpPr>
          <p:nvPr>
            <p:ph type="title"/>
          </p:nvPr>
        </p:nvSpPr>
        <p:spPr>
          <a:xfrm>
            <a:off x="762001" y="803325"/>
            <a:ext cx="5314536" cy="1325563"/>
          </a:xfrm>
        </p:spPr>
        <p:txBody>
          <a:bodyPr>
            <a:normAutofit/>
          </a:bodyPr>
          <a:lstStyle/>
          <a:p>
            <a:r>
              <a:rPr lang="en-US" altLang="en-US" sz="4100" b="1">
                <a:latin typeface="Verdana" panose="020B0604030504040204" pitchFamily="34" charset="0"/>
              </a:rPr>
              <a:t>Process of Spermatogenesis</a:t>
            </a:r>
            <a:endParaRPr lang="en-US" sz="4100"/>
          </a:p>
        </p:txBody>
      </p:sp>
      <p:sp>
        <p:nvSpPr>
          <p:cNvPr id="3" name="Content Placeholder 2">
            <a:extLst>
              <a:ext uri="{FF2B5EF4-FFF2-40B4-BE49-F238E27FC236}">
                <a16:creationId xmlns:a16="http://schemas.microsoft.com/office/drawing/2014/main" id="{42E6FF72-1DD6-4E96-9948-2FFEC2E332C2}"/>
              </a:ext>
            </a:extLst>
          </p:cNvPr>
          <p:cNvSpPr>
            <a:spLocks noGrp="1"/>
          </p:cNvSpPr>
          <p:nvPr>
            <p:ph idx="1"/>
          </p:nvPr>
        </p:nvSpPr>
        <p:spPr>
          <a:xfrm>
            <a:off x="762000" y="2279018"/>
            <a:ext cx="5314543" cy="3375920"/>
          </a:xfrm>
        </p:spPr>
        <p:txBody>
          <a:bodyPr anchor="t">
            <a:normAutofit/>
          </a:bodyPr>
          <a:lstStyle/>
          <a:p>
            <a:pPr eaLnBrk="0" fontAlgn="base" hangingPunct="0">
              <a:spcBef>
                <a:spcPts val="1200"/>
              </a:spcBef>
              <a:spcAft>
                <a:spcPct val="0"/>
              </a:spcAft>
            </a:pPr>
            <a:r>
              <a:rPr lang="en-US" altLang="en-US" sz="1500" b="1" dirty="0">
                <a:latin typeface="Abadi" panose="020B0604020104020204" pitchFamily="34" charset="0"/>
              </a:rPr>
              <a:t>Spermatogenesis </a:t>
            </a:r>
            <a:r>
              <a:rPr lang="en-US" altLang="en-US" sz="1500" dirty="0">
                <a:latin typeface="Abadi" panose="020B0604020104020204" pitchFamily="34" charset="0"/>
              </a:rPr>
              <a:t>begins in the </a:t>
            </a:r>
            <a:r>
              <a:rPr lang="en-US" altLang="en-US" sz="1500" b="1" dirty="0">
                <a:latin typeface="Abadi" panose="020B0604020104020204" pitchFamily="34" charset="0"/>
              </a:rPr>
              <a:t>seminiferous tubules </a:t>
            </a:r>
            <a:r>
              <a:rPr lang="en-US" altLang="en-US" sz="1500" dirty="0">
                <a:latin typeface="Abadi" panose="020B0604020104020204" pitchFamily="34" charset="0"/>
              </a:rPr>
              <a:t>of the testes. </a:t>
            </a:r>
          </a:p>
          <a:p>
            <a:pPr eaLnBrk="0" fontAlgn="base" hangingPunct="0">
              <a:spcBef>
                <a:spcPts val="1200"/>
              </a:spcBef>
              <a:spcAft>
                <a:spcPct val="0"/>
              </a:spcAft>
            </a:pPr>
            <a:r>
              <a:rPr lang="en-US" altLang="en-US" sz="1500" dirty="0">
                <a:latin typeface="Abadi" panose="020B0604020104020204" pitchFamily="34" charset="0"/>
              </a:rPr>
              <a:t>Sperm pass into the </a:t>
            </a:r>
            <a:r>
              <a:rPr lang="en-US" altLang="en-US" sz="1500" b="1" dirty="0">
                <a:latin typeface="Abadi" panose="020B0604020104020204" pitchFamily="34" charset="0"/>
              </a:rPr>
              <a:t>epididymis </a:t>
            </a:r>
            <a:r>
              <a:rPr lang="en-US" altLang="en-US" sz="1500" dirty="0">
                <a:latin typeface="Abadi" panose="020B0604020104020204" pitchFamily="34" charset="0"/>
              </a:rPr>
              <a:t>where they mature and become </a:t>
            </a:r>
            <a:r>
              <a:rPr lang="en-US" altLang="en-US" sz="1500" b="1" dirty="0">
                <a:latin typeface="Abadi" panose="020B0604020104020204" pitchFamily="34" charset="0"/>
              </a:rPr>
              <a:t>motile </a:t>
            </a:r>
            <a:r>
              <a:rPr lang="en-US" altLang="en-US" sz="1500" dirty="0">
                <a:latin typeface="Abadi" panose="020B0604020104020204" pitchFamily="34" charset="0"/>
              </a:rPr>
              <a:t>so they are able to move through the </a:t>
            </a:r>
            <a:r>
              <a:rPr lang="en-US" altLang="en-US" sz="1500" b="1" dirty="0">
                <a:latin typeface="Abadi" panose="020B0604020104020204" pitchFamily="34" charset="0"/>
              </a:rPr>
              <a:t>vas deferens </a:t>
            </a:r>
            <a:r>
              <a:rPr lang="en-US" altLang="en-US" sz="1500" dirty="0">
                <a:latin typeface="Abadi" panose="020B0604020104020204" pitchFamily="34" charset="0"/>
              </a:rPr>
              <a:t>and into the </a:t>
            </a:r>
            <a:r>
              <a:rPr lang="en-US" altLang="en-US" sz="1500" b="1" dirty="0">
                <a:latin typeface="Abadi" panose="020B0604020104020204" pitchFamily="34" charset="0"/>
              </a:rPr>
              <a:t>seminal vesicles </a:t>
            </a:r>
            <a:r>
              <a:rPr lang="en-US" altLang="en-US" sz="1500" dirty="0">
                <a:latin typeface="Abadi" panose="020B0604020104020204" pitchFamily="34" charset="0"/>
              </a:rPr>
              <a:t>where they mix with seminal fluids, rich in fructose and other nutrients. </a:t>
            </a:r>
          </a:p>
          <a:p>
            <a:pPr eaLnBrk="0" fontAlgn="base" hangingPunct="0">
              <a:spcBef>
                <a:spcPts val="1200"/>
              </a:spcBef>
              <a:spcAft>
                <a:spcPct val="0"/>
              </a:spcAft>
            </a:pPr>
            <a:r>
              <a:rPr lang="en-US" altLang="en-US" sz="1500" dirty="0">
                <a:latin typeface="Abadi" panose="020B0604020104020204" pitchFamily="34" charset="0"/>
              </a:rPr>
              <a:t>The prostate gland and the Cowper's glands secrete fluids which also help to nourish and transport the sperm. This mixture of fluids and sperm is called </a:t>
            </a:r>
            <a:r>
              <a:rPr lang="en-US" altLang="en-US" sz="1500" b="1" dirty="0">
                <a:latin typeface="Abadi" panose="020B0604020104020204" pitchFamily="34" charset="0"/>
              </a:rPr>
              <a:t>semen</a:t>
            </a:r>
            <a:r>
              <a:rPr lang="en-US" altLang="en-US" sz="1500" dirty="0">
                <a:latin typeface="Abadi" panose="020B0604020104020204" pitchFamily="34" charset="0"/>
              </a:rPr>
              <a:t>, the fluid which is expelled from a man's penis during </a:t>
            </a:r>
            <a:r>
              <a:rPr lang="en-US" altLang="en-US" sz="1500" b="1" dirty="0">
                <a:latin typeface="Abadi" panose="020B0604020104020204" pitchFamily="34" charset="0"/>
              </a:rPr>
              <a:t>ejaculation</a:t>
            </a:r>
            <a:r>
              <a:rPr lang="en-US" altLang="en-US" sz="1500" dirty="0">
                <a:latin typeface="Abadi" panose="020B0604020104020204" pitchFamily="34" charset="0"/>
              </a:rPr>
              <a:t>. </a:t>
            </a:r>
          </a:p>
          <a:p>
            <a:pPr eaLnBrk="0" fontAlgn="base" hangingPunct="0">
              <a:spcBef>
                <a:spcPts val="1200"/>
              </a:spcBef>
              <a:spcAft>
                <a:spcPct val="0"/>
              </a:spcAft>
            </a:pPr>
            <a:r>
              <a:rPr lang="en-US" altLang="en-US" sz="1500" dirty="0">
                <a:latin typeface="Abadi" panose="020B0604020104020204" pitchFamily="34" charset="0"/>
              </a:rPr>
              <a:t>Although men continue to produce sperm throughout their lives, testosterone production decreases at about 45-65 years of age.</a:t>
            </a:r>
          </a:p>
          <a:p>
            <a:pPr>
              <a:spcBef>
                <a:spcPts val="1200"/>
              </a:spcBef>
            </a:pPr>
            <a:endParaRPr lang="en-US" sz="1500" dirty="0">
              <a:latin typeface="Abadi" panose="020B0604020104020204" pitchFamily="34" charset="0"/>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8062A11-17D4-46B2-A25F-3630EB4D9BD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68" r="-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81381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A7A-6232-42CB-9B06-3862E4F2EC7D}"/>
              </a:ext>
            </a:extLst>
          </p:cNvPr>
          <p:cNvSpPr>
            <a:spLocks noGrp="1"/>
          </p:cNvSpPr>
          <p:nvPr>
            <p:ph type="title"/>
          </p:nvPr>
        </p:nvSpPr>
        <p:spPr>
          <a:xfrm>
            <a:off x="762001" y="803325"/>
            <a:ext cx="5314536" cy="1325563"/>
          </a:xfrm>
        </p:spPr>
        <p:txBody>
          <a:bodyPr>
            <a:normAutofit/>
          </a:bodyPr>
          <a:lstStyle/>
          <a:p>
            <a:pPr lvl="0" eaLnBrk="0" fontAlgn="base" hangingPunct="0">
              <a:spcAft>
                <a:spcPct val="0"/>
              </a:spcAft>
            </a:pPr>
            <a:r>
              <a:rPr lang="en-US" altLang="en-US">
                <a:latin typeface="Verdana" panose="020B0604030504040204" pitchFamily="34" charset="0"/>
              </a:rPr>
              <a:t>     </a:t>
            </a:r>
            <a:br>
              <a:rPr lang="en-US" altLang="en-US" b="1">
                <a:latin typeface="Verdana" panose="020B0604030504040204" pitchFamily="34" charset="0"/>
              </a:rPr>
            </a:br>
            <a:r>
              <a:rPr lang="en-US" altLang="en-US" b="1">
                <a:latin typeface="Verdana" panose="020B0604030504040204" pitchFamily="34" charset="0"/>
              </a:rPr>
              <a:t>Fertilization</a:t>
            </a:r>
            <a:endParaRPr lang="en-US"/>
          </a:p>
        </p:txBody>
      </p:sp>
      <p:sp>
        <p:nvSpPr>
          <p:cNvPr id="3" name="Content Placeholder 2">
            <a:extLst>
              <a:ext uri="{FF2B5EF4-FFF2-40B4-BE49-F238E27FC236}">
                <a16:creationId xmlns:a16="http://schemas.microsoft.com/office/drawing/2014/main" id="{22DF95E3-921C-406E-B5E5-2B41DB52A942}"/>
              </a:ext>
            </a:extLst>
          </p:cNvPr>
          <p:cNvSpPr>
            <a:spLocks noGrp="1"/>
          </p:cNvSpPr>
          <p:nvPr>
            <p:ph idx="1"/>
          </p:nvPr>
        </p:nvSpPr>
        <p:spPr>
          <a:xfrm>
            <a:off x="762000" y="2279018"/>
            <a:ext cx="5314543" cy="3375920"/>
          </a:xfrm>
        </p:spPr>
        <p:txBody>
          <a:bodyPr anchor="t">
            <a:normAutofit/>
          </a:bodyPr>
          <a:lstStyle/>
          <a:p>
            <a:pPr marL="0" lvl="0" indent="0" eaLnBrk="0" fontAlgn="base" hangingPunct="0">
              <a:spcBef>
                <a:spcPct val="0"/>
              </a:spcBef>
              <a:spcAft>
                <a:spcPct val="0"/>
              </a:spcAft>
              <a:buNone/>
            </a:pPr>
            <a:r>
              <a:rPr lang="en-US" altLang="en-US" sz="1400" dirty="0">
                <a:latin typeface="Verdana" panose="020B0604030504040204" pitchFamily="34" charset="0"/>
              </a:rPr>
              <a:t>During </a:t>
            </a:r>
            <a:r>
              <a:rPr lang="en-US" altLang="en-US" sz="1400" b="1" dirty="0">
                <a:latin typeface="Verdana" panose="020B0604030504040204" pitchFamily="34" charset="0"/>
              </a:rPr>
              <a:t>coitus </a:t>
            </a:r>
            <a:r>
              <a:rPr lang="en-US" altLang="en-US" sz="1400" dirty="0">
                <a:latin typeface="Verdana" panose="020B0604030504040204" pitchFamily="34" charset="0"/>
              </a:rPr>
              <a:t>(sexual intercourse) between a male and a female, semen is released into the vagina and transported through the uterus into the fallopian tube. </a:t>
            </a:r>
          </a:p>
          <a:p>
            <a:pPr eaLnBrk="0" fontAlgn="base" hangingPunct="0">
              <a:spcBef>
                <a:spcPct val="0"/>
              </a:spcBef>
              <a:spcAft>
                <a:spcPct val="0"/>
              </a:spcAft>
            </a:pPr>
            <a:r>
              <a:rPr lang="en-US" altLang="en-US" sz="1400" dirty="0">
                <a:latin typeface="Verdana" panose="020B0604030504040204" pitchFamily="34" charset="0"/>
              </a:rPr>
              <a:t>Although many factors contribute to whether or not a single act of intercourse will result in pregnancy, most important is whether or not a sperm cell will “meet” an ovum in the fallopian tube (</a:t>
            </a:r>
            <a:r>
              <a:rPr lang="en-US" altLang="en-US" sz="1400" b="1" dirty="0">
                <a:latin typeface="Verdana" panose="020B0604030504040204" pitchFamily="34" charset="0"/>
              </a:rPr>
              <a:t>fertilization</a:t>
            </a:r>
            <a:r>
              <a:rPr lang="en-US" altLang="en-US" sz="1400" dirty="0">
                <a:latin typeface="Verdana" panose="020B0604030504040204" pitchFamily="34" charset="0"/>
              </a:rPr>
              <a:t>). </a:t>
            </a:r>
          </a:p>
          <a:p>
            <a:pPr eaLnBrk="0" fontAlgn="base" hangingPunct="0">
              <a:spcBef>
                <a:spcPct val="0"/>
              </a:spcBef>
              <a:spcAft>
                <a:spcPct val="0"/>
              </a:spcAft>
            </a:pPr>
            <a:r>
              <a:rPr lang="en-US" altLang="en-US" sz="1400" dirty="0">
                <a:latin typeface="Verdana" panose="020B0604030504040204" pitchFamily="34" charset="0"/>
              </a:rPr>
              <a:t>Fertilization can only occur if intercourse takes place before the time of </a:t>
            </a:r>
            <a:r>
              <a:rPr lang="en-US" altLang="en-US" sz="1400" b="1" dirty="0">
                <a:latin typeface="Verdana" panose="020B0604030504040204" pitchFamily="34" charset="0"/>
              </a:rPr>
              <a:t>ovulation </a:t>
            </a:r>
            <a:r>
              <a:rPr lang="en-US" altLang="en-US" sz="1400" dirty="0">
                <a:latin typeface="Verdana" panose="020B0604030504040204" pitchFamily="34" charset="0"/>
              </a:rPr>
              <a:t>that usually occurs “mid-cycle”, or about 14 days before the woman's next menstrual period. </a:t>
            </a:r>
          </a:p>
          <a:p>
            <a:pPr eaLnBrk="0" fontAlgn="base" hangingPunct="0">
              <a:spcBef>
                <a:spcPct val="0"/>
              </a:spcBef>
              <a:spcAft>
                <a:spcPct val="0"/>
              </a:spcAft>
            </a:pPr>
            <a:r>
              <a:rPr lang="en-US" altLang="en-US" sz="1400" dirty="0">
                <a:latin typeface="Verdana" panose="020B0604030504040204" pitchFamily="34" charset="0"/>
              </a:rPr>
              <a:t>At the time of ovulation, the ovum is released from the ovary and transported in the fallopian tube where it remains for about 24-72 hours. </a:t>
            </a:r>
          </a:p>
          <a:p>
            <a:pPr eaLnBrk="0" fontAlgn="base" hangingPunct="0">
              <a:spcBef>
                <a:spcPct val="0"/>
              </a:spcBef>
              <a:spcAft>
                <a:spcPct val="0"/>
              </a:spcAft>
            </a:pPr>
            <a:r>
              <a:rPr lang="en-US" altLang="en-US" sz="1400" dirty="0">
                <a:latin typeface="Verdana" panose="020B0604030504040204" pitchFamily="34" charset="0"/>
              </a:rPr>
              <a:t>Pregnancy is most likely to occur if fresh semen is present when ovulation occurs.</a:t>
            </a:r>
            <a:endParaRPr lang="en-US" altLang="en-US" sz="1400" dirty="0"/>
          </a:p>
          <a:p>
            <a:pPr marL="0" lvl="0" indent="0" eaLnBrk="0" fontAlgn="base" hangingPunct="0">
              <a:spcBef>
                <a:spcPct val="0"/>
              </a:spcBef>
              <a:spcAft>
                <a:spcPct val="0"/>
              </a:spcAft>
              <a:buNone/>
            </a:pPr>
            <a:r>
              <a:rPr lang="en-US" altLang="en-US" sz="1400" dirty="0">
                <a:latin typeface="Verdana" panose="020B0604030504040204" pitchFamily="34" charset="0"/>
              </a:rPr>
              <a:t>       </a:t>
            </a:r>
            <a:endParaRPr lang="en-US" altLang="en-US" sz="1400" dirty="0"/>
          </a:p>
          <a:p>
            <a:endParaRPr lang="en-US" sz="14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http://www.columbia.edu/itc/hs/pubhealth/modules/reproductiveHealth/images/fertilization.jpg">
            <a:extLst>
              <a:ext uri="{FF2B5EF4-FFF2-40B4-BE49-F238E27FC236}">
                <a16:creationId xmlns:a16="http://schemas.microsoft.com/office/drawing/2014/main" id="{72C7773A-C980-4A4F-B9A0-5EBD81577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298"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2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C82383-3103-4501-A2CD-73B0E06E109B}"/>
              </a:ext>
            </a:extLst>
          </p:cNvPr>
          <p:cNvSpPr>
            <a:spLocks noGrp="1"/>
          </p:cNvSpPr>
          <p:nvPr>
            <p:ph type="title"/>
          </p:nvPr>
        </p:nvSpPr>
        <p:spPr>
          <a:xfrm>
            <a:off x="833002" y="365125"/>
            <a:ext cx="10520702" cy="1325563"/>
          </a:xfrm>
        </p:spPr>
        <p:txBody>
          <a:bodyPr>
            <a:normAutofit/>
          </a:bodyPr>
          <a:lstStyle/>
          <a:p>
            <a:r>
              <a:rPr lang="en-US">
                <a:solidFill>
                  <a:srgbClr val="FFFFFF"/>
                </a:solidFill>
              </a:rPr>
              <a:t>Differences between male and female reproductive systems</a:t>
            </a:r>
          </a:p>
        </p:txBody>
      </p:sp>
      <p:sp>
        <p:nvSpPr>
          <p:cNvPr id="3" name="Content Placeholder 2">
            <a:extLst>
              <a:ext uri="{FF2B5EF4-FFF2-40B4-BE49-F238E27FC236}">
                <a16:creationId xmlns:a16="http://schemas.microsoft.com/office/drawing/2014/main" id="{898835E5-A2A3-4E32-BB47-33B50E2C18F5}"/>
              </a:ext>
            </a:extLst>
          </p:cNvPr>
          <p:cNvSpPr>
            <a:spLocks noGrp="1"/>
          </p:cNvSpPr>
          <p:nvPr>
            <p:ph idx="1"/>
          </p:nvPr>
        </p:nvSpPr>
        <p:spPr>
          <a:xfrm>
            <a:off x="838201" y="2022601"/>
            <a:ext cx="10515598" cy="4154361"/>
          </a:xfrm>
        </p:spPr>
        <p:txBody>
          <a:bodyPr>
            <a:normAutofit/>
          </a:bodyPr>
          <a:lstStyle/>
          <a:p>
            <a:r>
              <a:rPr lang="en-US" sz="1700">
                <a:solidFill>
                  <a:srgbClr val="FFFFFF"/>
                </a:solidFill>
              </a:rPr>
              <a:t>A male who is healthy, and sexually mature, continuously produces sperm. </a:t>
            </a:r>
          </a:p>
          <a:p>
            <a:pPr marL="0" indent="0">
              <a:buNone/>
            </a:pPr>
            <a:r>
              <a:rPr lang="en-US" sz="1700">
                <a:solidFill>
                  <a:srgbClr val="FFFFFF"/>
                </a:solidFill>
              </a:rPr>
              <a:t>____________________________________________</a:t>
            </a:r>
          </a:p>
          <a:p>
            <a:endParaRPr lang="en-US" sz="1700">
              <a:solidFill>
                <a:srgbClr val="FFFFFF"/>
              </a:solidFill>
            </a:endParaRPr>
          </a:p>
          <a:p>
            <a:r>
              <a:rPr lang="en-US" sz="1700">
                <a:solidFill>
                  <a:srgbClr val="FFFFFF"/>
                </a:solidFill>
              </a:rPr>
              <a:t>The woman is born with a predetermined immature number of oocytes and cannot produce new ones.</a:t>
            </a:r>
          </a:p>
          <a:p>
            <a:r>
              <a:rPr lang="en-US" sz="1700">
                <a:solidFill>
                  <a:srgbClr val="FFFFFF"/>
                </a:solidFill>
              </a:rPr>
              <a:t>After puberty, during each menstrual cycle, one oocyte matures during ovulation. </a:t>
            </a:r>
          </a:p>
          <a:p>
            <a:r>
              <a:rPr lang="en-US" sz="1700">
                <a:solidFill>
                  <a:srgbClr val="FFFFFF"/>
                </a:solidFill>
              </a:rPr>
              <a:t>The ovaries of a newborn baby girl contain about one million oocytes. </a:t>
            </a:r>
          </a:p>
          <a:p>
            <a:r>
              <a:rPr lang="en-US" sz="1700">
                <a:solidFill>
                  <a:srgbClr val="FFFFFF"/>
                </a:solidFill>
              </a:rPr>
              <a:t>This number declines to 400,000 to 500,000 by the time puberty is reached. </a:t>
            </a:r>
          </a:p>
          <a:p>
            <a:r>
              <a:rPr lang="en-US" sz="1700">
                <a:solidFill>
                  <a:srgbClr val="FFFFFF"/>
                </a:solidFill>
              </a:rPr>
              <a:t>On average, 500-1000 oocytes are ovulated during a woman's reproductive lifetime.</a:t>
            </a:r>
          </a:p>
          <a:p>
            <a:r>
              <a:rPr lang="en-US" sz="1700">
                <a:solidFill>
                  <a:srgbClr val="FFFFFF"/>
                </a:solidFill>
              </a:rPr>
              <a:t>When a young woman reaches puberty, a primary oocyte is discharged from one of the ovaries every 28 days. </a:t>
            </a:r>
          </a:p>
          <a:p>
            <a:r>
              <a:rPr lang="en-US" sz="1700">
                <a:solidFill>
                  <a:srgbClr val="FFFFFF"/>
                </a:solidFill>
              </a:rPr>
              <a:t>This continues until the woman reaches menopause, usually around the age of 50 years. </a:t>
            </a:r>
          </a:p>
          <a:p>
            <a:r>
              <a:rPr lang="en-US" sz="1700">
                <a:solidFill>
                  <a:srgbClr val="FFFFFF"/>
                </a:solidFill>
              </a:rPr>
              <a:t>Occytes are present at birth, and age as a woman ages.</a:t>
            </a:r>
          </a:p>
          <a:p>
            <a:endParaRPr lang="en-US" sz="1700">
              <a:solidFill>
                <a:srgbClr val="FFFFFF"/>
              </a:solidFill>
            </a:endParaRPr>
          </a:p>
        </p:txBody>
      </p:sp>
    </p:spTree>
    <p:extLst>
      <p:ext uri="{BB962C8B-B14F-4D97-AF65-F5344CB8AC3E}">
        <p14:creationId xmlns:p14="http://schemas.microsoft.com/office/powerpoint/2010/main" val="261742837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5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ABC60-DEE2-43F0-B8F5-8C6BDC0823B5}"/>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lvl="0" fontAlgn="base">
              <a:spcAft>
                <a:spcPct val="0"/>
              </a:spcAft>
            </a:pPr>
            <a:r>
              <a:rPr lang="en-US" altLang="en-US" sz="1400" dirty="0">
                <a:solidFill>
                  <a:srgbClr val="FFFFFF"/>
                </a:solidFill>
              </a:rPr>
              <a:t>Sperm cells remain viable within the female reproductive tract for about 72 hours.</a:t>
            </a:r>
            <a:br>
              <a:rPr lang="en-US" altLang="en-US" sz="1400" dirty="0">
                <a:solidFill>
                  <a:srgbClr val="FFFFFF"/>
                </a:solidFill>
              </a:rPr>
            </a:br>
            <a:br>
              <a:rPr lang="en-US" altLang="en-US" sz="1400" dirty="0">
                <a:solidFill>
                  <a:srgbClr val="FFFFFF"/>
                </a:solidFill>
              </a:rPr>
            </a:br>
            <a:r>
              <a:rPr lang="en-US" altLang="en-US" sz="1400" dirty="0">
                <a:solidFill>
                  <a:srgbClr val="FFFFFF"/>
                </a:solidFill>
              </a:rPr>
              <a:t> Only a single sperm cell is needed to fertilize the ovum.</a:t>
            </a:r>
            <a:br>
              <a:rPr lang="en-US" altLang="en-US" sz="1400" dirty="0">
                <a:solidFill>
                  <a:srgbClr val="FFFFFF"/>
                </a:solidFill>
              </a:rPr>
            </a:br>
            <a:br>
              <a:rPr lang="en-US" altLang="en-US" sz="1400" dirty="0">
                <a:solidFill>
                  <a:srgbClr val="FFFFFF"/>
                </a:solidFill>
              </a:rPr>
            </a:br>
            <a:r>
              <a:rPr lang="en-US" altLang="en-US" sz="1400" dirty="0">
                <a:solidFill>
                  <a:srgbClr val="FFFFFF"/>
                </a:solidFill>
              </a:rPr>
              <a:t>During fertilization, the sperm donates its genetic material to the ovum at which time the egg becomes fertilized (becoming a ZYGOTE).</a:t>
            </a:r>
            <a:br>
              <a:rPr lang="en-US" altLang="en-US" sz="1400" dirty="0">
                <a:solidFill>
                  <a:srgbClr val="FFFFFF"/>
                </a:solidFill>
              </a:rPr>
            </a:br>
            <a:br>
              <a:rPr lang="en-US" altLang="en-US" sz="1400" dirty="0">
                <a:solidFill>
                  <a:srgbClr val="FFFFFF"/>
                </a:solidFill>
              </a:rPr>
            </a:br>
            <a:r>
              <a:rPr lang="en-US" altLang="en-US" sz="1400" dirty="0">
                <a:solidFill>
                  <a:srgbClr val="FFFFFF"/>
                </a:solidFill>
              </a:rPr>
              <a:t>The zygote will remain in the fallopian tube for approximately three days before it travels to the uterus where it will remain for approximately four to five days before </a:t>
            </a:r>
            <a:r>
              <a:rPr lang="en-US" altLang="en-US" sz="1400" b="1" dirty="0">
                <a:solidFill>
                  <a:srgbClr val="FFFFFF"/>
                </a:solidFill>
              </a:rPr>
              <a:t>implantation </a:t>
            </a:r>
            <a:r>
              <a:rPr lang="en-US" altLang="en-US" sz="1400" dirty="0">
                <a:solidFill>
                  <a:srgbClr val="FFFFFF"/>
                </a:solidFill>
              </a:rPr>
              <a:t>into the uterine lining.</a:t>
            </a:r>
            <a:br>
              <a:rPr lang="en-US" altLang="en-US" sz="1400" b="1" dirty="0">
                <a:solidFill>
                  <a:srgbClr val="FFFFFF"/>
                </a:solidFill>
              </a:rPr>
            </a:br>
            <a:endParaRPr lang="en-US" sz="1400" dirty="0">
              <a:solidFill>
                <a:srgbClr val="FFFFFF"/>
              </a:solidFill>
            </a:endParaRP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descr="http://www.columbia.edu/itc/hs/pubhealth/modules/reproductiveHealth/images/sexDetermination.jpg">
            <a:extLst>
              <a:ext uri="{FF2B5EF4-FFF2-40B4-BE49-F238E27FC236}">
                <a16:creationId xmlns:a16="http://schemas.microsoft.com/office/drawing/2014/main" id="{2379603A-D877-4440-8A18-E4F27405C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64" b="834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6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1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774621-6165-4903-A1F8-4AF09487F0C0}"/>
              </a:ext>
            </a:extLst>
          </p:cNvPr>
          <p:cNvSpPr>
            <a:spLocks noGrp="1"/>
          </p:cNvSpPr>
          <p:nvPr>
            <p:ph type="title"/>
          </p:nvPr>
        </p:nvSpPr>
        <p:spPr>
          <a:xfrm>
            <a:off x="524256" y="4767072"/>
            <a:ext cx="6594189" cy="1625210"/>
          </a:xfrm>
        </p:spPr>
        <p:txBody>
          <a:bodyPr>
            <a:normAutofit/>
          </a:bodyPr>
          <a:lstStyle/>
          <a:p>
            <a:pPr algn="r"/>
            <a:r>
              <a:rPr lang="en-US" altLang="en-US" b="1">
                <a:solidFill>
                  <a:srgbClr val="FFFFFF"/>
                </a:solidFill>
                <a:latin typeface="Verdana" panose="020B0604030504040204" pitchFamily="34" charset="0"/>
              </a:rPr>
              <a:t>Sex Determination</a:t>
            </a:r>
            <a:endParaRPr lang="en-US">
              <a:solidFill>
                <a:srgbClr val="FFFFFF"/>
              </a:solidFill>
            </a:endParaRPr>
          </a:p>
        </p:txBody>
      </p:sp>
      <p:pic>
        <p:nvPicPr>
          <p:cNvPr id="6" name="Picture 5" descr="A picture containing clothing&#10;&#10;Description automatically generated">
            <a:extLst>
              <a:ext uri="{FF2B5EF4-FFF2-40B4-BE49-F238E27FC236}">
                <a16:creationId xmlns:a16="http://schemas.microsoft.com/office/drawing/2014/main" id="{812EBFEC-D471-4533-964E-2C48854437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527"/>
          <a:stretch/>
        </p:blipFill>
        <p:spPr>
          <a:xfrm>
            <a:off x="327547" y="321733"/>
            <a:ext cx="7058306" cy="4107392"/>
          </a:xfrm>
          <a:prstGeom prst="rect">
            <a:avLst/>
          </a:prstGeom>
        </p:spPr>
      </p:pic>
      <p:sp>
        <p:nvSpPr>
          <p:cNvPr id="138" name="Rectangle 1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9DD86C-7F86-452D-B3C1-B3FB8E36895D}"/>
              </a:ext>
            </a:extLst>
          </p:cNvPr>
          <p:cNvSpPr>
            <a:spLocks noGrp="1"/>
          </p:cNvSpPr>
          <p:nvPr>
            <p:ph idx="1"/>
          </p:nvPr>
        </p:nvSpPr>
        <p:spPr>
          <a:xfrm>
            <a:off x="8029319" y="917725"/>
            <a:ext cx="3424739" cy="4852362"/>
          </a:xfrm>
        </p:spPr>
        <p:txBody>
          <a:bodyPr anchor="ctr">
            <a:normAutofit/>
          </a:bodyPr>
          <a:lstStyle/>
          <a:p>
            <a:pPr marL="0" lvl="0" indent="0" eaLnBrk="0" fontAlgn="base" hangingPunct="0">
              <a:spcBef>
                <a:spcPct val="0"/>
              </a:spcBef>
              <a:spcAft>
                <a:spcPts val="600"/>
              </a:spcAft>
              <a:buNone/>
            </a:pPr>
            <a:r>
              <a:rPr lang="en-US" altLang="en-US" sz="1000">
                <a:solidFill>
                  <a:srgbClr val="FFFFFF"/>
                </a:solidFill>
                <a:latin typeface="Verdana" panose="020B0604030504040204" pitchFamily="34" charset="0"/>
              </a:rPr>
              <a:t>Prior to fertilization, the sperm and egg cells have only half the number of </a:t>
            </a:r>
            <a:r>
              <a:rPr lang="en-US" altLang="en-US" sz="1000" b="1">
                <a:solidFill>
                  <a:srgbClr val="FFFFFF"/>
                </a:solidFill>
                <a:latin typeface="Verdana" panose="020B0604030504040204" pitchFamily="34" charset="0"/>
              </a:rPr>
              <a:t>chromosomes </a:t>
            </a:r>
            <a:r>
              <a:rPr lang="en-US" altLang="en-US" sz="1000">
                <a:solidFill>
                  <a:srgbClr val="FFFFFF"/>
                </a:solidFill>
                <a:latin typeface="Verdana" panose="020B0604030504040204" pitchFamily="34" charset="0"/>
              </a:rPr>
              <a:t>(the genetic determinants of heredity) of other body cells because they go through a process of cell division called </a:t>
            </a:r>
            <a:r>
              <a:rPr lang="en-US" altLang="en-US" sz="1000" b="1">
                <a:solidFill>
                  <a:srgbClr val="FFFFFF"/>
                </a:solidFill>
                <a:latin typeface="Verdana" panose="020B0604030504040204" pitchFamily="34" charset="0"/>
              </a:rPr>
              <a:t>meiosis</a:t>
            </a:r>
            <a:r>
              <a:rPr lang="en-US" altLang="en-US" sz="1000">
                <a:solidFill>
                  <a:srgbClr val="FFFFFF"/>
                </a:solidFill>
                <a:latin typeface="Verdana" panose="020B0604030504040204" pitchFamily="34" charset="0"/>
              </a:rPr>
              <a:t>, which reduces the number of chromosomes from 46 to 23. </a:t>
            </a:r>
          </a:p>
          <a:p>
            <a:pPr marL="0" lvl="0" indent="0" eaLnBrk="0" fontAlgn="base" hangingPunct="0">
              <a:spcBef>
                <a:spcPct val="0"/>
              </a:spcBef>
              <a:spcAft>
                <a:spcPts val="600"/>
              </a:spcAft>
              <a:buNone/>
            </a:pPr>
            <a:endParaRPr lang="en-US" altLang="en-US" sz="1000">
              <a:solidFill>
                <a:srgbClr val="FFFFFF"/>
              </a:solidFill>
              <a:latin typeface="Verdana" panose="020B0604030504040204" pitchFamily="34" charset="0"/>
            </a:endParaRPr>
          </a:p>
          <a:p>
            <a:pPr marL="0" lvl="0" indent="0" eaLnBrk="0" fontAlgn="base" hangingPunct="0">
              <a:spcBef>
                <a:spcPct val="0"/>
              </a:spcBef>
              <a:spcAft>
                <a:spcPts val="600"/>
              </a:spcAft>
              <a:buNone/>
            </a:pPr>
            <a:r>
              <a:rPr lang="en-US" altLang="en-US" sz="1000">
                <a:solidFill>
                  <a:srgbClr val="FFFFFF"/>
                </a:solidFill>
                <a:latin typeface="Verdana" panose="020B0604030504040204" pitchFamily="34" charset="0"/>
              </a:rPr>
              <a:t>The 23 chromosomes from the sperm cell combine with the 23 chromosomes from the ovum to form a single cell (zygote) consisting of 46 chromosomes.</a:t>
            </a:r>
            <a:endParaRPr lang="en-US" altLang="en-US" sz="1000">
              <a:solidFill>
                <a:srgbClr val="FFFFFF"/>
              </a:solidFill>
            </a:endParaRPr>
          </a:p>
          <a:p>
            <a:pPr marL="0" lvl="0" indent="0" eaLnBrk="0" fontAlgn="base" hangingPunct="0">
              <a:spcBef>
                <a:spcPct val="0"/>
              </a:spcBef>
              <a:spcAft>
                <a:spcPts val="600"/>
              </a:spcAft>
              <a:buNone/>
            </a:pPr>
            <a:endParaRPr lang="en-US" altLang="en-US" sz="1000">
              <a:solidFill>
                <a:srgbClr val="FFFFFF"/>
              </a:solidFill>
              <a:latin typeface="Verdana" panose="020B0604030504040204" pitchFamily="34" charset="0"/>
            </a:endParaRPr>
          </a:p>
          <a:p>
            <a:pPr marL="0" lvl="0" indent="0" eaLnBrk="0" fontAlgn="base" hangingPunct="0">
              <a:spcBef>
                <a:spcPct val="0"/>
              </a:spcBef>
              <a:spcAft>
                <a:spcPts val="600"/>
              </a:spcAft>
              <a:buNone/>
            </a:pPr>
            <a:endParaRPr lang="en-US" altLang="en-US" sz="1000">
              <a:solidFill>
                <a:srgbClr val="FFFFFF"/>
              </a:solidFill>
              <a:latin typeface="Verdana" panose="020B0604030504040204" pitchFamily="34" charset="0"/>
            </a:endParaRPr>
          </a:p>
          <a:p>
            <a:pPr marL="0" lvl="0" indent="0" eaLnBrk="0" fontAlgn="base" hangingPunct="0">
              <a:spcBef>
                <a:spcPct val="0"/>
              </a:spcBef>
              <a:spcAft>
                <a:spcPts val="600"/>
              </a:spcAft>
              <a:buNone/>
            </a:pPr>
            <a:r>
              <a:rPr lang="en-US" altLang="en-US" sz="1000">
                <a:solidFill>
                  <a:srgbClr val="FFFFFF"/>
                </a:solidFill>
                <a:latin typeface="Verdana" panose="020B0604030504040204" pitchFamily="34" charset="0"/>
              </a:rPr>
              <a:t>Sex of the offspring is determined by whether the sperm contains an X or a Y sex chromosome. </a:t>
            </a:r>
          </a:p>
          <a:p>
            <a:pPr marL="0" lvl="0" indent="0" eaLnBrk="0" fontAlgn="base" hangingPunct="0">
              <a:spcBef>
                <a:spcPct val="0"/>
              </a:spcBef>
              <a:spcAft>
                <a:spcPts val="600"/>
              </a:spcAft>
              <a:buNone/>
            </a:pPr>
            <a:endParaRPr lang="en-US" altLang="en-US" sz="1000">
              <a:solidFill>
                <a:srgbClr val="FFFFFF"/>
              </a:solidFill>
              <a:latin typeface="Verdana" panose="020B0604030504040204" pitchFamily="34" charset="0"/>
            </a:endParaRPr>
          </a:p>
          <a:p>
            <a:pPr marL="0" lvl="0" indent="0" eaLnBrk="0" fontAlgn="base" hangingPunct="0">
              <a:spcBef>
                <a:spcPct val="0"/>
              </a:spcBef>
              <a:spcAft>
                <a:spcPts val="600"/>
              </a:spcAft>
              <a:buNone/>
            </a:pPr>
            <a:r>
              <a:rPr lang="en-US" altLang="en-US" sz="1000">
                <a:solidFill>
                  <a:srgbClr val="FFFFFF"/>
                </a:solidFill>
                <a:latin typeface="Verdana" panose="020B0604030504040204" pitchFamily="34" charset="0"/>
              </a:rPr>
              <a:t>Female ova always carry an X chromosome. If the sperm cell contains a Y chromosome, the offspring will be a male (XY pair). </a:t>
            </a:r>
          </a:p>
          <a:p>
            <a:pPr marL="0" lvl="0" indent="0" eaLnBrk="0" fontAlgn="base" hangingPunct="0">
              <a:spcBef>
                <a:spcPct val="0"/>
              </a:spcBef>
              <a:spcAft>
                <a:spcPts val="600"/>
              </a:spcAft>
              <a:buNone/>
            </a:pPr>
            <a:endParaRPr lang="en-US" altLang="en-US" sz="1000">
              <a:solidFill>
                <a:srgbClr val="FFFFFF"/>
              </a:solidFill>
              <a:latin typeface="Verdana" panose="020B0604030504040204" pitchFamily="34" charset="0"/>
            </a:endParaRPr>
          </a:p>
          <a:p>
            <a:pPr marL="0" lvl="0" indent="0" eaLnBrk="0" fontAlgn="base" hangingPunct="0">
              <a:spcBef>
                <a:spcPct val="0"/>
              </a:spcBef>
              <a:spcAft>
                <a:spcPts val="600"/>
              </a:spcAft>
              <a:buNone/>
            </a:pPr>
            <a:r>
              <a:rPr lang="en-US" altLang="en-US" sz="1000">
                <a:solidFill>
                  <a:srgbClr val="FFFFFF"/>
                </a:solidFill>
                <a:latin typeface="Verdana" panose="020B0604030504040204" pitchFamily="34" charset="0"/>
              </a:rPr>
              <a:t>If it contains an X chromosome, the offspring will be a female (XX pair). </a:t>
            </a:r>
          </a:p>
          <a:p>
            <a:pPr marL="0" lvl="0" indent="0" eaLnBrk="0" fontAlgn="base" hangingPunct="0">
              <a:spcBef>
                <a:spcPct val="0"/>
              </a:spcBef>
              <a:spcAft>
                <a:spcPts val="600"/>
              </a:spcAft>
              <a:buNone/>
            </a:pPr>
            <a:endParaRPr lang="en-US" altLang="en-US" sz="1000">
              <a:solidFill>
                <a:srgbClr val="FFFFFF"/>
              </a:solidFill>
              <a:latin typeface="Verdana" panose="020B0604030504040204" pitchFamily="34" charset="0"/>
            </a:endParaRPr>
          </a:p>
          <a:p>
            <a:pPr marL="0" lvl="0" indent="0" eaLnBrk="0" fontAlgn="base" hangingPunct="0">
              <a:spcBef>
                <a:spcPct val="0"/>
              </a:spcBef>
              <a:spcAft>
                <a:spcPts val="600"/>
              </a:spcAft>
              <a:buNone/>
            </a:pPr>
            <a:r>
              <a:rPr lang="en-US" altLang="en-US" sz="1000">
                <a:solidFill>
                  <a:srgbClr val="FFFFFF"/>
                </a:solidFill>
                <a:latin typeface="Verdana" panose="020B0604030504040204" pitchFamily="34" charset="0"/>
              </a:rPr>
              <a:t>Thus, the sperm biologically determines sex.</a:t>
            </a:r>
            <a:endParaRPr lang="en-US" altLang="en-US" sz="1000">
              <a:solidFill>
                <a:srgbClr val="FFFFFF"/>
              </a:solidFill>
            </a:endParaRPr>
          </a:p>
          <a:p>
            <a:pPr marL="0" lvl="0" indent="0" eaLnBrk="0" fontAlgn="base" hangingPunct="0">
              <a:spcBef>
                <a:spcPct val="0"/>
              </a:spcBef>
              <a:spcAft>
                <a:spcPts val="600"/>
              </a:spcAft>
              <a:buNone/>
            </a:pPr>
            <a:br>
              <a:rPr lang="en-US" altLang="en-US" sz="1000">
                <a:solidFill>
                  <a:srgbClr val="FFFFFF"/>
                </a:solidFill>
                <a:latin typeface="Arial" panose="020B0604020202020204" pitchFamily="34" charset="0"/>
              </a:rPr>
            </a:br>
            <a:endParaRPr lang="en-US" sz="1000">
              <a:solidFill>
                <a:srgbClr val="FFFFFF"/>
              </a:solidFill>
            </a:endParaRPr>
          </a:p>
        </p:txBody>
      </p:sp>
      <p:sp>
        <p:nvSpPr>
          <p:cNvPr id="4" name="Rectangle 1">
            <a:extLst>
              <a:ext uri="{FF2B5EF4-FFF2-40B4-BE49-F238E27FC236}">
                <a16:creationId xmlns:a16="http://schemas.microsoft.com/office/drawing/2014/main" id="{13FA1457-3BAC-439E-BD43-426D1BF3A126}"/>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83" name="Picture 3" descr="http://www.columbia.edu/itc/hs/pubhealth/modules/reproductiveHealth/images/arrowtop.gif">
            <a:hlinkClick r:id="rId4"/>
            <a:extLst>
              <a:ext uri="{FF2B5EF4-FFF2-40B4-BE49-F238E27FC236}">
                <a16:creationId xmlns:a16="http://schemas.microsoft.com/office/drawing/2014/main" id="{D8F1A4E3-D03C-42B6-8788-BB0022926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1470025"/>
            <a:ext cx="1143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5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EEBF-0DF2-48E4-BCAB-357A5FD2A705}"/>
              </a:ext>
            </a:extLst>
          </p:cNvPr>
          <p:cNvSpPr>
            <a:spLocks noGrp="1"/>
          </p:cNvSpPr>
          <p:nvPr>
            <p:ph type="title"/>
          </p:nvPr>
        </p:nvSpPr>
        <p:spPr>
          <a:xfrm>
            <a:off x="838200" y="365125"/>
            <a:ext cx="10515600" cy="1325563"/>
          </a:xfrm>
        </p:spPr>
        <p:txBody>
          <a:bodyPr>
            <a:normAutofit/>
          </a:bodyPr>
          <a:lstStyle/>
          <a:p>
            <a:r>
              <a:rPr lang="en-US"/>
              <a:t>Functions of the Female Reproductive System</a:t>
            </a:r>
            <a:endParaRPr lang="en-US" dirty="0"/>
          </a:p>
        </p:txBody>
      </p:sp>
      <p:sp>
        <p:nvSpPr>
          <p:cNvPr id="3" name="Content Placeholder 2">
            <a:extLst>
              <a:ext uri="{FF2B5EF4-FFF2-40B4-BE49-F238E27FC236}">
                <a16:creationId xmlns:a16="http://schemas.microsoft.com/office/drawing/2014/main" id="{F30BF796-6253-4C32-9D2A-ABC7D7F51A4E}"/>
              </a:ext>
            </a:extLst>
          </p:cNvPr>
          <p:cNvSpPr>
            <a:spLocks noGrp="1"/>
          </p:cNvSpPr>
          <p:nvPr>
            <p:ph idx="1"/>
          </p:nvPr>
        </p:nvSpPr>
        <p:spPr>
          <a:xfrm>
            <a:off x="838200" y="1825625"/>
            <a:ext cx="3797807" cy="4351338"/>
          </a:xfrm>
        </p:spPr>
        <p:txBody>
          <a:bodyPr>
            <a:normAutofit/>
          </a:bodyPr>
          <a:lstStyle/>
          <a:p>
            <a:pPr marL="0" indent="0">
              <a:buNone/>
            </a:pPr>
            <a:r>
              <a:rPr lang="en-US" sz="1900"/>
              <a:t>Functions of the Female Reproductive System</a:t>
            </a:r>
          </a:p>
          <a:p>
            <a:r>
              <a:rPr lang="en-US" sz="1900"/>
              <a:t>Produces eggs (ova)</a:t>
            </a:r>
          </a:p>
          <a:p>
            <a:r>
              <a:rPr lang="en-US" sz="1900"/>
              <a:t>Secretes sex hormones</a:t>
            </a:r>
          </a:p>
          <a:p>
            <a:r>
              <a:rPr lang="en-US" sz="1900"/>
              <a:t>Receives the male spermatazoa during intercourse</a:t>
            </a:r>
          </a:p>
          <a:p>
            <a:r>
              <a:rPr lang="en-US" sz="1900"/>
              <a:t>Protects and nourishes the fertilized egg until it is fully developed</a:t>
            </a:r>
          </a:p>
          <a:p>
            <a:r>
              <a:rPr lang="en-US" sz="1900"/>
              <a:t>Delivers fetus through birth canal</a:t>
            </a:r>
          </a:p>
          <a:p>
            <a:r>
              <a:rPr lang="en-US" sz="1900"/>
              <a:t>Provides nourishment to the baby through milk secreted by mammary glands in the breast</a:t>
            </a:r>
          </a:p>
          <a:p>
            <a:endParaRPr lang="en-US" sz="1900"/>
          </a:p>
        </p:txBody>
      </p:sp>
      <p:pic>
        <p:nvPicPr>
          <p:cNvPr id="2050" name="Picture 2" descr="Related image">
            <a:extLst>
              <a:ext uri="{FF2B5EF4-FFF2-40B4-BE49-F238E27FC236}">
                <a16:creationId xmlns:a16="http://schemas.microsoft.com/office/drawing/2014/main" id="{EC651852-DCF6-45CD-A974-A163F112BC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563" b="-1"/>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4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3CD3-E52D-4220-9EBA-48338027C8A1}"/>
              </a:ext>
            </a:extLst>
          </p:cNvPr>
          <p:cNvSpPr>
            <a:spLocks noGrp="1"/>
          </p:cNvSpPr>
          <p:nvPr>
            <p:ph type="title"/>
          </p:nvPr>
        </p:nvSpPr>
        <p:spPr>
          <a:xfrm>
            <a:off x="838200" y="365125"/>
            <a:ext cx="10515600" cy="1325563"/>
          </a:xfrm>
        </p:spPr>
        <p:txBody>
          <a:bodyPr>
            <a:normAutofit/>
          </a:bodyPr>
          <a:lstStyle/>
          <a:p>
            <a:r>
              <a:rPr lang="en-US" dirty="0"/>
              <a:t>External Genitals; Vulva</a:t>
            </a:r>
          </a:p>
        </p:txBody>
      </p:sp>
      <p:sp>
        <p:nvSpPr>
          <p:cNvPr id="3" name="Content Placeholder 2">
            <a:extLst>
              <a:ext uri="{FF2B5EF4-FFF2-40B4-BE49-F238E27FC236}">
                <a16:creationId xmlns:a16="http://schemas.microsoft.com/office/drawing/2014/main" id="{63BA5842-856D-4C27-AF9C-D70BBC8CAD97}"/>
              </a:ext>
            </a:extLst>
          </p:cNvPr>
          <p:cNvSpPr>
            <a:spLocks noGrp="1"/>
          </p:cNvSpPr>
          <p:nvPr>
            <p:ph idx="1"/>
          </p:nvPr>
        </p:nvSpPr>
        <p:spPr>
          <a:xfrm>
            <a:off x="838200" y="1825625"/>
            <a:ext cx="3797807" cy="4351338"/>
          </a:xfrm>
        </p:spPr>
        <p:txBody>
          <a:bodyPr>
            <a:normAutofit/>
          </a:bodyPr>
          <a:lstStyle/>
          <a:p>
            <a:r>
              <a:rPr lang="en-US" sz="2000"/>
              <a:t>The external female genitalia is referred to as vulva. It consists of </a:t>
            </a:r>
          </a:p>
          <a:p>
            <a:pPr lvl="1"/>
            <a:r>
              <a:rPr lang="en-US" sz="2000"/>
              <a:t>the labia majora (translates as “large lips”)</a:t>
            </a:r>
          </a:p>
          <a:p>
            <a:pPr lvl="1"/>
            <a:r>
              <a:rPr lang="en-US" sz="2000"/>
              <a:t>The labia minora (translates as “small lips”)</a:t>
            </a:r>
          </a:p>
          <a:p>
            <a:pPr lvl="1"/>
            <a:r>
              <a:rPr lang="en-US" sz="2000"/>
              <a:t>The mons pubis</a:t>
            </a:r>
          </a:p>
          <a:p>
            <a:pPr lvl="1"/>
            <a:r>
              <a:rPr lang="en-US" sz="2000"/>
              <a:t>The clitoris</a:t>
            </a:r>
          </a:p>
          <a:p>
            <a:pPr lvl="1"/>
            <a:r>
              <a:rPr lang="en-US" sz="2000"/>
              <a:t>The urethral opening (meatus)</a:t>
            </a:r>
          </a:p>
          <a:p>
            <a:pPr lvl="1"/>
            <a:r>
              <a:rPr lang="en-US" sz="2000"/>
              <a:t>The vaginal opening</a:t>
            </a:r>
          </a:p>
        </p:txBody>
      </p:sp>
      <p:pic>
        <p:nvPicPr>
          <p:cNvPr id="4" name="Picture 2" descr="Image result for Mons Pubis">
            <a:extLst>
              <a:ext uri="{FF2B5EF4-FFF2-40B4-BE49-F238E27FC236}">
                <a16:creationId xmlns:a16="http://schemas.microsoft.com/office/drawing/2014/main" id="{40C8AD0A-3F14-4C5E-8A3D-1068949A5C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990"/>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28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13FFA-60DF-47CF-B730-9D52354F03DD}"/>
              </a:ext>
            </a:extLst>
          </p:cNvPr>
          <p:cNvSpPr>
            <a:spLocks noGrp="1"/>
          </p:cNvSpPr>
          <p:nvPr>
            <p:ph idx="1"/>
          </p:nvPr>
        </p:nvSpPr>
        <p:spPr>
          <a:xfrm>
            <a:off x="648930" y="2020712"/>
            <a:ext cx="3200581" cy="4203108"/>
          </a:xfrm>
        </p:spPr>
        <p:txBody>
          <a:bodyPr>
            <a:normAutofit/>
          </a:bodyPr>
          <a:lstStyle/>
          <a:p>
            <a:r>
              <a:rPr lang="en-US" sz="2400" dirty="0"/>
              <a:t>The mons pubis refers to the fatty pad of tissue covering the pubic bone, where pubic hair grows.</a:t>
            </a:r>
          </a:p>
          <a:p>
            <a:pPr marL="0" indent="0">
              <a:buNone/>
            </a:pPr>
            <a:endParaRPr lang="en-US" sz="2400" dirty="0"/>
          </a:p>
          <a:p>
            <a:r>
              <a:rPr lang="en-US" sz="2400" dirty="0"/>
              <a:t>The mons pubis assists to protect the pubic bone and vulva from the impact of sexual intercourse. </a:t>
            </a:r>
          </a:p>
          <a:p>
            <a:pPr marL="0" indent="0">
              <a:buNone/>
            </a:pPr>
            <a:endParaRPr lang="en-US" sz="2400" dirty="0"/>
          </a:p>
        </p:txBody>
      </p:sp>
      <p:pic>
        <p:nvPicPr>
          <p:cNvPr id="1026" name="Picture 2" descr="Image result for Mons Pubis">
            <a:extLst>
              <a:ext uri="{FF2B5EF4-FFF2-40B4-BE49-F238E27FC236}">
                <a16:creationId xmlns:a16="http://schemas.microsoft.com/office/drawing/2014/main" id="{164178CB-684F-4A90-9119-5B015C91A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4" r="-758" b="2"/>
          <a:stretch/>
        </p:blipFill>
        <p:spPr bwMode="auto">
          <a:xfrm>
            <a:off x="4233333" y="640082"/>
            <a:ext cx="7608711"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7F6ED1-F682-4C14-926F-A9DE870CF1C9}"/>
              </a:ext>
            </a:extLst>
          </p:cNvPr>
          <p:cNvSpPr>
            <a:spLocks noGrp="1"/>
          </p:cNvSpPr>
          <p:nvPr>
            <p:ph type="title"/>
          </p:nvPr>
        </p:nvSpPr>
        <p:spPr>
          <a:xfrm>
            <a:off x="648929" y="629266"/>
            <a:ext cx="3667039" cy="781845"/>
          </a:xfrm>
          <a:solidFill>
            <a:schemeClr val="accent4">
              <a:lumMod val="20000"/>
              <a:lumOff val="80000"/>
            </a:schemeClr>
          </a:solidFill>
          <a:ln>
            <a:solidFill>
              <a:schemeClr val="tx1"/>
            </a:solidFill>
          </a:ln>
        </p:spPr>
        <p:txBody>
          <a:bodyPr>
            <a:normAutofit/>
          </a:bodyPr>
          <a:lstStyle/>
          <a:p>
            <a:r>
              <a:rPr lang="en-US" dirty="0"/>
              <a:t>Mons Pubis</a:t>
            </a:r>
          </a:p>
        </p:txBody>
      </p:sp>
    </p:spTree>
    <p:extLst>
      <p:ext uri="{BB962C8B-B14F-4D97-AF65-F5344CB8AC3E}">
        <p14:creationId xmlns:p14="http://schemas.microsoft.com/office/powerpoint/2010/main" val="106959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Clitoris">
            <a:extLst>
              <a:ext uri="{FF2B5EF4-FFF2-40B4-BE49-F238E27FC236}">
                <a16:creationId xmlns:a16="http://schemas.microsoft.com/office/drawing/2014/main" id="{F949C898-3A0C-4576-B7B7-1E796F176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60" r="1604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4354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4C20BF-0767-4A67-B171-8022AC9B5221}"/>
              </a:ext>
            </a:extLst>
          </p:cNvPr>
          <p:cNvSpPr>
            <a:spLocks noGrp="1"/>
          </p:cNvSpPr>
          <p:nvPr>
            <p:ph idx="1"/>
          </p:nvPr>
        </p:nvSpPr>
        <p:spPr>
          <a:xfrm>
            <a:off x="4965431" y="2438400"/>
            <a:ext cx="6586489" cy="3785419"/>
          </a:xfrm>
        </p:spPr>
        <p:txBody>
          <a:bodyPr>
            <a:normAutofit/>
          </a:bodyPr>
          <a:lstStyle/>
          <a:p>
            <a:endParaRPr lang="en-US" sz="2000"/>
          </a:p>
          <a:p>
            <a:pPr marL="0" indent="0">
              <a:buNone/>
            </a:pPr>
            <a:r>
              <a:rPr lang="en-US" sz="2000"/>
              <a:t>Labia Majora</a:t>
            </a:r>
          </a:p>
          <a:p>
            <a:endParaRPr lang="en-US" sz="2000"/>
          </a:p>
          <a:p>
            <a:r>
              <a:rPr lang="en-US" sz="2000"/>
              <a:t>The labia majora are the outer "lips" of the vulva. They are pads of loose connective and adipose tissue, as well as some smooth muscle. The labia majora wrap around the vulva from the mons pubis to the perineum. The labia majora generally hides, partially or entirely, the other parts of the vulva. These labia are usually covered with pubic hair. </a:t>
            </a:r>
          </a:p>
          <a:p>
            <a:endParaRPr lang="en-US" sz="2000"/>
          </a:p>
        </p:txBody>
      </p:sp>
    </p:spTree>
    <p:extLst>
      <p:ext uri="{BB962C8B-B14F-4D97-AF65-F5344CB8AC3E}">
        <p14:creationId xmlns:p14="http://schemas.microsoft.com/office/powerpoint/2010/main" val="129286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Clitoris">
            <a:extLst>
              <a:ext uri="{FF2B5EF4-FFF2-40B4-BE49-F238E27FC236}">
                <a16:creationId xmlns:a16="http://schemas.microsoft.com/office/drawing/2014/main" id="{1C3B7CDC-9B86-4510-8FB5-F2D801308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60" r="1604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4354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4C20BF-0767-4A67-B171-8022AC9B5221}"/>
              </a:ext>
            </a:extLst>
          </p:cNvPr>
          <p:cNvSpPr>
            <a:spLocks noGrp="1"/>
          </p:cNvSpPr>
          <p:nvPr>
            <p:ph idx="1"/>
          </p:nvPr>
        </p:nvSpPr>
        <p:spPr>
          <a:xfrm>
            <a:off x="4965431" y="2438400"/>
            <a:ext cx="6586489" cy="3785419"/>
          </a:xfrm>
        </p:spPr>
        <p:txBody>
          <a:bodyPr>
            <a:normAutofit/>
          </a:bodyPr>
          <a:lstStyle/>
          <a:p>
            <a:pPr marL="0" indent="0">
              <a:buNone/>
            </a:pPr>
            <a:r>
              <a:rPr lang="en-US" sz="2000"/>
              <a:t>Labia Minora</a:t>
            </a:r>
          </a:p>
          <a:p>
            <a:r>
              <a:rPr lang="en-US" sz="2000"/>
              <a:t>Medial to the labia majora are the labia minora. The labia minora are the inner lips of the vulva. They are thin stretches of tissue within the labia majora that fold and protect the vagina, urethra, and clitoris. </a:t>
            </a:r>
          </a:p>
          <a:p>
            <a:r>
              <a:rPr lang="en-US" sz="2000"/>
              <a:t>There is no pubic hair on the labia minora, but there are sebaceous glands. </a:t>
            </a:r>
          </a:p>
          <a:p>
            <a:r>
              <a:rPr lang="en-US" sz="2000"/>
              <a:t>The labia minora protect the vaginal and urethral openings. </a:t>
            </a:r>
          </a:p>
          <a:p>
            <a:endParaRPr lang="en-US" sz="2000"/>
          </a:p>
        </p:txBody>
      </p:sp>
    </p:spTree>
    <p:extLst>
      <p:ext uri="{BB962C8B-B14F-4D97-AF65-F5344CB8AC3E}">
        <p14:creationId xmlns:p14="http://schemas.microsoft.com/office/powerpoint/2010/main" val="41763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CBA6-8E2E-4178-81AD-1F327A35507B}"/>
              </a:ext>
            </a:extLst>
          </p:cNvPr>
          <p:cNvSpPr>
            <a:spLocks noGrp="1"/>
          </p:cNvSpPr>
          <p:nvPr>
            <p:ph type="title"/>
          </p:nvPr>
        </p:nvSpPr>
        <p:spPr>
          <a:xfrm>
            <a:off x="4965430" y="629266"/>
            <a:ext cx="6586491" cy="1676603"/>
          </a:xfrm>
        </p:spPr>
        <p:txBody>
          <a:bodyPr>
            <a:normAutofit/>
          </a:bodyPr>
          <a:lstStyle/>
          <a:p>
            <a:r>
              <a:rPr lang="en-US" dirty="0"/>
              <a:t>Clitoris</a:t>
            </a:r>
          </a:p>
        </p:txBody>
      </p:sp>
      <p:pic>
        <p:nvPicPr>
          <p:cNvPr id="4" name="Picture 2" descr="Image result for Clitoris">
            <a:extLst>
              <a:ext uri="{FF2B5EF4-FFF2-40B4-BE49-F238E27FC236}">
                <a16:creationId xmlns:a16="http://schemas.microsoft.com/office/drawing/2014/main" id="{0DC94914-B5B4-4D77-8A16-C07DCB697D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60" r="1604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DF9FC0C-CD6F-49F4-A94F-4147466EAF2C}"/>
              </a:ext>
            </a:extLst>
          </p:cNvPr>
          <p:cNvSpPr>
            <a:spLocks noGrp="1"/>
          </p:cNvSpPr>
          <p:nvPr>
            <p:ph idx="1"/>
          </p:nvPr>
        </p:nvSpPr>
        <p:spPr>
          <a:xfrm>
            <a:off x="4965431" y="2438400"/>
            <a:ext cx="6586489" cy="3785419"/>
          </a:xfrm>
        </p:spPr>
        <p:txBody>
          <a:bodyPr>
            <a:normAutofit/>
          </a:bodyPr>
          <a:lstStyle/>
          <a:p>
            <a:r>
              <a:rPr lang="en-US" sz="2400"/>
              <a:t>The clitoris is a small oval structure located at the top of the labia minora. </a:t>
            </a:r>
          </a:p>
          <a:p>
            <a:r>
              <a:rPr lang="en-US" sz="2400"/>
              <a:t>It is believed that it functions solely for sexual pleasure. </a:t>
            </a:r>
          </a:p>
          <a:p>
            <a:r>
              <a:rPr lang="en-US" sz="2400"/>
              <a:t>During sexual excitement, the clitoris erects and extends, the hood retracts, making the clitoral glans more accessible. </a:t>
            </a:r>
          </a:p>
          <a:p>
            <a:r>
              <a:rPr lang="en-US" sz="2400"/>
              <a:t>The size of the clitoris is variable between women. </a:t>
            </a:r>
          </a:p>
        </p:txBody>
      </p:sp>
    </p:spTree>
    <p:extLst>
      <p:ext uri="{BB962C8B-B14F-4D97-AF65-F5344CB8AC3E}">
        <p14:creationId xmlns:p14="http://schemas.microsoft.com/office/powerpoint/2010/main" val="425933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Widescreen</PresentationFormat>
  <Paragraphs>680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Abadi</vt:lpstr>
      <vt:lpstr>Arial</vt:lpstr>
      <vt:lpstr>Calibri</vt:lpstr>
      <vt:lpstr>Calibri Light</vt:lpstr>
      <vt:lpstr>Verdana</vt:lpstr>
      <vt:lpstr>Office Theme</vt:lpstr>
      <vt:lpstr>Reproductive System</vt:lpstr>
      <vt:lpstr> Reproduction </vt:lpstr>
      <vt:lpstr>Differences between male and female reproductive systems</vt:lpstr>
      <vt:lpstr>Functions of the Female Reproductive System</vt:lpstr>
      <vt:lpstr>External Genitals; Vulva</vt:lpstr>
      <vt:lpstr>Mons Pubis</vt:lpstr>
      <vt:lpstr>PowerPoint Presentation</vt:lpstr>
      <vt:lpstr>PowerPoint Presentation</vt:lpstr>
      <vt:lpstr>Clitoris</vt:lpstr>
      <vt:lpstr>Clitoris</vt:lpstr>
      <vt:lpstr> Urethra </vt:lpstr>
      <vt:lpstr>Vagina</vt:lpstr>
      <vt:lpstr>Vagina</vt:lpstr>
      <vt:lpstr>Cervix</vt:lpstr>
      <vt:lpstr>Uterus</vt:lpstr>
      <vt:lpstr> Reproductive Biology </vt:lpstr>
      <vt:lpstr>Male puberty</vt:lpstr>
      <vt:lpstr>Female puberty</vt:lpstr>
      <vt:lpstr>PowerPoint Presentation</vt:lpstr>
      <vt:lpstr>The Menstrual/Hormonal Cycle</vt:lpstr>
      <vt:lpstr>The Menstrual/Hormonal Cycle</vt:lpstr>
      <vt:lpstr>The Menstrual/Hormonal Cycle</vt:lpstr>
      <vt:lpstr>The Menstrual/Hormonal Cycle</vt:lpstr>
      <vt:lpstr>The Menstrual/Hormonal Cycle</vt:lpstr>
      <vt:lpstr>The Menstrual/Hormonal Cycle</vt:lpstr>
      <vt:lpstr>PowerPoint Presentation</vt:lpstr>
      <vt:lpstr>Internal Reproductive Organs</vt:lpstr>
      <vt:lpstr>Process of Spermatogenesis</vt:lpstr>
      <vt:lpstr>      Fertilization</vt:lpstr>
      <vt:lpstr>Sperm cells remain viable within the female reproductive tract for about 72 hours.   Only a single sperm cell is needed to fertilize the ovum.  During fertilization, the sperm donates its genetic material to the ovum at which time the egg becomes fertilized (becoming a ZYGOTE).  The zygote will remain in the fallopian tube for approximately three days before it travels to the uterus where it will remain for approximately four to five days before implantation into the uterine lining. </vt:lpstr>
      <vt:lpstr>Sex Determination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System</dc:title>
  <dc:creator>Cynthia Anderson</dc:creator>
  <cp:lastModifiedBy>Cynthia Anderson</cp:lastModifiedBy>
  <cp:revision>1</cp:revision>
  <dcterms:created xsi:type="dcterms:W3CDTF">2019-05-18T21:44:36Z</dcterms:created>
  <dcterms:modified xsi:type="dcterms:W3CDTF">2019-05-18T21:45:16Z</dcterms:modified>
</cp:coreProperties>
</file>