
<file path=[Content_Types].xml><?xml version="1.0" encoding="utf-8"?>
<Types xmlns="http://schemas.openxmlformats.org/package/2006/content-types">
  <Default Extension="png" ContentType="image/png"/>
  <Default Extension="svg" ContentType="image/svg+xml"/>
  <Default Extension="png&amp;ehk=IJ37OE92VYdTVP76lZVJNg&amp;r=0&amp;pid=OfficeInsert" ContentType="image/png"/>
  <Default Extension="png&amp;ehk=a5FLbgTtkhs5Ezu7iaXBQw&amp;r=0&amp;pid=OfficeInsert" ContentType="image/png"/>
  <Default Extension="jpeg" ContentType="image/jpeg"/>
  <Default Extension="gif&amp;ehk=IoGl67EPcVF3xrGmSINU8A&amp;r=0&amp;pid=OfficeInsert" ContentType="image/gif"/>
  <Default Extension="jpg&amp;ehk=V3FGhwc0MZ9QkBatAZ8fiw&amp;r=0&amp;pid=OfficeInsert" ContentType="image/jpeg"/>
  <Default Extension="rels" ContentType="application/vnd.openxmlformats-package.relationships+xml"/>
  <Default Extension="xml" ContentType="application/xml"/>
  <Default Extension="png&amp;ehk=5TiPhJE6" ContentType="image/png"/>
  <Default Extension="gif" ContentType="image/gif"/>
  <Default Extension="jpg&amp;ehk=wS5pwrAQ4VUy9GaQrvHRPA&amp;r=0&amp;pid=OfficeInsert" ContentType="image/jpeg"/>
  <Default Extension="png&amp;ehk=f4fXx9AaBuXmEaIJ6LrAog&amp;r=0&amp;pid=OfficeInsert" ContentType="image/png"/>
  <Default Extension="JPG" ContentType="image/jpeg"/>
  <Default Extension="jpg&amp;ehk=Kbgl4Qzcd5Ce2ai4hWcz9w&amp;r=0&amp;pid=OfficeInsert"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0" r:id="rId3"/>
    <p:sldId id="261" r:id="rId4"/>
    <p:sldId id="262" r:id="rId5"/>
    <p:sldId id="263" r:id="rId6"/>
    <p:sldId id="267" r:id="rId7"/>
    <p:sldId id="268" r:id="rId8"/>
    <p:sldId id="269" r:id="rId9"/>
    <p:sldId id="270" r:id="rId10"/>
    <p:sldId id="271" r:id="rId11"/>
    <p:sldId id="272" r:id="rId12"/>
    <p:sldId id="273" r:id="rId13"/>
    <p:sldId id="274" r:id="rId14"/>
    <p:sldId id="275" r:id="rId15"/>
    <p:sldId id="276" r:id="rId16"/>
    <p:sldId id="277" r:id="rId17"/>
    <p:sldId id="278" r:id="rId18"/>
    <p:sldId id="279" r:id="rId19"/>
    <p:sldId id="280" r:id="rId20"/>
    <p:sldId id="281" r:id="rId21"/>
    <p:sldId id="282" r:id="rId22"/>
    <p:sldId id="283" r:id="rId23"/>
    <p:sldId id="284" r:id="rId24"/>
    <p:sldId id="285" r:id="rId25"/>
    <p:sldId id="286" r:id="rId26"/>
    <p:sldId id="287" r:id="rId27"/>
    <p:sldId id="288" r:id="rId28"/>
    <p:sldId id="289" r:id="rId29"/>
    <p:sldId id="290" r:id="rId30"/>
    <p:sldId id="291" r:id="rId31"/>
    <p:sldId id="292" r:id="rId32"/>
    <p:sldId id="293" r:id="rId33"/>
    <p:sldId id="294" r:id="rId34"/>
    <p:sldId id="295" r:id="rId35"/>
    <p:sldId id="296" r:id="rId36"/>
    <p:sldId id="297" r:id="rId37"/>
    <p:sldId id="298" r:id="rId38"/>
    <p:sldId id="300" r:id="rId39"/>
    <p:sldId id="299" r:id="rId40"/>
    <p:sldId id="317" r:id="rId41"/>
    <p:sldId id="311" r:id="rId42"/>
    <p:sldId id="318" r:id="rId43"/>
    <p:sldId id="319" r:id="rId44"/>
    <p:sldId id="322" r:id="rId45"/>
    <p:sldId id="323" r:id="rId46"/>
    <p:sldId id="324" r:id="rId47"/>
    <p:sldId id="312" r:id="rId48"/>
    <p:sldId id="313" r:id="rId49"/>
    <p:sldId id="314" r:id="rId50"/>
    <p:sldId id="325" r:id="rId51"/>
    <p:sldId id="326" r:id="rId52"/>
    <p:sldId id="327" r:id="rId53"/>
    <p:sldId id="328" r:id="rId54"/>
    <p:sldId id="301" r:id="rId55"/>
    <p:sldId id="302" r:id="rId56"/>
    <p:sldId id="303" r:id="rId57"/>
    <p:sldId id="304" r:id="rId58"/>
    <p:sldId id="305" r:id="rId59"/>
    <p:sldId id="306" r:id="rId60"/>
    <p:sldId id="307" r:id="rId61"/>
    <p:sldId id="308" r:id="rId62"/>
    <p:sldId id="309" r:id="rId63"/>
  </p:sldIdLst>
  <p:sldSz cx="12192000" cy="6858000"/>
  <p:notesSz cx="6858000" cy="9144000"/>
  <p:custDataLst>
    <p:tags r:id="rId6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27AD8"/>
    <a:srgbClr val="66330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17" autoAdjust="0"/>
    <p:restoredTop sz="94660"/>
  </p:normalViewPr>
  <p:slideViewPr>
    <p:cSldViewPr snapToGrid="0">
      <p:cViewPr varScale="1">
        <p:scale>
          <a:sx n="104" d="100"/>
          <a:sy n="104" d="100"/>
        </p:scale>
        <p:origin x="810"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gs" Target="tags/tag1.xml"/><Relationship Id="rId69"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DA504E3-F94D-4324-862E-D70E85878D3F}" type="doc">
      <dgm:prSet loTypeId="urn:microsoft.com/office/officeart/2005/8/layout/process5" loCatId="Inbox" qsTypeId="urn:microsoft.com/office/officeart/2005/8/quickstyle/simple1" qsCatId="simple" csTypeId="urn:microsoft.com/office/officeart/2005/8/colors/colorful2" csCatId="colorful" phldr="1"/>
      <dgm:spPr/>
      <dgm:t>
        <a:bodyPr/>
        <a:lstStyle/>
        <a:p>
          <a:endParaRPr lang="en-US"/>
        </a:p>
      </dgm:t>
    </dgm:pt>
    <dgm:pt modelId="{CA476889-09C8-4B9D-B80C-7DDEFD1455B5}">
      <dgm:prSet/>
      <dgm:spPr/>
      <dgm:t>
        <a:bodyPr/>
        <a:lstStyle/>
        <a:p>
          <a:r>
            <a:rPr lang="en-US"/>
            <a:t>INITIATION</a:t>
          </a:r>
          <a:endParaRPr lang="en-US" dirty="0"/>
        </a:p>
      </dgm:t>
    </dgm:pt>
    <dgm:pt modelId="{E543874E-C5D6-40A6-96E9-E3B1922A65BE}" type="parTrans" cxnId="{6501661B-9F4F-4FBB-B702-CDCB0913E3F3}">
      <dgm:prSet/>
      <dgm:spPr/>
      <dgm:t>
        <a:bodyPr/>
        <a:lstStyle/>
        <a:p>
          <a:endParaRPr lang="en-US"/>
        </a:p>
      </dgm:t>
    </dgm:pt>
    <dgm:pt modelId="{29D7CC04-6B21-4AAE-809B-D40AFA2D7155}" type="sibTrans" cxnId="{6501661B-9F4F-4FBB-B702-CDCB0913E3F3}">
      <dgm:prSet/>
      <dgm:spPr/>
      <dgm:t>
        <a:bodyPr/>
        <a:lstStyle/>
        <a:p>
          <a:endParaRPr lang="en-US"/>
        </a:p>
      </dgm:t>
    </dgm:pt>
    <dgm:pt modelId="{16DEC6FE-7204-46AD-8837-304237780B38}">
      <dgm:prSet/>
      <dgm:spPr/>
      <dgm:t>
        <a:bodyPr/>
        <a:lstStyle/>
        <a:p>
          <a:r>
            <a:rPr lang="en-US" b="1"/>
            <a:t>Elongation</a:t>
          </a:r>
          <a:endParaRPr lang="en-US"/>
        </a:p>
      </dgm:t>
    </dgm:pt>
    <dgm:pt modelId="{5A4F6B56-AA7E-454D-9239-70584EA8ED99}" type="parTrans" cxnId="{A09430DB-CA31-422D-8F14-E9C1D61424A4}">
      <dgm:prSet/>
      <dgm:spPr/>
      <dgm:t>
        <a:bodyPr/>
        <a:lstStyle/>
        <a:p>
          <a:endParaRPr lang="en-US"/>
        </a:p>
      </dgm:t>
    </dgm:pt>
    <dgm:pt modelId="{994EE0D2-8CF1-410E-8684-AD411D4E7A98}" type="sibTrans" cxnId="{A09430DB-CA31-422D-8F14-E9C1D61424A4}">
      <dgm:prSet/>
      <dgm:spPr/>
      <dgm:t>
        <a:bodyPr/>
        <a:lstStyle/>
        <a:p>
          <a:endParaRPr lang="en-US"/>
        </a:p>
      </dgm:t>
    </dgm:pt>
    <dgm:pt modelId="{ED830C8E-BA19-4313-BA55-686B19D86551}">
      <dgm:prSet/>
      <dgm:spPr/>
      <dgm:t>
        <a:bodyPr/>
        <a:lstStyle/>
        <a:p>
          <a:r>
            <a:rPr lang="en-US" b="1"/>
            <a:t>Termination</a:t>
          </a:r>
          <a:endParaRPr lang="en-US"/>
        </a:p>
      </dgm:t>
    </dgm:pt>
    <dgm:pt modelId="{F740E86A-2E30-4B87-BDC2-CB813D1CC9D7}" type="parTrans" cxnId="{8DAFE089-6D6F-46AB-8F1C-FCFBD8D6FF70}">
      <dgm:prSet/>
      <dgm:spPr/>
      <dgm:t>
        <a:bodyPr/>
        <a:lstStyle/>
        <a:p>
          <a:endParaRPr lang="en-US"/>
        </a:p>
      </dgm:t>
    </dgm:pt>
    <dgm:pt modelId="{B926C1E3-6346-486A-BC72-2428551E4225}" type="sibTrans" cxnId="{8DAFE089-6D6F-46AB-8F1C-FCFBD8D6FF70}">
      <dgm:prSet/>
      <dgm:spPr/>
      <dgm:t>
        <a:bodyPr/>
        <a:lstStyle/>
        <a:p>
          <a:endParaRPr lang="en-US"/>
        </a:p>
      </dgm:t>
    </dgm:pt>
    <dgm:pt modelId="{4843E74F-D4AB-4B13-A6AB-B1675CC6CDFC}" type="pres">
      <dgm:prSet presAssocID="{8DA504E3-F94D-4324-862E-D70E85878D3F}" presName="diagram" presStyleCnt="0">
        <dgm:presLayoutVars>
          <dgm:dir/>
          <dgm:resizeHandles val="exact"/>
        </dgm:presLayoutVars>
      </dgm:prSet>
      <dgm:spPr/>
    </dgm:pt>
    <dgm:pt modelId="{DDD9425A-44B8-4A48-90B7-57ED8646989F}" type="pres">
      <dgm:prSet presAssocID="{CA476889-09C8-4B9D-B80C-7DDEFD1455B5}" presName="node" presStyleLbl="node1" presStyleIdx="0" presStyleCnt="3">
        <dgm:presLayoutVars>
          <dgm:bulletEnabled val="1"/>
        </dgm:presLayoutVars>
      </dgm:prSet>
      <dgm:spPr/>
    </dgm:pt>
    <dgm:pt modelId="{058265C7-E58E-46EF-BBE3-9F8A297AB9BD}" type="pres">
      <dgm:prSet presAssocID="{29D7CC04-6B21-4AAE-809B-D40AFA2D7155}" presName="sibTrans" presStyleLbl="sibTrans2D1" presStyleIdx="0" presStyleCnt="2"/>
      <dgm:spPr/>
    </dgm:pt>
    <dgm:pt modelId="{8E06FAA1-30E2-49DC-B13D-F9DD13AC8967}" type="pres">
      <dgm:prSet presAssocID="{29D7CC04-6B21-4AAE-809B-D40AFA2D7155}" presName="connectorText" presStyleLbl="sibTrans2D1" presStyleIdx="0" presStyleCnt="2"/>
      <dgm:spPr/>
    </dgm:pt>
    <dgm:pt modelId="{8C686A63-0895-41C5-ADBF-EBF4AD3B91CC}" type="pres">
      <dgm:prSet presAssocID="{16DEC6FE-7204-46AD-8837-304237780B38}" presName="node" presStyleLbl="node1" presStyleIdx="1" presStyleCnt="3">
        <dgm:presLayoutVars>
          <dgm:bulletEnabled val="1"/>
        </dgm:presLayoutVars>
      </dgm:prSet>
      <dgm:spPr/>
    </dgm:pt>
    <dgm:pt modelId="{702D931E-C840-45BF-802F-F5684351C06D}" type="pres">
      <dgm:prSet presAssocID="{994EE0D2-8CF1-410E-8684-AD411D4E7A98}" presName="sibTrans" presStyleLbl="sibTrans2D1" presStyleIdx="1" presStyleCnt="2"/>
      <dgm:spPr/>
    </dgm:pt>
    <dgm:pt modelId="{9698D84D-9247-493F-AE6B-DB5BF888DC67}" type="pres">
      <dgm:prSet presAssocID="{994EE0D2-8CF1-410E-8684-AD411D4E7A98}" presName="connectorText" presStyleLbl="sibTrans2D1" presStyleIdx="1" presStyleCnt="2"/>
      <dgm:spPr/>
    </dgm:pt>
    <dgm:pt modelId="{4AA2308C-0DE6-4CA1-9129-D78B086886A5}" type="pres">
      <dgm:prSet presAssocID="{ED830C8E-BA19-4313-BA55-686B19D86551}" presName="node" presStyleLbl="node1" presStyleIdx="2" presStyleCnt="3">
        <dgm:presLayoutVars>
          <dgm:bulletEnabled val="1"/>
        </dgm:presLayoutVars>
      </dgm:prSet>
      <dgm:spPr/>
    </dgm:pt>
  </dgm:ptLst>
  <dgm:cxnLst>
    <dgm:cxn modelId="{4C820F1A-2662-4A91-A6FB-16D5E3280BE7}" type="presOf" srcId="{8DA504E3-F94D-4324-862E-D70E85878D3F}" destId="{4843E74F-D4AB-4B13-A6AB-B1675CC6CDFC}" srcOrd="0" destOrd="0" presId="urn:microsoft.com/office/officeart/2005/8/layout/process5"/>
    <dgm:cxn modelId="{6501661B-9F4F-4FBB-B702-CDCB0913E3F3}" srcId="{8DA504E3-F94D-4324-862E-D70E85878D3F}" destId="{CA476889-09C8-4B9D-B80C-7DDEFD1455B5}" srcOrd="0" destOrd="0" parTransId="{E543874E-C5D6-40A6-96E9-E3B1922A65BE}" sibTransId="{29D7CC04-6B21-4AAE-809B-D40AFA2D7155}"/>
    <dgm:cxn modelId="{66ABC32C-F863-47B9-B77F-900A0C2B0807}" type="presOf" srcId="{994EE0D2-8CF1-410E-8684-AD411D4E7A98}" destId="{702D931E-C840-45BF-802F-F5684351C06D}" srcOrd="0" destOrd="0" presId="urn:microsoft.com/office/officeart/2005/8/layout/process5"/>
    <dgm:cxn modelId="{4139B572-9D70-4276-9D05-F7D23A153D9A}" type="presOf" srcId="{29D7CC04-6B21-4AAE-809B-D40AFA2D7155}" destId="{8E06FAA1-30E2-49DC-B13D-F9DD13AC8967}" srcOrd="1" destOrd="0" presId="urn:microsoft.com/office/officeart/2005/8/layout/process5"/>
    <dgm:cxn modelId="{955BEA57-14E8-4BC9-B3E5-D6DA824B722E}" type="presOf" srcId="{16DEC6FE-7204-46AD-8837-304237780B38}" destId="{8C686A63-0895-41C5-ADBF-EBF4AD3B91CC}" srcOrd="0" destOrd="0" presId="urn:microsoft.com/office/officeart/2005/8/layout/process5"/>
    <dgm:cxn modelId="{8DAFE089-6D6F-46AB-8F1C-FCFBD8D6FF70}" srcId="{8DA504E3-F94D-4324-862E-D70E85878D3F}" destId="{ED830C8E-BA19-4313-BA55-686B19D86551}" srcOrd="2" destOrd="0" parTransId="{F740E86A-2E30-4B87-BDC2-CB813D1CC9D7}" sibTransId="{B926C1E3-6346-486A-BC72-2428551E4225}"/>
    <dgm:cxn modelId="{82C568B6-013F-4A03-BB55-B855CC821837}" type="presOf" srcId="{994EE0D2-8CF1-410E-8684-AD411D4E7A98}" destId="{9698D84D-9247-493F-AE6B-DB5BF888DC67}" srcOrd="1" destOrd="0" presId="urn:microsoft.com/office/officeart/2005/8/layout/process5"/>
    <dgm:cxn modelId="{0018E2B6-C3BA-49AD-A0DD-E6E54BB03510}" type="presOf" srcId="{CA476889-09C8-4B9D-B80C-7DDEFD1455B5}" destId="{DDD9425A-44B8-4A48-90B7-57ED8646989F}" srcOrd="0" destOrd="0" presId="urn:microsoft.com/office/officeart/2005/8/layout/process5"/>
    <dgm:cxn modelId="{E160C6D7-5BA5-4FBA-8C31-5ED050E9D657}" type="presOf" srcId="{ED830C8E-BA19-4313-BA55-686B19D86551}" destId="{4AA2308C-0DE6-4CA1-9129-D78B086886A5}" srcOrd="0" destOrd="0" presId="urn:microsoft.com/office/officeart/2005/8/layout/process5"/>
    <dgm:cxn modelId="{A09430DB-CA31-422D-8F14-E9C1D61424A4}" srcId="{8DA504E3-F94D-4324-862E-D70E85878D3F}" destId="{16DEC6FE-7204-46AD-8837-304237780B38}" srcOrd="1" destOrd="0" parTransId="{5A4F6B56-AA7E-454D-9239-70584EA8ED99}" sibTransId="{994EE0D2-8CF1-410E-8684-AD411D4E7A98}"/>
    <dgm:cxn modelId="{7CF7FCF7-359F-411D-AE09-A1B2B9EC0167}" type="presOf" srcId="{29D7CC04-6B21-4AAE-809B-D40AFA2D7155}" destId="{058265C7-E58E-46EF-BBE3-9F8A297AB9BD}" srcOrd="0" destOrd="0" presId="urn:microsoft.com/office/officeart/2005/8/layout/process5"/>
    <dgm:cxn modelId="{94FF739D-8F88-458A-AC7C-6EA7477B03C4}" type="presParOf" srcId="{4843E74F-D4AB-4B13-A6AB-B1675CC6CDFC}" destId="{DDD9425A-44B8-4A48-90B7-57ED8646989F}" srcOrd="0" destOrd="0" presId="urn:microsoft.com/office/officeart/2005/8/layout/process5"/>
    <dgm:cxn modelId="{9D5B3854-82DD-4A7D-9296-B1E6EC4CDD79}" type="presParOf" srcId="{4843E74F-D4AB-4B13-A6AB-B1675CC6CDFC}" destId="{058265C7-E58E-46EF-BBE3-9F8A297AB9BD}" srcOrd="1" destOrd="0" presId="urn:microsoft.com/office/officeart/2005/8/layout/process5"/>
    <dgm:cxn modelId="{D7664C77-1F68-467F-97F1-BBA8FB00E29F}" type="presParOf" srcId="{058265C7-E58E-46EF-BBE3-9F8A297AB9BD}" destId="{8E06FAA1-30E2-49DC-B13D-F9DD13AC8967}" srcOrd="0" destOrd="0" presId="urn:microsoft.com/office/officeart/2005/8/layout/process5"/>
    <dgm:cxn modelId="{4CA684E1-24A5-4380-8D18-6972670C742E}" type="presParOf" srcId="{4843E74F-D4AB-4B13-A6AB-B1675CC6CDFC}" destId="{8C686A63-0895-41C5-ADBF-EBF4AD3B91CC}" srcOrd="2" destOrd="0" presId="urn:microsoft.com/office/officeart/2005/8/layout/process5"/>
    <dgm:cxn modelId="{2DC350AD-4313-4B06-A0F2-5FF386987A3A}" type="presParOf" srcId="{4843E74F-D4AB-4B13-A6AB-B1675CC6CDFC}" destId="{702D931E-C840-45BF-802F-F5684351C06D}" srcOrd="3" destOrd="0" presId="urn:microsoft.com/office/officeart/2005/8/layout/process5"/>
    <dgm:cxn modelId="{0B80FA5F-51EE-47DE-94DE-352DAAD2C7DE}" type="presParOf" srcId="{702D931E-C840-45BF-802F-F5684351C06D}" destId="{9698D84D-9247-493F-AE6B-DB5BF888DC67}" srcOrd="0" destOrd="0" presId="urn:microsoft.com/office/officeart/2005/8/layout/process5"/>
    <dgm:cxn modelId="{0DC13CE7-4AC7-42B5-BB91-8E44408E7F87}" type="presParOf" srcId="{4843E74F-D4AB-4B13-A6AB-B1675CC6CDFC}" destId="{4AA2308C-0DE6-4CA1-9129-D78B086886A5}" srcOrd="4"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D9425A-44B8-4A48-90B7-57ED8646989F}">
      <dsp:nvSpPr>
        <dsp:cNvPr id="0" name=""/>
        <dsp:cNvSpPr/>
      </dsp:nvSpPr>
      <dsp:spPr>
        <a:xfrm>
          <a:off x="9242" y="1248524"/>
          <a:ext cx="2762398" cy="165743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kern="1200"/>
            <a:t>INITIATION</a:t>
          </a:r>
          <a:endParaRPr lang="en-US" sz="3700" kern="1200" dirty="0"/>
        </a:p>
      </dsp:txBody>
      <dsp:txXfrm>
        <a:off x="57787" y="1297069"/>
        <a:ext cx="2665308" cy="1560349"/>
      </dsp:txXfrm>
    </dsp:sp>
    <dsp:sp modelId="{058265C7-E58E-46EF-BBE3-9F8A297AB9BD}">
      <dsp:nvSpPr>
        <dsp:cNvPr id="0" name=""/>
        <dsp:cNvSpPr/>
      </dsp:nvSpPr>
      <dsp:spPr>
        <a:xfrm>
          <a:off x="3014732" y="1734706"/>
          <a:ext cx="585628" cy="685074"/>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a:off x="3014732" y="1871721"/>
        <a:ext cx="409940" cy="411044"/>
      </dsp:txXfrm>
    </dsp:sp>
    <dsp:sp modelId="{8C686A63-0895-41C5-ADBF-EBF4AD3B91CC}">
      <dsp:nvSpPr>
        <dsp:cNvPr id="0" name=""/>
        <dsp:cNvSpPr/>
      </dsp:nvSpPr>
      <dsp:spPr>
        <a:xfrm>
          <a:off x="3876600" y="1248524"/>
          <a:ext cx="2762398" cy="1657439"/>
        </a:xfrm>
        <a:prstGeom prst="roundRect">
          <a:avLst>
            <a:gd name="adj" fmla="val 10000"/>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b="1" kern="1200"/>
            <a:t>Elongation</a:t>
          </a:r>
          <a:endParaRPr lang="en-US" sz="3700" kern="1200"/>
        </a:p>
      </dsp:txBody>
      <dsp:txXfrm>
        <a:off x="3925145" y="1297069"/>
        <a:ext cx="2665308" cy="1560349"/>
      </dsp:txXfrm>
    </dsp:sp>
    <dsp:sp modelId="{702D931E-C840-45BF-802F-F5684351C06D}">
      <dsp:nvSpPr>
        <dsp:cNvPr id="0" name=""/>
        <dsp:cNvSpPr/>
      </dsp:nvSpPr>
      <dsp:spPr>
        <a:xfrm>
          <a:off x="6882090" y="1734706"/>
          <a:ext cx="585628" cy="685074"/>
        </a:xfrm>
        <a:prstGeom prst="rightArrow">
          <a:avLst>
            <a:gd name="adj1" fmla="val 60000"/>
            <a:gd name="adj2" fmla="val 50000"/>
          </a:avLst>
        </a:prstGeom>
        <a:solidFill>
          <a:schemeClr val="accent2">
            <a:hueOff val="-1455363"/>
            <a:satOff val="-83928"/>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a:off x="6882090" y="1871721"/>
        <a:ext cx="409940" cy="411044"/>
      </dsp:txXfrm>
    </dsp:sp>
    <dsp:sp modelId="{4AA2308C-0DE6-4CA1-9129-D78B086886A5}">
      <dsp:nvSpPr>
        <dsp:cNvPr id="0" name=""/>
        <dsp:cNvSpPr/>
      </dsp:nvSpPr>
      <dsp:spPr>
        <a:xfrm>
          <a:off x="7743958" y="1248524"/>
          <a:ext cx="2762398" cy="1657439"/>
        </a:xfrm>
        <a:prstGeom prst="roundRect">
          <a:avLst>
            <a:gd name="adj" fmla="val 10000"/>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b="1" kern="1200"/>
            <a:t>Termination</a:t>
          </a:r>
          <a:endParaRPr lang="en-US" sz="3700" kern="1200"/>
        </a:p>
      </dsp:txBody>
      <dsp:txXfrm>
        <a:off x="7792503" y="1297069"/>
        <a:ext cx="2665308" cy="1560349"/>
      </dsp:txXfrm>
    </dsp:sp>
  </dsp:spTree>
</dsp:drawing>
</file>

<file path=ppt/diagrams/layout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9-30T10:46:32.347"/>
    </inkml:context>
    <inkml:brush xml:id="br0">
      <inkml:brushProperty name="width" value="0.35" units="cm"/>
      <inkml:brushProperty name="height" value="0.35" units="cm"/>
      <inkml:brushProperty name="color" value="#FFFFFF"/>
      <inkml:brushProperty name="ignorePressure" value="1"/>
    </inkml:brush>
  </inkml:definitions>
  <inkml:trace contextRef="#ctx0" brushRef="#br0">1323 84,'-5'0,"-14"0,-13 4,-14 2,-13-1,-9 0,-2-2,-2-1,6-1,6 0,4-1,8-1,7 1,15 0,21 0,19 0,22 0,17 0,13 0,0 0,-7 4,-9 2,-9-1,-20 0,-31-2,-37-1,-26-1,-16 0,4-1,12-1,13 1,14 0,9 0,16 4,19 2,16-1,9 4,10 5,3-1,1-2,-11-3,-19-2,-19-3,-12-2,-6-1,-12 0,-2-1,1 0,4 1,12 0,21-1,24 1,26 0,24 0,17 0,22 0,14 0,17 0,21 5,13 0,14 1,-3-1,-2-2,-14-1,-23-1,-21-1,-24 0,-20 0,-14 0,-9 0,-11-1,-7 1,-25 0,-22 0,-36 0,-38 0,-35 0,-32 0,-9 5,5 0,15 1,19-1,21-2,22-1,20-1,16-1,14-4,25-2,31-5,24-4,15 1,15 1,1 5,0 2,-6 3,-11 1,-13 2,-11 1,-9-1,-18 1,-31 0,-24-1,-21 0,-7 0,-2 0,6-4,10-2,14-4,13-5,16 1,27-3,29-6,14-5,11 4,2 5,-2 6,-5 5,-5 4,-8 3,-9 1,-7 1,-1 0,-3 0,2 0,0 0,3-1,-2 0,-1 0,-16 0,-20 0,-24 4,-19 2,-17 4,-10 1,-12-3,1-1,0-3,5-2,3 0,5-2,6 0,0-1,1 1,8-1,4 1,2 0,4 0,1 4,3 2,0-1,3 0,-2-2,-3 4,-3 0,1-1,5-2,-1-1,3-1,2-1,4-1,-2 0,0 0,1-1,-3 1,-3 0,-10 0,0 0,-2 0,5-1,0 1,3 1,5-1,4 0,-1 0,1 0,1 0,2 0,2 0,1 0,-4 0,0 0,0 0,0 0,3 0,0 0,1 0,10 0,11 4,12 2,9 4,7 0,8 8,3 4,1 4,-6 1,-3-3,-5-2,-7 0,-6 0,-7-3,-9-5,-7-5,-6-4,-3-2,-1-3,-2 8,1 12,4 11,6 9,6 2,5 3,-1-2,1-4,1-4,2 1,1-2,1-1,0 1,1 1,1-3,-1 3,5-4,5-4,2-2,2 0,9 0,4-1,6-3,7-2,0 1,3 1,-1-3,-5 0,-3-3,-3 1,-3-4,-1-2,-1-4,-5 2,-2-1,1-1,1-2,-3 3,-1 0,3-1,0-1,3 2,1 1,1-2,1-1,-4 2,-2 1,1 2,1 1,5 2,3-1,5 2,5-2,5 2,-1-1,-3 1,-1-2,-1 2,-4 3,5 2,1-1,-2-4,0 0,3-3,-1 2,-3-2,0-2,-2-3,-2-3,2-1,-1-2,-2 0,-2 0,-2-1,-2 1,-1-1,0 1,0-5,4-1,1 1,5 0,0-2,-2-1,-1 1,-3 2,3 2,-5-3,-2-1,-1-3,-1 0,0 2,1 1,-5-1,0 0,0 1,-3-2,-9 1,-10 0,-10-1,-6 0,-5 1,-3 3,-2 2,0-3,1-1,-1 2,1 0,1 3,-1 0,1 1,0 1,0 0,1 1,-1-1,0-4,0-2,0 1,0 0,0 2,0 1,1 1,-1 0,0 1,0 1,0-1,0 0,0 0,0 0,0 1,0-1,0 0,0 0,-4 0,-2 0,1 0,0 0,2 0,1 0,1 0,-3 0,-11 0,-2 0,2 0,3 0,4 0,3 0,2 0,-2 0,0 0,0 0,1 0,-7 0,-2 4,1 2,-2-1,-2 0,1-2,3-1,-1-1,2 0,3-1,3-1,-2 1,-5 0,0 0,3 0,-3-1,2 6,2 1,2-1,3 0,1-2,2-1,9-1,12-1,15 1,16-2,7 1,7 4,1 2,2-1,3 4,-2 5,0-1,2 3,2 2,1-1,5 0,8-2,6-4,8 0,10 4,4-2,-6 2,-8-2,-12-3,-8-3,-5-3,-7-2,-6-1,-6-2,-3 1,-11-1,-18 1,-22-1,-20 5,-17 6,-10 2,-4-2,-2 2,-1-1,-2-2,5-3,0-3,1-1,2-1,6-1,4-1,3 1,-1-1,4 1,8 0,6-1,-2 1,0 0,0 0,2 0,3 0,4 0,3 0,2 0,2 0,5 0</inkml:trace>
  <inkml:trace contextRef="#ctx0" brushRef="#br0" timeOffset="5642.2801">913 1031,'5'0,"13"0,14 0,14 0,16 0,12-5,5 0,7-1,2 2,0 0,-8-2,-3-1,-6-3,-3 0,-4 1,1 3,-2 2,0 2,0 1,-8-4,-4 0,-1 0,2 1,-1 1,-7 1,-5 1,-6 1,-4 0,-2 0,-1 0,-2 1,1-1,-1 0,-3-4,-2-2,1 0,1 2,1-4,6 1,3 0,-5-2,-1 0,-2 1,-4-1,-1 0,1 1,1 3,7 2,6 1,12 2,11 0,4 0,1 0,-1 1,-6-1,-4 0,-6 0,-2 1,-4-1,-3 0,-4 0,-3 0,-1-1,-2 1,0 0,0 0,0 0,-4 5,-6 5,-5 6,-5 4,-3 3,-6-2,-2 0,-5-4,-5-1,1 2,-2-3,-3-3,3 0,-5-1,-2-4,-3-2,0-2,0-1,0-2,0 0,1-1,0 0,0 1,0 0,0-1,1 1,-5 0,-2 0,-3 0,-1 0,-3 0,1 0,3 0,-2 0,-3 0,-3 0,0 0,0 0,-2 0,-6 0,-4 0,-5-4,-1-2,1-4,2 0,-2-3,0-4,6-3,8 2,-1 4,2 0,6 2,4 4,4 2,3 3,-3 2,-9 1,-15 0,-7 1,-6-1,-5 1,7-1,9-4,10-2,0 1,4 0,5 2,4 1,3 1,4 1,1 0,1 0,0 0,5-4,5-6,6-6,3-4,9 1,2 0,6 3,5 3,3 5,5 4,1 2,1-3,5 0,1 0,0 2,3 0,0 2,-1 0,-3 1,-2 0,-1 0,-2 0,0 0,0 1,-1-1,5 0,1 0,0 0,-1 0,-2 0,0 0,-1 0,-1 0,-1-5,1 0,-1-1,1 2,3 1,3 1,-1 0,-1 2,3 0,1 0,-2 0,-2 1,-5-5,-3-2,-2 0,2 2,0 1,1 1,2 1,0 0,-4-3,-1-2,0 1,1 1,-2-3,-1-1,1 1,2 3,1 0,2 3,1 0,0 1,1 0,0 0,0 1,0-1,-4 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89C4F-A35D-4550-B4E7-5980D6ECC28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D29AE92-F9B9-4FD1-A66E-2F05880BF0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5D9C992-4D25-4655-A9F9-614F26A96677}"/>
              </a:ext>
            </a:extLst>
          </p:cNvPr>
          <p:cNvSpPr>
            <a:spLocks noGrp="1"/>
          </p:cNvSpPr>
          <p:nvPr>
            <p:ph type="dt" sz="half" idx="10"/>
          </p:nvPr>
        </p:nvSpPr>
        <p:spPr/>
        <p:txBody>
          <a:bodyPr/>
          <a:lstStyle/>
          <a:p>
            <a:fld id="{B609BC61-19C9-41A4-89E2-CD1D5B3142C0}" type="datetimeFigureOut">
              <a:rPr lang="en-US" smtClean="0"/>
              <a:t>9/30/2017</a:t>
            </a:fld>
            <a:endParaRPr lang="en-US"/>
          </a:p>
        </p:txBody>
      </p:sp>
      <p:sp>
        <p:nvSpPr>
          <p:cNvPr id="5" name="Footer Placeholder 4">
            <a:extLst>
              <a:ext uri="{FF2B5EF4-FFF2-40B4-BE49-F238E27FC236}">
                <a16:creationId xmlns:a16="http://schemas.microsoft.com/office/drawing/2014/main" id="{48A1ED0F-48D7-4374-AAF6-80F8A406B3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EF3B3A-4CD6-4D8F-8E86-B31FC96AA00B}"/>
              </a:ext>
            </a:extLst>
          </p:cNvPr>
          <p:cNvSpPr>
            <a:spLocks noGrp="1"/>
          </p:cNvSpPr>
          <p:nvPr>
            <p:ph type="sldNum" sz="quarter" idx="12"/>
          </p:nvPr>
        </p:nvSpPr>
        <p:spPr/>
        <p:txBody>
          <a:bodyPr/>
          <a:lstStyle/>
          <a:p>
            <a:fld id="{BA5C3515-3488-4DB9-AD84-788E4056943F}" type="slidenum">
              <a:rPr lang="en-US" smtClean="0"/>
              <a:t>‹#›</a:t>
            </a:fld>
            <a:endParaRPr lang="en-US"/>
          </a:p>
        </p:txBody>
      </p:sp>
    </p:spTree>
    <p:extLst>
      <p:ext uri="{BB962C8B-B14F-4D97-AF65-F5344CB8AC3E}">
        <p14:creationId xmlns:p14="http://schemas.microsoft.com/office/powerpoint/2010/main" val="19873774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C5CBC-DD3E-473C-B5A4-C0FC67961D5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4A55F44-E87C-412D-B6B7-625E9A90DDF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44E7AF-7210-4F52-A8F2-1BDCBB5C00FE}"/>
              </a:ext>
            </a:extLst>
          </p:cNvPr>
          <p:cNvSpPr>
            <a:spLocks noGrp="1"/>
          </p:cNvSpPr>
          <p:nvPr>
            <p:ph type="dt" sz="half" idx="10"/>
          </p:nvPr>
        </p:nvSpPr>
        <p:spPr/>
        <p:txBody>
          <a:bodyPr/>
          <a:lstStyle/>
          <a:p>
            <a:fld id="{B609BC61-19C9-41A4-89E2-CD1D5B3142C0}" type="datetimeFigureOut">
              <a:rPr lang="en-US" smtClean="0"/>
              <a:t>9/30/2017</a:t>
            </a:fld>
            <a:endParaRPr lang="en-US"/>
          </a:p>
        </p:txBody>
      </p:sp>
      <p:sp>
        <p:nvSpPr>
          <p:cNvPr id="5" name="Footer Placeholder 4">
            <a:extLst>
              <a:ext uri="{FF2B5EF4-FFF2-40B4-BE49-F238E27FC236}">
                <a16:creationId xmlns:a16="http://schemas.microsoft.com/office/drawing/2014/main" id="{B794E048-9191-4245-8166-8D05E39CD2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713840-492F-411B-8925-108B4389FCEF}"/>
              </a:ext>
            </a:extLst>
          </p:cNvPr>
          <p:cNvSpPr>
            <a:spLocks noGrp="1"/>
          </p:cNvSpPr>
          <p:nvPr>
            <p:ph type="sldNum" sz="quarter" idx="12"/>
          </p:nvPr>
        </p:nvSpPr>
        <p:spPr/>
        <p:txBody>
          <a:bodyPr/>
          <a:lstStyle/>
          <a:p>
            <a:fld id="{BA5C3515-3488-4DB9-AD84-788E4056943F}" type="slidenum">
              <a:rPr lang="en-US" smtClean="0"/>
              <a:t>‹#›</a:t>
            </a:fld>
            <a:endParaRPr lang="en-US"/>
          </a:p>
        </p:txBody>
      </p:sp>
    </p:spTree>
    <p:extLst>
      <p:ext uri="{BB962C8B-B14F-4D97-AF65-F5344CB8AC3E}">
        <p14:creationId xmlns:p14="http://schemas.microsoft.com/office/powerpoint/2010/main" val="130473007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0FD6141-3133-4892-9932-35CE6A176EF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C8F4BB7-6A3E-4C92-839F-BC21AC276E8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0D8C7F-7ADB-4F77-85E4-2097DC8C700F}"/>
              </a:ext>
            </a:extLst>
          </p:cNvPr>
          <p:cNvSpPr>
            <a:spLocks noGrp="1"/>
          </p:cNvSpPr>
          <p:nvPr>
            <p:ph type="dt" sz="half" idx="10"/>
          </p:nvPr>
        </p:nvSpPr>
        <p:spPr/>
        <p:txBody>
          <a:bodyPr/>
          <a:lstStyle/>
          <a:p>
            <a:fld id="{B609BC61-19C9-41A4-89E2-CD1D5B3142C0}" type="datetimeFigureOut">
              <a:rPr lang="en-US" smtClean="0"/>
              <a:t>9/30/2017</a:t>
            </a:fld>
            <a:endParaRPr lang="en-US"/>
          </a:p>
        </p:txBody>
      </p:sp>
      <p:sp>
        <p:nvSpPr>
          <p:cNvPr id="5" name="Footer Placeholder 4">
            <a:extLst>
              <a:ext uri="{FF2B5EF4-FFF2-40B4-BE49-F238E27FC236}">
                <a16:creationId xmlns:a16="http://schemas.microsoft.com/office/drawing/2014/main" id="{B1A1143F-C103-4EA1-9154-EA036B4DB9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A5A68E-285D-4ABA-8CBB-93BE741A53D8}"/>
              </a:ext>
            </a:extLst>
          </p:cNvPr>
          <p:cNvSpPr>
            <a:spLocks noGrp="1"/>
          </p:cNvSpPr>
          <p:nvPr>
            <p:ph type="sldNum" sz="quarter" idx="12"/>
          </p:nvPr>
        </p:nvSpPr>
        <p:spPr/>
        <p:txBody>
          <a:bodyPr/>
          <a:lstStyle/>
          <a:p>
            <a:fld id="{BA5C3515-3488-4DB9-AD84-788E4056943F}" type="slidenum">
              <a:rPr lang="en-US" smtClean="0"/>
              <a:t>‹#›</a:t>
            </a:fld>
            <a:endParaRPr lang="en-US"/>
          </a:p>
        </p:txBody>
      </p:sp>
    </p:spTree>
    <p:extLst>
      <p:ext uri="{BB962C8B-B14F-4D97-AF65-F5344CB8AC3E}">
        <p14:creationId xmlns:p14="http://schemas.microsoft.com/office/powerpoint/2010/main" val="4488886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2AA13-D747-44E3-BCC4-3D8D97527E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5044ED-2AC2-43EF-9E50-99643CBC176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7E384C-568C-4E2B-A50E-61B9368C083B}"/>
              </a:ext>
            </a:extLst>
          </p:cNvPr>
          <p:cNvSpPr>
            <a:spLocks noGrp="1"/>
          </p:cNvSpPr>
          <p:nvPr>
            <p:ph type="dt" sz="half" idx="10"/>
          </p:nvPr>
        </p:nvSpPr>
        <p:spPr/>
        <p:txBody>
          <a:bodyPr/>
          <a:lstStyle/>
          <a:p>
            <a:fld id="{B609BC61-19C9-41A4-89E2-CD1D5B3142C0}" type="datetimeFigureOut">
              <a:rPr lang="en-US" smtClean="0"/>
              <a:t>9/30/2017</a:t>
            </a:fld>
            <a:endParaRPr lang="en-US"/>
          </a:p>
        </p:txBody>
      </p:sp>
      <p:sp>
        <p:nvSpPr>
          <p:cNvPr id="5" name="Footer Placeholder 4">
            <a:extLst>
              <a:ext uri="{FF2B5EF4-FFF2-40B4-BE49-F238E27FC236}">
                <a16:creationId xmlns:a16="http://schemas.microsoft.com/office/drawing/2014/main" id="{945D715C-7941-41DC-814C-57B65A1623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74B608-02EC-4F21-93E1-625DE5593CC9}"/>
              </a:ext>
            </a:extLst>
          </p:cNvPr>
          <p:cNvSpPr>
            <a:spLocks noGrp="1"/>
          </p:cNvSpPr>
          <p:nvPr>
            <p:ph type="sldNum" sz="quarter" idx="12"/>
          </p:nvPr>
        </p:nvSpPr>
        <p:spPr/>
        <p:txBody>
          <a:bodyPr/>
          <a:lstStyle/>
          <a:p>
            <a:fld id="{BA5C3515-3488-4DB9-AD84-788E4056943F}" type="slidenum">
              <a:rPr lang="en-US" smtClean="0"/>
              <a:t>‹#›</a:t>
            </a:fld>
            <a:endParaRPr lang="en-US"/>
          </a:p>
        </p:txBody>
      </p:sp>
    </p:spTree>
    <p:extLst>
      <p:ext uri="{BB962C8B-B14F-4D97-AF65-F5344CB8AC3E}">
        <p14:creationId xmlns:p14="http://schemas.microsoft.com/office/powerpoint/2010/main" val="403559037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B9BFF-1823-4468-A15D-56A6363B1DA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ECA7E46-FDDB-4503-9D00-ADF994BD6A4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29C7EC0-B0A6-4587-B248-B8D70C1D5050}"/>
              </a:ext>
            </a:extLst>
          </p:cNvPr>
          <p:cNvSpPr>
            <a:spLocks noGrp="1"/>
          </p:cNvSpPr>
          <p:nvPr>
            <p:ph type="dt" sz="half" idx="10"/>
          </p:nvPr>
        </p:nvSpPr>
        <p:spPr/>
        <p:txBody>
          <a:bodyPr/>
          <a:lstStyle/>
          <a:p>
            <a:fld id="{B609BC61-19C9-41A4-89E2-CD1D5B3142C0}" type="datetimeFigureOut">
              <a:rPr lang="en-US" smtClean="0"/>
              <a:t>9/30/2017</a:t>
            </a:fld>
            <a:endParaRPr lang="en-US"/>
          </a:p>
        </p:txBody>
      </p:sp>
      <p:sp>
        <p:nvSpPr>
          <p:cNvPr id="5" name="Footer Placeholder 4">
            <a:extLst>
              <a:ext uri="{FF2B5EF4-FFF2-40B4-BE49-F238E27FC236}">
                <a16:creationId xmlns:a16="http://schemas.microsoft.com/office/drawing/2014/main" id="{421E3217-0707-4BE6-939F-AB9C2DB56A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559397-B7D6-4CF7-B12E-D270A2606466}"/>
              </a:ext>
            </a:extLst>
          </p:cNvPr>
          <p:cNvSpPr>
            <a:spLocks noGrp="1"/>
          </p:cNvSpPr>
          <p:nvPr>
            <p:ph type="sldNum" sz="quarter" idx="12"/>
          </p:nvPr>
        </p:nvSpPr>
        <p:spPr/>
        <p:txBody>
          <a:bodyPr/>
          <a:lstStyle/>
          <a:p>
            <a:fld id="{BA5C3515-3488-4DB9-AD84-788E4056943F}" type="slidenum">
              <a:rPr lang="en-US" smtClean="0"/>
              <a:t>‹#›</a:t>
            </a:fld>
            <a:endParaRPr lang="en-US"/>
          </a:p>
        </p:txBody>
      </p:sp>
    </p:spTree>
    <p:extLst>
      <p:ext uri="{BB962C8B-B14F-4D97-AF65-F5344CB8AC3E}">
        <p14:creationId xmlns:p14="http://schemas.microsoft.com/office/powerpoint/2010/main" val="216411494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08AB5-16A6-4004-B3A9-FDD1A1E4B0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DA92F2-F798-43D6-B6AC-2BE0F1BDE7E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5D4BE1-B6E6-48FD-A75D-9F9EB421DF7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0C24624-18E5-402C-A24C-47998A0F64A7}"/>
              </a:ext>
            </a:extLst>
          </p:cNvPr>
          <p:cNvSpPr>
            <a:spLocks noGrp="1"/>
          </p:cNvSpPr>
          <p:nvPr>
            <p:ph type="dt" sz="half" idx="10"/>
          </p:nvPr>
        </p:nvSpPr>
        <p:spPr/>
        <p:txBody>
          <a:bodyPr/>
          <a:lstStyle/>
          <a:p>
            <a:fld id="{B609BC61-19C9-41A4-89E2-CD1D5B3142C0}" type="datetimeFigureOut">
              <a:rPr lang="en-US" smtClean="0"/>
              <a:t>9/30/2017</a:t>
            </a:fld>
            <a:endParaRPr lang="en-US"/>
          </a:p>
        </p:txBody>
      </p:sp>
      <p:sp>
        <p:nvSpPr>
          <p:cNvPr id="6" name="Footer Placeholder 5">
            <a:extLst>
              <a:ext uri="{FF2B5EF4-FFF2-40B4-BE49-F238E27FC236}">
                <a16:creationId xmlns:a16="http://schemas.microsoft.com/office/drawing/2014/main" id="{A7D15478-85D0-410C-A030-2CF33E8A81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928FEF-F2A2-4DE2-997E-076BB9C65F62}"/>
              </a:ext>
            </a:extLst>
          </p:cNvPr>
          <p:cNvSpPr>
            <a:spLocks noGrp="1"/>
          </p:cNvSpPr>
          <p:nvPr>
            <p:ph type="sldNum" sz="quarter" idx="12"/>
          </p:nvPr>
        </p:nvSpPr>
        <p:spPr/>
        <p:txBody>
          <a:bodyPr/>
          <a:lstStyle/>
          <a:p>
            <a:fld id="{BA5C3515-3488-4DB9-AD84-788E4056943F}" type="slidenum">
              <a:rPr lang="en-US" smtClean="0"/>
              <a:t>‹#›</a:t>
            </a:fld>
            <a:endParaRPr lang="en-US"/>
          </a:p>
        </p:txBody>
      </p:sp>
    </p:spTree>
    <p:extLst>
      <p:ext uri="{BB962C8B-B14F-4D97-AF65-F5344CB8AC3E}">
        <p14:creationId xmlns:p14="http://schemas.microsoft.com/office/powerpoint/2010/main" val="369411517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46486-108A-453A-B2AB-6978779CEFE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CD54C04-D232-43A0-88B2-C32B92FDA5B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D05FF8D-31DF-4269-BA0D-3E5F2B65852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FCF3B66-8A47-4473-AB43-2DD56E6DD1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D26897F-9ADD-4D2E-B68C-3E1B597FE26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F00EFA-9A79-4CC8-A22A-ABD26BE4A1DD}"/>
              </a:ext>
            </a:extLst>
          </p:cNvPr>
          <p:cNvSpPr>
            <a:spLocks noGrp="1"/>
          </p:cNvSpPr>
          <p:nvPr>
            <p:ph type="dt" sz="half" idx="10"/>
          </p:nvPr>
        </p:nvSpPr>
        <p:spPr/>
        <p:txBody>
          <a:bodyPr/>
          <a:lstStyle/>
          <a:p>
            <a:fld id="{B609BC61-19C9-41A4-89E2-CD1D5B3142C0}" type="datetimeFigureOut">
              <a:rPr lang="en-US" smtClean="0"/>
              <a:t>9/30/2017</a:t>
            </a:fld>
            <a:endParaRPr lang="en-US"/>
          </a:p>
        </p:txBody>
      </p:sp>
      <p:sp>
        <p:nvSpPr>
          <p:cNvPr id="8" name="Footer Placeholder 7">
            <a:extLst>
              <a:ext uri="{FF2B5EF4-FFF2-40B4-BE49-F238E27FC236}">
                <a16:creationId xmlns:a16="http://schemas.microsoft.com/office/drawing/2014/main" id="{F0B3125A-40F8-48CD-BC47-40AF748B54C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CFA56D4-9EF4-4D35-B36A-B3D26B03AC41}"/>
              </a:ext>
            </a:extLst>
          </p:cNvPr>
          <p:cNvSpPr>
            <a:spLocks noGrp="1"/>
          </p:cNvSpPr>
          <p:nvPr>
            <p:ph type="sldNum" sz="quarter" idx="12"/>
          </p:nvPr>
        </p:nvSpPr>
        <p:spPr/>
        <p:txBody>
          <a:bodyPr/>
          <a:lstStyle/>
          <a:p>
            <a:fld id="{BA5C3515-3488-4DB9-AD84-788E4056943F}" type="slidenum">
              <a:rPr lang="en-US" smtClean="0"/>
              <a:t>‹#›</a:t>
            </a:fld>
            <a:endParaRPr lang="en-US"/>
          </a:p>
        </p:txBody>
      </p:sp>
    </p:spTree>
    <p:extLst>
      <p:ext uri="{BB962C8B-B14F-4D97-AF65-F5344CB8AC3E}">
        <p14:creationId xmlns:p14="http://schemas.microsoft.com/office/powerpoint/2010/main" val="215726934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57758-FBA2-4F2E-8CBC-6793F240017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A8B4E2D-FC43-49A9-B742-7D98E72BCE3F}"/>
              </a:ext>
            </a:extLst>
          </p:cNvPr>
          <p:cNvSpPr>
            <a:spLocks noGrp="1"/>
          </p:cNvSpPr>
          <p:nvPr>
            <p:ph type="dt" sz="half" idx="10"/>
          </p:nvPr>
        </p:nvSpPr>
        <p:spPr/>
        <p:txBody>
          <a:bodyPr/>
          <a:lstStyle/>
          <a:p>
            <a:fld id="{B609BC61-19C9-41A4-89E2-CD1D5B3142C0}" type="datetimeFigureOut">
              <a:rPr lang="en-US" smtClean="0"/>
              <a:t>9/30/2017</a:t>
            </a:fld>
            <a:endParaRPr lang="en-US"/>
          </a:p>
        </p:txBody>
      </p:sp>
      <p:sp>
        <p:nvSpPr>
          <p:cNvPr id="4" name="Footer Placeholder 3">
            <a:extLst>
              <a:ext uri="{FF2B5EF4-FFF2-40B4-BE49-F238E27FC236}">
                <a16:creationId xmlns:a16="http://schemas.microsoft.com/office/drawing/2014/main" id="{20F29D54-EA3F-465B-AE63-9C19EBB4AE4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2C8E8E1-70C7-4551-9ABC-7092B6AF238C}"/>
              </a:ext>
            </a:extLst>
          </p:cNvPr>
          <p:cNvSpPr>
            <a:spLocks noGrp="1"/>
          </p:cNvSpPr>
          <p:nvPr>
            <p:ph type="sldNum" sz="quarter" idx="12"/>
          </p:nvPr>
        </p:nvSpPr>
        <p:spPr/>
        <p:txBody>
          <a:bodyPr/>
          <a:lstStyle/>
          <a:p>
            <a:fld id="{BA5C3515-3488-4DB9-AD84-788E4056943F}" type="slidenum">
              <a:rPr lang="en-US" smtClean="0"/>
              <a:t>‹#›</a:t>
            </a:fld>
            <a:endParaRPr lang="en-US"/>
          </a:p>
        </p:txBody>
      </p:sp>
    </p:spTree>
    <p:extLst>
      <p:ext uri="{BB962C8B-B14F-4D97-AF65-F5344CB8AC3E}">
        <p14:creationId xmlns:p14="http://schemas.microsoft.com/office/powerpoint/2010/main" val="396537789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803767-8CF8-4CD2-84D2-9239146EAF5E}"/>
              </a:ext>
            </a:extLst>
          </p:cNvPr>
          <p:cNvSpPr>
            <a:spLocks noGrp="1"/>
          </p:cNvSpPr>
          <p:nvPr>
            <p:ph type="dt" sz="half" idx="10"/>
          </p:nvPr>
        </p:nvSpPr>
        <p:spPr/>
        <p:txBody>
          <a:bodyPr/>
          <a:lstStyle/>
          <a:p>
            <a:fld id="{B609BC61-19C9-41A4-89E2-CD1D5B3142C0}" type="datetimeFigureOut">
              <a:rPr lang="en-US" smtClean="0"/>
              <a:t>9/30/2017</a:t>
            </a:fld>
            <a:endParaRPr lang="en-US"/>
          </a:p>
        </p:txBody>
      </p:sp>
      <p:sp>
        <p:nvSpPr>
          <p:cNvPr id="3" name="Footer Placeholder 2">
            <a:extLst>
              <a:ext uri="{FF2B5EF4-FFF2-40B4-BE49-F238E27FC236}">
                <a16:creationId xmlns:a16="http://schemas.microsoft.com/office/drawing/2014/main" id="{81E14EBB-5134-4BEA-841F-B6A6E7C8581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1D7419E-44FE-4071-8233-CFC414401837}"/>
              </a:ext>
            </a:extLst>
          </p:cNvPr>
          <p:cNvSpPr>
            <a:spLocks noGrp="1"/>
          </p:cNvSpPr>
          <p:nvPr>
            <p:ph type="sldNum" sz="quarter" idx="12"/>
          </p:nvPr>
        </p:nvSpPr>
        <p:spPr/>
        <p:txBody>
          <a:bodyPr/>
          <a:lstStyle/>
          <a:p>
            <a:fld id="{BA5C3515-3488-4DB9-AD84-788E4056943F}" type="slidenum">
              <a:rPr lang="en-US" smtClean="0"/>
              <a:t>‹#›</a:t>
            </a:fld>
            <a:endParaRPr lang="en-US"/>
          </a:p>
        </p:txBody>
      </p:sp>
    </p:spTree>
    <p:extLst>
      <p:ext uri="{BB962C8B-B14F-4D97-AF65-F5344CB8AC3E}">
        <p14:creationId xmlns:p14="http://schemas.microsoft.com/office/powerpoint/2010/main" val="356339394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2BFFE-D6E8-4523-A0BD-0C73583234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FF96378-043D-423B-8775-0ABB0501E1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79C753-2B9C-4008-96F3-D1C4AB2913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82A13C6-15AA-4BAE-8C08-6FA3A827EB5D}"/>
              </a:ext>
            </a:extLst>
          </p:cNvPr>
          <p:cNvSpPr>
            <a:spLocks noGrp="1"/>
          </p:cNvSpPr>
          <p:nvPr>
            <p:ph type="dt" sz="half" idx="10"/>
          </p:nvPr>
        </p:nvSpPr>
        <p:spPr/>
        <p:txBody>
          <a:bodyPr/>
          <a:lstStyle/>
          <a:p>
            <a:fld id="{B609BC61-19C9-41A4-89E2-CD1D5B3142C0}" type="datetimeFigureOut">
              <a:rPr lang="en-US" smtClean="0"/>
              <a:t>9/30/2017</a:t>
            </a:fld>
            <a:endParaRPr lang="en-US"/>
          </a:p>
        </p:txBody>
      </p:sp>
      <p:sp>
        <p:nvSpPr>
          <p:cNvPr id="6" name="Footer Placeholder 5">
            <a:extLst>
              <a:ext uri="{FF2B5EF4-FFF2-40B4-BE49-F238E27FC236}">
                <a16:creationId xmlns:a16="http://schemas.microsoft.com/office/drawing/2014/main" id="{E7F98C9D-E22B-4FDD-A9D4-E0E71CB08B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5E3531-CF11-48B1-938C-0C5A63201AA7}"/>
              </a:ext>
            </a:extLst>
          </p:cNvPr>
          <p:cNvSpPr>
            <a:spLocks noGrp="1"/>
          </p:cNvSpPr>
          <p:nvPr>
            <p:ph type="sldNum" sz="quarter" idx="12"/>
          </p:nvPr>
        </p:nvSpPr>
        <p:spPr/>
        <p:txBody>
          <a:bodyPr/>
          <a:lstStyle/>
          <a:p>
            <a:fld id="{BA5C3515-3488-4DB9-AD84-788E4056943F}" type="slidenum">
              <a:rPr lang="en-US" smtClean="0"/>
              <a:t>‹#›</a:t>
            </a:fld>
            <a:endParaRPr lang="en-US"/>
          </a:p>
        </p:txBody>
      </p:sp>
    </p:spTree>
    <p:extLst>
      <p:ext uri="{BB962C8B-B14F-4D97-AF65-F5344CB8AC3E}">
        <p14:creationId xmlns:p14="http://schemas.microsoft.com/office/powerpoint/2010/main" val="103521807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37849-C396-4CC9-B808-A13789C9EF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8F15ED8-E54D-451D-82BA-2DD35C3733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3FE7A93-4568-413F-AAE6-B9045E67F1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A10A98E-AA36-4975-A92D-FD14F6863E09}"/>
              </a:ext>
            </a:extLst>
          </p:cNvPr>
          <p:cNvSpPr>
            <a:spLocks noGrp="1"/>
          </p:cNvSpPr>
          <p:nvPr>
            <p:ph type="dt" sz="half" idx="10"/>
          </p:nvPr>
        </p:nvSpPr>
        <p:spPr/>
        <p:txBody>
          <a:bodyPr/>
          <a:lstStyle/>
          <a:p>
            <a:fld id="{B609BC61-19C9-41A4-89E2-CD1D5B3142C0}" type="datetimeFigureOut">
              <a:rPr lang="en-US" smtClean="0"/>
              <a:t>9/30/2017</a:t>
            </a:fld>
            <a:endParaRPr lang="en-US"/>
          </a:p>
        </p:txBody>
      </p:sp>
      <p:sp>
        <p:nvSpPr>
          <p:cNvPr id="6" name="Footer Placeholder 5">
            <a:extLst>
              <a:ext uri="{FF2B5EF4-FFF2-40B4-BE49-F238E27FC236}">
                <a16:creationId xmlns:a16="http://schemas.microsoft.com/office/drawing/2014/main" id="{2E1066FC-DCE1-488C-8226-C6CE0D3AD0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45A429-9760-42CB-B7D8-66A39917FC59}"/>
              </a:ext>
            </a:extLst>
          </p:cNvPr>
          <p:cNvSpPr>
            <a:spLocks noGrp="1"/>
          </p:cNvSpPr>
          <p:nvPr>
            <p:ph type="sldNum" sz="quarter" idx="12"/>
          </p:nvPr>
        </p:nvSpPr>
        <p:spPr/>
        <p:txBody>
          <a:bodyPr/>
          <a:lstStyle/>
          <a:p>
            <a:fld id="{BA5C3515-3488-4DB9-AD84-788E4056943F}" type="slidenum">
              <a:rPr lang="en-US" smtClean="0"/>
              <a:t>‹#›</a:t>
            </a:fld>
            <a:endParaRPr lang="en-US"/>
          </a:p>
        </p:txBody>
      </p:sp>
    </p:spTree>
    <p:extLst>
      <p:ext uri="{BB962C8B-B14F-4D97-AF65-F5344CB8AC3E}">
        <p14:creationId xmlns:p14="http://schemas.microsoft.com/office/powerpoint/2010/main" val="330172377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407E8B-5F40-46B1-AF50-9BBDF7DD68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B966DA9-BA62-4836-B5E1-9956D41ED5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C82E74-E7A6-42CD-A280-A9E9F6C8E0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09BC61-19C9-41A4-89E2-CD1D5B3142C0}" type="datetimeFigureOut">
              <a:rPr lang="en-US" smtClean="0"/>
              <a:t>9/30/2017</a:t>
            </a:fld>
            <a:endParaRPr lang="en-US"/>
          </a:p>
        </p:txBody>
      </p:sp>
      <p:sp>
        <p:nvSpPr>
          <p:cNvPr id="5" name="Footer Placeholder 4">
            <a:extLst>
              <a:ext uri="{FF2B5EF4-FFF2-40B4-BE49-F238E27FC236}">
                <a16:creationId xmlns:a16="http://schemas.microsoft.com/office/drawing/2014/main" id="{629CB65B-848D-4F9F-95DD-CCC57CCCFC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10C9CA-5366-4D16-9C5C-6EFBF3F8C5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5C3515-3488-4DB9-AD84-788E4056943F}" type="slidenum">
              <a:rPr lang="en-US" smtClean="0"/>
              <a:t>‹#›</a:t>
            </a:fld>
            <a:endParaRPr lang="en-US"/>
          </a:p>
        </p:txBody>
      </p:sp>
    </p:spTree>
    <p:extLst>
      <p:ext uri="{BB962C8B-B14F-4D97-AF65-F5344CB8AC3E}">
        <p14:creationId xmlns:p14="http://schemas.microsoft.com/office/powerpoint/2010/main" val="5734789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amp;ehk=5TiPhJE6"/><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commons.wikimedia.org/wiki/File:Emoji_u1f628.sv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amp;ehk=wS5pwrAQ4VUy9GaQrvHRPA&amp;r=0&amp;pid=OfficeInsert"/><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hyperlink" Target="https://creativecommons.org/licenses/by-nc-nd/2.5/" TargetMode="External"/><Relationship Id="rId4" Type="http://schemas.openxmlformats.org/officeDocument/2006/relationships/hyperlink" Target="http://abyjcub.blogspot.com/2011/09/ick-n-our.html"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grade10scienceiszl.wikispaces.com/Nucleic+acids" TargetMode="External"/><Relationship Id="rId2" Type="http://schemas.openxmlformats.org/officeDocument/2006/relationships/image" Target="../media/image15.gif&amp;ehk=IoGl67EPcVF3xrGmSINU8A&amp;r=0&amp;pid=OfficeInsert"/><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commons.wikimedia.org/wiki/File:Melamine-cyanuric_acid_chemical_structure_color.png" TargetMode="External"/><Relationship Id="rId2" Type="http://schemas.openxmlformats.org/officeDocument/2006/relationships/image" Target="../media/image22.png&amp;ehk=IJ37OE92VYdTVP76lZVJNg&amp;r=0&amp;pid=OfficeInsert"/><Relationship Id="rId1" Type="http://schemas.openxmlformats.org/officeDocument/2006/relationships/slideLayout" Target="../slideLayouts/slideLayout2.xml"/><Relationship Id="rId5" Type="http://schemas.openxmlformats.org/officeDocument/2006/relationships/hyperlink" Target="http://philschatz.com/biology-book/contents/m44403.html" TargetMode="External"/><Relationship Id="rId4" Type="http://schemas.openxmlformats.org/officeDocument/2006/relationships/image" Target="../media/image23.png&amp;ehk=f4fXx9AaBuXmEaIJ6LrAog&amp;r=0&amp;pid=OfficeInsert"/></Relationships>
</file>

<file path=ppt/slides/_rels/slide2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JPG"/><Relationship Id="rId4" Type="http://schemas.openxmlformats.org/officeDocument/2006/relationships/image" Target="../media/image29.JPG"/></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3.JPG"/><Relationship Id="rId4" Type="http://schemas.openxmlformats.org/officeDocument/2006/relationships/image" Target="../media/image32.JP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amp;ehk=a5FLbgTtkhs5Ezu7iaXBQw&amp;r=0&amp;pid=OfficeInsert"/><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opotikicollegebiology.wikispaces.com/gene+expression" TargetMode="External"/><Relationship Id="rId2" Type="http://schemas.openxmlformats.org/officeDocument/2006/relationships/image" Target="../media/image37.JP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flickr.com/photos/niaid/16578744517" TargetMode="External"/><Relationship Id="rId2" Type="http://schemas.openxmlformats.org/officeDocument/2006/relationships/image" Target="../media/image3.jpg&amp;ehk=Kbgl4Qzcd5Ce2ai4hWcz9w&amp;r=0&amp;pid=OfficeInsert"/><Relationship Id="rId1" Type="http://schemas.openxmlformats.org/officeDocument/2006/relationships/slideLayout" Target="../slideLayouts/slideLayout2.xml"/><Relationship Id="rId4" Type="http://schemas.openxmlformats.org/officeDocument/2006/relationships/hyperlink" Target="https://creativecommons.org/licenses/by/2.0/" TargetMode="External"/></Relationships>
</file>

<file path=ppt/slides/_rels/slide40.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www.thedevinewrite.com/2014/01/six-things-you-might-not-know-about.html" TargetMode="External"/><Relationship Id="rId2" Type="http://schemas.openxmlformats.org/officeDocument/2006/relationships/image" Target="../media/image53.jpg&amp;ehk=V3FGhwc0MZ9QkBatAZ8fiw&amp;r=0&amp;pid=OfficeInsert"/><Relationship Id="rId1" Type="http://schemas.openxmlformats.org/officeDocument/2006/relationships/slideLayout" Target="../slideLayouts/slideLayout2.xml"/><Relationship Id="rId4" Type="http://schemas.openxmlformats.org/officeDocument/2006/relationships/hyperlink" Target="https://creativecommons.org/licenses/by-nc-nd/4.0/" TargetMode="External"/></Relationships>
</file>

<file path=ppt/slides/_rels/slide55.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svg"/><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hyperlink" Target="http://bio.libretexts.org/TextMaps/Map:_Microbiology_(Kaiser)/Unit_2:_Bacterial_Genetics_and_the_Chemical_Control_of_Bacteria/3:_Bacterial_Genetics/3.1:_Horizontal_Gene_Transfer_in_Bacteria" TargetMode="External"/><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7.gi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7.sv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svg"/><Relationship Id="rId7"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9.svg"/></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title="intersecting circles">
            <a:extLst>
              <a:ext uri="{FF2B5EF4-FFF2-40B4-BE49-F238E27FC236}">
                <a16:creationId xmlns:a16="http://schemas.microsoft.com/office/drawing/2014/main" id="{D2C4BFA1-2075-4901-9E24-E41D1FDD51FD}"/>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55481" y="498348"/>
            <a:ext cx="9902663" cy="5861304"/>
            <a:chOff x="1155481" y="498348"/>
            <a:chExt cx="9902663" cy="5861304"/>
          </a:xfrm>
        </p:grpSpPr>
        <p:sp>
          <p:nvSpPr>
            <p:cNvPr id="9" name="Oval 5">
              <a:extLst>
                <a:ext uri="{FF2B5EF4-FFF2-40B4-BE49-F238E27FC236}">
                  <a16:creationId xmlns:a16="http://schemas.microsoft.com/office/drawing/2014/main" id="{985A7375-E3AF-4F5C-85AE-17E8832952CA}"/>
                </a:ext>
              </a:extLst>
            </p:cNvPr>
            <p:cNvSpPr>
              <a:spLocks noChangeArrowheads="1"/>
            </p:cNvSpPr>
            <p:nvPr>
              <p:extLst>
                <p:ext uri="{386F3935-93C4-4BCD-93E2-E3B085C9AB24}">
                  <p16:designElem xmlns:p16="http://schemas.microsoft.com/office/powerpoint/2015/main" val="1"/>
                </p:ext>
              </p:extLst>
            </p:nvPr>
          </p:nvSpPr>
          <p:spPr bwMode="auto">
            <a:xfrm>
              <a:off x="1155481" y="498348"/>
              <a:ext cx="5861304" cy="5861304"/>
            </a:xfrm>
            <a:prstGeom prst="ellipse">
              <a:avLst/>
            </a:prstGeom>
            <a:solidFill>
              <a:schemeClr val="accent1">
                <a:alpha val="55000"/>
              </a:schemeClr>
            </a:solidFill>
            <a:ln>
              <a:noFill/>
            </a:ln>
          </p:spPr>
        </p:sp>
        <p:sp>
          <p:nvSpPr>
            <p:cNvPr id="10" name="Oval 9">
              <a:extLst>
                <a:ext uri="{FF2B5EF4-FFF2-40B4-BE49-F238E27FC236}">
                  <a16:creationId xmlns:a16="http://schemas.microsoft.com/office/drawing/2014/main" id="{F0307F65-8304-4FA8-A841-D4D7625411BE}"/>
                </a:ext>
              </a:extLst>
            </p:cNvPr>
            <p:cNvSpPr>
              <a:spLocks noChangeArrowheads="1"/>
            </p:cNvSpPr>
            <p:nvPr>
              <p:extLst>
                <p:ext uri="{386F3935-93C4-4BCD-93E2-E3B085C9AB24}">
                  <p16:designElem xmlns:p16="http://schemas.microsoft.com/office/powerpoint/2015/main" val="1"/>
                </p:ext>
              </p:extLst>
            </p:nvPr>
          </p:nvSpPr>
          <p:spPr bwMode="auto">
            <a:xfrm>
              <a:off x="5196840" y="498348"/>
              <a:ext cx="5861304" cy="5861304"/>
            </a:xfrm>
            <a:prstGeom prst="ellipse">
              <a:avLst/>
            </a:prstGeom>
            <a:solidFill>
              <a:schemeClr val="accent1">
                <a:alpha val="55000"/>
              </a:schemeClr>
            </a:solidFill>
            <a:ln>
              <a:noFill/>
            </a:ln>
          </p:spPr>
        </p:sp>
        <p:sp>
          <p:nvSpPr>
            <p:cNvPr id="11" name="Oval 5">
              <a:extLst>
                <a:ext uri="{FF2B5EF4-FFF2-40B4-BE49-F238E27FC236}">
                  <a16:creationId xmlns:a16="http://schemas.microsoft.com/office/drawing/2014/main" id="{C8B8394C-136F-4E05-A002-D93A5E79CD50}"/>
                </a:ext>
              </a:extLst>
            </p:cNvPr>
            <p:cNvSpPr>
              <a:spLocks noChangeArrowheads="1"/>
            </p:cNvSpPr>
            <p:nvPr>
              <p:extLst>
                <p:ext uri="{386F3935-93C4-4BCD-93E2-E3B085C9AB24}">
                  <p16:designElem xmlns:p16="http://schemas.microsoft.com/office/powerpoint/2015/main" val="1"/>
                </p:ext>
              </p:extLst>
            </p:nvPr>
          </p:nvSpPr>
          <p:spPr bwMode="auto">
            <a:xfrm>
              <a:off x="3165348" y="498348"/>
              <a:ext cx="5861304" cy="5861304"/>
            </a:xfrm>
            <a:prstGeom prst="ellipse">
              <a:avLst/>
            </a:prstGeom>
            <a:solidFill>
              <a:schemeClr val="accent1">
                <a:alpha val="70000"/>
              </a:schemeClr>
            </a:solidFill>
            <a:ln>
              <a:noFill/>
            </a:ln>
          </p:spPr>
        </p:sp>
      </p:grpSp>
      <p:sp>
        <p:nvSpPr>
          <p:cNvPr id="13" name="Rectangle 12" title="ribbon">
            <a:extLst>
              <a:ext uri="{FF2B5EF4-FFF2-40B4-BE49-F238E27FC236}">
                <a16:creationId xmlns:a16="http://schemas.microsoft.com/office/drawing/2014/main" id="{053FB2EE-284F-4C87-AB3D-BBF87A9FAB9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14600"/>
            <a:ext cx="12192000"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293023D1-E6BF-46B5-9D80-0F05E5459765}"/>
              </a:ext>
            </a:extLst>
          </p:cNvPr>
          <p:cNvSpPr>
            <a:spLocks noGrp="1"/>
          </p:cNvSpPr>
          <p:nvPr>
            <p:ph type="ctrTitle"/>
          </p:nvPr>
        </p:nvSpPr>
        <p:spPr>
          <a:xfrm>
            <a:off x="1524000" y="2776538"/>
            <a:ext cx="9144000" cy="1381188"/>
          </a:xfrm>
        </p:spPr>
        <p:txBody>
          <a:bodyPr anchor="ctr">
            <a:normAutofit/>
          </a:bodyPr>
          <a:lstStyle/>
          <a:p>
            <a:r>
              <a:rPr lang="en-US" sz="4000">
                <a:solidFill>
                  <a:schemeClr val="bg2"/>
                </a:solidFill>
              </a:rPr>
              <a:t>MIDTERM II STUDY GUIDE</a:t>
            </a:r>
          </a:p>
        </p:txBody>
      </p:sp>
      <p:sp>
        <p:nvSpPr>
          <p:cNvPr id="3" name="Subtitle 2">
            <a:extLst>
              <a:ext uri="{FF2B5EF4-FFF2-40B4-BE49-F238E27FC236}">
                <a16:creationId xmlns:a16="http://schemas.microsoft.com/office/drawing/2014/main" id="{72FA5848-6936-44D2-A791-7B44DDF2817F}"/>
              </a:ext>
            </a:extLst>
          </p:cNvPr>
          <p:cNvSpPr>
            <a:spLocks noGrp="1"/>
          </p:cNvSpPr>
          <p:nvPr>
            <p:ph type="subTitle" idx="1"/>
          </p:nvPr>
        </p:nvSpPr>
        <p:spPr>
          <a:xfrm>
            <a:off x="1524000" y="4495800"/>
            <a:ext cx="9144000" cy="762000"/>
          </a:xfrm>
        </p:spPr>
        <p:txBody>
          <a:bodyPr>
            <a:normAutofit/>
          </a:bodyPr>
          <a:lstStyle/>
          <a:p>
            <a:r>
              <a:rPr lang="en-US" sz="1800"/>
              <a:t>MICROBIOLOGY</a:t>
            </a:r>
          </a:p>
        </p:txBody>
      </p:sp>
    </p:spTree>
    <p:extLst>
      <p:ext uri="{BB962C8B-B14F-4D97-AF65-F5344CB8AC3E}">
        <p14:creationId xmlns:p14="http://schemas.microsoft.com/office/powerpoint/2010/main" val="31778466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64060BA-3568-409E-B9D0-A9ABEC5679AE}"/>
              </a:ext>
            </a:extLst>
          </p:cNvPr>
          <p:cNvSpPr/>
          <p:nvPr/>
        </p:nvSpPr>
        <p:spPr>
          <a:xfrm>
            <a:off x="7199042" y="226159"/>
            <a:ext cx="4713402" cy="1200329"/>
          </a:xfrm>
          <a:prstGeom prst="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scene3d>
            <a:camera prst="orthographicFront"/>
            <a:lightRig rig="threePt" dir="t"/>
          </a:scene3d>
          <a:sp3d>
            <a:bevelT/>
          </a:sp3d>
        </p:spPr>
        <p:txBody>
          <a:bodyPr wrap="square">
            <a:spAutoFit/>
          </a:bodyPr>
          <a:lstStyle/>
          <a:p>
            <a:r>
              <a:rPr lang="en-US" b="1" dirty="0">
                <a:solidFill>
                  <a:srgbClr val="C00000"/>
                </a:solidFill>
              </a:rPr>
              <a:t> </a:t>
            </a:r>
          </a:p>
          <a:p>
            <a:endParaRPr lang="en-US" b="1" dirty="0">
              <a:solidFill>
                <a:srgbClr val="C00000"/>
              </a:solidFill>
            </a:endParaRPr>
          </a:p>
          <a:p>
            <a:endParaRPr lang="en-US" b="1" dirty="0">
              <a:solidFill>
                <a:srgbClr val="C00000"/>
              </a:solidFill>
            </a:endParaRPr>
          </a:p>
          <a:p>
            <a:endParaRPr lang="en-US" b="1" dirty="0">
              <a:solidFill>
                <a:srgbClr val="C00000"/>
              </a:solidFill>
            </a:endParaRPr>
          </a:p>
        </p:txBody>
      </p:sp>
      <p:sp>
        <p:nvSpPr>
          <p:cNvPr id="71" name="Rectangle 70">
            <a:extLst>
              <a:ext uri="{FF2B5EF4-FFF2-40B4-BE49-F238E27FC236}">
                <a16:creationId xmlns:a16="http://schemas.microsoft.com/office/drawing/2014/main" id="{6FBDFA86-51D3-4729-B154-79691837280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85216" cy="6858000"/>
          </a:xfrm>
          <a:prstGeom prst="rect">
            <a:avLst/>
          </a:prstGeom>
          <a:solidFill>
            <a:srgbClr val="4F8D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Picture">
            <a:extLst>
              <a:ext uri="{FF2B5EF4-FFF2-40B4-BE49-F238E27FC236}">
                <a16:creationId xmlns:a16="http://schemas.microsoft.com/office/drawing/2014/main" id="{61447EA8-F5DF-49B8-96E0-AEE39CF6F7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0205" y="2873643"/>
            <a:ext cx="5271795" cy="3874769"/>
          </a:xfrm>
          <a:prstGeom prst="rect">
            <a:avLst/>
          </a:prstGeom>
          <a:noFill/>
          <a:extLst>
            <a:ext uri="{909E8E84-426E-40DD-AFC4-6F175D3DCCD1}">
              <a14:hiddenFill xmlns:a14="http://schemas.microsoft.com/office/drawing/2010/main">
                <a:solidFill>
                  <a:srgbClr val="FFFFFF"/>
                </a:solidFill>
              </a14:hiddenFill>
            </a:ext>
          </a:extLst>
        </p:spPr>
      </p:pic>
      <p:cxnSp>
        <p:nvCxnSpPr>
          <p:cNvPr id="73" name="Straight Connector 72">
            <a:extLst>
              <a:ext uri="{FF2B5EF4-FFF2-40B4-BE49-F238E27FC236}">
                <a16:creationId xmlns:a16="http://schemas.microsoft.com/office/drawing/2014/main" id="{0F1CE7C6-BE91-42A7-9214-F33FD918C386}"/>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87DCAD1-6FBC-4240-9D0B-10B4C40DF025}"/>
              </a:ext>
            </a:extLst>
          </p:cNvPr>
          <p:cNvSpPr>
            <a:spLocks noGrp="1"/>
          </p:cNvSpPr>
          <p:nvPr>
            <p:ph type="title"/>
          </p:nvPr>
        </p:nvSpPr>
        <p:spPr>
          <a:xfrm>
            <a:off x="911352" y="241108"/>
            <a:ext cx="5062511" cy="1499616"/>
          </a:xfrm>
        </p:spPr>
        <p:txBody>
          <a:bodyPr>
            <a:normAutofit/>
          </a:bodyPr>
          <a:lstStyle/>
          <a:p>
            <a:pPr algn="ctr"/>
            <a:r>
              <a:rPr lang="en-US" b="1" dirty="0">
                <a:solidFill>
                  <a:srgbClr val="C00000"/>
                </a:solidFill>
                <a:effectLst>
                  <a:outerShdw blurRad="38100" dist="38100" dir="2700000" algn="tl">
                    <a:srgbClr val="000000">
                      <a:alpha val="43137"/>
                    </a:srgbClr>
                  </a:outerShdw>
                </a:effectLst>
              </a:rPr>
              <a:t>Phases of </a:t>
            </a:r>
            <a:br>
              <a:rPr lang="en-US" b="1" dirty="0">
                <a:solidFill>
                  <a:srgbClr val="C00000"/>
                </a:solidFill>
                <a:effectLst>
                  <a:outerShdw blurRad="38100" dist="38100" dir="2700000" algn="tl">
                    <a:srgbClr val="000000">
                      <a:alpha val="43137"/>
                    </a:srgbClr>
                  </a:outerShdw>
                </a:effectLst>
              </a:rPr>
            </a:br>
            <a:r>
              <a:rPr lang="en-US" b="1" dirty="0">
                <a:solidFill>
                  <a:srgbClr val="C00000"/>
                </a:solidFill>
                <a:effectLst>
                  <a:outerShdw blurRad="38100" dist="38100" dir="2700000" algn="tl">
                    <a:srgbClr val="000000">
                      <a:alpha val="43137"/>
                    </a:srgbClr>
                  </a:outerShdw>
                </a:effectLst>
              </a:rPr>
              <a:t>Bacterial Growth</a:t>
            </a:r>
          </a:p>
        </p:txBody>
      </p:sp>
      <p:sp>
        <p:nvSpPr>
          <p:cNvPr id="3" name="Content Placeholder 2">
            <a:extLst>
              <a:ext uri="{FF2B5EF4-FFF2-40B4-BE49-F238E27FC236}">
                <a16:creationId xmlns:a16="http://schemas.microsoft.com/office/drawing/2014/main" id="{4435D016-BC5D-47ED-A990-BAD6F599E65D}"/>
              </a:ext>
            </a:extLst>
          </p:cNvPr>
          <p:cNvSpPr>
            <a:spLocks noGrp="1"/>
          </p:cNvSpPr>
          <p:nvPr>
            <p:ph idx="1"/>
          </p:nvPr>
        </p:nvSpPr>
        <p:spPr>
          <a:xfrm>
            <a:off x="841945" y="1740724"/>
            <a:ext cx="5533852" cy="3519850"/>
          </a:xfrm>
        </p:spPr>
        <p:txBody>
          <a:bodyPr>
            <a:normAutofit/>
          </a:bodyPr>
          <a:lstStyle/>
          <a:p>
            <a:pPr marL="0" indent="0">
              <a:buNone/>
            </a:pPr>
            <a:r>
              <a:rPr lang="en-US" sz="4400" b="1" dirty="0">
                <a:solidFill>
                  <a:srgbClr val="FFFFFF"/>
                </a:solidFill>
              </a:rPr>
              <a:t>The Lag Phase </a:t>
            </a:r>
          </a:p>
          <a:p>
            <a:r>
              <a:rPr lang="en-US" sz="2400" b="1" dirty="0">
                <a:solidFill>
                  <a:srgbClr val="FFFFFF"/>
                </a:solidFill>
              </a:rPr>
              <a:t>The lag phase of the growth curve is generated from the bacteria adjusting to their new environment. The cells will not undergo binary fission until they have adapted to the new habitat. </a:t>
            </a:r>
          </a:p>
          <a:p>
            <a:pPr marL="0" indent="0">
              <a:buNone/>
            </a:pPr>
            <a:endParaRPr lang="en-US" sz="3200" b="1" dirty="0">
              <a:solidFill>
                <a:srgbClr val="FFFFFF"/>
              </a:solidFill>
            </a:endParaRPr>
          </a:p>
        </p:txBody>
      </p:sp>
      <p:sp>
        <p:nvSpPr>
          <p:cNvPr id="10" name="Title 1">
            <a:extLst>
              <a:ext uri="{FF2B5EF4-FFF2-40B4-BE49-F238E27FC236}">
                <a16:creationId xmlns:a16="http://schemas.microsoft.com/office/drawing/2014/main" id="{ED5DF1FB-C235-4858-9B50-94A1A5D9CD7F}"/>
              </a:ext>
            </a:extLst>
          </p:cNvPr>
          <p:cNvSpPr txBox="1">
            <a:spLocks/>
          </p:cNvSpPr>
          <p:nvPr/>
        </p:nvSpPr>
        <p:spPr>
          <a:xfrm>
            <a:off x="7107863" y="472288"/>
            <a:ext cx="4896477" cy="708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C00000"/>
                </a:solidFill>
                <a:effectLst>
                  <a:outerShdw blurRad="38100" dist="38100" dir="2700000" algn="tl">
                    <a:srgbClr val="000000">
                      <a:alpha val="43137"/>
                    </a:srgbClr>
                  </a:outerShdw>
                </a:effectLst>
              </a:rPr>
              <a:t>Bacterial Growth Curve</a:t>
            </a:r>
          </a:p>
        </p:txBody>
      </p:sp>
      <p:sp>
        <p:nvSpPr>
          <p:cNvPr id="5" name="Arrow: Down 4">
            <a:extLst>
              <a:ext uri="{FF2B5EF4-FFF2-40B4-BE49-F238E27FC236}">
                <a16:creationId xmlns:a16="http://schemas.microsoft.com/office/drawing/2014/main" id="{E403EA04-5720-4973-9946-D967BD6C0EFA}"/>
              </a:ext>
            </a:extLst>
          </p:cNvPr>
          <p:cNvSpPr/>
          <p:nvPr/>
        </p:nvSpPr>
        <p:spPr>
          <a:xfrm>
            <a:off x="6994689" y="1414021"/>
            <a:ext cx="1606421" cy="139728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Lag Phase</a:t>
            </a:r>
          </a:p>
        </p:txBody>
      </p:sp>
      <p:pic>
        <p:nvPicPr>
          <p:cNvPr id="7" name="Picture 6" descr="A close up of a logo&#10;&#10;Description generated with high confidence">
            <a:extLst>
              <a:ext uri="{FF2B5EF4-FFF2-40B4-BE49-F238E27FC236}">
                <a16:creationId xmlns:a16="http://schemas.microsoft.com/office/drawing/2014/main" id="{91F16804-CC05-4D71-8BFE-43D5F1024D8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008561" y="4034672"/>
            <a:ext cx="2823328" cy="2823328"/>
          </a:xfrm>
          <a:prstGeom prst="rect">
            <a:avLst/>
          </a:prstGeom>
        </p:spPr>
      </p:pic>
      <p:sp>
        <p:nvSpPr>
          <p:cNvPr id="8" name="TextBox 7">
            <a:extLst>
              <a:ext uri="{FF2B5EF4-FFF2-40B4-BE49-F238E27FC236}">
                <a16:creationId xmlns:a16="http://schemas.microsoft.com/office/drawing/2014/main" id="{E54A5728-24BF-44EB-81AE-45CF26D1DA9C}"/>
              </a:ext>
            </a:extLst>
          </p:cNvPr>
          <p:cNvSpPr txBox="1"/>
          <p:nvPr/>
        </p:nvSpPr>
        <p:spPr>
          <a:xfrm>
            <a:off x="2301577" y="6993802"/>
            <a:ext cx="2530311" cy="369332"/>
          </a:xfrm>
          <a:prstGeom prst="rect">
            <a:avLst/>
          </a:prstGeom>
          <a:noFill/>
        </p:spPr>
        <p:txBody>
          <a:bodyPr wrap="square" rtlCol="0">
            <a:spAutoFit/>
          </a:bodyPr>
          <a:lstStyle/>
          <a:p>
            <a:r>
              <a:rPr lang="en-US" sz="900">
                <a:hlinkClick r:id="rId4" tooltip="http://commons.wikimedia.org/wiki/File:Emoji_u1f628.svg"/>
              </a:rPr>
              <a:t>This Photo</a:t>
            </a:r>
            <a:r>
              <a:rPr lang="en-US" sz="900"/>
              <a:t> by Unknown Author is licensed under </a:t>
            </a:r>
            <a:r>
              <a:rPr lang="en-US" sz="900">
                <a:hlinkClick r:id="rId5" tooltip="https://creativecommons.org/licenses/by-sa/3.0/"/>
              </a:rPr>
              <a:t>CC BY-SA</a:t>
            </a:r>
            <a:endParaRPr lang="en-US" sz="900"/>
          </a:p>
        </p:txBody>
      </p:sp>
    </p:spTree>
    <p:extLst>
      <p:ext uri="{BB962C8B-B14F-4D97-AF65-F5344CB8AC3E}">
        <p14:creationId xmlns:p14="http://schemas.microsoft.com/office/powerpoint/2010/main" val="39891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6FBDFA86-51D3-4729-B154-79691837280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85216" cy="6858000"/>
          </a:xfrm>
          <a:prstGeom prst="rect">
            <a:avLst/>
          </a:prstGeom>
          <a:solidFill>
            <a:srgbClr val="4F8D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Picture">
            <a:extLst>
              <a:ext uri="{FF2B5EF4-FFF2-40B4-BE49-F238E27FC236}">
                <a16:creationId xmlns:a16="http://schemas.microsoft.com/office/drawing/2014/main" id="{61447EA8-F5DF-49B8-96E0-AEE39CF6F7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0205" y="2873643"/>
            <a:ext cx="5271795" cy="3874769"/>
          </a:xfrm>
          <a:prstGeom prst="rect">
            <a:avLst/>
          </a:prstGeom>
          <a:noFill/>
          <a:extLst>
            <a:ext uri="{909E8E84-426E-40DD-AFC4-6F175D3DCCD1}">
              <a14:hiddenFill xmlns:a14="http://schemas.microsoft.com/office/drawing/2010/main">
                <a:solidFill>
                  <a:srgbClr val="FFFFFF"/>
                </a:solidFill>
              </a14:hiddenFill>
            </a:ext>
          </a:extLst>
        </p:spPr>
      </p:pic>
      <p:cxnSp>
        <p:nvCxnSpPr>
          <p:cNvPr id="73" name="Straight Connector 72">
            <a:extLst>
              <a:ext uri="{FF2B5EF4-FFF2-40B4-BE49-F238E27FC236}">
                <a16:creationId xmlns:a16="http://schemas.microsoft.com/office/drawing/2014/main" id="{0F1CE7C6-BE91-42A7-9214-F33FD918C386}"/>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87DCAD1-6FBC-4240-9D0B-10B4C40DF025}"/>
              </a:ext>
            </a:extLst>
          </p:cNvPr>
          <p:cNvSpPr>
            <a:spLocks noGrp="1"/>
          </p:cNvSpPr>
          <p:nvPr>
            <p:ph type="title"/>
          </p:nvPr>
        </p:nvSpPr>
        <p:spPr>
          <a:xfrm>
            <a:off x="911352" y="241108"/>
            <a:ext cx="5062511" cy="1499616"/>
          </a:xfrm>
        </p:spPr>
        <p:txBody>
          <a:bodyPr>
            <a:normAutofit/>
          </a:bodyPr>
          <a:lstStyle/>
          <a:p>
            <a:pPr algn="ctr"/>
            <a:r>
              <a:rPr lang="en-US" b="1" dirty="0">
                <a:solidFill>
                  <a:srgbClr val="C00000"/>
                </a:solidFill>
                <a:effectLst>
                  <a:outerShdw blurRad="38100" dist="38100" dir="2700000" algn="tl">
                    <a:srgbClr val="000000">
                      <a:alpha val="43137"/>
                    </a:srgbClr>
                  </a:outerShdw>
                </a:effectLst>
              </a:rPr>
              <a:t>Phases of </a:t>
            </a:r>
            <a:br>
              <a:rPr lang="en-US" b="1" dirty="0">
                <a:solidFill>
                  <a:srgbClr val="C00000"/>
                </a:solidFill>
                <a:effectLst>
                  <a:outerShdw blurRad="38100" dist="38100" dir="2700000" algn="tl">
                    <a:srgbClr val="000000">
                      <a:alpha val="43137"/>
                    </a:srgbClr>
                  </a:outerShdw>
                </a:effectLst>
              </a:rPr>
            </a:br>
            <a:r>
              <a:rPr lang="en-US" b="1" dirty="0">
                <a:solidFill>
                  <a:srgbClr val="C00000"/>
                </a:solidFill>
                <a:effectLst>
                  <a:outerShdw blurRad="38100" dist="38100" dir="2700000" algn="tl">
                    <a:srgbClr val="000000">
                      <a:alpha val="43137"/>
                    </a:srgbClr>
                  </a:outerShdw>
                </a:effectLst>
              </a:rPr>
              <a:t>Bacterial Growth</a:t>
            </a:r>
          </a:p>
        </p:txBody>
      </p:sp>
      <p:sp>
        <p:nvSpPr>
          <p:cNvPr id="3" name="Content Placeholder 2">
            <a:extLst>
              <a:ext uri="{FF2B5EF4-FFF2-40B4-BE49-F238E27FC236}">
                <a16:creationId xmlns:a16="http://schemas.microsoft.com/office/drawing/2014/main" id="{4435D016-BC5D-47ED-A990-BAD6F599E65D}"/>
              </a:ext>
            </a:extLst>
          </p:cNvPr>
          <p:cNvSpPr>
            <a:spLocks noGrp="1"/>
          </p:cNvSpPr>
          <p:nvPr>
            <p:ph idx="1"/>
          </p:nvPr>
        </p:nvSpPr>
        <p:spPr>
          <a:xfrm>
            <a:off x="552788" y="2163451"/>
            <a:ext cx="5533852" cy="4105373"/>
          </a:xfrm>
        </p:spPr>
        <p:txBody>
          <a:bodyPr>
            <a:normAutofit/>
          </a:bodyPr>
          <a:lstStyle/>
          <a:p>
            <a:pPr marL="0" indent="0">
              <a:buNone/>
            </a:pPr>
            <a:r>
              <a:rPr lang="en-US" sz="3200" b="1" dirty="0">
                <a:solidFill>
                  <a:srgbClr val="FFFFFF"/>
                </a:solidFill>
              </a:rPr>
              <a:t>The Log or Exponential Phase </a:t>
            </a:r>
          </a:p>
          <a:p>
            <a:r>
              <a:rPr lang="en-US" sz="1200" b="1" dirty="0">
                <a:solidFill>
                  <a:srgbClr val="FFFFFF"/>
                </a:solidFill>
              </a:rPr>
              <a:t> </a:t>
            </a:r>
            <a:r>
              <a:rPr lang="en-US" sz="2400" b="1" dirty="0">
                <a:solidFill>
                  <a:srgbClr val="FFFFFF"/>
                </a:solidFill>
              </a:rPr>
              <a:t>The log or exponential phase of the growth curve reveals the “active growth” of bacteria in the population. </a:t>
            </a:r>
          </a:p>
          <a:p>
            <a:endParaRPr lang="en-US" sz="2000" b="1" dirty="0">
              <a:solidFill>
                <a:srgbClr val="FFFFFF"/>
              </a:solidFill>
            </a:endParaRPr>
          </a:p>
        </p:txBody>
      </p:sp>
      <p:sp>
        <p:nvSpPr>
          <p:cNvPr id="4" name="Rectangle 3">
            <a:extLst>
              <a:ext uri="{FF2B5EF4-FFF2-40B4-BE49-F238E27FC236}">
                <a16:creationId xmlns:a16="http://schemas.microsoft.com/office/drawing/2014/main" id="{CAB670DB-A08E-4CC3-AAB3-6E9800F05034}"/>
              </a:ext>
            </a:extLst>
          </p:cNvPr>
          <p:cNvSpPr/>
          <p:nvPr/>
        </p:nvSpPr>
        <p:spPr>
          <a:xfrm>
            <a:off x="7199042" y="226159"/>
            <a:ext cx="4713402" cy="1200329"/>
          </a:xfrm>
          <a:prstGeom prst="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scene3d>
            <a:camera prst="orthographicFront"/>
            <a:lightRig rig="threePt" dir="t"/>
          </a:scene3d>
          <a:sp3d>
            <a:bevelT/>
          </a:sp3d>
        </p:spPr>
        <p:txBody>
          <a:bodyPr wrap="square">
            <a:spAutoFit/>
          </a:bodyPr>
          <a:lstStyle/>
          <a:p>
            <a:r>
              <a:rPr lang="en-US" b="1" dirty="0">
                <a:solidFill>
                  <a:srgbClr val="C00000"/>
                </a:solidFill>
              </a:rPr>
              <a:t> </a:t>
            </a:r>
          </a:p>
          <a:p>
            <a:endParaRPr lang="en-US" b="1" dirty="0">
              <a:solidFill>
                <a:srgbClr val="C00000"/>
              </a:solidFill>
            </a:endParaRPr>
          </a:p>
          <a:p>
            <a:endParaRPr lang="en-US" b="1" dirty="0">
              <a:solidFill>
                <a:srgbClr val="C00000"/>
              </a:solidFill>
            </a:endParaRPr>
          </a:p>
          <a:p>
            <a:endParaRPr lang="en-US" b="1" dirty="0">
              <a:solidFill>
                <a:srgbClr val="C00000"/>
              </a:solidFill>
            </a:endParaRPr>
          </a:p>
        </p:txBody>
      </p:sp>
      <p:sp>
        <p:nvSpPr>
          <p:cNvPr id="9" name="Arrow: Down 8">
            <a:extLst>
              <a:ext uri="{FF2B5EF4-FFF2-40B4-BE49-F238E27FC236}">
                <a16:creationId xmlns:a16="http://schemas.microsoft.com/office/drawing/2014/main" id="{DF3F1BD2-AE56-4118-B42D-85FEAB36208E}"/>
              </a:ext>
            </a:extLst>
          </p:cNvPr>
          <p:cNvSpPr/>
          <p:nvPr/>
        </p:nvSpPr>
        <p:spPr>
          <a:xfrm>
            <a:off x="7682846" y="1426488"/>
            <a:ext cx="1606421" cy="1374333"/>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The Log or Exp. Phase</a:t>
            </a:r>
          </a:p>
        </p:txBody>
      </p:sp>
      <p:sp>
        <p:nvSpPr>
          <p:cNvPr id="11" name="Title 1">
            <a:extLst>
              <a:ext uri="{FF2B5EF4-FFF2-40B4-BE49-F238E27FC236}">
                <a16:creationId xmlns:a16="http://schemas.microsoft.com/office/drawing/2014/main" id="{3CA840B7-8784-4C31-AE41-1CDB49FAD0AF}"/>
              </a:ext>
            </a:extLst>
          </p:cNvPr>
          <p:cNvSpPr txBox="1">
            <a:spLocks/>
          </p:cNvSpPr>
          <p:nvPr/>
        </p:nvSpPr>
        <p:spPr>
          <a:xfrm>
            <a:off x="7107863" y="472288"/>
            <a:ext cx="4896477" cy="708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C00000"/>
                </a:solidFill>
                <a:effectLst>
                  <a:outerShdw blurRad="38100" dist="38100" dir="2700000" algn="tl">
                    <a:srgbClr val="000000">
                      <a:alpha val="43137"/>
                    </a:srgbClr>
                  </a:outerShdw>
                </a:effectLst>
              </a:rPr>
              <a:t>Bacterial Growth Curve</a:t>
            </a:r>
          </a:p>
        </p:txBody>
      </p:sp>
      <p:pic>
        <p:nvPicPr>
          <p:cNvPr id="6" name="Picture 5">
            <a:extLst>
              <a:ext uri="{FF2B5EF4-FFF2-40B4-BE49-F238E27FC236}">
                <a16:creationId xmlns:a16="http://schemas.microsoft.com/office/drawing/2014/main" id="{93D0BD19-B2EC-4BA3-A48F-BF26A686C3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2444" y="4216137"/>
            <a:ext cx="3048000" cy="2286000"/>
          </a:xfrm>
          <a:prstGeom prst="rect">
            <a:avLst/>
          </a:prstGeom>
        </p:spPr>
      </p:pic>
    </p:spTree>
    <p:extLst>
      <p:ext uri="{BB962C8B-B14F-4D97-AF65-F5344CB8AC3E}">
        <p14:creationId xmlns:p14="http://schemas.microsoft.com/office/powerpoint/2010/main" val="361709410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6FBDFA86-51D3-4729-B154-79691837280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85216" cy="6858000"/>
          </a:xfrm>
          <a:prstGeom prst="rect">
            <a:avLst/>
          </a:prstGeom>
          <a:solidFill>
            <a:srgbClr val="4F8D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Picture">
            <a:extLst>
              <a:ext uri="{FF2B5EF4-FFF2-40B4-BE49-F238E27FC236}">
                <a16:creationId xmlns:a16="http://schemas.microsoft.com/office/drawing/2014/main" id="{61447EA8-F5DF-49B8-96E0-AEE39CF6F7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0205" y="2873643"/>
            <a:ext cx="5271795" cy="3874769"/>
          </a:xfrm>
          <a:prstGeom prst="rect">
            <a:avLst/>
          </a:prstGeom>
          <a:noFill/>
          <a:extLst>
            <a:ext uri="{909E8E84-426E-40DD-AFC4-6F175D3DCCD1}">
              <a14:hiddenFill xmlns:a14="http://schemas.microsoft.com/office/drawing/2010/main">
                <a:solidFill>
                  <a:srgbClr val="FFFFFF"/>
                </a:solidFill>
              </a14:hiddenFill>
            </a:ext>
          </a:extLst>
        </p:spPr>
      </p:pic>
      <p:cxnSp>
        <p:nvCxnSpPr>
          <p:cNvPr id="73" name="Straight Connector 72">
            <a:extLst>
              <a:ext uri="{FF2B5EF4-FFF2-40B4-BE49-F238E27FC236}">
                <a16:creationId xmlns:a16="http://schemas.microsoft.com/office/drawing/2014/main" id="{0F1CE7C6-BE91-42A7-9214-F33FD918C386}"/>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87DCAD1-6FBC-4240-9D0B-10B4C40DF025}"/>
              </a:ext>
            </a:extLst>
          </p:cNvPr>
          <p:cNvSpPr>
            <a:spLocks noGrp="1"/>
          </p:cNvSpPr>
          <p:nvPr>
            <p:ph type="title"/>
          </p:nvPr>
        </p:nvSpPr>
        <p:spPr>
          <a:xfrm>
            <a:off x="911352" y="241108"/>
            <a:ext cx="5062511" cy="1499616"/>
          </a:xfrm>
        </p:spPr>
        <p:txBody>
          <a:bodyPr>
            <a:normAutofit/>
          </a:bodyPr>
          <a:lstStyle/>
          <a:p>
            <a:pPr algn="ctr"/>
            <a:r>
              <a:rPr lang="en-US" b="1" dirty="0">
                <a:solidFill>
                  <a:srgbClr val="C00000"/>
                </a:solidFill>
                <a:effectLst>
                  <a:outerShdw blurRad="38100" dist="38100" dir="2700000" algn="tl">
                    <a:srgbClr val="000000">
                      <a:alpha val="43137"/>
                    </a:srgbClr>
                  </a:outerShdw>
                </a:effectLst>
              </a:rPr>
              <a:t>Phases of </a:t>
            </a:r>
            <a:br>
              <a:rPr lang="en-US" b="1" dirty="0">
                <a:solidFill>
                  <a:srgbClr val="C00000"/>
                </a:solidFill>
                <a:effectLst>
                  <a:outerShdw blurRad="38100" dist="38100" dir="2700000" algn="tl">
                    <a:srgbClr val="000000">
                      <a:alpha val="43137"/>
                    </a:srgbClr>
                  </a:outerShdw>
                </a:effectLst>
              </a:rPr>
            </a:br>
            <a:r>
              <a:rPr lang="en-US" b="1" dirty="0">
                <a:solidFill>
                  <a:srgbClr val="C00000"/>
                </a:solidFill>
                <a:effectLst>
                  <a:outerShdw blurRad="38100" dist="38100" dir="2700000" algn="tl">
                    <a:srgbClr val="000000">
                      <a:alpha val="43137"/>
                    </a:srgbClr>
                  </a:outerShdw>
                </a:effectLst>
              </a:rPr>
              <a:t>Bacterial Growth</a:t>
            </a:r>
          </a:p>
        </p:txBody>
      </p:sp>
      <p:sp>
        <p:nvSpPr>
          <p:cNvPr id="3" name="Content Placeholder 2">
            <a:extLst>
              <a:ext uri="{FF2B5EF4-FFF2-40B4-BE49-F238E27FC236}">
                <a16:creationId xmlns:a16="http://schemas.microsoft.com/office/drawing/2014/main" id="{4435D016-BC5D-47ED-A990-BAD6F599E65D}"/>
              </a:ext>
            </a:extLst>
          </p:cNvPr>
          <p:cNvSpPr>
            <a:spLocks noGrp="1"/>
          </p:cNvSpPr>
          <p:nvPr>
            <p:ph idx="1"/>
          </p:nvPr>
        </p:nvSpPr>
        <p:spPr>
          <a:xfrm>
            <a:off x="552788" y="2163451"/>
            <a:ext cx="5533852" cy="4105373"/>
          </a:xfrm>
        </p:spPr>
        <p:txBody>
          <a:bodyPr>
            <a:normAutofit lnSpcReduction="10000"/>
          </a:bodyPr>
          <a:lstStyle/>
          <a:p>
            <a:pPr marL="0" indent="0">
              <a:buNone/>
            </a:pPr>
            <a:r>
              <a:rPr lang="en-US" sz="3600" b="1" dirty="0">
                <a:solidFill>
                  <a:srgbClr val="FFFFFF"/>
                </a:solidFill>
              </a:rPr>
              <a:t>The Stationary Phase </a:t>
            </a:r>
          </a:p>
          <a:p>
            <a:r>
              <a:rPr lang="en-US" sz="2400" b="1" dirty="0">
                <a:solidFill>
                  <a:srgbClr val="FFFFFF"/>
                </a:solidFill>
              </a:rPr>
              <a:t>The growth will level off when the population of bacteria begins to run out of space and nutrients and/or when toxins are built up in the culture, the log phase will give way to the stationary phase. In the stationary phase, the number of bacteria cells in the population will remain fairly consistent due to the fact that the number of cells being created will be roughly equal to the number of cells dying.</a:t>
            </a:r>
          </a:p>
          <a:p>
            <a:pPr marL="0" indent="0">
              <a:buNone/>
            </a:pPr>
            <a:endParaRPr lang="en-US" sz="2400" b="1" dirty="0">
              <a:solidFill>
                <a:srgbClr val="FFFFFF"/>
              </a:solidFill>
            </a:endParaRPr>
          </a:p>
        </p:txBody>
      </p:sp>
      <p:sp>
        <p:nvSpPr>
          <p:cNvPr id="4" name="Rectangle 3">
            <a:extLst>
              <a:ext uri="{FF2B5EF4-FFF2-40B4-BE49-F238E27FC236}">
                <a16:creationId xmlns:a16="http://schemas.microsoft.com/office/drawing/2014/main" id="{CAB670DB-A08E-4CC3-AAB3-6E9800F05034}"/>
              </a:ext>
            </a:extLst>
          </p:cNvPr>
          <p:cNvSpPr/>
          <p:nvPr/>
        </p:nvSpPr>
        <p:spPr>
          <a:xfrm>
            <a:off x="7199042" y="226159"/>
            <a:ext cx="4713402" cy="1200329"/>
          </a:xfrm>
          <a:prstGeom prst="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scene3d>
            <a:camera prst="orthographicFront"/>
            <a:lightRig rig="threePt" dir="t"/>
          </a:scene3d>
          <a:sp3d>
            <a:bevelT/>
          </a:sp3d>
        </p:spPr>
        <p:txBody>
          <a:bodyPr wrap="square">
            <a:spAutoFit/>
          </a:bodyPr>
          <a:lstStyle/>
          <a:p>
            <a:r>
              <a:rPr lang="en-US" b="1" dirty="0">
                <a:solidFill>
                  <a:srgbClr val="C00000"/>
                </a:solidFill>
              </a:rPr>
              <a:t> </a:t>
            </a:r>
          </a:p>
          <a:p>
            <a:endParaRPr lang="en-US" b="1" dirty="0">
              <a:solidFill>
                <a:srgbClr val="C00000"/>
              </a:solidFill>
            </a:endParaRPr>
          </a:p>
          <a:p>
            <a:endParaRPr lang="en-US" b="1" dirty="0">
              <a:solidFill>
                <a:srgbClr val="C00000"/>
              </a:solidFill>
            </a:endParaRPr>
          </a:p>
          <a:p>
            <a:endParaRPr lang="en-US" b="1" dirty="0">
              <a:solidFill>
                <a:srgbClr val="C00000"/>
              </a:solidFill>
            </a:endParaRPr>
          </a:p>
        </p:txBody>
      </p:sp>
      <p:sp>
        <p:nvSpPr>
          <p:cNvPr id="9" name="Arrow: Down 8">
            <a:extLst>
              <a:ext uri="{FF2B5EF4-FFF2-40B4-BE49-F238E27FC236}">
                <a16:creationId xmlns:a16="http://schemas.microsoft.com/office/drawing/2014/main" id="{C4E630FE-00A8-4EB7-BAEB-EA97F389CA39}"/>
              </a:ext>
            </a:extLst>
          </p:cNvPr>
          <p:cNvSpPr/>
          <p:nvPr/>
        </p:nvSpPr>
        <p:spPr>
          <a:xfrm>
            <a:off x="8329562" y="1426488"/>
            <a:ext cx="1945655" cy="1374333"/>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The Stationary Phase</a:t>
            </a:r>
          </a:p>
        </p:txBody>
      </p:sp>
      <p:sp>
        <p:nvSpPr>
          <p:cNvPr id="11" name="Title 1">
            <a:extLst>
              <a:ext uri="{FF2B5EF4-FFF2-40B4-BE49-F238E27FC236}">
                <a16:creationId xmlns:a16="http://schemas.microsoft.com/office/drawing/2014/main" id="{6DA34105-5520-4FDF-A238-7D0FE0544DEF}"/>
              </a:ext>
            </a:extLst>
          </p:cNvPr>
          <p:cNvSpPr txBox="1">
            <a:spLocks/>
          </p:cNvSpPr>
          <p:nvPr/>
        </p:nvSpPr>
        <p:spPr>
          <a:xfrm>
            <a:off x="7107863" y="472288"/>
            <a:ext cx="4896477" cy="708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C00000"/>
                </a:solidFill>
                <a:effectLst>
                  <a:outerShdw blurRad="38100" dist="38100" dir="2700000" algn="tl">
                    <a:srgbClr val="000000">
                      <a:alpha val="43137"/>
                    </a:srgbClr>
                  </a:outerShdw>
                </a:effectLst>
              </a:rPr>
              <a:t>Bacterial Growth Curve</a:t>
            </a:r>
          </a:p>
        </p:txBody>
      </p:sp>
    </p:spTree>
    <p:extLst>
      <p:ext uri="{BB962C8B-B14F-4D97-AF65-F5344CB8AC3E}">
        <p14:creationId xmlns:p14="http://schemas.microsoft.com/office/powerpoint/2010/main" val="95999478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6FBDFA86-51D3-4729-B154-79691837280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85216" cy="6858000"/>
          </a:xfrm>
          <a:prstGeom prst="rect">
            <a:avLst/>
          </a:prstGeom>
          <a:solidFill>
            <a:srgbClr val="4F8D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Picture">
            <a:extLst>
              <a:ext uri="{FF2B5EF4-FFF2-40B4-BE49-F238E27FC236}">
                <a16:creationId xmlns:a16="http://schemas.microsoft.com/office/drawing/2014/main" id="{61447EA8-F5DF-49B8-96E0-AEE39CF6F7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0205" y="2873643"/>
            <a:ext cx="5271795" cy="3874769"/>
          </a:xfrm>
          <a:prstGeom prst="rect">
            <a:avLst/>
          </a:prstGeom>
          <a:noFill/>
          <a:extLst>
            <a:ext uri="{909E8E84-426E-40DD-AFC4-6F175D3DCCD1}">
              <a14:hiddenFill xmlns:a14="http://schemas.microsoft.com/office/drawing/2010/main">
                <a:solidFill>
                  <a:srgbClr val="FFFFFF"/>
                </a:solidFill>
              </a14:hiddenFill>
            </a:ext>
          </a:extLst>
        </p:spPr>
      </p:pic>
      <p:cxnSp>
        <p:nvCxnSpPr>
          <p:cNvPr id="73" name="Straight Connector 72">
            <a:extLst>
              <a:ext uri="{FF2B5EF4-FFF2-40B4-BE49-F238E27FC236}">
                <a16:creationId xmlns:a16="http://schemas.microsoft.com/office/drawing/2014/main" id="{0F1CE7C6-BE91-42A7-9214-F33FD918C386}"/>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87DCAD1-6FBC-4240-9D0B-10B4C40DF025}"/>
              </a:ext>
            </a:extLst>
          </p:cNvPr>
          <p:cNvSpPr>
            <a:spLocks noGrp="1"/>
          </p:cNvSpPr>
          <p:nvPr>
            <p:ph type="title"/>
          </p:nvPr>
        </p:nvSpPr>
        <p:spPr>
          <a:xfrm>
            <a:off x="911352" y="241108"/>
            <a:ext cx="5062511" cy="1499616"/>
          </a:xfrm>
        </p:spPr>
        <p:txBody>
          <a:bodyPr>
            <a:normAutofit/>
          </a:bodyPr>
          <a:lstStyle/>
          <a:p>
            <a:pPr algn="ctr"/>
            <a:r>
              <a:rPr lang="en-US" b="1" dirty="0">
                <a:solidFill>
                  <a:srgbClr val="C00000"/>
                </a:solidFill>
                <a:effectLst>
                  <a:outerShdw blurRad="38100" dist="38100" dir="2700000" algn="tl">
                    <a:srgbClr val="000000">
                      <a:alpha val="43137"/>
                    </a:srgbClr>
                  </a:outerShdw>
                </a:effectLst>
              </a:rPr>
              <a:t>Phases of </a:t>
            </a:r>
            <a:br>
              <a:rPr lang="en-US" b="1" dirty="0">
                <a:solidFill>
                  <a:srgbClr val="C00000"/>
                </a:solidFill>
                <a:effectLst>
                  <a:outerShdw blurRad="38100" dist="38100" dir="2700000" algn="tl">
                    <a:srgbClr val="000000">
                      <a:alpha val="43137"/>
                    </a:srgbClr>
                  </a:outerShdw>
                </a:effectLst>
              </a:rPr>
            </a:br>
            <a:r>
              <a:rPr lang="en-US" b="1" dirty="0">
                <a:solidFill>
                  <a:srgbClr val="C00000"/>
                </a:solidFill>
                <a:effectLst>
                  <a:outerShdw blurRad="38100" dist="38100" dir="2700000" algn="tl">
                    <a:srgbClr val="000000">
                      <a:alpha val="43137"/>
                    </a:srgbClr>
                  </a:outerShdw>
                </a:effectLst>
              </a:rPr>
              <a:t>Bacterial Growth</a:t>
            </a:r>
          </a:p>
        </p:txBody>
      </p:sp>
      <p:sp>
        <p:nvSpPr>
          <p:cNvPr id="3" name="Content Placeholder 2">
            <a:extLst>
              <a:ext uri="{FF2B5EF4-FFF2-40B4-BE49-F238E27FC236}">
                <a16:creationId xmlns:a16="http://schemas.microsoft.com/office/drawing/2014/main" id="{4435D016-BC5D-47ED-A990-BAD6F599E65D}"/>
              </a:ext>
            </a:extLst>
          </p:cNvPr>
          <p:cNvSpPr>
            <a:spLocks noGrp="1"/>
          </p:cNvSpPr>
          <p:nvPr>
            <p:ph idx="1"/>
          </p:nvPr>
        </p:nvSpPr>
        <p:spPr>
          <a:xfrm>
            <a:off x="628203" y="1794119"/>
            <a:ext cx="5533852" cy="4105373"/>
          </a:xfrm>
        </p:spPr>
        <p:txBody>
          <a:bodyPr>
            <a:normAutofit/>
          </a:bodyPr>
          <a:lstStyle/>
          <a:p>
            <a:pPr marL="0" indent="0">
              <a:buNone/>
            </a:pPr>
            <a:r>
              <a:rPr lang="en-US" sz="3600" b="1" dirty="0">
                <a:solidFill>
                  <a:srgbClr val="FFFFFF"/>
                </a:solidFill>
              </a:rPr>
              <a:t>The Death Phase </a:t>
            </a:r>
          </a:p>
          <a:p>
            <a:r>
              <a:rPr lang="en-US" b="1" dirty="0">
                <a:solidFill>
                  <a:srgbClr val="FFFFFF"/>
                </a:solidFill>
              </a:rPr>
              <a:t>After some time, the depletion of nutrition and space and the buildup of toxins in the culture, will cause more cells to be dying than cell being produced. This is the death phase of the growth curve. </a:t>
            </a:r>
          </a:p>
          <a:p>
            <a:endParaRPr lang="en-US" b="1" dirty="0">
              <a:solidFill>
                <a:srgbClr val="FFFFFF"/>
              </a:solidFill>
            </a:endParaRPr>
          </a:p>
        </p:txBody>
      </p:sp>
      <p:sp>
        <p:nvSpPr>
          <p:cNvPr id="4" name="Rectangle 3">
            <a:extLst>
              <a:ext uri="{FF2B5EF4-FFF2-40B4-BE49-F238E27FC236}">
                <a16:creationId xmlns:a16="http://schemas.microsoft.com/office/drawing/2014/main" id="{CAB670DB-A08E-4CC3-AAB3-6E9800F05034}"/>
              </a:ext>
            </a:extLst>
          </p:cNvPr>
          <p:cNvSpPr/>
          <p:nvPr/>
        </p:nvSpPr>
        <p:spPr>
          <a:xfrm>
            <a:off x="7199042" y="226159"/>
            <a:ext cx="4713402" cy="1200329"/>
          </a:xfrm>
          <a:prstGeom prst="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scene3d>
            <a:camera prst="orthographicFront"/>
            <a:lightRig rig="threePt" dir="t"/>
          </a:scene3d>
          <a:sp3d>
            <a:bevelT/>
          </a:sp3d>
        </p:spPr>
        <p:txBody>
          <a:bodyPr wrap="square">
            <a:spAutoFit/>
          </a:bodyPr>
          <a:lstStyle/>
          <a:p>
            <a:r>
              <a:rPr lang="en-US" b="1" dirty="0">
                <a:solidFill>
                  <a:srgbClr val="C00000"/>
                </a:solidFill>
              </a:rPr>
              <a:t> </a:t>
            </a:r>
          </a:p>
          <a:p>
            <a:endParaRPr lang="en-US" b="1" dirty="0">
              <a:solidFill>
                <a:srgbClr val="C00000"/>
              </a:solidFill>
            </a:endParaRPr>
          </a:p>
          <a:p>
            <a:endParaRPr lang="en-US" b="1" dirty="0">
              <a:solidFill>
                <a:srgbClr val="C00000"/>
              </a:solidFill>
            </a:endParaRPr>
          </a:p>
          <a:p>
            <a:endParaRPr lang="en-US" b="1" dirty="0">
              <a:solidFill>
                <a:srgbClr val="C00000"/>
              </a:solidFill>
            </a:endParaRPr>
          </a:p>
        </p:txBody>
      </p:sp>
      <p:sp>
        <p:nvSpPr>
          <p:cNvPr id="9" name="Arrow: Down 8">
            <a:extLst>
              <a:ext uri="{FF2B5EF4-FFF2-40B4-BE49-F238E27FC236}">
                <a16:creationId xmlns:a16="http://schemas.microsoft.com/office/drawing/2014/main" id="{DB5F1CAA-2936-4F7F-A66E-653BB16C976F}"/>
              </a:ext>
            </a:extLst>
          </p:cNvPr>
          <p:cNvSpPr/>
          <p:nvPr/>
        </p:nvSpPr>
        <p:spPr>
          <a:xfrm>
            <a:off x="9775597" y="1442524"/>
            <a:ext cx="1565546" cy="1441853"/>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The </a:t>
            </a:r>
          </a:p>
          <a:p>
            <a:pPr algn="ctr"/>
            <a:r>
              <a:rPr lang="en-US" sz="1400" b="1" dirty="0"/>
              <a:t>Death</a:t>
            </a:r>
          </a:p>
          <a:p>
            <a:pPr algn="ctr"/>
            <a:r>
              <a:rPr lang="en-US" sz="1400" b="1" dirty="0"/>
              <a:t>Phase</a:t>
            </a:r>
          </a:p>
        </p:txBody>
      </p:sp>
      <p:sp>
        <p:nvSpPr>
          <p:cNvPr id="11" name="Title 1">
            <a:extLst>
              <a:ext uri="{FF2B5EF4-FFF2-40B4-BE49-F238E27FC236}">
                <a16:creationId xmlns:a16="http://schemas.microsoft.com/office/drawing/2014/main" id="{40AAD924-7510-4684-9E75-CA4EA433CA15}"/>
              </a:ext>
            </a:extLst>
          </p:cNvPr>
          <p:cNvSpPr txBox="1">
            <a:spLocks/>
          </p:cNvSpPr>
          <p:nvPr/>
        </p:nvSpPr>
        <p:spPr>
          <a:xfrm>
            <a:off x="7107863" y="472288"/>
            <a:ext cx="4896477" cy="708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C00000"/>
                </a:solidFill>
                <a:effectLst>
                  <a:outerShdw blurRad="38100" dist="38100" dir="2700000" algn="tl">
                    <a:srgbClr val="000000">
                      <a:alpha val="43137"/>
                    </a:srgbClr>
                  </a:outerShdw>
                </a:effectLst>
              </a:rPr>
              <a:t>Bacterial Growth Curve</a:t>
            </a:r>
          </a:p>
        </p:txBody>
      </p:sp>
      <p:pic>
        <p:nvPicPr>
          <p:cNvPr id="6" name="Picture 5" descr="A picture containing clipart&#10;&#10;Description generated with very high confidence">
            <a:extLst>
              <a:ext uri="{FF2B5EF4-FFF2-40B4-BE49-F238E27FC236}">
                <a16:creationId xmlns:a16="http://schemas.microsoft.com/office/drawing/2014/main" id="{5EEE2E3F-2245-4B6C-9656-6A2F268AE673}"/>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259191" y="4957163"/>
            <a:ext cx="1930336" cy="1861803"/>
          </a:xfrm>
          <a:prstGeom prst="rect">
            <a:avLst/>
          </a:prstGeom>
        </p:spPr>
      </p:pic>
      <p:sp>
        <p:nvSpPr>
          <p:cNvPr id="7" name="TextBox 6">
            <a:extLst>
              <a:ext uri="{FF2B5EF4-FFF2-40B4-BE49-F238E27FC236}">
                <a16:creationId xmlns:a16="http://schemas.microsoft.com/office/drawing/2014/main" id="{95F6CC9F-A2E4-4026-BDB8-90D79A66AC3B}"/>
              </a:ext>
            </a:extLst>
          </p:cNvPr>
          <p:cNvSpPr txBox="1"/>
          <p:nvPr/>
        </p:nvSpPr>
        <p:spPr>
          <a:xfrm>
            <a:off x="2356701" y="6911395"/>
            <a:ext cx="1832826" cy="369332"/>
          </a:xfrm>
          <a:prstGeom prst="rect">
            <a:avLst/>
          </a:prstGeom>
          <a:noFill/>
        </p:spPr>
        <p:txBody>
          <a:bodyPr wrap="square" rtlCol="0">
            <a:spAutoFit/>
          </a:bodyPr>
          <a:lstStyle/>
          <a:p>
            <a:r>
              <a:rPr lang="en-US" sz="900">
                <a:hlinkClick r:id="rId4" tooltip="http://abyjcub.blogspot.com/2011/09/ick-n-our.html"/>
              </a:rPr>
              <a:t>This Photo</a:t>
            </a:r>
            <a:r>
              <a:rPr lang="en-US" sz="900"/>
              <a:t> by Unknown Author is licensed under </a:t>
            </a:r>
            <a:r>
              <a:rPr lang="en-US" sz="900">
                <a:hlinkClick r:id="rId5" tooltip="https://creativecommons.org/licenses/by-nc-nd/2.5/"/>
              </a:rPr>
              <a:t>CC BY-NC-ND</a:t>
            </a:r>
            <a:endParaRPr lang="en-US" sz="900"/>
          </a:p>
        </p:txBody>
      </p:sp>
    </p:spTree>
    <p:extLst>
      <p:ext uri="{BB962C8B-B14F-4D97-AF65-F5344CB8AC3E}">
        <p14:creationId xmlns:p14="http://schemas.microsoft.com/office/powerpoint/2010/main" val="237266327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F57650A-AC95-45C2-A1DA-81887573B729}"/>
              </a:ext>
            </a:extLst>
          </p:cNvPr>
          <p:cNvPicPr>
            <a:picLocks noChangeAspect="1"/>
          </p:cNvPicPr>
          <p:nvPr/>
        </p:nvPicPr>
        <p:blipFill rotWithShape="1">
          <a:blip r:embed="rId2">
            <a:extLst>
              <a:ext uri="{28A0092B-C50C-407E-A947-70E740481C1C}">
                <a14:useLocalDpi xmlns:a14="http://schemas.microsoft.com/office/drawing/2010/main" val="0"/>
              </a:ext>
            </a:extLst>
          </a:blip>
          <a:srcRect t="24417" b="583"/>
          <a:stretch/>
        </p:blipFill>
        <p:spPr>
          <a:xfrm>
            <a:off x="-1" y="10"/>
            <a:ext cx="12192000" cy="6857990"/>
          </a:xfrm>
          <a:prstGeom prst="rect">
            <a:avLst/>
          </a:prstGeom>
        </p:spPr>
      </p:pic>
      <p:sp>
        <p:nvSpPr>
          <p:cNvPr id="10" name="Freeform 5">
            <a:extLst>
              <a:ext uri="{FF2B5EF4-FFF2-40B4-BE49-F238E27FC236}">
                <a16:creationId xmlns:a16="http://schemas.microsoft.com/office/drawing/2014/main" id="{3CD9DF72-87A3-404E-A828-84CBF11A830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cxnSp>
        <p:nvCxnSpPr>
          <p:cNvPr id="12" name="Straight Connector 11">
            <a:extLst>
              <a:ext uri="{FF2B5EF4-FFF2-40B4-BE49-F238E27FC236}">
                <a16:creationId xmlns:a16="http://schemas.microsoft.com/office/drawing/2014/main" id="{20E3A342-4D61-4E3F-AF90-1AB42AEB96C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45F010D-2DD0-4B2C-B9C6-F67A8B97B135}"/>
              </a:ext>
            </a:extLst>
          </p:cNvPr>
          <p:cNvSpPr>
            <a:spLocks noGrp="1"/>
          </p:cNvSpPr>
          <p:nvPr>
            <p:ph type="title"/>
          </p:nvPr>
        </p:nvSpPr>
        <p:spPr>
          <a:xfrm>
            <a:off x="709448" y="1913950"/>
            <a:ext cx="4204137" cy="1342754"/>
          </a:xfrm>
        </p:spPr>
        <p:txBody>
          <a:bodyPr>
            <a:normAutofit/>
          </a:bodyPr>
          <a:lstStyle/>
          <a:p>
            <a:pPr algn="ctr"/>
            <a:r>
              <a:rPr lang="en-US" sz="3600" b="1">
                <a:effectLst>
                  <a:outerShdw blurRad="38100" dist="38100" dir="2700000" algn="tl">
                    <a:srgbClr val="000000">
                      <a:alpha val="43137"/>
                    </a:srgbClr>
                  </a:outerShdw>
                </a:effectLst>
              </a:rPr>
              <a:t>The 2 Functions of DNA</a:t>
            </a:r>
          </a:p>
        </p:txBody>
      </p:sp>
      <p:sp>
        <p:nvSpPr>
          <p:cNvPr id="3" name="Content Placeholder 2">
            <a:extLst>
              <a:ext uri="{FF2B5EF4-FFF2-40B4-BE49-F238E27FC236}">
                <a16:creationId xmlns:a16="http://schemas.microsoft.com/office/drawing/2014/main" id="{DF251914-B70E-4177-BDAB-297D294D1160}"/>
              </a:ext>
            </a:extLst>
          </p:cNvPr>
          <p:cNvSpPr>
            <a:spLocks noGrp="1"/>
          </p:cNvSpPr>
          <p:nvPr>
            <p:ph idx="1"/>
          </p:nvPr>
        </p:nvSpPr>
        <p:spPr>
          <a:xfrm>
            <a:off x="320564" y="3747432"/>
            <a:ext cx="4593021" cy="2619839"/>
          </a:xfrm>
        </p:spPr>
        <p:txBody>
          <a:bodyPr anchor="ctr">
            <a:normAutofit/>
          </a:bodyPr>
          <a:lstStyle/>
          <a:p>
            <a:pPr marL="514350" indent="-514350">
              <a:buFont typeface="+mj-lt"/>
              <a:buAutoNum type="arabicPeriod"/>
            </a:pPr>
            <a:r>
              <a:rPr lang="en-US" b="1" dirty="0"/>
              <a:t> Autocatalytic Function </a:t>
            </a:r>
          </a:p>
          <a:p>
            <a:pPr lvl="1"/>
            <a:r>
              <a:rPr lang="en-US" b="1" dirty="0"/>
              <a:t>It Directs its Own Synthesis</a:t>
            </a:r>
          </a:p>
          <a:p>
            <a:pPr marL="514350" indent="-514350">
              <a:buFont typeface="+mj-lt"/>
              <a:buAutoNum type="arabicPeriod"/>
            </a:pPr>
            <a:r>
              <a:rPr lang="en-US" b="1" dirty="0" err="1"/>
              <a:t>Heterocatalytic</a:t>
            </a:r>
            <a:r>
              <a:rPr lang="en-US" b="1" dirty="0"/>
              <a:t> Function </a:t>
            </a:r>
          </a:p>
          <a:p>
            <a:pPr lvl="1"/>
            <a:r>
              <a:rPr lang="en-US" b="1" dirty="0"/>
              <a:t>It Directs the Synthesis of RNA and Proteins</a:t>
            </a:r>
          </a:p>
          <a:p>
            <a:endParaRPr lang="en-US" b="1" dirty="0"/>
          </a:p>
        </p:txBody>
      </p:sp>
    </p:spTree>
    <p:extLst>
      <p:ext uri="{BB962C8B-B14F-4D97-AF65-F5344CB8AC3E}">
        <p14:creationId xmlns:p14="http://schemas.microsoft.com/office/powerpoint/2010/main" val="147782525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text on a white background&#10;&#10;Description generated with high confidence">
            <a:extLst>
              <a:ext uri="{FF2B5EF4-FFF2-40B4-BE49-F238E27FC236}">
                <a16:creationId xmlns:a16="http://schemas.microsoft.com/office/drawing/2014/main" id="{828BC69B-729B-4C74-836F-8B0BB74C788D}"/>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274075" y="318233"/>
            <a:ext cx="4185879" cy="6465177"/>
          </a:xfrm>
          <a:prstGeom prst="rect">
            <a:avLst/>
          </a:prstGeom>
        </p:spPr>
      </p:pic>
      <p:sp>
        <p:nvSpPr>
          <p:cNvPr id="11" name="Rectangle 10">
            <a:extLst>
              <a:ext uri="{FF2B5EF4-FFF2-40B4-BE49-F238E27FC236}">
                <a16:creationId xmlns:a16="http://schemas.microsoft.com/office/drawing/2014/main" id="{6FBDFA86-51D3-4729-B154-79691837280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8521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0F1CE7C6-BE91-42A7-9214-F33FD918C386}"/>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4C88E77-AB01-407D-89A3-2B72B8F93AD0}"/>
              </a:ext>
            </a:extLst>
          </p:cNvPr>
          <p:cNvSpPr>
            <a:spLocks noGrp="1"/>
          </p:cNvSpPr>
          <p:nvPr>
            <p:ph type="title"/>
          </p:nvPr>
        </p:nvSpPr>
        <p:spPr>
          <a:xfrm>
            <a:off x="1024129" y="585216"/>
            <a:ext cx="5062511" cy="1499616"/>
          </a:xfrm>
        </p:spPr>
        <p:txBody>
          <a:bodyPr>
            <a:normAutofit/>
          </a:bodyPr>
          <a:lstStyle/>
          <a:p>
            <a:r>
              <a:rPr lang="en-US">
                <a:solidFill>
                  <a:srgbClr val="FFFFFF"/>
                </a:solidFill>
              </a:rPr>
              <a:t>Structure of DNA</a:t>
            </a:r>
          </a:p>
        </p:txBody>
      </p:sp>
      <p:sp>
        <p:nvSpPr>
          <p:cNvPr id="3" name="Content Placeholder 2">
            <a:extLst>
              <a:ext uri="{FF2B5EF4-FFF2-40B4-BE49-F238E27FC236}">
                <a16:creationId xmlns:a16="http://schemas.microsoft.com/office/drawing/2014/main" id="{52ED8A71-2F84-4D15-A862-047E5410D7E2}"/>
              </a:ext>
            </a:extLst>
          </p:cNvPr>
          <p:cNvSpPr>
            <a:spLocks noGrp="1"/>
          </p:cNvSpPr>
          <p:nvPr>
            <p:ph idx="1"/>
          </p:nvPr>
        </p:nvSpPr>
        <p:spPr>
          <a:xfrm>
            <a:off x="635270" y="2084832"/>
            <a:ext cx="5081232" cy="3931920"/>
          </a:xfrm>
        </p:spPr>
        <p:txBody>
          <a:bodyPr>
            <a:normAutofit lnSpcReduction="10000"/>
          </a:bodyPr>
          <a:lstStyle/>
          <a:p>
            <a:r>
              <a:rPr lang="en-US" sz="3600" dirty="0">
                <a:solidFill>
                  <a:srgbClr val="FFFFFF"/>
                </a:solidFill>
              </a:rPr>
              <a:t>DNA is Composed of a String of Nucleic Acids </a:t>
            </a:r>
          </a:p>
          <a:p>
            <a:pPr lvl="1"/>
            <a:r>
              <a:rPr lang="en-US" sz="3600" dirty="0">
                <a:solidFill>
                  <a:srgbClr val="FFFFFF"/>
                </a:solidFill>
              </a:rPr>
              <a:t>An individual nucleic acid is composed of the following:</a:t>
            </a:r>
          </a:p>
          <a:p>
            <a:pPr lvl="2"/>
            <a:r>
              <a:rPr lang="en-US" sz="3600" dirty="0">
                <a:solidFill>
                  <a:srgbClr val="FFFFFF"/>
                </a:solidFill>
              </a:rPr>
              <a:t>A Phosphate Group</a:t>
            </a:r>
          </a:p>
          <a:p>
            <a:pPr lvl="2"/>
            <a:r>
              <a:rPr lang="en-US" sz="3600" dirty="0">
                <a:solidFill>
                  <a:srgbClr val="FFFFFF"/>
                </a:solidFill>
              </a:rPr>
              <a:t>A Ribose Sugar</a:t>
            </a:r>
          </a:p>
          <a:p>
            <a:pPr lvl="2"/>
            <a:r>
              <a:rPr lang="en-US" sz="3600" dirty="0">
                <a:solidFill>
                  <a:srgbClr val="FFFFFF"/>
                </a:solidFill>
              </a:rPr>
              <a:t>A Nitrogenous Base</a:t>
            </a:r>
          </a:p>
          <a:p>
            <a:pPr marL="0" indent="0">
              <a:buNone/>
            </a:pPr>
            <a:endParaRPr lang="en-US" sz="3600" dirty="0">
              <a:solidFill>
                <a:srgbClr val="FFFFFF"/>
              </a:solidFill>
            </a:endParaRPr>
          </a:p>
        </p:txBody>
      </p:sp>
      <p:sp>
        <p:nvSpPr>
          <p:cNvPr id="7" name="Rectangle: Rounded Corners 6">
            <a:extLst>
              <a:ext uri="{FF2B5EF4-FFF2-40B4-BE49-F238E27FC236}">
                <a16:creationId xmlns:a16="http://schemas.microsoft.com/office/drawing/2014/main" id="{9040D798-A7A5-4EB4-8D54-D8714FC5C9EC}"/>
              </a:ext>
            </a:extLst>
          </p:cNvPr>
          <p:cNvSpPr/>
          <p:nvPr/>
        </p:nvSpPr>
        <p:spPr>
          <a:xfrm>
            <a:off x="7833930" y="1179859"/>
            <a:ext cx="3626024" cy="1384232"/>
          </a:xfrm>
          <a:prstGeom prst="roundRect">
            <a:avLst/>
          </a:prstGeom>
          <a:solidFill>
            <a:schemeClr val="accent4">
              <a:lumMod val="20000"/>
              <a:lumOff val="80000"/>
              <a:alpha val="24000"/>
            </a:schemeClr>
          </a:solid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8" name="Arrow: Right 7">
            <a:extLst>
              <a:ext uri="{FF2B5EF4-FFF2-40B4-BE49-F238E27FC236}">
                <a16:creationId xmlns:a16="http://schemas.microsoft.com/office/drawing/2014/main" id="{63255943-4E47-4398-B1B6-823369AC8C5E}"/>
              </a:ext>
            </a:extLst>
          </p:cNvPr>
          <p:cNvSpPr/>
          <p:nvPr/>
        </p:nvSpPr>
        <p:spPr>
          <a:xfrm>
            <a:off x="6086640" y="1600200"/>
            <a:ext cx="1676639" cy="652806"/>
          </a:xfrm>
          <a:prstGeom prst="rightArrow">
            <a:avLst/>
          </a:prstGeom>
          <a:ln w="28575">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a:t>NUCLEIC ACID</a:t>
            </a:r>
          </a:p>
        </p:txBody>
      </p:sp>
    </p:spTree>
    <p:extLst>
      <p:ext uri="{BB962C8B-B14F-4D97-AF65-F5344CB8AC3E}">
        <p14:creationId xmlns:p14="http://schemas.microsoft.com/office/powerpoint/2010/main" val="135840125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6FBDFA86-51D3-4729-B154-79691837280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85216" cy="6858000"/>
          </a:xfrm>
          <a:prstGeom prst="rect">
            <a:avLst/>
          </a:prstGeom>
          <a:solidFill>
            <a:srgbClr val="2A4C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map&#10;&#10;Description generated with very high confidence">
            <a:extLst>
              <a:ext uri="{FF2B5EF4-FFF2-40B4-BE49-F238E27FC236}">
                <a16:creationId xmlns:a16="http://schemas.microsoft.com/office/drawing/2014/main" id="{11FD4392-039A-4478-946D-0C6C7BDDF0B0}"/>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544017" y="1425048"/>
            <a:ext cx="4007904" cy="4007904"/>
          </a:xfrm>
          <a:prstGeom prst="rect">
            <a:avLst/>
          </a:prstGeom>
        </p:spPr>
      </p:pic>
      <p:cxnSp>
        <p:nvCxnSpPr>
          <p:cNvPr id="33" name="Straight Connector 32">
            <a:extLst>
              <a:ext uri="{FF2B5EF4-FFF2-40B4-BE49-F238E27FC236}">
                <a16:creationId xmlns:a16="http://schemas.microsoft.com/office/drawing/2014/main" id="{0F1CE7C6-BE91-42A7-9214-F33FD918C386}"/>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3689EDD-FA40-4C99-AA9A-50F4E1DED8BE}"/>
              </a:ext>
            </a:extLst>
          </p:cNvPr>
          <p:cNvSpPr>
            <a:spLocks noGrp="1"/>
          </p:cNvSpPr>
          <p:nvPr>
            <p:ph type="title"/>
          </p:nvPr>
        </p:nvSpPr>
        <p:spPr>
          <a:xfrm>
            <a:off x="1024129" y="585216"/>
            <a:ext cx="5062511" cy="1499616"/>
          </a:xfrm>
        </p:spPr>
        <p:txBody>
          <a:bodyPr>
            <a:normAutofit/>
          </a:bodyPr>
          <a:lstStyle/>
          <a:p>
            <a:r>
              <a:rPr lang="en-US" sz="3400">
                <a:solidFill>
                  <a:srgbClr val="FFFFFF"/>
                </a:solidFill>
              </a:rPr>
              <a:t>​There are only 4 nitrogenous bases found in DNA</a:t>
            </a:r>
          </a:p>
        </p:txBody>
      </p:sp>
      <p:sp>
        <p:nvSpPr>
          <p:cNvPr id="3" name="Content Placeholder 2">
            <a:extLst>
              <a:ext uri="{FF2B5EF4-FFF2-40B4-BE49-F238E27FC236}">
                <a16:creationId xmlns:a16="http://schemas.microsoft.com/office/drawing/2014/main" id="{CB335236-54F4-4203-9E0C-BC3960F166C4}"/>
              </a:ext>
            </a:extLst>
          </p:cNvPr>
          <p:cNvSpPr>
            <a:spLocks noGrp="1"/>
          </p:cNvSpPr>
          <p:nvPr>
            <p:ph idx="1"/>
          </p:nvPr>
        </p:nvSpPr>
        <p:spPr>
          <a:xfrm>
            <a:off x="1024129" y="2286000"/>
            <a:ext cx="5081232" cy="3931920"/>
          </a:xfrm>
        </p:spPr>
        <p:txBody>
          <a:bodyPr>
            <a:normAutofit/>
          </a:bodyPr>
          <a:lstStyle/>
          <a:p>
            <a:r>
              <a:rPr lang="en-US" sz="4000" dirty="0">
                <a:solidFill>
                  <a:srgbClr val="FFFFFF"/>
                </a:solidFill>
              </a:rPr>
              <a:t>Adenine (A)</a:t>
            </a:r>
          </a:p>
          <a:p>
            <a:r>
              <a:rPr lang="en-US" sz="4000" dirty="0">
                <a:solidFill>
                  <a:srgbClr val="FFFFFF"/>
                </a:solidFill>
              </a:rPr>
              <a:t>Guanine (G)</a:t>
            </a:r>
          </a:p>
          <a:p>
            <a:r>
              <a:rPr lang="en-US" sz="4000" dirty="0">
                <a:solidFill>
                  <a:srgbClr val="FFFFFF"/>
                </a:solidFill>
              </a:rPr>
              <a:t>Cytosine (C)</a:t>
            </a:r>
          </a:p>
          <a:p>
            <a:r>
              <a:rPr lang="en-US" sz="4000" dirty="0">
                <a:solidFill>
                  <a:srgbClr val="FFFFFF"/>
                </a:solidFill>
              </a:rPr>
              <a:t>Thymine (T)</a:t>
            </a:r>
          </a:p>
          <a:p>
            <a:endParaRPr lang="en-US" sz="4000" dirty="0">
              <a:solidFill>
                <a:srgbClr val="FFFFFF"/>
              </a:solidFill>
            </a:endParaRPr>
          </a:p>
        </p:txBody>
      </p:sp>
    </p:spTree>
    <p:extLst>
      <p:ext uri="{BB962C8B-B14F-4D97-AF65-F5344CB8AC3E}">
        <p14:creationId xmlns:p14="http://schemas.microsoft.com/office/powerpoint/2010/main" val="115805148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03A2F6-A584-4AAC-BBAF-056F418B65EB}"/>
              </a:ext>
            </a:extLst>
          </p:cNvPr>
          <p:cNvSpPr>
            <a:spLocks noGrp="1"/>
          </p:cNvSpPr>
          <p:nvPr>
            <p:ph idx="1"/>
          </p:nvPr>
        </p:nvSpPr>
        <p:spPr>
          <a:xfrm>
            <a:off x="176245" y="1356494"/>
            <a:ext cx="5854698" cy="5411951"/>
          </a:xfrm>
          <a:scene3d>
            <a:camera prst="orthographicFront"/>
            <a:lightRig rig="threePt" dir="t"/>
          </a:scene3d>
          <a:sp3d>
            <a:bevelT prst="angle"/>
          </a:sp3d>
        </p:spPr>
        <p:style>
          <a:lnRef idx="2">
            <a:schemeClr val="dk1"/>
          </a:lnRef>
          <a:fillRef idx="1">
            <a:schemeClr val="lt1"/>
          </a:fillRef>
          <a:effectRef idx="0">
            <a:schemeClr val="dk1"/>
          </a:effectRef>
          <a:fontRef idx="minor">
            <a:schemeClr val="dk1"/>
          </a:fontRef>
        </p:style>
        <p:txBody>
          <a:bodyPr>
            <a:normAutofit/>
          </a:bodyPr>
          <a:lstStyle/>
          <a:p>
            <a:r>
              <a:rPr lang="en-US" dirty="0"/>
              <a:t>RNA and DNA Nucleotides Both Contain a Phosphate Group</a:t>
            </a:r>
          </a:p>
          <a:p>
            <a:pPr lvl="1"/>
            <a:endParaRPr lang="en-US" b="1" dirty="0">
              <a:solidFill>
                <a:srgbClr val="C00000"/>
              </a:solidFill>
            </a:endParaRPr>
          </a:p>
          <a:p>
            <a:endParaRPr lang="en-US" dirty="0"/>
          </a:p>
        </p:txBody>
      </p:sp>
      <p:sp>
        <p:nvSpPr>
          <p:cNvPr id="5" name="Rectangle 4">
            <a:extLst>
              <a:ext uri="{FF2B5EF4-FFF2-40B4-BE49-F238E27FC236}">
                <a16:creationId xmlns:a16="http://schemas.microsoft.com/office/drawing/2014/main" id="{853BC2AF-C836-48C6-AF91-F05277F11AE0}"/>
              </a:ext>
            </a:extLst>
          </p:cNvPr>
          <p:cNvSpPr/>
          <p:nvPr/>
        </p:nvSpPr>
        <p:spPr>
          <a:xfrm>
            <a:off x="0" y="779417"/>
            <a:ext cx="6726093" cy="646331"/>
          </a:xfrm>
          <a:prstGeom prst="rect">
            <a:avLst/>
          </a:prstGeom>
          <a:solidFill>
            <a:schemeClr val="accent1">
              <a:lumMod val="20000"/>
              <a:lumOff val="80000"/>
            </a:schemeClr>
          </a:solidFill>
        </p:spPr>
        <p:txBody>
          <a:bodyPr wrap="square">
            <a:spAutoFit/>
          </a:bodyPr>
          <a:lstStyle/>
          <a:p>
            <a:pPr algn="ctr"/>
            <a:r>
              <a:rPr lang="en-US" b="1" dirty="0"/>
              <a:t>Nucleic acids are the building blocks for both DNA and RNA in living organisms. </a:t>
            </a:r>
          </a:p>
        </p:txBody>
      </p:sp>
      <p:sp>
        <p:nvSpPr>
          <p:cNvPr id="6" name="Title 1">
            <a:extLst>
              <a:ext uri="{FF2B5EF4-FFF2-40B4-BE49-F238E27FC236}">
                <a16:creationId xmlns:a16="http://schemas.microsoft.com/office/drawing/2014/main" id="{3F31DAE7-17B6-44BB-9FA5-7721AABC7670}"/>
              </a:ext>
            </a:extLst>
          </p:cNvPr>
          <p:cNvSpPr txBox="1">
            <a:spLocks/>
          </p:cNvSpPr>
          <p:nvPr/>
        </p:nvSpPr>
        <p:spPr>
          <a:xfrm>
            <a:off x="632382" y="90519"/>
            <a:ext cx="5435327" cy="747238"/>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pPr algn="ctr"/>
            <a:r>
              <a:rPr lang="en-US" b="1" dirty="0">
                <a:effectLst>
                  <a:outerShdw blurRad="38100" dist="38100" dir="2700000" algn="tl">
                    <a:srgbClr val="000000">
                      <a:alpha val="43137"/>
                    </a:srgbClr>
                  </a:outerShdw>
                </a:effectLst>
              </a:rPr>
              <a:t>DNA Nucleotide vs RNA Nucleotide</a:t>
            </a:r>
          </a:p>
        </p:txBody>
      </p:sp>
      <p:pic>
        <p:nvPicPr>
          <p:cNvPr id="13" name="Picture 12" descr="A picture containing screenshot&#10;&#10;Description generated with high confidence">
            <a:extLst>
              <a:ext uri="{FF2B5EF4-FFF2-40B4-BE49-F238E27FC236}">
                <a16:creationId xmlns:a16="http://schemas.microsoft.com/office/drawing/2014/main" id="{C5BD1ED3-58ED-44D5-A4E6-CD073196EB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30943" y="0"/>
            <a:ext cx="6161057" cy="3497344"/>
          </a:xfrm>
          <a:prstGeom prst="rect">
            <a:avLst/>
          </a:prstGeom>
        </p:spPr>
      </p:pic>
      <p:pic>
        <p:nvPicPr>
          <p:cNvPr id="15" name="Picture 14" descr="A picture containing screenshot&#10;&#10;Description generated with high confidence">
            <a:extLst>
              <a:ext uri="{FF2B5EF4-FFF2-40B4-BE49-F238E27FC236}">
                <a16:creationId xmlns:a16="http://schemas.microsoft.com/office/drawing/2014/main" id="{FC31E7EC-9E10-411B-B5F0-B487502C6B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7709" y="3384223"/>
            <a:ext cx="6124291" cy="3473778"/>
          </a:xfrm>
          <a:prstGeom prst="rect">
            <a:avLst/>
          </a:prstGeom>
        </p:spPr>
      </p:pic>
    </p:spTree>
    <p:extLst>
      <p:ext uri="{BB962C8B-B14F-4D97-AF65-F5344CB8AC3E}">
        <p14:creationId xmlns:p14="http://schemas.microsoft.com/office/powerpoint/2010/main" val="82405178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circle(in)">
                                      <p:cBhvr>
                                        <p:cTn id="7" dur="20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03A2F6-A584-4AAC-BBAF-056F418B65EB}"/>
              </a:ext>
            </a:extLst>
          </p:cNvPr>
          <p:cNvSpPr>
            <a:spLocks noGrp="1"/>
          </p:cNvSpPr>
          <p:nvPr>
            <p:ph idx="1"/>
          </p:nvPr>
        </p:nvSpPr>
        <p:spPr>
          <a:xfrm>
            <a:off x="176245" y="1960775"/>
            <a:ext cx="5854698" cy="4807670"/>
          </a:xfrm>
          <a:scene3d>
            <a:camera prst="orthographicFront"/>
            <a:lightRig rig="threePt" dir="t"/>
          </a:scene3d>
          <a:sp3d>
            <a:bevelT prst="angle"/>
          </a:sp3d>
        </p:spPr>
        <p:style>
          <a:lnRef idx="2">
            <a:schemeClr val="dk1"/>
          </a:lnRef>
          <a:fillRef idx="1">
            <a:schemeClr val="lt1"/>
          </a:fillRef>
          <a:effectRef idx="0">
            <a:schemeClr val="dk1"/>
          </a:effectRef>
          <a:fontRef idx="minor">
            <a:schemeClr val="dk1"/>
          </a:fontRef>
        </p:style>
        <p:txBody>
          <a:bodyPr>
            <a:normAutofit/>
          </a:bodyPr>
          <a:lstStyle/>
          <a:p>
            <a:r>
              <a:rPr lang="en-US" dirty="0"/>
              <a:t>RNA and DNA Nucleotides Both Contain A Sugar Molecule</a:t>
            </a:r>
          </a:p>
          <a:p>
            <a:pPr lvl="1"/>
            <a:r>
              <a:rPr lang="en-US" dirty="0"/>
              <a:t>DNA Nucleotide have a </a:t>
            </a:r>
            <a:r>
              <a:rPr lang="en-US" b="1" dirty="0">
                <a:solidFill>
                  <a:srgbClr val="C00000"/>
                </a:solidFill>
              </a:rPr>
              <a:t>Deoxy-Ribose</a:t>
            </a:r>
            <a:r>
              <a:rPr lang="en-US" dirty="0"/>
              <a:t> Sugar Molecule</a:t>
            </a:r>
          </a:p>
          <a:p>
            <a:pPr lvl="1"/>
            <a:r>
              <a:rPr lang="en-US" dirty="0"/>
              <a:t>RNA Nucleotide have a </a:t>
            </a:r>
            <a:r>
              <a:rPr lang="en-US" b="1" dirty="0">
                <a:solidFill>
                  <a:srgbClr val="C00000"/>
                </a:solidFill>
              </a:rPr>
              <a:t>Ribose</a:t>
            </a:r>
            <a:r>
              <a:rPr lang="en-US" dirty="0"/>
              <a:t> Sugar Molecule</a:t>
            </a:r>
          </a:p>
          <a:p>
            <a:pPr lvl="1"/>
            <a:endParaRPr lang="en-US" dirty="0"/>
          </a:p>
          <a:p>
            <a:r>
              <a:rPr lang="en-US" dirty="0"/>
              <a:t>This is why DNA stands for </a:t>
            </a:r>
            <a:r>
              <a:rPr lang="en-US" b="1" u="sng" dirty="0">
                <a:solidFill>
                  <a:srgbClr val="C00000"/>
                </a:solidFill>
              </a:rPr>
              <a:t>D</a:t>
            </a:r>
            <a:r>
              <a:rPr lang="en-US" dirty="0"/>
              <a:t>eoxyribo</a:t>
            </a:r>
            <a:r>
              <a:rPr lang="en-US" b="1" u="sng" dirty="0">
                <a:solidFill>
                  <a:srgbClr val="C00000"/>
                </a:solidFill>
              </a:rPr>
              <a:t>n</a:t>
            </a:r>
            <a:r>
              <a:rPr lang="en-US" dirty="0"/>
              <a:t>ucleic </a:t>
            </a:r>
            <a:r>
              <a:rPr lang="en-US" b="1" u="sng" dirty="0">
                <a:solidFill>
                  <a:srgbClr val="C00000"/>
                </a:solidFill>
              </a:rPr>
              <a:t>A</a:t>
            </a:r>
            <a:r>
              <a:rPr lang="en-US" dirty="0"/>
              <a:t>cid</a:t>
            </a:r>
          </a:p>
          <a:p>
            <a:r>
              <a:rPr lang="en-US" dirty="0"/>
              <a:t>And RNA stands for </a:t>
            </a:r>
            <a:r>
              <a:rPr lang="en-US" b="1" u="sng" dirty="0">
                <a:solidFill>
                  <a:srgbClr val="C00000"/>
                </a:solidFill>
              </a:rPr>
              <a:t>R</a:t>
            </a:r>
            <a:r>
              <a:rPr lang="en-US" dirty="0"/>
              <a:t>ibo</a:t>
            </a:r>
            <a:r>
              <a:rPr lang="en-US" b="1" u="sng" dirty="0">
                <a:solidFill>
                  <a:srgbClr val="C00000"/>
                </a:solidFill>
              </a:rPr>
              <a:t>n</a:t>
            </a:r>
            <a:r>
              <a:rPr lang="en-US" dirty="0"/>
              <a:t>ucleic </a:t>
            </a:r>
            <a:r>
              <a:rPr lang="en-US" b="1" u="sng" dirty="0">
                <a:solidFill>
                  <a:srgbClr val="C00000"/>
                </a:solidFill>
              </a:rPr>
              <a:t>A</a:t>
            </a:r>
            <a:r>
              <a:rPr lang="en-US" dirty="0"/>
              <a:t>cid</a:t>
            </a:r>
          </a:p>
          <a:p>
            <a:pPr marL="0" indent="0">
              <a:buNone/>
            </a:pPr>
            <a:endParaRPr lang="en-US" dirty="0"/>
          </a:p>
          <a:p>
            <a:pPr lvl="1"/>
            <a:endParaRPr lang="en-US" b="1" dirty="0">
              <a:solidFill>
                <a:srgbClr val="C00000"/>
              </a:solidFill>
            </a:endParaRPr>
          </a:p>
          <a:p>
            <a:endParaRPr lang="en-US" dirty="0"/>
          </a:p>
        </p:txBody>
      </p:sp>
      <p:sp>
        <p:nvSpPr>
          <p:cNvPr id="5" name="Rectangle 4">
            <a:extLst>
              <a:ext uri="{FF2B5EF4-FFF2-40B4-BE49-F238E27FC236}">
                <a16:creationId xmlns:a16="http://schemas.microsoft.com/office/drawing/2014/main" id="{853BC2AF-C836-48C6-AF91-F05277F11AE0}"/>
              </a:ext>
            </a:extLst>
          </p:cNvPr>
          <p:cNvSpPr/>
          <p:nvPr/>
        </p:nvSpPr>
        <p:spPr>
          <a:xfrm>
            <a:off x="0" y="779417"/>
            <a:ext cx="6726093" cy="646331"/>
          </a:xfrm>
          <a:prstGeom prst="rect">
            <a:avLst/>
          </a:prstGeom>
          <a:solidFill>
            <a:schemeClr val="accent1">
              <a:lumMod val="20000"/>
              <a:lumOff val="80000"/>
            </a:schemeClr>
          </a:solidFill>
        </p:spPr>
        <p:txBody>
          <a:bodyPr wrap="square">
            <a:spAutoFit/>
          </a:bodyPr>
          <a:lstStyle/>
          <a:p>
            <a:pPr algn="ctr"/>
            <a:r>
              <a:rPr lang="en-US" b="1" dirty="0"/>
              <a:t>Nucleic acids are the building blocks for both DNA and RNA in living organisms. </a:t>
            </a:r>
          </a:p>
        </p:txBody>
      </p:sp>
      <p:sp>
        <p:nvSpPr>
          <p:cNvPr id="6" name="Title 1">
            <a:extLst>
              <a:ext uri="{FF2B5EF4-FFF2-40B4-BE49-F238E27FC236}">
                <a16:creationId xmlns:a16="http://schemas.microsoft.com/office/drawing/2014/main" id="{3F31DAE7-17B6-44BB-9FA5-7721AABC7670}"/>
              </a:ext>
            </a:extLst>
          </p:cNvPr>
          <p:cNvSpPr txBox="1">
            <a:spLocks/>
          </p:cNvSpPr>
          <p:nvPr/>
        </p:nvSpPr>
        <p:spPr>
          <a:xfrm>
            <a:off x="632382" y="90519"/>
            <a:ext cx="5435327" cy="747238"/>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pPr algn="ctr"/>
            <a:r>
              <a:rPr lang="en-US" b="1" dirty="0">
                <a:effectLst>
                  <a:outerShdw blurRad="38100" dist="38100" dir="2700000" algn="tl">
                    <a:srgbClr val="000000">
                      <a:alpha val="43137"/>
                    </a:srgbClr>
                  </a:outerShdw>
                </a:effectLst>
              </a:rPr>
              <a:t>DNA Nucleotide vs RNA Nucleotide</a:t>
            </a:r>
          </a:p>
        </p:txBody>
      </p:sp>
      <p:pic>
        <p:nvPicPr>
          <p:cNvPr id="13" name="Picture 12" descr="A picture containing screenshot&#10;&#10;Description generated with high confidence">
            <a:extLst>
              <a:ext uri="{FF2B5EF4-FFF2-40B4-BE49-F238E27FC236}">
                <a16:creationId xmlns:a16="http://schemas.microsoft.com/office/drawing/2014/main" id="{C5BD1ED3-58ED-44D5-A4E6-CD073196EB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67709" y="0"/>
            <a:ext cx="6161057" cy="3497344"/>
          </a:xfrm>
          <a:prstGeom prst="rect">
            <a:avLst/>
          </a:prstGeom>
        </p:spPr>
      </p:pic>
      <p:pic>
        <p:nvPicPr>
          <p:cNvPr id="15" name="Picture 14" descr="A picture containing screenshot&#10;&#10;Description generated with high confidence">
            <a:extLst>
              <a:ext uri="{FF2B5EF4-FFF2-40B4-BE49-F238E27FC236}">
                <a16:creationId xmlns:a16="http://schemas.microsoft.com/office/drawing/2014/main" id="{FC31E7EC-9E10-411B-B5F0-B487502C6B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7709" y="3384223"/>
            <a:ext cx="6124291" cy="3473778"/>
          </a:xfrm>
          <a:prstGeom prst="rect">
            <a:avLst/>
          </a:prstGeom>
        </p:spPr>
      </p:pic>
      <p:sp>
        <p:nvSpPr>
          <p:cNvPr id="4" name="Oval 3">
            <a:extLst>
              <a:ext uri="{FF2B5EF4-FFF2-40B4-BE49-F238E27FC236}">
                <a16:creationId xmlns:a16="http://schemas.microsoft.com/office/drawing/2014/main" id="{7B52641E-66CB-4B86-8D57-4B69AC13BDDF}"/>
              </a:ext>
            </a:extLst>
          </p:cNvPr>
          <p:cNvSpPr/>
          <p:nvPr/>
        </p:nvSpPr>
        <p:spPr>
          <a:xfrm>
            <a:off x="8578390" y="1583703"/>
            <a:ext cx="2413263" cy="180052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9AB7E168-D8B4-40B3-B0A5-A4D2E434723B}"/>
              </a:ext>
            </a:extLst>
          </p:cNvPr>
          <p:cNvSpPr/>
          <p:nvPr/>
        </p:nvSpPr>
        <p:spPr>
          <a:xfrm>
            <a:off x="8476266" y="4967925"/>
            <a:ext cx="2413263" cy="180052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238190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circle(in)">
                                      <p:cBhvr>
                                        <p:cTn id="7" dur="20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circle(in)">
                                      <p:cBhvr>
                                        <p:cTn id="15" dur="2000"/>
                                        <p:tgtEl>
                                          <p:spTgt spid="3">
                                            <p:txEl>
                                              <p:pRg st="1" end="1"/>
                                            </p:txEl>
                                          </p:spTgt>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circle(in)">
                                      <p:cBhvr>
                                        <p:cTn id="18" dur="20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circle(in)">
                                      <p:cBhvr>
                                        <p:cTn id="23" dur="20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circle(in)">
                                      <p:cBhvr>
                                        <p:cTn id="28" dur="2000"/>
                                        <p:tgtEl>
                                          <p:spTgt spid="3">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p:cTn id="33" dur="1000" fill="hold"/>
                                        <p:tgtEl>
                                          <p:spTgt spid="4"/>
                                        </p:tgtEl>
                                        <p:attrNameLst>
                                          <p:attrName>ppt_w</p:attrName>
                                        </p:attrNameLst>
                                      </p:cBhvr>
                                      <p:tavLst>
                                        <p:tav tm="0">
                                          <p:val>
                                            <p:fltVal val="0"/>
                                          </p:val>
                                        </p:tav>
                                        <p:tav tm="100000">
                                          <p:val>
                                            <p:strVal val="#ppt_w"/>
                                          </p:val>
                                        </p:tav>
                                      </p:tavLst>
                                    </p:anim>
                                    <p:anim calcmode="lin" valueType="num">
                                      <p:cBhvr>
                                        <p:cTn id="34" dur="1000" fill="hold"/>
                                        <p:tgtEl>
                                          <p:spTgt spid="4"/>
                                        </p:tgtEl>
                                        <p:attrNameLst>
                                          <p:attrName>ppt_h</p:attrName>
                                        </p:attrNameLst>
                                      </p:cBhvr>
                                      <p:tavLst>
                                        <p:tav tm="0">
                                          <p:val>
                                            <p:fltVal val="0"/>
                                          </p:val>
                                        </p:tav>
                                        <p:tav tm="100000">
                                          <p:val>
                                            <p:strVal val="#ppt_h"/>
                                          </p:val>
                                        </p:tav>
                                      </p:tavLst>
                                    </p:anim>
                                    <p:anim calcmode="lin" valueType="num">
                                      <p:cBhvr>
                                        <p:cTn id="35" dur="1000" fill="hold"/>
                                        <p:tgtEl>
                                          <p:spTgt spid="4"/>
                                        </p:tgtEl>
                                        <p:attrNameLst>
                                          <p:attrName>style.rotation</p:attrName>
                                        </p:attrNameLst>
                                      </p:cBhvr>
                                      <p:tavLst>
                                        <p:tav tm="0">
                                          <p:val>
                                            <p:fltVal val="90"/>
                                          </p:val>
                                        </p:tav>
                                        <p:tav tm="100000">
                                          <p:val>
                                            <p:fltVal val="0"/>
                                          </p:val>
                                        </p:tav>
                                      </p:tavLst>
                                    </p:anim>
                                    <p:animEffect transition="in" filter="fade">
                                      <p:cBhvr>
                                        <p:cTn id="36" dur="100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p:cTn id="41" dur="1000" fill="hold"/>
                                        <p:tgtEl>
                                          <p:spTgt spid="9"/>
                                        </p:tgtEl>
                                        <p:attrNameLst>
                                          <p:attrName>ppt_w</p:attrName>
                                        </p:attrNameLst>
                                      </p:cBhvr>
                                      <p:tavLst>
                                        <p:tav tm="0">
                                          <p:val>
                                            <p:fltVal val="0"/>
                                          </p:val>
                                        </p:tav>
                                        <p:tav tm="100000">
                                          <p:val>
                                            <p:strVal val="#ppt_w"/>
                                          </p:val>
                                        </p:tav>
                                      </p:tavLst>
                                    </p:anim>
                                    <p:anim calcmode="lin" valueType="num">
                                      <p:cBhvr>
                                        <p:cTn id="42" dur="1000" fill="hold"/>
                                        <p:tgtEl>
                                          <p:spTgt spid="9"/>
                                        </p:tgtEl>
                                        <p:attrNameLst>
                                          <p:attrName>ppt_h</p:attrName>
                                        </p:attrNameLst>
                                      </p:cBhvr>
                                      <p:tavLst>
                                        <p:tav tm="0">
                                          <p:val>
                                            <p:fltVal val="0"/>
                                          </p:val>
                                        </p:tav>
                                        <p:tav tm="100000">
                                          <p:val>
                                            <p:strVal val="#ppt_h"/>
                                          </p:val>
                                        </p:tav>
                                      </p:tavLst>
                                    </p:anim>
                                    <p:anim calcmode="lin" valueType="num">
                                      <p:cBhvr>
                                        <p:cTn id="43" dur="1000" fill="hold"/>
                                        <p:tgtEl>
                                          <p:spTgt spid="9"/>
                                        </p:tgtEl>
                                        <p:attrNameLst>
                                          <p:attrName>style.rotation</p:attrName>
                                        </p:attrNameLst>
                                      </p:cBhvr>
                                      <p:tavLst>
                                        <p:tav tm="0">
                                          <p:val>
                                            <p:fltVal val="90"/>
                                          </p:val>
                                        </p:tav>
                                        <p:tav tm="100000">
                                          <p:val>
                                            <p:fltVal val="0"/>
                                          </p:val>
                                        </p:tav>
                                      </p:tavLst>
                                    </p:anim>
                                    <p:animEffect transition="in" filter="fade">
                                      <p:cBhvr>
                                        <p:cTn id="4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4"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03A2F6-A584-4AAC-BBAF-056F418B65EB}"/>
              </a:ext>
            </a:extLst>
          </p:cNvPr>
          <p:cNvSpPr>
            <a:spLocks noGrp="1"/>
          </p:cNvSpPr>
          <p:nvPr>
            <p:ph idx="1"/>
          </p:nvPr>
        </p:nvSpPr>
        <p:spPr>
          <a:xfrm>
            <a:off x="213011" y="1800519"/>
            <a:ext cx="5854698" cy="4722829"/>
          </a:xfrm>
          <a:scene3d>
            <a:camera prst="orthographicFront"/>
            <a:lightRig rig="threePt" dir="t"/>
          </a:scene3d>
          <a:sp3d>
            <a:bevelT prst="angle"/>
          </a:sp3d>
        </p:spPr>
        <p:style>
          <a:lnRef idx="2">
            <a:schemeClr val="dk1"/>
          </a:lnRef>
          <a:fillRef idx="1">
            <a:schemeClr val="lt1"/>
          </a:fillRef>
          <a:effectRef idx="0">
            <a:schemeClr val="dk1"/>
          </a:effectRef>
          <a:fontRef idx="minor">
            <a:schemeClr val="dk1"/>
          </a:fontRef>
        </p:style>
        <p:txBody>
          <a:bodyPr>
            <a:normAutofit/>
          </a:bodyPr>
          <a:lstStyle/>
          <a:p>
            <a:pPr marL="0" indent="0">
              <a:buNone/>
            </a:pPr>
            <a:r>
              <a:rPr lang="en-US" dirty="0"/>
              <a:t>The 4 Nitrogenous Bases in </a:t>
            </a:r>
            <a:r>
              <a:rPr lang="en-US" b="1" u="sng" dirty="0"/>
              <a:t>DNA</a:t>
            </a:r>
            <a:r>
              <a:rPr lang="en-US" dirty="0"/>
              <a:t> are </a:t>
            </a:r>
          </a:p>
          <a:p>
            <a:pPr lvl="1"/>
            <a:r>
              <a:rPr lang="en-US" dirty="0"/>
              <a:t>Adenine (A)</a:t>
            </a:r>
          </a:p>
          <a:p>
            <a:pPr lvl="1"/>
            <a:r>
              <a:rPr lang="en-US" dirty="0"/>
              <a:t>Cytosine (C)</a:t>
            </a:r>
          </a:p>
          <a:p>
            <a:pPr lvl="1"/>
            <a:r>
              <a:rPr lang="en-US" dirty="0"/>
              <a:t>Guanine (G)</a:t>
            </a:r>
          </a:p>
          <a:p>
            <a:pPr lvl="1"/>
            <a:r>
              <a:rPr lang="en-US" b="1" dirty="0">
                <a:solidFill>
                  <a:srgbClr val="C00000"/>
                </a:solidFill>
              </a:rPr>
              <a:t>Thymine (T) in DNA ONLY </a:t>
            </a:r>
          </a:p>
          <a:p>
            <a:pPr lvl="1"/>
            <a:endParaRPr lang="en-US" b="1" dirty="0">
              <a:solidFill>
                <a:srgbClr val="C00000"/>
              </a:solidFill>
            </a:endParaRPr>
          </a:p>
          <a:p>
            <a:r>
              <a:rPr lang="en-US" dirty="0"/>
              <a:t>The 4 Nitrogenous Bases in </a:t>
            </a:r>
            <a:r>
              <a:rPr lang="en-US" b="1" u="sng" dirty="0"/>
              <a:t>RNA</a:t>
            </a:r>
            <a:r>
              <a:rPr lang="en-US" dirty="0"/>
              <a:t> are </a:t>
            </a:r>
          </a:p>
          <a:p>
            <a:pPr marL="742950" lvl="1" indent="-285750"/>
            <a:r>
              <a:rPr lang="en-US" dirty="0"/>
              <a:t>Adenine (A)</a:t>
            </a:r>
          </a:p>
          <a:p>
            <a:pPr marL="742950" lvl="1" indent="-285750"/>
            <a:r>
              <a:rPr lang="en-US" dirty="0"/>
              <a:t>Cytosine (C)</a:t>
            </a:r>
          </a:p>
          <a:p>
            <a:pPr marL="742950" lvl="1" indent="-285750"/>
            <a:r>
              <a:rPr lang="en-US" dirty="0"/>
              <a:t>Guanine (G)</a:t>
            </a:r>
          </a:p>
          <a:p>
            <a:pPr marL="742950" lvl="1" indent="-285750"/>
            <a:r>
              <a:rPr lang="en-US" b="1" dirty="0">
                <a:solidFill>
                  <a:srgbClr val="C00000"/>
                </a:solidFill>
              </a:rPr>
              <a:t>Uracil (U) in RNA ONLY</a:t>
            </a:r>
          </a:p>
          <a:p>
            <a:pPr marL="457200" lvl="1" indent="0">
              <a:buNone/>
            </a:pPr>
            <a:endParaRPr lang="en-US" b="1" dirty="0">
              <a:solidFill>
                <a:srgbClr val="C00000"/>
              </a:solidFill>
            </a:endParaRPr>
          </a:p>
        </p:txBody>
      </p:sp>
      <p:sp>
        <p:nvSpPr>
          <p:cNvPr id="5" name="Rectangle 4">
            <a:extLst>
              <a:ext uri="{FF2B5EF4-FFF2-40B4-BE49-F238E27FC236}">
                <a16:creationId xmlns:a16="http://schemas.microsoft.com/office/drawing/2014/main" id="{853BC2AF-C836-48C6-AF91-F05277F11AE0}"/>
              </a:ext>
            </a:extLst>
          </p:cNvPr>
          <p:cNvSpPr/>
          <p:nvPr/>
        </p:nvSpPr>
        <p:spPr>
          <a:xfrm>
            <a:off x="0" y="779417"/>
            <a:ext cx="6454231" cy="646331"/>
          </a:xfrm>
          <a:prstGeom prst="rect">
            <a:avLst/>
          </a:prstGeom>
          <a:solidFill>
            <a:schemeClr val="accent1">
              <a:lumMod val="20000"/>
              <a:lumOff val="80000"/>
            </a:schemeClr>
          </a:solidFill>
        </p:spPr>
        <p:txBody>
          <a:bodyPr wrap="square">
            <a:spAutoFit/>
          </a:bodyPr>
          <a:lstStyle/>
          <a:p>
            <a:pPr algn="ctr"/>
            <a:r>
              <a:rPr lang="en-US" b="1" dirty="0"/>
              <a:t>Nucleic acids are the building blocks for both </a:t>
            </a:r>
          </a:p>
          <a:p>
            <a:pPr algn="ctr"/>
            <a:r>
              <a:rPr lang="en-US" b="1" dirty="0"/>
              <a:t>DNA and RNA in living organisms. </a:t>
            </a:r>
          </a:p>
        </p:txBody>
      </p:sp>
      <p:sp>
        <p:nvSpPr>
          <p:cNvPr id="6" name="Title 1">
            <a:extLst>
              <a:ext uri="{FF2B5EF4-FFF2-40B4-BE49-F238E27FC236}">
                <a16:creationId xmlns:a16="http://schemas.microsoft.com/office/drawing/2014/main" id="{3F31DAE7-17B6-44BB-9FA5-7721AABC7670}"/>
              </a:ext>
            </a:extLst>
          </p:cNvPr>
          <p:cNvSpPr txBox="1">
            <a:spLocks/>
          </p:cNvSpPr>
          <p:nvPr/>
        </p:nvSpPr>
        <p:spPr>
          <a:xfrm>
            <a:off x="632382" y="90519"/>
            <a:ext cx="5435327" cy="747238"/>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pPr algn="ctr"/>
            <a:r>
              <a:rPr lang="en-US" b="1" dirty="0">
                <a:effectLst>
                  <a:outerShdw blurRad="38100" dist="38100" dir="2700000" algn="tl">
                    <a:srgbClr val="000000">
                      <a:alpha val="43137"/>
                    </a:srgbClr>
                  </a:outerShdw>
                </a:effectLst>
              </a:rPr>
              <a:t>DNA Nucleotide vs RNA Nucleotide</a:t>
            </a:r>
          </a:p>
        </p:txBody>
      </p:sp>
      <p:pic>
        <p:nvPicPr>
          <p:cNvPr id="9" name="Picture 8" descr="A picture containing map&#10;&#10;Description generated with high confidence">
            <a:extLst>
              <a:ext uri="{FF2B5EF4-FFF2-40B4-BE49-F238E27FC236}">
                <a16:creationId xmlns:a16="http://schemas.microsoft.com/office/drawing/2014/main" id="{EA79E204-22D6-4F30-B89A-7903D076C3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73797" y="55469"/>
            <a:ext cx="4588271" cy="675539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15766528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circle(in)">
                                      <p:cBhvr>
                                        <p:cTn id="7" dur="20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circle(in)">
                                      <p:cBhvr>
                                        <p:cTn id="15" dur="2000"/>
                                        <p:tgtEl>
                                          <p:spTgt spid="3">
                                            <p:txEl>
                                              <p:pRg st="1" end="1"/>
                                            </p:txEl>
                                          </p:spTgt>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circle(in)">
                                      <p:cBhvr>
                                        <p:cTn id="18" dur="2000"/>
                                        <p:tgtEl>
                                          <p:spTgt spid="3">
                                            <p:txEl>
                                              <p:pRg st="2" end="2"/>
                                            </p:txEl>
                                          </p:spTgt>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circle(in)">
                                      <p:cBhvr>
                                        <p:cTn id="21" dur="2000"/>
                                        <p:tgtEl>
                                          <p:spTgt spid="3">
                                            <p:txEl>
                                              <p:pRg st="3" end="3"/>
                                            </p:txEl>
                                          </p:spTgt>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circle(in)">
                                      <p:cBhvr>
                                        <p:cTn id="24" dur="2000"/>
                                        <p:tgtEl>
                                          <p:spTgt spid="3">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circle(in)">
                                      <p:cBhvr>
                                        <p:cTn id="29" dur="2000"/>
                                        <p:tgtEl>
                                          <p:spTgt spid="3">
                                            <p:txEl>
                                              <p:pRg st="6" end="6"/>
                                            </p:txEl>
                                          </p:spTgt>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circle(in)">
                                      <p:cBhvr>
                                        <p:cTn id="32" dur="2000"/>
                                        <p:tgtEl>
                                          <p:spTgt spid="3">
                                            <p:txEl>
                                              <p:pRg st="7" end="7"/>
                                            </p:txEl>
                                          </p:spTgt>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circle(in)">
                                      <p:cBhvr>
                                        <p:cTn id="35" dur="2000"/>
                                        <p:tgtEl>
                                          <p:spTgt spid="3">
                                            <p:txEl>
                                              <p:pRg st="8" end="8"/>
                                            </p:txEl>
                                          </p:spTgt>
                                        </p:tgtEl>
                                      </p:cBhvr>
                                    </p:animEffect>
                                  </p:childTnLst>
                                </p:cTn>
                              </p:par>
                              <p:par>
                                <p:cTn id="36" presetID="6" presetClass="entr" presetSubtype="16" fill="hold" grpId="0" nodeType="with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animEffect transition="in" filter="circle(in)">
                                      <p:cBhvr>
                                        <p:cTn id="38" dur="2000"/>
                                        <p:tgtEl>
                                          <p:spTgt spid="3">
                                            <p:txEl>
                                              <p:pRg st="9" end="9"/>
                                            </p:txEl>
                                          </p:spTgt>
                                        </p:tgtEl>
                                      </p:cBhvr>
                                    </p:animEffect>
                                  </p:childTnLst>
                                </p:cTn>
                              </p:par>
                              <p:par>
                                <p:cTn id="39" presetID="6" presetClass="entr" presetSubtype="16" fill="hold" grpId="0" nodeType="with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animEffect transition="in" filter="circle(in)">
                                      <p:cBhvr>
                                        <p:cTn id="41" dur="20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0E02442B-BFCE-4D94-A053-748333A3C5C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636008" cy="6857998"/>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latin typeface="Calibri" panose="020F0502020204030204"/>
            </a:endParaRPr>
          </a:p>
        </p:txBody>
      </p:sp>
      <p:pic>
        <p:nvPicPr>
          <p:cNvPr id="5" name="Picture 4" descr="A picture containing Petri dish, cup, dishware&#10;&#10;Description generated with high confidence">
            <a:extLst>
              <a:ext uri="{FF2B5EF4-FFF2-40B4-BE49-F238E27FC236}">
                <a16:creationId xmlns:a16="http://schemas.microsoft.com/office/drawing/2014/main" id="{C0629902-7ACA-483C-AD12-8699A8E9450D}"/>
              </a:ext>
            </a:extLst>
          </p:cNvPr>
          <p:cNvPicPr>
            <a:picLocks noChangeAspect="1"/>
          </p:cNvPicPr>
          <p:nvPr/>
        </p:nvPicPr>
        <p:blipFill rotWithShape="1">
          <a:blip r:embed="rId2">
            <a:extLst>
              <a:ext uri="{28A0092B-C50C-407E-A947-70E740481C1C}">
                <a14:useLocalDpi xmlns:a14="http://schemas.microsoft.com/office/drawing/2010/main" val="0"/>
              </a:ext>
            </a:extLst>
          </a:blip>
          <a:srcRect r="2" b="11130"/>
          <a:stretch/>
        </p:blipFill>
        <p:spPr>
          <a:xfrm>
            <a:off x="5276088" y="640082"/>
            <a:ext cx="6276250" cy="5577838"/>
          </a:xfrm>
          <a:prstGeom prst="rect">
            <a:avLst/>
          </a:prstGeom>
          <a:effectLst/>
        </p:spPr>
      </p:pic>
      <p:sp>
        <p:nvSpPr>
          <p:cNvPr id="2" name="Title 1">
            <a:extLst>
              <a:ext uri="{FF2B5EF4-FFF2-40B4-BE49-F238E27FC236}">
                <a16:creationId xmlns:a16="http://schemas.microsoft.com/office/drawing/2014/main" id="{98A56EB3-E939-4F55-B94E-A33713037598}"/>
              </a:ext>
            </a:extLst>
          </p:cNvPr>
          <p:cNvSpPr>
            <a:spLocks noGrp="1"/>
          </p:cNvSpPr>
          <p:nvPr>
            <p:ph type="title"/>
          </p:nvPr>
        </p:nvSpPr>
        <p:spPr>
          <a:xfrm>
            <a:off x="648929" y="629266"/>
            <a:ext cx="3667039" cy="1676603"/>
          </a:xfrm>
        </p:spPr>
        <p:txBody>
          <a:bodyPr>
            <a:normAutofit/>
          </a:bodyPr>
          <a:lstStyle/>
          <a:p>
            <a:r>
              <a:rPr lang="en-US" sz="3600" b="1">
                <a:solidFill>
                  <a:schemeClr val="bg1"/>
                </a:solidFill>
              </a:rPr>
              <a:t>The Bacterial Colony</a:t>
            </a:r>
          </a:p>
        </p:txBody>
      </p:sp>
      <p:sp>
        <p:nvSpPr>
          <p:cNvPr id="3" name="Content Placeholder 2">
            <a:extLst>
              <a:ext uri="{FF2B5EF4-FFF2-40B4-BE49-F238E27FC236}">
                <a16:creationId xmlns:a16="http://schemas.microsoft.com/office/drawing/2014/main" id="{7CB22640-49A1-4756-AC3A-695C5A4C0041}"/>
              </a:ext>
            </a:extLst>
          </p:cNvPr>
          <p:cNvSpPr>
            <a:spLocks noGrp="1"/>
          </p:cNvSpPr>
          <p:nvPr>
            <p:ph idx="1"/>
          </p:nvPr>
        </p:nvSpPr>
        <p:spPr>
          <a:xfrm>
            <a:off x="648931" y="2438401"/>
            <a:ext cx="3667036" cy="3779520"/>
          </a:xfrm>
        </p:spPr>
        <p:txBody>
          <a:bodyPr>
            <a:normAutofit/>
          </a:bodyPr>
          <a:lstStyle/>
          <a:p>
            <a:r>
              <a:rPr lang="en-US" sz="2400" dirty="0">
                <a:solidFill>
                  <a:schemeClr val="bg1"/>
                </a:solidFill>
              </a:rPr>
              <a:t>When bacteria cells are allowed to grow on an agar plate, one single bacterial cell will reproduce via binary fission and give rise to a colony or genetically identical bacteria cells that were all generated from a single parent cell. </a:t>
            </a:r>
          </a:p>
        </p:txBody>
      </p:sp>
    </p:spTree>
    <p:extLst>
      <p:ext uri="{BB962C8B-B14F-4D97-AF65-F5344CB8AC3E}">
        <p14:creationId xmlns:p14="http://schemas.microsoft.com/office/powerpoint/2010/main" val="401801962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A376EFB1-01CF-419F-ABF1-2AF02BBFCBD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604" y="0"/>
            <a:ext cx="6141396"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a:extLst>
              <a:ext uri="{FF2B5EF4-FFF2-40B4-BE49-F238E27FC236}">
                <a16:creationId xmlns:a16="http://schemas.microsoft.com/office/drawing/2014/main" id="{FF9DEA15-78BD-4750-AA18-B9F28A6D5A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604" y="0"/>
            <a:ext cx="4319042"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050" name="Picture 2" descr="Picture">
            <a:extLst>
              <a:ext uri="{FF2B5EF4-FFF2-40B4-BE49-F238E27FC236}">
                <a16:creationId xmlns:a16="http://schemas.microsoft.com/office/drawing/2014/main" id="{1487B078-D31F-4B3B-9CE6-57095969B9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7511" y="484632"/>
            <a:ext cx="4700977" cy="573328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7276521-46CD-4683-B24D-7143E0B7D38F}"/>
              </a:ext>
            </a:extLst>
          </p:cNvPr>
          <p:cNvSpPr>
            <a:spLocks noGrp="1"/>
          </p:cNvSpPr>
          <p:nvPr>
            <p:ph type="title"/>
          </p:nvPr>
        </p:nvSpPr>
        <p:spPr>
          <a:xfrm>
            <a:off x="6392598" y="640263"/>
            <a:ext cx="5221266" cy="1344975"/>
          </a:xfrm>
        </p:spPr>
        <p:txBody>
          <a:bodyPr>
            <a:normAutofit/>
          </a:bodyPr>
          <a:lstStyle/>
          <a:p>
            <a:pPr algn="ctr"/>
            <a:r>
              <a:rPr lang="en-US" sz="4000" dirty="0">
                <a:solidFill>
                  <a:schemeClr val="bg1"/>
                </a:solidFill>
              </a:rPr>
              <a:t>The Sugar-Phosphate Backbone of  DNA</a:t>
            </a:r>
          </a:p>
        </p:txBody>
      </p:sp>
      <p:sp>
        <p:nvSpPr>
          <p:cNvPr id="3" name="Content Placeholder 2">
            <a:extLst>
              <a:ext uri="{FF2B5EF4-FFF2-40B4-BE49-F238E27FC236}">
                <a16:creationId xmlns:a16="http://schemas.microsoft.com/office/drawing/2014/main" id="{53FB8F52-EDA0-45D8-BB80-10CB80F19354}"/>
              </a:ext>
            </a:extLst>
          </p:cNvPr>
          <p:cNvSpPr>
            <a:spLocks noGrp="1"/>
          </p:cNvSpPr>
          <p:nvPr>
            <p:ph idx="1"/>
          </p:nvPr>
        </p:nvSpPr>
        <p:spPr>
          <a:xfrm>
            <a:off x="6391903" y="2894029"/>
            <a:ext cx="5235490" cy="3000744"/>
          </a:xfrm>
        </p:spPr>
        <p:txBody>
          <a:bodyPr>
            <a:normAutofit/>
          </a:bodyPr>
          <a:lstStyle/>
          <a:p>
            <a:r>
              <a:rPr lang="en-US" dirty="0">
                <a:solidFill>
                  <a:schemeClr val="bg1"/>
                </a:solidFill>
              </a:rPr>
              <a:t> In a molecule of DNA or RNA, individual nucleotides are linked together to make a sugar-phosphate backbone. </a:t>
            </a:r>
          </a:p>
        </p:txBody>
      </p:sp>
      <p:sp>
        <p:nvSpPr>
          <p:cNvPr id="8" name="Rectangle 7">
            <a:extLst>
              <a:ext uri="{FF2B5EF4-FFF2-40B4-BE49-F238E27FC236}">
                <a16:creationId xmlns:a16="http://schemas.microsoft.com/office/drawing/2014/main" id="{26B3707D-FEF8-469C-93FB-73DEA6FAE5CA}"/>
              </a:ext>
            </a:extLst>
          </p:cNvPr>
          <p:cNvSpPr/>
          <p:nvPr/>
        </p:nvSpPr>
        <p:spPr>
          <a:xfrm>
            <a:off x="836378" y="1233506"/>
            <a:ext cx="1314078" cy="400110"/>
          </a:xfrm>
          <a:prstGeom prst="rect">
            <a:avLst/>
          </a:prstGeom>
          <a:solidFill>
            <a:schemeClr val="bg1">
              <a:alpha val="53000"/>
            </a:schemeClr>
          </a:solidFill>
          <a:ln>
            <a:solidFill>
              <a:srgbClr val="C00000"/>
            </a:solidFill>
          </a:ln>
        </p:spPr>
        <p:txBody>
          <a:bodyPr wrap="none" lIns="91440" tIns="45720" rIns="91440" bIns="45720">
            <a:spAutoFit/>
          </a:bodyPr>
          <a:lstStyle/>
          <a:p>
            <a:pPr algn="ctr"/>
            <a:r>
              <a:rPr lang="en-US" sz="2000" b="1" dirty="0">
                <a:ln w="13462">
                  <a:solidFill>
                    <a:srgbClr val="C00000"/>
                  </a:solidFill>
                  <a:prstDash val="solid"/>
                </a:ln>
                <a:solidFill>
                  <a:srgbClr val="FF0066"/>
                </a:solidFill>
                <a:effectLst>
                  <a:outerShdw dist="38100" dir="2700000" algn="bl" rotWithShape="0">
                    <a:schemeClr val="accent5"/>
                  </a:outerShdw>
                </a:effectLst>
              </a:rPr>
              <a:t>Phosphate</a:t>
            </a:r>
          </a:p>
        </p:txBody>
      </p:sp>
      <p:sp>
        <p:nvSpPr>
          <p:cNvPr id="9" name="Rectangle 8">
            <a:extLst>
              <a:ext uri="{FF2B5EF4-FFF2-40B4-BE49-F238E27FC236}">
                <a16:creationId xmlns:a16="http://schemas.microsoft.com/office/drawing/2014/main" id="{D98337A2-040C-4181-8736-C0022278D510}"/>
              </a:ext>
            </a:extLst>
          </p:cNvPr>
          <p:cNvSpPr/>
          <p:nvPr/>
        </p:nvSpPr>
        <p:spPr>
          <a:xfrm>
            <a:off x="1367366" y="2108024"/>
            <a:ext cx="897553" cy="461665"/>
          </a:xfrm>
          <a:prstGeom prst="rect">
            <a:avLst/>
          </a:prstGeom>
          <a:solidFill>
            <a:schemeClr val="bg1">
              <a:alpha val="53000"/>
            </a:schemeClr>
          </a:solidFill>
          <a:ln>
            <a:solidFill>
              <a:srgbClr val="C00000"/>
            </a:solidFill>
          </a:ln>
        </p:spPr>
        <p:txBody>
          <a:bodyPr wrap="none" lIns="91440" tIns="45720" rIns="91440" bIns="45720">
            <a:spAutoFit/>
          </a:bodyPr>
          <a:lstStyle/>
          <a:p>
            <a:pPr algn="ctr"/>
            <a:r>
              <a:rPr lang="en-US" sz="2400" b="1" dirty="0">
                <a:ln w="13462">
                  <a:solidFill>
                    <a:srgbClr val="C00000"/>
                  </a:solidFill>
                  <a:prstDash val="solid"/>
                </a:ln>
                <a:solidFill>
                  <a:srgbClr val="FF0000"/>
                </a:solidFill>
                <a:effectLst>
                  <a:outerShdw dist="38100" dir="2700000" algn="bl" rotWithShape="0">
                    <a:schemeClr val="accent5"/>
                  </a:outerShdw>
                </a:effectLst>
              </a:rPr>
              <a:t>Sugar</a:t>
            </a:r>
          </a:p>
        </p:txBody>
      </p:sp>
      <p:sp>
        <p:nvSpPr>
          <p:cNvPr id="10" name="Rectangle 9">
            <a:extLst>
              <a:ext uri="{FF2B5EF4-FFF2-40B4-BE49-F238E27FC236}">
                <a16:creationId xmlns:a16="http://schemas.microsoft.com/office/drawing/2014/main" id="{8B651DED-F6CB-4639-99A1-986B280C46B5}"/>
              </a:ext>
            </a:extLst>
          </p:cNvPr>
          <p:cNvSpPr/>
          <p:nvPr/>
        </p:nvSpPr>
        <p:spPr>
          <a:xfrm>
            <a:off x="3749719" y="1312750"/>
            <a:ext cx="897553" cy="461665"/>
          </a:xfrm>
          <a:prstGeom prst="rect">
            <a:avLst/>
          </a:prstGeom>
          <a:solidFill>
            <a:schemeClr val="bg1">
              <a:alpha val="53000"/>
            </a:schemeClr>
          </a:solidFill>
          <a:ln>
            <a:solidFill>
              <a:srgbClr val="C00000"/>
            </a:solidFill>
          </a:ln>
        </p:spPr>
        <p:txBody>
          <a:bodyPr wrap="none" lIns="91440" tIns="45720" rIns="91440" bIns="45720">
            <a:spAutoFit/>
          </a:bodyPr>
          <a:lstStyle/>
          <a:p>
            <a:pPr algn="ctr"/>
            <a:r>
              <a:rPr lang="en-US" sz="2400" b="1" dirty="0">
                <a:ln w="13462">
                  <a:solidFill>
                    <a:srgbClr val="C00000"/>
                  </a:solidFill>
                  <a:prstDash val="solid"/>
                </a:ln>
                <a:solidFill>
                  <a:srgbClr val="FF0000"/>
                </a:solidFill>
                <a:effectLst>
                  <a:outerShdw dist="38100" dir="2700000" algn="bl" rotWithShape="0">
                    <a:schemeClr val="accent5"/>
                  </a:outerShdw>
                </a:effectLst>
              </a:rPr>
              <a:t>Sugar</a:t>
            </a:r>
          </a:p>
        </p:txBody>
      </p:sp>
      <p:sp>
        <p:nvSpPr>
          <p:cNvPr id="11" name="Rectangle 10">
            <a:extLst>
              <a:ext uri="{FF2B5EF4-FFF2-40B4-BE49-F238E27FC236}">
                <a16:creationId xmlns:a16="http://schemas.microsoft.com/office/drawing/2014/main" id="{7ED56EE9-FA40-486F-90CB-E8414E426D28}"/>
              </a:ext>
            </a:extLst>
          </p:cNvPr>
          <p:cNvSpPr/>
          <p:nvPr/>
        </p:nvSpPr>
        <p:spPr>
          <a:xfrm>
            <a:off x="1630259" y="4462874"/>
            <a:ext cx="897553" cy="461665"/>
          </a:xfrm>
          <a:prstGeom prst="rect">
            <a:avLst/>
          </a:prstGeom>
          <a:solidFill>
            <a:schemeClr val="bg1">
              <a:alpha val="53000"/>
            </a:schemeClr>
          </a:solidFill>
          <a:ln>
            <a:solidFill>
              <a:srgbClr val="C00000"/>
            </a:solidFill>
          </a:ln>
        </p:spPr>
        <p:txBody>
          <a:bodyPr wrap="none" lIns="91440" tIns="45720" rIns="91440" bIns="45720">
            <a:spAutoFit/>
          </a:bodyPr>
          <a:lstStyle/>
          <a:p>
            <a:pPr algn="ctr"/>
            <a:r>
              <a:rPr lang="en-US" sz="2400" b="1" dirty="0">
                <a:ln w="13462">
                  <a:solidFill>
                    <a:srgbClr val="C00000"/>
                  </a:solidFill>
                  <a:prstDash val="solid"/>
                </a:ln>
                <a:solidFill>
                  <a:srgbClr val="FF0000"/>
                </a:solidFill>
                <a:effectLst>
                  <a:outerShdw dist="38100" dir="2700000" algn="bl" rotWithShape="0">
                    <a:schemeClr val="accent5"/>
                  </a:outerShdw>
                </a:effectLst>
              </a:rPr>
              <a:t>Sugar</a:t>
            </a:r>
          </a:p>
        </p:txBody>
      </p:sp>
      <p:sp>
        <p:nvSpPr>
          <p:cNvPr id="12" name="Rectangle 11">
            <a:extLst>
              <a:ext uri="{FF2B5EF4-FFF2-40B4-BE49-F238E27FC236}">
                <a16:creationId xmlns:a16="http://schemas.microsoft.com/office/drawing/2014/main" id="{D9C1F093-C8AB-47BB-989A-E4091E59E806}"/>
              </a:ext>
            </a:extLst>
          </p:cNvPr>
          <p:cNvSpPr/>
          <p:nvPr/>
        </p:nvSpPr>
        <p:spPr>
          <a:xfrm>
            <a:off x="4008819" y="3653010"/>
            <a:ext cx="897553" cy="461665"/>
          </a:xfrm>
          <a:prstGeom prst="rect">
            <a:avLst/>
          </a:prstGeom>
          <a:solidFill>
            <a:schemeClr val="bg1">
              <a:alpha val="53000"/>
            </a:schemeClr>
          </a:solidFill>
          <a:ln>
            <a:solidFill>
              <a:srgbClr val="C00000"/>
            </a:solidFill>
          </a:ln>
        </p:spPr>
        <p:txBody>
          <a:bodyPr wrap="none" lIns="91440" tIns="45720" rIns="91440" bIns="45720">
            <a:spAutoFit/>
          </a:bodyPr>
          <a:lstStyle/>
          <a:p>
            <a:pPr algn="ctr"/>
            <a:r>
              <a:rPr lang="en-US" sz="2400" b="1" dirty="0">
                <a:ln w="13462">
                  <a:solidFill>
                    <a:srgbClr val="C00000"/>
                  </a:solidFill>
                  <a:prstDash val="solid"/>
                </a:ln>
                <a:solidFill>
                  <a:srgbClr val="FF0000"/>
                </a:solidFill>
                <a:effectLst>
                  <a:outerShdw dist="38100" dir="2700000" algn="bl" rotWithShape="0">
                    <a:schemeClr val="accent5"/>
                  </a:outerShdw>
                </a:effectLst>
              </a:rPr>
              <a:t>Sugar</a:t>
            </a:r>
          </a:p>
        </p:txBody>
      </p:sp>
      <p:sp>
        <p:nvSpPr>
          <p:cNvPr id="13" name="Rectangle 12">
            <a:extLst>
              <a:ext uri="{FF2B5EF4-FFF2-40B4-BE49-F238E27FC236}">
                <a16:creationId xmlns:a16="http://schemas.microsoft.com/office/drawing/2014/main" id="{D074413E-0852-459E-8243-78B8F38A9D13}"/>
              </a:ext>
            </a:extLst>
          </p:cNvPr>
          <p:cNvSpPr/>
          <p:nvPr/>
        </p:nvSpPr>
        <p:spPr>
          <a:xfrm>
            <a:off x="973220" y="3169494"/>
            <a:ext cx="1314078" cy="400110"/>
          </a:xfrm>
          <a:prstGeom prst="rect">
            <a:avLst/>
          </a:prstGeom>
          <a:solidFill>
            <a:schemeClr val="bg1">
              <a:alpha val="53000"/>
            </a:schemeClr>
          </a:solidFill>
          <a:ln>
            <a:solidFill>
              <a:srgbClr val="C00000"/>
            </a:solidFill>
          </a:ln>
        </p:spPr>
        <p:txBody>
          <a:bodyPr wrap="none" lIns="91440" tIns="45720" rIns="91440" bIns="45720">
            <a:spAutoFit/>
          </a:bodyPr>
          <a:lstStyle/>
          <a:p>
            <a:pPr algn="ctr"/>
            <a:r>
              <a:rPr lang="en-US" sz="2000" b="1" dirty="0">
                <a:ln w="13462">
                  <a:solidFill>
                    <a:srgbClr val="C00000"/>
                  </a:solidFill>
                  <a:prstDash val="solid"/>
                </a:ln>
                <a:solidFill>
                  <a:srgbClr val="FF0066"/>
                </a:solidFill>
                <a:effectLst>
                  <a:outerShdw dist="38100" dir="2700000" algn="bl" rotWithShape="0">
                    <a:schemeClr val="accent5"/>
                  </a:outerShdw>
                </a:effectLst>
              </a:rPr>
              <a:t>Phosphate</a:t>
            </a:r>
          </a:p>
        </p:txBody>
      </p:sp>
      <p:sp>
        <p:nvSpPr>
          <p:cNvPr id="14" name="Rectangle 13">
            <a:extLst>
              <a:ext uri="{FF2B5EF4-FFF2-40B4-BE49-F238E27FC236}">
                <a16:creationId xmlns:a16="http://schemas.microsoft.com/office/drawing/2014/main" id="{FCB579CB-EF6A-4485-9AAB-3CCE30332FE7}"/>
              </a:ext>
            </a:extLst>
          </p:cNvPr>
          <p:cNvSpPr/>
          <p:nvPr/>
        </p:nvSpPr>
        <p:spPr>
          <a:xfrm>
            <a:off x="3990233" y="2693974"/>
            <a:ext cx="1314078" cy="400110"/>
          </a:xfrm>
          <a:prstGeom prst="rect">
            <a:avLst/>
          </a:prstGeom>
          <a:solidFill>
            <a:schemeClr val="bg1">
              <a:alpha val="53000"/>
            </a:schemeClr>
          </a:solidFill>
          <a:ln>
            <a:solidFill>
              <a:srgbClr val="C00000"/>
            </a:solidFill>
          </a:ln>
        </p:spPr>
        <p:txBody>
          <a:bodyPr wrap="none" lIns="91440" tIns="45720" rIns="91440" bIns="45720">
            <a:spAutoFit/>
          </a:bodyPr>
          <a:lstStyle/>
          <a:p>
            <a:pPr algn="ctr"/>
            <a:r>
              <a:rPr lang="en-US" sz="2000" b="1" dirty="0">
                <a:ln w="13462">
                  <a:solidFill>
                    <a:srgbClr val="C00000"/>
                  </a:solidFill>
                  <a:prstDash val="solid"/>
                </a:ln>
                <a:solidFill>
                  <a:srgbClr val="FF0066"/>
                </a:solidFill>
                <a:effectLst>
                  <a:outerShdw dist="38100" dir="2700000" algn="bl" rotWithShape="0">
                    <a:schemeClr val="accent5"/>
                  </a:outerShdw>
                </a:effectLst>
              </a:rPr>
              <a:t>Phosphate</a:t>
            </a:r>
          </a:p>
        </p:txBody>
      </p:sp>
      <p:sp>
        <p:nvSpPr>
          <p:cNvPr id="15" name="Rectangle 14">
            <a:extLst>
              <a:ext uri="{FF2B5EF4-FFF2-40B4-BE49-F238E27FC236}">
                <a16:creationId xmlns:a16="http://schemas.microsoft.com/office/drawing/2014/main" id="{56370155-0E44-438C-B6D3-6F6AC3EF37CE}"/>
              </a:ext>
            </a:extLst>
          </p:cNvPr>
          <p:cNvSpPr/>
          <p:nvPr/>
        </p:nvSpPr>
        <p:spPr>
          <a:xfrm>
            <a:off x="4086454" y="4966242"/>
            <a:ext cx="1314078" cy="400110"/>
          </a:xfrm>
          <a:prstGeom prst="rect">
            <a:avLst/>
          </a:prstGeom>
          <a:solidFill>
            <a:schemeClr val="bg1">
              <a:alpha val="53000"/>
            </a:schemeClr>
          </a:solidFill>
          <a:ln>
            <a:solidFill>
              <a:srgbClr val="C00000"/>
            </a:solidFill>
          </a:ln>
        </p:spPr>
        <p:txBody>
          <a:bodyPr wrap="none" lIns="91440" tIns="45720" rIns="91440" bIns="45720">
            <a:spAutoFit/>
          </a:bodyPr>
          <a:lstStyle/>
          <a:p>
            <a:pPr algn="ctr"/>
            <a:r>
              <a:rPr lang="en-US" sz="2000" b="1" dirty="0">
                <a:ln w="13462">
                  <a:solidFill>
                    <a:srgbClr val="C00000"/>
                  </a:solidFill>
                  <a:prstDash val="solid"/>
                </a:ln>
                <a:solidFill>
                  <a:srgbClr val="FF0066"/>
                </a:solidFill>
                <a:effectLst>
                  <a:outerShdw dist="38100" dir="2700000" algn="bl" rotWithShape="0">
                    <a:schemeClr val="accent5"/>
                  </a:outerShdw>
                </a:effectLst>
              </a:rPr>
              <a:t>Phosphate</a:t>
            </a:r>
          </a:p>
        </p:txBody>
      </p:sp>
    </p:spTree>
    <p:extLst>
      <p:ext uri="{BB962C8B-B14F-4D97-AF65-F5344CB8AC3E}">
        <p14:creationId xmlns:p14="http://schemas.microsoft.com/office/powerpoint/2010/main" val="140757550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par>
                                <p:cTn id="11" presetID="31" presetClass="entr" presetSubtype="0" fill="hold" grpId="0" nodeType="withEffect">
                                  <p:stCondLst>
                                    <p:cond delay="50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par>
                                <p:cTn id="17" presetID="31" presetClass="entr" presetSubtype="0" fill="hold" grpId="0" nodeType="withEffect">
                                  <p:stCondLst>
                                    <p:cond delay="800"/>
                                  </p:stCondLst>
                                  <p:childTnLst>
                                    <p:set>
                                      <p:cBhvr>
                                        <p:cTn id="18" dur="1" fill="hold">
                                          <p:stCondLst>
                                            <p:cond delay="0"/>
                                          </p:stCondLst>
                                        </p:cTn>
                                        <p:tgtEl>
                                          <p:spTgt spid="13"/>
                                        </p:tgtEl>
                                        <p:attrNameLst>
                                          <p:attrName>style.visibility</p:attrName>
                                        </p:attrNameLst>
                                      </p:cBhvr>
                                      <p:to>
                                        <p:strVal val="visible"/>
                                      </p:to>
                                    </p:set>
                                    <p:anim calcmode="lin" valueType="num">
                                      <p:cBhvr>
                                        <p:cTn id="19" dur="1000" fill="hold"/>
                                        <p:tgtEl>
                                          <p:spTgt spid="13"/>
                                        </p:tgtEl>
                                        <p:attrNameLst>
                                          <p:attrName>ppt_w</p:attrName>
                                        </p:attrNameLst>
                                      </p:cBhvr>
                                      <p:tavLst>
                                        <p:tav tm="0">
                                          <p:val>
                                            <p:fltVal val="0"/>
                                          </p:val>
                                        </p:tav>
                                        <p:tav tm="100000">
                                          <p:val>
                                            <p:strVal val="#ppt_w"/>
                                          </p:val>
                                        </p:tav>
                                      </p:tavLst>
                                    </p:anim>
                                    <p:anim calcmode="lin" valueType="num">
                                      <p:cBhvr>
                                        <p:cTn id="20" dur="1000" fill="hold"/>
                                        <p:tgtEl>
                                          <p:spTgt spid="13"/>
                                        </p:tgtEl>
                                        <p:attrNameLst>
                                          <p:attrName>ppt_h</p:attrName>
                                        </p:attrNameLst>
                                      </p:cBhvr>
                                      <p:tavLst>
                                        <p:tav tm="0">
                                          <p:val>
                                            <p:fltVal val="0"/>
                                          </p:val>
                                        </p:tav>
                                        <p:tav tm="100000">
                                          <p:val>
                                            <p:strVal val="#ppt_h"/>
                                          </p:val>
                                        </p:tav>
                                      </p:tavLst>
                                    </p:anim>
                                    <p:anim calcmode="lin" valueType="num">
                                      <p:cBhvr>
                                        <p:cTn id="21" dur="1000" fill="hold"/>
                                        <p:tgtEl>
                                          <p:spTgt spid="13"/>
                                        </p:tgtEl>
                                        <p:attrNameLst>
                                          <p:attrName>style.rotation</p:attrName>
                                        </p:attrNameLst>
                                      </p:cBhvr>
                                      <p:tavLst>
                                        <p:tav tm="0">
                                          <p:val>
                                            <p:fltVal val="90"/>
                                          </p:val>
                                        </p:tav>
                                        <p:tav tm="100000">
                                          <p:val>
                                            <p:fltVal val="0"/>
                                          </p:val>
                                        </p:tav>
                                      </p:tavLst>
                                    </p:anim>
                                    <p:animEffect transition="in" filter="fade">
                                      <p:cBhvr>
                                        <p:cTn id="22" dur="1000"/>
                                        <p:tgtEl>
                                          <p:spTgt spid="13"/>
                                        </p:tgtEl>
                                      </p:cBhvr>
                                    </p:animEffect>
                                  </p:childTnLst>
                                </p:cTn>
                              </p:par>
                              <p:par>
                                <p:cTn id="23" presetID="31" presetClass="entr" presetSubtype="0" fill="hold" grpId="0" nodeType="withEffect">
                                  <p:stCondLst>
                                    <p:cond delay="1100"/>
                                  </p:stCondLst>
                                  <p:childTnLst>
                                    <p:set>
                                      <p:cBhvr>
                                        <p:cTn id="24" dur="1" fill="hold">
                                          <p:stCondLst>
                                            <p:cond delay="0"/>
                                          </p:stCondLst>
                                        </p:cTn>
                                        <p:tgtEl>
                                          <p:spTgt spid="11"/>
                                        </p:tgtEl>
                                        <p:attrNameLst>
                                          <p:attrName>style.visibility</p:attrName>
                                        </p:attrNameLst>
                                      </p:cBhvr>
                                      <p:to>
                                        <p:strVal val="visible"/>
                                      </p:to>
                                    </p:set>
                                    <p:anim calcmode="lin" valueType="num">
                                      <p:cBhvr>
                                        <p:cTn id="25" dur="1000" fill="hold"/>
                                        <p:tgtEl>
                                          <p:spTgt spid="11"/>
                                        </p:tgtEl>
                                        <p:attrNameLst>
                                          <p:attrName>ppt_w</p:attrName>
                                        </p:attrNameLst>
                                      </p:cBhvr>
                                      <p:tavLst>
                                        <p:tav tm="0">
                                          <p:val>
                                            <p:fltVal val="0"/>
                                          </p:val>
                                        </p:tav>
                                        <p:tav tm="100000">
                                          <p:val>
                                            <p:strVal val="#ppt_w"/>
                                          </p:val>
                                        </p:tav>
                                      </p:tavLst>
                                    </p:anim>
                                    <p:anim calcmode="lin" valueType="num">
                                      <p:cBhvr>
                                        <p:cTn id="26" dur="1000" fill="hold"/>
                                        <p:tgtEl>
                                          <p:spTgt spid="11"/>
                                        </p:tgtEl>
                                        <p:attrNameLst>
                                          <p:attrName>ppt_h</p:attrName>
                                        </p:attrNameLst>
                                      </p:cBhvr>
                                      <p:tavLst>
                                        <p:tav tm="0">
                                          <p:val>
                                            <p:fltVal val="0"/>
                                          </p:val>
                                        </p:tav>
                                        <p:tav tm="100000">
                                          <p:val>
                                            <p:strVal val="#ppt_h"/>
                                          </p:val>
                                        </p:tav>
                                      </p:tavLst>
                                    </p:anim>
                                    <p:anim calcmode="lin" valueType="num">
                                      <p:cBhvr>
                                        <p:cTn id="27" dur="1000" fill="hold"/>
                                        <p:tgtEl>
                                          <p:spTgt spid="11"/>
                                        </p:tgtEl>
                                        <p:attrNameLst>
                                          <p:attrName>style.rotation</p:attrName>
                                        </p:attrNameLst>
                                      </p:cBhvr>
                                      <p:tavLst>
                                        <p:tav tm="0">
                                          <p:val>
                                            <p:fltVal val="90"/>
                                          </p:val>
                                        </p:tav>
                                        <p:tav tm="100000">
                                          <p:val>
                                            <p:fltVal val="0"/>
                                          </p:val>
                                        </p:tav>
                                      </p:tavLst>
                                    </p:anim>
                                    <p:animEffect transition="in" filter="fade">
                                      <p:cBhvr>
                                        <p:cTn id="28" dur="1000"/>
                                        <p:tgtEl>
                                          <p:spTgt spid="11"/>
                                        </p:tgtEl>
                                      </p:cBhvr>
                                    </p:animEffect>
                                  </p:childTnLst>
                                </p:cTn>
                              </p:par>
                              <p:par>
                                <p:cTn id="29" presetID="31" presetClass="entr" presetSubtype="0" fill="hold" grpId="0" nodeType="withEffect">
                                  <p:stCondLst>
                                    <p:cond delay="1300"/>
                                  </p:stCondLst>
                                  <p:childTnLst>
                                    <p:set>
                                      <p:cBhvr>
                                        <p:cTn id="30" dur="1" fill="hold">
                                          <p:stCondLst>
                                            <p:cond delay="0"/>
                                          </p:stCondLst>
                                        </p:cTn>
                                        <p:tgtEl>
                                          <p:spTgt spid="10"/>
                                        </p:tgtEl>
                                        <p:attrNameLst>
                                          <p:attrName>style.visibility</p:attrName>
                                        </p:attrNameLst>
                                      </p:cBhvr>
                                      <p:to>
                                        <p:strVal val="visible"/>
                                      </p:to>
                                    </p:set>
                                    <p:anim calcmode="lin" valueType="num">
                                      <p:cBhvr>
                                        <p:cTn id="31" dur="1000" fill="hold"/>
                                        <p:tgtEl>
                                          <p:spTgt spid="10"/>
                                        </p:tgtEl>
                                        <p:attrNameLst>
                                          <p:attrName>ppt_w</p:attrName>
                                        </p:attrNameLst>
                                      </p:cBhvr>
                                      <p:tavLst>
                                        <p:tav tm="0">
                                          <p:val>
                                            <p:fltVal val="0"/>
                                          </p:val>
                                        </p:tav>
                                        <p:tav tm="100000">
                                          <p:val>
                                            <p:strVal val="#ppt_w"/>
                                          </p:val>
                                        </p:tav>
                                      </p:tavLst>
                                    </p:anim>
                                    <p:anim calcmode="lin" valueType="num">
                                      <p:cBhvr>
                                        <p:cTn id="32" dur="1000" fill="hold"/>
                                        <p:tgtEl>
                                          <p:spTgt spid="10"/>
                                        </p:tgtEl>
                                        <p:attrNameLst>
                                          <p:attrName>ppt_h</p:attrName>
                                        </p:attrNameLst>
                                      </p:cBhvr>
                                      <p:tavLst>
                                        <p:tav tm="0">
                                          <p:val>
                                            <p:fltVal val="0"/>
                                          </p:val>
                                        </p:tav>
                                        <p:tav tm="100000">
                                          <p:val>
                                            <p:strVal val="#ppt_h"/>
                                          </p:val>
                                        </p:tav>
                                      </p:tavLst>
                                    </p:anim>
                                    <p:anim calcmode="lin" valueType="num">
                                      <p:cBhvr>
                                        <p:cTn id="33" dur="1000" fill="hold"/>
                                        <p:tgtEl>
                                          <p:spTgt spid="10"/>
                                        </p:tgtEl>
                                        <p:attrNameLst>
                                          <p:attrName>style.rotation</p:attrName>
                                        </p:attrNameLst>
                                      </p:cBhvr>
                                      <p:tavLst>
                                        <p:tav tm="0">
                                          <p:val>
                                            <p:fltVal val="90"/>
                                          </p:val>
                                        </p:tav>
                                        <p:tav tm="100000">
                                          <p:val>
                                            <p:fltVal val="0"/>
                                          </p:val>
                                        </p:tav>
                                      </p:tavLst>
                                    </p:anim>
                                    <p:animEffect transition="in" filter="fade">
                                      <p:cBhvr>
                                        <p:cTn id="34" dur="1000"/>
                                        <p:tgtEl>
                                          <p:spTgt spid="10"/>
                                        </p:tgtEl>
                                      </p:cBhvr>
                                    </p:animEffect>
                                  </p:childTnLst>
                                </p:cTn>
                              </p:par>
                              <p:par>
                                <p:cTn id="35" presetID="31" presetClass="entr" presetSubtype="0" fill="hold" grpId="0" nodeType="withEffect">
                                  <p:stCondLst>
                                    <p:cond delay="1700"/>
                                  </p:stCondLst>
                                  <p:childTnLst>
                                    <p:set>
                                      <p:cBhvr>
                                        <p:cTn id="36" dur="1" fill="hold">
                                          <p:stCondLst>
                                            <p:cond delay="0"/>
                                          </p:stCondLst>
                                        </p:cTn>
                                        <p:tgtEl>
                                          <p:spTgt spid="14"/>
                                        </p:tgtEl>
                                        <p:attrNameLst>
                                          <p:attrName>style.visibility</p:attrName>
                                        </p:attrNameLst>
                                      </p:cBhvr>
                                      <p:to>
                                        <p:strVal val="visible"/>
                                      </p:to>
                                    </p:set>
                                    <p:anim calcmode="lin" valueType="num">
                                      <p:cBhvr>
                                        <p:cTn id="37" dur="1000" fill="hold"/>
                                        <p:tgtEl>
                                          <p:spTgt spid="14"/>
                                        </p:tgtEl>
                                        <p:attrNameLst>
                                          <p:attrName>ppt_w</p:attrName>
                                        </p:attrNameLst>
                                      </p:cBhvr>
                                      <p:tavLst>
                                        <p:tav tm="0">
                                          <p:val>
                                            <p:fltVal val="0"/>
                                          </p:val>
                                        </p:tav>
                                        <p:tav tm="100000">
                                          <p:val>
                                            <p:strVal val="#ppt_w"/>
                                          </p:val>
                                        </p:tav>
                                      </p:tavLst>
                                    </p:anim>
                                    <p:anim calcmode="lin" valueType="num">
                                      <p:cBhvr>
                                        <p:cTn id="38" dur="1000" fill="hold"/>
                                        <p:tgtEl>
                                          <p:spTgt spid="14"/>
                                        </p:tgtEl>
                                        <p:attrNameLst>
                                          <p:attrName>ppt_h</p:attrName>
                                        </p:attrNameLst>
                                      </p:cBhvr>
                                      <p:tavLst>
                                        <p:tav tm="0">
                                          <p:val>
                                            <p:fltVal val="0"/>
                                          </p:val>
                                        </p:tav>
                                        <p:tav tm="100000">
                                          <p:val>
                                            <p:strVal val="#ppt_h"/>
                                          </p:val>
                                        </p:tav>
                                      </p:tavLst>
                                    </p:anim>
                                    <p:anim calcmode="lin" valueType="num">
                                      <p:cBhvr>
                                        <p:cTn id="39" dur="1000" fill="hold"/>
                                        <p:tgtEl>
                                          <p:spTgt spid="14"/>
                                        </p:tgtEl>
                                        <p:attrNameLst>
                                          <p:attrName>style.rotation</p:attrName>
                                        </p:attrNameLst>
                                      </p:cBhvr>
                                      <p:tavLst>
                                        <p:tav tm="0">
                                          <p:val>
                                            <p:fltVal val="90"/>
                                          </p:val>
                                        </p:tav>
                                        <p:tav tm="100000">
                                          <p:val>
                                            <p:fltVal val="0"/>
                                          </p:val>
                                        </p:tav>
                                      </p:tavLst>
                                    </p:anim>
                                    <p:animEffect transition="in" filter="fade">
                                      <p:cBhvr>
                                        <p:cTn id="40" dur="1000"/>
                                        <p:tgtEl>
                                          <p:spTgt spid="14"/>
                                        </p:tgtEl>
                                      </p:cBhvr>
                                    </p:animEffect>
                                  </p:childTnLst>
                                </p:cTn>
                              </p:par>
                              <p:par>
                                <p:cTn id="41" presetID="31" presetClass="entr" presetSubtype="0" fill="hold" grpId="0" nodeType="withEffect">
                                  <p:stCondLst>
                                    <p:cond delay="2100"/>
                                  </p:stCondLst>
                                  <p:childTnLst>
                                    <p:set>
                                      <p:cBhvr>
                                        <p:cTn id="42" dur="1" fill="hold">
                                          <p:stCondLst>
                                            <p:cond delay="0"/>
                                          </p:stCondLst>
                                        </p:cTn>
                                        <p:tgtEl>
                                          <p:spTgt spid="12"/>
                                        </p:tgtEl>
                                        <p:attrNameLst>
                                          <p:attrName>style.visibility</p:attrName>
                                        </p:attrNameLst>
                                      </p:cBhvr>
                                      <p:to>
                                        <p:strVal val="visible"/>
                                      </p:to>
                                    </p:set>
                                    <p:anim calcmode="lin" valueType="num">
                                      <p:cBhvr>
                                        <p:cTn id="43" dur="1000" fill="hold"/>
                                        <p:tgtEl>
                                          <p:spTgt spid="12"/>
                                        </p:tgtEl>
                                        <p:attrNameLst>
                                          <p:attrName>ppt_w</p:attrName>
                                        </p:attrNameLst>
                                      </p:cBhvr>
                                      <p:tavLst>
                                        <p:tav tm="0">
                                          <p:val>
                                            <p:fltVal val="0"/>
                                          </p:val>
                                        </p:tav>
                                        <p:tav tm="100000">
                                          <p:val>
                                            <p:strVal val="#ppt_w"/>
                                          </p:val>
                                        </p:tav>
                                      </p:tavLst>
                                    </p:anim>
                                    <p:anim calcmode="lin" valueType="num">
                                      <p:cBhvr>
                                        <p:cTn id="44" dur="1000" fill="hold"/>
                                        <p:tgtEl>
                                          <p:spTgt spid="12"/>
                                        </p:tgtEl>
                                        <p:attrNameLst>
                                          <p:attrName>ppt_h</p:attrName>
                                        </p:attrNameLst>
                                      </p:cBhvr>
                                      <p:tavLst>
                                        <p:tav tm="0">
                                          <p:val>
                                            <p:fltVal val="0"/>
                                          </p:val>
                                        </p:tav>
                                        <p:tav tm="100000">
                                          <p:val>
                                            <p:strVal val="#ppt_h"/>
                                          </p:val>
                                        </p:tav>
                                      </p:tavLst>
                                    </p:anim>
                                    <p:anim calcmode="lin" valueType="num">
                                      <p:cBhvr>
                                        <p:cTn id="45" dur="1000" fill="hold"/>
                                        <p:tgtEl>
                                          <p:spTgt spid="12"/>
                                        </p:tgtEl>
                                        <p:attrNameLst>
                                          <p:attrName>style.rotation</p:attrName>
                                        </p:attrNameLst>
                                      </p:cBhvr>
                                      <p:tavLst>
                                        <p:tav tm="0">
                                          <p:val>
                                            <p:fltVal val="90"/>
                                          </p:val>
                                        </p:tav>
                                        <p:tav tm="100000">
                                          <p:val>
                                            <p:fltVal val="0"/>
                                          </p:val>
                                        </p:tav>
                                      </p:tavLst>
                                    </p:anim>
                                    <p:animEffect transition="in" filter="fade">
                                      <p:cBhvr>
                                        <p:cTn id="46" dur="1000"/>
                                        <p:tgtEl>
                                          <p:spTgt spid="12"/>
                                        </p:tgtEl>
                                      </p:cBhvr>
                                    </p:animEffect>
                                  </p:childTnLst>
                                </p:cTn>
                              </p:par>
                              <p:par>
                                <p:cTn id="47" presetID="31" presetClass="entr" presetSubtype="0" fill="hold" grpId="0" nodeType="withEffect">
                                  <p:stCondLst>
                                    <p:cond delay="2600"/>
                                  </p:stCondLst>
                                  <p:childTnLst>
                                    <p:set>
                                      <p:cBhvr>
                                        <p:cTn id="48" dur="1" fill="hold">
                                          <p:stCondLst>
                                            <p:cond delay="0"/>
                                          </p:stCondLst>
                                        </p:cTn>
                                        <p:tgtEl>
                                          <p:spTgt spid="15"/>
                                        </p:tgtEl>
                                        <p:attrNameLst>
                                          <p:attrName>style.visibility</p:attrName>
                                        </p:attrNameLst>
                                      </p:cBhvr>
                                      <p:to>
                                        <p:strVal val="visible"/>
                                      </p:to>
                                    </p:set>
                                    <p:anim calcmode="lin" valueType="num">
                                      <p:cBhvr>
                                        <p:cTn id="49" dur="1000" fill="hold"/>
                                        <p:tgtEl>
                                          <p:spTgt spid="15"/>
                                        </p:tgtEl>
                                        <p:attrNameLst>
                                          <p:attrName>ppt_w</p:attrName>
                                        </p:attrNameLst>
                                      </p:cBhvr>
                                      <p:tavLst>
                                        <p:tav tm="0">
                                          <p:val>
                                            <p:fltVal val="0"/>
                                          </p:val>
                                        </p:tav>
                                        <p:tav tm="100000">
                                          <p:val>
                                            <p:strVal val="#ppt_w"/>
                                          </p:val>
                                        </p:tav>
                                      </p:tavLst>
                                    </p:anim>
                                    <p:anim calcmode="lin" valueType="num">
                                      <p:cBhvr>
                                        <p:cTn id="50" dur="1000" fill="hold"/>
                                        <p:tgtEl>
                                          <p:spTgt spid="15"/>
                                        </p:tgtEl>
                                        <p:attrNameLst>
                                          <p:attrName>ppt_h</p:attrName>
                                        </p:attrNameLst>
                                      </p:cBhvr>
                                      <p:tavLst>
                                        <p:tav tm="0">
                                          <p:val>
                                            <p:fltVal val="0"/>
                                          </p:val>
                                        </p:tav>
                                        <p:tav tm="100000">
                                          <p:val>
                                            <p:strVal val="#ppt_h"/>
                                          </p:val>
                                        </p:tav>
                                      </p:tavLst>
                                    </p:anim>
                                    <p:anim calcmode="lin" valueType="num">
                                      <p:cBhvr>
                                        <p:cTn id="51" dur="1000" fill="hold"/>
                                        <p:tgtEl>
                                          <p:spTgt spid="15"/>
                                        </p:tgtEl>
                                        <p:attrNameLst>
                                          <p:attrName>style.rotation</p:attrName>
                                        </p:attrNameLst>
                                      </p:cBhvr>
                                      <p:tavLst>
                                        <p:tav tm="0">
                                          <p:val>
                                            <p:fltVal val="90"/>
                                          </p:val>
                                        </p:tav>
                                        <p:tav tm="100000">
                                          <p:val>
                                            <p:fltVal val="0"/>
                                          </p:val>
                                        </p:tav>
                                      </p:tavLst>
                                    </p:anim>
                                    <p:animEffect transition="in" filter="fade">
                                      <p:cBhvr>
                                        <p:cTn id="52"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E04D1-B447-4F9C-AC81-315A5A741F08}"/>
              </a:ext>
            </a:extLst>
          </p:cNvPr>
          <p:cNvSpPr>
            <a:spLocks noGrp="1"/>
          </p:cNvSpPr>
          <p:nvPr>
            <p:ph type="title"/>
          </p:nvPr>
        </p:nvSpPr>
        <p:spPr>
          <a:xfrm>
            <a:off x="5912759" y="128819"/>
            <a:ext cx="5179031" cy="1325563"/>
          </a:xfrm>
        </p:spPr>
        <p:txBody>
          <a:bodyPr/>
          <a:lstStyle/>
          <a:p>
            <a:r>
              <a:rPr lang="en-US" b="1" dirty="0"/>
              <a:t>Base Pairing in DNA</a:t>
            </a:r>
          </a:p>
        </p:txBody>
      </p:sp>
      <p:sp>
        <p:nvSpPr>
          <p:cNvPr id="3" name="Content Placeholder 2">
            <a:extLst>
              <a:ext uri="{FF2B5EF4-FFF2-40B4-BE49-F238E27FC236}">
                <a16:creationId xmlns:a16="http://schemas.microsoft.com/office/drawing/2014/main" id="{A00E8EF6-9144-44D7-A0A2-3D3D0CB0AA43}"/>
              </a:ext>
            </a:extLst>
          </p:cNvPr>
          <p:cNvSpPr>
            <a:spLocks noGrp="1"/>
          </p:cNvSpPr>
          <p:nvPr>
            <p:ph idx="1"/>
          </p:nvPr>
        </p:nvSpPr>
        <p:spPr>
          <a:xfrm>
            <a:off x="119010" y="272656"/>
            <a:ext cx="4925601" cy="6179513"/>
          </a:xfrm>
        </p:spPr>
        <p:txBody>
          <a:bodyPr>
            <a:normAutofit/>
          </a:bodyPr>
          <a:lstStyle/>
          <a:p>
            <a:r>
              <a:rPr lang="en-US" dirty="0"/>
              <a:t>DNA is double stranded. </a:t>
            </a:r>
          </a:p>
          <a:p>
            <a:r>
              <a:rPr lang="en-US" dirty="0"/>
              <a:t>Each strand of DNA is connected to the other DNA strand though hydrogen bonding. </a:t>
            </a:r>
          </a:p>
          <a:p>
            <a:r>
              <a:rPr lang="en-US" dirty="0"/>
              <a:t>This hydrogen bonding occurs between the nitrogenous bases on opposing DNA strands. </a:t>
            </a:r>
          </a:p>
          <a:p>
            <a:endParaRPr lang="en-US" dirty="0"/>
          </a:p>
          <a:p>
            <a:r>
              <a:rPr lang="en-US" dirty="0"/>
              <a:t>​</a:t>
            </a:r>
            <a:r>
              <a:rPr lang="en-US" b="1" dirty="0"/>
              <a:t>A</a:t>
            </a:r>
            <a:r>
              <a:rPr lang="en-US" dirty="0"/>
              <a:t> can only pair with </a:t>
            </a:r>
            <a:r>
              <a:rPr lang="en-US" b="1" dirty="0"/>
              <a:t>T</a:t>
            </a:r>
            <a:r>
              <a:rPr lang="en-US" dirty="0"/>
              <a:t> </a:t>
            </a:r>
          </a:p>
          <a:p>
            <a:pPr lvl="1"/>
            <a:r>
              <a:rPr lang="en-US" dirty="0"/>
              <a:t>Creates 2 hydrogen bonds</a:t>
            </a:r>
          </a:p>
          <a:p>
            <a:r>
              <a:rPr lang="en-US" b="1" dirty="0"/>
              <a:t>C</a:t>
            </a:r>
            <a:r>
              <a:rPr lang="en-US" dirty="0"/>
              <a:t> can only pair with </a:t>
            </a:r>
            <a:r>
              <a:rPr lang="en-US" b="1" dirty="0"/>
              <a:t>G</a:t>
            </a:r>
            <a:r>
              <a:rPr lang="en-US" dirty="0"/>
              <a:t> </a:t>
            </a:r>
          </a:p>
          <a:p>
            <a:pPr lvl="1"/>
            <a:r>
              <a:rPr lang="en-US" dirty="0"/>
              <a:t>Creates 3 hydrogen bonds</a:t>
            </a:r>
          </a:p>
        </p:txBody>
      </p:sp>
      <p:pic>
        <p:nvPicPr>
          <p:cNvPr id="5" name="Picture 4">
            <a:extLst>
              <a:ext uri="{FF2B5EF4-FFF2-40B4-BE49-F238E27FC236}">
                <a16:creationId xmlns:a16="http://schemas.microsoft.com/office/drawing/2014/main" id="{FB2FB5B3-3805-45B1-A4C9-A9C4F0EB8A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7775" y="2020833"/>
            <a:ext cx="7149001" cy="3547759"/>
          </a:xfrm>
          <a:prstGeom prst="rect">
            <a:avLst/>
          </a:prstGeom>
        </p:spPr>
      </p:pic>
    </p:spTree>
    <p:extLst>
      <p:ext uri="{BB962C8B-B14F-4D97-AF65-F5344CB8AC3E}">
        <p14:creationId xmlns:p14="http://schemas.microsoft.com/office/powerpoint/2010/main" val="77722874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376EFB1-01CF-419F-ABF1-2AF02BBFCBD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604" y="0"/>
            <a:ext cx="6141396"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FF9DEA15-78BD-4750-AA18-B9F28A6D5A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604" y="0"/>
            <a:ext cx="4319042"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Picture 9" descr="A close up of a logo&#10;&#10;Description generated with very high confidence">
            <a:extLst>
              <a:ext uri="{FF2B5EF4-FFF2-40B4-BE49-F238E27FC236}">
                <a16:creationId xmlns:a16="http://schemas.microsoft.com/office/drawing/2014/main" id="{6C94D7B5-2428-4956-A521-EE47C29BFAE4}"/>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57200" y="3696344"/>
            <a:ext cx="5126736" cy="2840462"/>
          </a:xfrm>
          <a:prstGeom prst="rect">
            <a:avLst/>
          </a:prstGeom>
        </p:spPr>
      </p:pic>
      <p:sp>
        <p:nvSpPr>
          <p:cNvPr id="2" name="Title 1">
            <a:extLst>
              <a:ext uri="{FF2B5EF4-FFF2-40B4-BE49-F238E27FC236}">
                <a16:creationId xmlns:a16="http://schemas.microsoft.com/office/drawing/2014/main" id="{454B8614-E987-4F5D-AD37-AE329F09D58B}"/>
              </a:ext>
            </a:extLst>
          </p:cNvPr>
          <p:cNvSpPr>
            <a:spLocks noGrp="1"/>
          </p:cNvSpPr>
          <p:nvPr>
            <p:ph type="title"/>
          </p:nvPr>
        </p:nvSpPr>
        <p:spPr>
          <a:xfrm>
            <a:off x="6392598" y="640263"/>
            <a:ext cx="5221266" cy="1344975"/>
          </a:xfrm>
        </p:spPr>
        <p:txBody>
          <a:bodyPr>
            <a:normAutofit/>
          </a:bodyPr>
          <a:lstStyle/>
          <a:p>
            <a:pPr algn="ctr"/>
            <a:r>
              <a:rPr lang="en-US" sz="4000" dirty="0">
                <a:solidFill>
                  <a:schemeClr val="bg1"/>
                </a:solidFill>
              </a:rPr>
              <a:t>Hydrogen Bonding in DNA</a:t>
            </a:r>
          </a:p>
        </p:txBody>
      </p:sp>
      <p:sp>
        <p:nvSpPr>
          <p:cNvPr id="3" name="Content Placeholder 2">
            <a:extLst>
              <a:ext uri="{FF2B5EF4-FFF2-40B4-BE49-F238E27FC236}">
                <a16:creationId xmlns:a16="http://schemas.microsoft.com/office/drawing/2014/main" id="{9CE47726-E578-49EF-9007-3DE4B9742756}"/>
              </a:ext>
            </a:extLst>
          </p:cNvPr>
          <p:cNvSpPr>
            <a:spLocks noGrp="1"/>
          </p:cNvSpPr>
          <p:nvPr>
            <p:ph idx="1"/>
          </p:nvPr>
        </p:nvSpPr>
        <p:spPr>
          <a:xfrm>
            <a:off x="6391903" y="2121763"/>
            <a:ext cx="5235490" cy="3773010"/>
          </a:xfrm>
        </p:spPr>
        <p:txBody>
          <a:bodyPr>
            <a:normAutofit/>
          </a:bodyPr>
          <a:lstStyle/>
          <a:p>
            <a:r>
              <a:rPr lang="en-US" sz="2400" dirty="0">
                <a:solidFill>
                  <a:schemeClr val="bg1"/>
                </a:solidFill>
              </a:rPr>
              <a:t>Hydrogen bonds are relatively weak.</a:t>
            </a:r>
          </a:p>
          <a:p>
            <a:r>
              <a:rPr lang="en-US" sz="2400" dirty="0">
                <a:solidFill>
                  <a:schemeClr val="bg1"/>
                </a:solidFill>
              </a:rPr>
              <a:t> It is important for the hydrogen bonds to be able to be broken when the cell needs access to the individual DNA strands.</a:t>
            </a:r>
          </a:p>
          <a:p>
            <a:r>
              <a:rPr lang="en-US" sz="2400" dirty="0">
                <a:solidFill>
                  <a:schemeClr val="bg1"/>
                </a:solidFill>
              </a:rPr>
              <a:t> For example, the two DNA strands need to be separated for DNA replication during reproduction and to make the mRNA template during transcription. </a:t>
            </a:r>
          </a:p>
        </p:txBody>
      </p:sp>
      <p:pic>
        <p:nvPicPr>
          <p:cNvPr id="13" name="Picture 12">
            <a:extLst>
              <a:ext uri="{FF2B5EF4-FFF2-40B4-BE49-F238E27FC236}">
                <a16:creationId xmlns:a16="http://schemas.microsoft.com/office/drawing/2014/main" id="{317ECDA7-BC20-4813-9BA0-7648D46B00F0}"/>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386706" y="384547"/>
            <a:ext cx="5197230" cy="3158230"/>
          </a:xfrm>
          <a:prstGeom prst="rect">
            <a:avLst/>
          </a:prstGeom>
        </p:spPr>
      </p:pic>
    </p:spTree>
    <p:extLst>
      <p:ext uri="{BB962C8B-B14F-4D97-AF65-F5344CB8AC3E}">
        <p14:creationId xmlns:p14="http://schemas.microsoft.com/office/powerpoint/2010/main" val="109185244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6BB52E4-DDD3-44D9-8D37-58C1DA0D34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9545" y="4992515"/>
            <a:ext cx="10324255" cy="1670220"/>
          </a:xfrm>
          <a:prstGeom prst="rect">
            <a:avLst/>
          </a:prstGeom>
        </p:spPr>
      </p:pic>
      <p:sp>
        <p:nvSpPr>
          <p:cNvPr id="2" name="Title 1">
            <a:extLst>
              <a:ext uri="{FF2B5EF4-FFF2-40B4-BE49-F238E27FC236}">
                <a16:creationId xmlns:a16="http://schemas.microsoft.com/office/drawing/2014/main" id="{03AE4D9C-3F9B-4CF6-9719-4F318B3BA5C1}"/>
              </a:ext>
            </a:extLst>
          </p:cNvPr>
          <p:cNvSpPr>
            <a:spLocks noGrp="1"/>
          </p:cNvSpPr>
          <p:nvPr>
            <p:ph type="title"/>
          </p:nvPr>
        </p:nvSpPr>
        <p:spPr>
          <a:solidFill>
            <a:schemeClr val="accent1">
              <a:alpha val="19000"/>
            </a:schemeClr>
          </a:solidFill>
        </p:spPr>
        <p:txBody>
          <a:bodyPr/>
          <a:lstStyle/>
          <a:p>
            <a:pPr algn="ctr"/>
            <a:r>
              <a:rPr lang="en-US" b="1" dirty="0"/>
              <a:t>Central Dogma Of Molecular Biology</a:t>
            </a:r>
          </a:p>
        </p:txBody>
      </p:sp>
      <p:sp>
        <p:nvSpPr>
          <p:cNvPr id="3" name="Content Placeholder 2">
            <a:extLst>
              <a:ext uri="{FF2B5EF4-FFF2-40B4-BE49-F238E27FC236}">
                <a16:creationId xmlns:a16="http://schemas.microsoft.com/office/drawing/2014/main" id="{775DA781-602C-4D9A-8263-F775E30A41E0}"/>
              </a:ext>
            </a:extLst>
          </p:cNvPr>
          <p:cNvSpPr>
            <a:spLocks noGrp="1"/>
          </p:cNvSpPr>
          <p:nvPr>
            <p:ph idx="1"/>
          </p:nvPr>
        </p:nvSpPr>
        <p:spPr>
          <a:xfrm>
            <a:off x="838200" y="1866899"/>
            <a:ext cx="10515600" cy="3822699"/>
          </a:xfrm>
        </p:spPr>
        <p:txBody>
          <a:bodyPr/>
          <a:lstStyle/>
          <a:p>
            <a:pPr marL="0" indent="0">
              <a:buNone/>
            </a:pPr>
            <a:r>
              <a:rPr lang="en-US" dirty="0"/>
              <a:t>The </a:t>
            </a:r>
            <a:r>
              <a:rPr lang="en-US" b="1" dirty="0"/>
              <a:t>central dogma of molecular biology </a:t>
            </a:r>
            <a:r>
              <a:rPr lang="en-US" dirty="0"/>
              <a:t>explains how the information encoded in DNA sequences (genes) is expressed as proteins in a two-step process: </a:t>
            </a:r>
          </a:p>
          <a:p>
            <a:r>
              <a:rPr lang="en-US" dirty="0"/>
              <a:t>Step One) </a:t>
            </a:r>
            <a:r>
              <a:rPr lang="en-US" b="1" u="sng" dirty="0"/>
              <a:t>Transcription</a:t>
            </a:r>
            <a:r>
              <a:rPr lang="en-US" dirty="0"/>
              <a:t> </a:t>
            </a:r>
          </a:p>
          <a:p>
            <a:pPr lvl="1"/>
            <a:r>
              <a:rPr lang="en-US" dirty="0"/>
              <a:t>Transcription involves making mRNA using DNA as a template. </a:t>
            </a:r>
          </a:p>
          <a:p>
            <a:r>
              <a:rPr lang="en-US" dirty="0"/>
              <a:t>Step Two) </a:t>
            </a:r>
            <a:r>
              <a:rPr lang="en-US" b="1" u="sng" dirty="0"/>
              <a:t>Translation</a:t>
            </a:r>
            <a:r>
              <a:rPr lang="en-US" dirty="0"/>
              <a:t>. </a:t>
            </a:r>
          </a:p>
          <a:p>
            <a:pPr lvl="1"/>
            <a:r>
              <a:rPr lang="en-US" dirty="0"/>
              <a:t>Translation then translates the mRNA sequence into an amino acid sequence to form a protein. </a:t>
            </a:r>
          </a:p>
        </p:txBody>
      </p:sp>
    </p:spTree>
    <p:extLst>
      <p:ext uri="{BB962C8B-B14F-4D97-AF65-F5344CB8AC3E}">
        <p14:creationId xmlns:p14="http://schemas.microsoft.com/office/powerpoint/2010/main" val="207748509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8B7564D-C983-4452-8075-8779833E9BFC}"/>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l="7072" r="4483" b="-1"/>
          <a:stretch/>
        </p:blipFill>
        <p:spPr>
          <a:xfrm>
            <a:off x="20" y="1"/>
            <a:ext cx="12191980" cy="6857999"/>
          </a:xfrm>
          <a:prstGeom prst="rect">
            <a:avLst/>
          </a:prstGeom>
        </p:spPr>
      </p:pic>
      <p:cxnSp>
        <p:nvCxnSpPr>
          <p:cNvPr id="14" name="Straight Connector 13">
            <a:extLst>
              <a:ext uri="{FF2B5EF4-FFF2-40B4-BE49-F238E27FC236}">
                <a16:creationId xmlns:a16="http://schemas.microsoft.com/office/drawing/2014/main" id="{67182200-4859-4C8D-BCBB-55B245C28BA3}"/>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BCE83D4-57F8-408B-B969-2D8F51E85259}"/>
              </a:ext>
            </a:extLst>
          </p:cNvPr>
          <p:cNvSpPr>
            <a:spLocks noGrp="1"/>
          </p:cNvSpPr>
          <p:nvPr>
            <p:ph type="title"/>
          </p:nvPr>
        </p:nvSpPr>
        <p:spPr>
          <a:xfrm>
            <a:off x="2277961" y="202979"/>
            <a:ext cx="7636098" cy="1033394"/>
          </a:xfrm>
          <a:solidFill>
            <a:schemeClr val="bg1">
              <a:alpha val="25000"/>
            </a:schemeClr>
          </a:solidFill>
        </p:spPr>
        <p:txBody>
          <a:bodyPr>
            <a:normAutofit/>
          </a:bodyPr>
          <a:lstStyle/>
          <a:p>
            <a:pPr algn="ctr"/>
            <a:r>
              <a:rPr lang="en-US" sz="4800" b="1" dirty="0">
                <a:solidFill>
                  <a:srgbClr val="FFFFFF"/>
                </a:solidFill>
                <a:effectLst>
                  <a:outerShdw blurRad="38100" dist="38100" dir="2700000" algn="tl">
                    <a:srgbClr val="000000">
                      <a:alpha val="43137"/>
                    </a:srgbClr>
                  </a:outerShdw>
                </a:effectLst>
              </a:rPr>
              <a:t>DNA Strands are Antiparallel</a:t>
            </a:r>
          </a:p>
        </p:txBody>
      </p:sp>
      <p:sp>
        <p:nvSpPr>
          <p:cNvPr id="3" name="Content Placeholder 2">
            <a:extLst>
              <a:ext uri="{FF2B5EF4-FFF2-40B4-BE49-F238E27FC236}">
                <a16:creationId xmlns:a16="http://schemas.microsoft.com/office/drawing/2014/main" id="{A68A3710-E7A7-4696-BF99-454FCAD94584}"/>
              </a:ext>
            </a:extLst>
          </p:cNvPr>
          <p:cNvSpPr>
            <a:spLocks noGrp="1"/>
          </p:cNvSpPr>
          <p:nvPr>
            <p:ph idx="1"/>
          </p:nvPr>
        </p:nvSpPr>
        <p:spPr>
          <a:xfrm>
            <a:off x="1302800" y="1859455"/>
            <a:ext cx="9586419" cy="3139090"/>
          </a:xfrm>
          <a:solidFill>
            <a:schemeClr val="bg1">
              <a:alpha val="21000"/>
            </a:schemeClr>
          </a:solidFill>
        </p:spPr>
        <p:txBody>
          <a:bodyPr anchor="ctr">
            <a:normAutofit/>
          </a:bodyPr>
          <a:lstStyle/>
          <a:p>
            <a:r>
              <a:rPr lang="en-US" b="1" dirty="0">
                <a:solidFill>
                  <a:srgbClr val="FFFFFF"/>
                </a:solidFill>
                <a:effectLst>
                  <a:outerShdw blurRad="38100" dist="38100" dir="2700000" algn="tl">
                    <a:srgbClr val="000000">
                      <a:alpha val="43137"/>
                    </a:srgbClr>
                  </a:outerShdw>
                </a:effectLst>
              </a:rPr>
              <a:t> The DNA strands are oriented antiparallel to one another. The ends of the DNA molecule are different. One end of the DNA molecule is designated 3' (stated as 3 prime) and the other as 5' (stated as 5 prime). They are names according to the carbons in the ribose sugar molecule of the DNA backbone. In a molecule of DNA, one strand will be oriented from 3' to 5', and the other from 5' to 3'.</a:t>
            </a:r>
          </a:p>
        </p:txBody>
      </p:sp>
    </p:spTree>
    <p:extLst>
      <p:ext uri="{BB962C8B-B14F-4D97-AF65-F5344CB8AC3E}">
        <p14:creationId xmlns:p14="http://schemas.microsoft.com/office/powerpoint/2010/main" val="39507004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map&#10;&#10;Description generated with very high confidence">
            <a:extLst>
              <a:ext uri="{FF2B5EF4-FFF2-40B4-BE49-F238E27FC236}">
                <a16:creationId xmlns:a16="http://schemas.microsoft.com/office/drawing/2014/main" id="{1D8AD73F-A294-4DB3-B150-4979DDA41A63}"/>
              </a:ext>
            </a:extLst>
          </p:cNvPr>
          <p:cNvPicPr>
            <a:picLocks noChangeAspect="1"/>
          </p:cNvPicPr>
          <p:nvPr/>
        </p:nvPicPr>
        <p:blipFill rotWithShape="1">
          <a:blip r:embed="rId2">
            <a:extLst>
              <a:ext uri="{28A0092B-C50C-407E-A947-70E740481C1C}">
                <a14:useLocalDpi xmlns:a14="http://schemas.microsoft.com/office/drawing/2010/main" val="0"/>
              </a:ext>
            </a:extLst>
          </a:blip>
          <a:srcRect t="15946" r="7943" b="17022"/>
          <a:stretch/>
        </p:blipFill>
        <p:spPr>
          <a:xfrm>
            <a:off x="20" y="10"/>
            <a:ext cx="12191980" cy="6857990"/>
          </a:xfrm>
          <a:prstGeom prst="rect">
            <a:avLst/>
          </a:prstGeom>
        </p:spPr>
      </p:pic>
      <p:sp>
        <p:nvSpPr>
          <p:cNvPr id="9" name="Rectangle 11">
            <a:extLst>
              <a:ext uri="{FF2B5EF4-FFF2-40B4-BE49-F238E27FC236}">
                <a16:creationId xmlns:a16="http://schemas.microsoft.com/office/drawing/2014/main" id="{724CD679-7405-4CD3-A92A-9469F279A59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5735590"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B6FDA81-9B4B-4AD2-8F91-E856B0B83E2E}"/>
              </a:ext>
            </a:extLst>
          </p:cNvPr>
          <p:cNvSpPr>
            <a:spLocks noGrp="1"/>
          </p:cNvSpPr>
          <p:nvPr>
            <p:ph type="title"/>
          </p:nvPr>
        </p:nvSpPr>
        <p:spPr>
          <a:xfrm>
            <a:off x="594805" y="640263"/>
            <a:ext cx="5221266" cy="1344975"/>
          </a:xfrm>
        </p:spPr>
        <p:txBody>
          <a:bodyPr>
            <a:normAutofit/>
          </a:bodyPr>
          <a:lstStyle/>
          <a:p>
            <a:pPr algn="ctr"/>
            <a:r>
              <a:rPr lang="en-US" sz="4000" b="1" dirty="0"/>
              <a:t>DNA in Eukaryotes</a:t>
            </a:r>
          </a:p>
        </p:txBody>
      </p:sp>
      <p:sp>
        <p:nvSpPr>
          <p:cNvPr id="3" name="Content Placeholder 2">
            <a:extLst>
              <a:ext uri="{FF2B5EF4-FFF2-40B4-BE49-F238E27FC236}">
                <a16:creationId xmlns:a16="http://schemas.microsoft.com/office/drawing/2014/main" id="{C86062C2-F6C2-45CD-81F1-FB911453657A}"/>
              </a:ext>
            </a:extLst>
          </p:cNvPr>
          <p:cNvSpPr>
            <a:spLocks noGrp="1"/>
          </p:cNvSpPr>
          <p:nvPr>
            <p:ph idx="1"/>
          </p:nvPr>
        </p:nvSpPr>
        <p:spPr>
          <a:xfrm>
            <a:off x="594110" y="2121763"/>
            <a:ext cx="5235490" cy="3773010"/>
          </a:xfrm>
        </p:spPr>
        <p:txBody>
          <a:bodyPr>
            <a:normAutofit/>
          </a:bodyPr>
          <a:lstStyle/>
          <a:p>
            <a:r>
              <a:rPr lang="en-US" sz="2400" b="1"/>
              <a:t>  </a:t>
            </a:r>
            <a:r>
              <a:rPr lang="en-US" sz="2400"/>
              <a:t>In eukaryotic cells, the genetic material (DNA) is in the nucleus of the cell. </a:t>
            </a:r>
          </a:p>
          <a:p>
            <a:r>
              <a:rPr lang="en-US" sz="2400"/>
              <a:t>DNA holds the instructions for all of the proteins the cell may required.</a:t>
            </a:r>
          </a:p>
          <a:p>
            <a:r>
              <a:rPr lang="en-US" sz="2400"/>
              <a:t> These instruction are encoded as the sequence of base pairs on the individual nucleic acids that make up the cell. ​</a:t>
            </a:r>
          </a:p>
        </p:txBody>
      </p:sp>
    </p:spTree>
    <p:extLst>
      <p:ext uri="{BB962C8B-B14F-4D97-AF65-F5344CB8AC3E}">
        <p14:creationId xmlns:p14="http://schemas.microsoft.com/office/powerpoint/2010/main" val="380660899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sign&#10;&#10;Description generated with very high confidence">
            <a:extLst>
              <a:ext uri="{FF2B5EF4-FFF2-40B4-BE49-F238E27FC236}">
                <a16:creationId xmlns:a16="http://schemas.microsoft.com/office/drawing/2014/main" id="{E8665ED9-9A70-4C4C-87A3-8A09C0D38D2D}"/>
              </a:ext>
            </a:extLst>
          </p:cNvPr>
          <p:cNvPicPr>
            <a:picLocks noChangeAspect="1"/>
          </p:cNvPicPr>
          <p:nvPr/>
        </p:nvPicPr>
        <p:blipFill rotWithShape="1">
          <a:blip r:embed="rId2">
            <a:extLst>
              <a:ext uri="{28A0092B-C50C-407E-A947-70E740481C1C}">
                <a14:useLocalDpi xmlns:a14="http://schemas.microsoft.com/office/drawing/2010/main" val="0"/>
              </a:ext>
            </a:extLst>
          </a:blip>
          <a:srcRect l="9465" r="10963"/>
          <a:stretch/>
        </p:blipFill>
        <p:spPr>
          <a:xfrm>
            <a:off x="4639056" y="10"/>
            <a:ext cx="7552944" cy="6857990"/>
          </a:xfrm>
          <a:prstGeom prst="rect">
            <a:avLst/>
          </a:prstGeom>
          <a:effectLst/>
        </p:spPr>
      </p:pic>
      <p:sp>
        <p:nvSpPr>
          <p:cNvPr id="2" name="Title 1">
            <a:extLst>
              <a:ext uri="{FF2B5EF4-FFF2-40B4-BE49-F238E27FC236}">
                <a16:creationId xmlns:a16="http://schemas.microsoft.com/office/drawing/2014/main" id="{C9178AA8-6469-4F3B-85C0-106AF482AD7D}"/>
              </a:ext>
            </a:extLst>
          </p:cNvPr>
          <p:cNvSpPr>
            <a:spLocks noGrp="1"/>
          </p:cNvSpPr>
          <p:nvPr>
            <p:ph type="title"/>
          </p:nvPr>
        </p:nvSpPr>
        <p:spPr>
          <a:xfrm>
            <a:off x="285035" y="181397"/>
            <a:ext cx="5164043" cy="1180874"/>
          </a:xfrm>
        </p:spPr>
        <p:txBody>
          <a:bodyPr>
            <a:normAutofit/>
          </a:bodyPr>
          <a:lstStyle/>
          <a:p>
            <a:r>
              <a:rPr lang="en-US" b="1" dirty="0"/>
              <a:t>DNA in Prokaryotes</a:t>
            </a:r>
          </a:p>
        </p:txBody>
      </p:sp>
      <p:sp>
        <p:nvSpPr>
          <p:cNvPr id="3" name="Content Placeholder 2">
            <a:extLst>
              <a:ext uri="{FF2B5EF4-FFF2-40B4-BE49-F238E27FC236}">
                <a16:creationId xmlns:a16="http://schemas.microsoft.com/office/drawing/2014/main" id="{0EEFF258-E0A1-4D34-B0BE-C1724C83586C}"/>
              </a:ext>
            </a:extLst>
          </p:cNvPr>
          <p:cNvSpPr>
            <a:spLocks noGrp="1"/>
          </p:cNvSpPr>
          <p:nvPr>
            <p:ph idx="1"/>
          </p:nvPr>
        </p:nvSpPr>
        <p:spPr>
          <a:xfrm>
            <a:off x="471650" y="1679360"/>
            <a:ext cx="3651466" cy="4861550"/>
          </a:xfrm>
        </p:spPr>
        <p:txBody>
          <a:bodyPr>
            <a:normAutofit/>
          </a:bodyPr>
          <a:lstStyle/>
          <a:p>
            <a:r>
              <a:rPr lang="en-US" sz="2400" dirty="0"/>
              <a:t>Bacteria cells are prokaryotic</a:t>
            </a:r>
          </a:p>
          <a:p>
            <a:r>
              <a:rPr lang="en-US" sz="2400" dirty="0"/>
              <a:t>They are </a:t>
            </a:r>
            <a:r>
              <a:rPr lang="en-US" sz="2400" b="1" dirty="0"/>
              <a:t>much</a:t>
            </a:r>
            <a:r>
              <a:rPr lang="en-US" sz="2400" dirty="0"/>
              <a:t> smaller than the eukaryotic cell. </a:t>
            </a:r>
          </a:p>
          <a:p>
            <a:r>
              <a:rPr lang="en-US" sz="2400" dirty="0"/>
              <a:t>They do not have any membrane-bound organelles.</a:t>
            </a:r>
          </a:p>
          <a:p>
            <a:r>
              <a:rPr lang="en-US" sz="2400" dirty="0"/>
              <a:t>They do not have a nucleus.</a:t>
            </a:r>
          </a:p>
          <a:p>
            <a:r>
              <a:rPr lang="en-US" sz="2400" dirty="0"/>
              <a:t>The DNA in prokaryotic cells is found in a region called the </a:t>
            </a:r>
            <a:r>
              <a:rPr lang="en-US" sz="2400" b="1" u="sng" dirty="0"/>
              <a:t>nucleoid</a:t>
            </a:r>
            <a:r>
              <a:rPr lang="en-US" sz="2400" dirty="0"/>
              <a:t>. </a:t>
            </a:r>
          </a:p>
        </p:txBody>
      </p:sp>
    </p:spTree>
    <p:extLst>
      <p:ext uri="{BB962C8B-B14F-4D97-AF65-F5344CB8AC3E}">
        <p14:creationId xmlns:p14="http://schemas.microsoft.com/office/powerpoint/2010/main" val="265188064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DB070-1414-4FBD-A0D4-2FFA3CF6A5D1}"/>
              </a:ext>
            </a:extLst>
          </p:cNvPr>
          <p:cNvSpPr>
            <a:spLocks noGrp="1"/>
          </p:cNvSpPr>
          <p:nvPr>
            <p:ph type="title"/>
          </p:nvPr>
        </p:nvSpPr>
        <p:spPr/>
        <p:txBody>
          <a:bodyPr/>
          <a:lstStyle/>
          <a:p>
            <a:r>
              <a:rPr lang="en-US" dirty="0"/>
              <a:t>DNA Replication</a:t>
            </a:r>
          </a:p>
        </p:txBody>
      </p:sp>
      <p:sp>
        <p:nvSpPr>
          <p:cNvPr id="3" name="Content Placeholder 2">
            <a:extLst>
              <a:ext uri="{FF2B5EF4-FFF2-40B4-BE49-F238E27FC236}">
                <a16:creationId xmlns:a16="http://schemas.microsoft.com/office/drawing/2014/main" id="{D8749FBF-9B61-474F-BD62-AD7A7C1ED132}"/>
              </a:ext>
            </a:extLst>
          </p:cNvPr>
          <p:cNvSpPr>
            <a:spLocks noGrp="1"/>
          </p:cNvSpPr>
          <p:nvPr>
            <p:ph idx="1"/>
          </p:nvPr>
        </p:nvSpPr>
        <p:spPr>
          <a:xfrm>
            <a:off x="838200" y="1396417"/>
            <a:ext cx="10515600" cy="1076195"/>
          </a:xfrm>
        </p:spPr>
        <p:txBody>
          <a:bodyPr/>
          <a:lstStyle/>
          <a:p>
            <a:r>
              <a:rPr lang="en-US" dirty="0"/>
              <a:t>   In order for reproduction to occur, the DNA must be replicated. This process is simply called </a:t>
            </a:r>
            <a:r>
              <a:rPr lang="en-US" b="1" u="sng" dirty="0"/>
              <a:t>DNA Replication. </a:t>
            </a:r>
            <a:endParaRPr lang="en-US" dirty="0"/>
          </a:p>
        </p:txBody>
      </p:sp>
      <p:pic>
        <p:nvPicPr>
          <p:cNvPr id="4" name="Picture 3">
            <a:extLst>
              <a:ext uri="{FF2B5EF4-FFF2-40B4-BE49-F238E27FC236}">
                <a16:creationId xmlns:a16="http://schemas.microsoft.com/office/drawing/2014/main" id="{26B93CCA-A7A2-42E9-8710-169CCA98D9F4}"/>
              </a:ext>
            </a:extLst>
          </p:cNvPr>
          <p:cNvPicPr>
            <a:picLocks noChangeAspect="1"/>
          </p:cNvPicPr>
          <p:nvPr/>
        </p:nvPicPr>
        <p:blipFill>
          <a:blip r:embed="rId2"/>
          <a:stretch>
            <a:fillRect/>
          </a:stretch>
        </p:blipFill>
        <p:spPr>
          <a:xfrm>
            <a:off x="548951" y="2721980"/>
            <a:ext cx="10904978" cy="3314506"/>
          </a:xfrm>
          <a:prstGeom prst="rect">
            <a:avLst/>
          </a:prstGeom>
        </p:spPr>
      </p:pic>
    </p:spTree>
    <p:extLst>
      <p:ext uri="{BB962C8B-B14F-4D97-AF65-F5344CB8AC3E}">
        <p14:creationId xmlns:p14="http://schemas.microsoft.com/office/powerpoint/2010/main" val="609841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DB070-1414-4FBD-A0D4-2FFA3CF6A5D1}"/>
              </a:ext>
            </a:extLst>
          </p:cNvPr>
          <p:cNvSpPr>
            <a:spLocks noGrp="1"/>
          </p:cNvSpPr>
          <p:nvPr>
            <p:ph type="title"/>
          </p:nvPr>
        </p:nvSpPr>
        <p:spPr>
          <a:xfrm>
            <a:off x="838200" y="365126"/>
            <a:ext cx="10515600" cy="931830"/>
          </a:xfrm>
        </p:spPr>
        <p:txBody>
          <a:bodyPr/>
          <a:lstStyle/>
          <a:p>
            <a:r>
              <a:rPr lang="en-US" dirty="0"/>
              <a:t>DNA Replication</a:t>
            </a:r>
          </a:p>
        </p:txBody>
      </p:sp>
      <p:pic>
        <p:nvPicPr>
          <p:cNvPr id="4" name="Picture 3">
            <a:extLst>
              <a:ext uri="{FF2B5EF4-FFF2-40B4-BE49-F238E27FC236}">
                <a16:creationId xmlns:a16="http://schemas.microsoft.com/office/drawing/2014/main" id="{26B93CCA-A7A2-42E9-8710-169CCA98D9F4}"/>
              </a:ext>
            </a:extLst>
          </p:cNvPr>
          <p:cNvPicPr>
            <a:picLocks noChangeAspect="1"/>
          </p:cNvPicPr>
          <p:nvPr/>
        </p:nvPicPr>
        <p:blipFill rotWithShape="1">
          <a:blip r:embed="rId2"/>
          <a:srcRect b="31798"/>
          <a:stretch/>
        </p:blipFill>
        <p:spPr>
          <a:xfrm>
            <a:off x="548951" y="1122364"/>
            <a:ext cx="10904978" cy="2260567"/>
          </a:xfrm>
          <a:prstGeom prst="rect">
            <a:avLst/>
          </a:prstGeom>
        </p:spPr>
      </p:pic>
      <p:pic>
        <p:nvPicPr>
          <p:cNvPr id="5" name="Picture 4">
            <a:extLst>
              <a:ext uri="{FF2B5EF4-FFF2-40B4-BE49-F238E27FC236}">
                <a16:creationId xmlns:a16="http://schemas.microsoft.com/office/drawing/2014/main" id="{79DC7AD9-40F2-464F-BC89-7EB4832C4281}"/>
              </a:ext>
            </a:extLst>
          </p:cNvPr>
          <p:cNvPicPr>
            <a:picLocks noChangeAspect="1"/>
          </p:cNvPicPr>
          <p:nvPr/>
        </p:nvPicPr>
        <p:blipFill>
          <a:blip r:embed="rId3"/>
          <a:stretch>
            <a:fillRect/>
          </a:stretch>
        </p:blipFill>
        <p:spPr>
          <a:xfrm>
            <a:off x="565307" y="2104151"/>
            <a:ext cx="10888622" cy="1278780"/>
          </a:xfrm>
          <a:prstGeom prst="rect">
            <a:avLst/>
          </a:prstGeom>
        </p:spPr>
      </p:pic>
      <p:pic>
        <p:nvPicPr>
          <p:cNvPr id="7" name="Picture 6" descr="A screenshot of a cell phone&#10;&#10;Description generated with high confidence">
            <a:extLst>
              <a:ext uri="{FF2B5EF4-FFF2-40B4-BE49-F238E27FC236}">
                <a16:creationId xmlns:a16="http://schemas.microsoft.com/office/drawing/2014/main" id="{4161CA02-38D4-40EA-AC2F-CF858C7605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4310" y="3382931"/>
            <a:ext cx="4706489" cy="3292989"/>
          </a:xfrm>
          <a:prstGeom prst="rect">
            <a:avLst/>
          </a:prstGeom>
        </p:spPr>
      </p:pic>
      <p:pic>
        <p:nvPicPr>
          <p:cNvPr id="11" name="Picture 10">
            <a:extLst>
              <a:ext uri="{FF2B5EF4-FFF2-40B4-BE49-F238E27FC236}">
                <a16:creationId xmlns:a16="http://schemas.microsoft.com/office/drawing/2014/main" id="{1193BD01-F4C0-4AB9-8729-3C58F1C096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99202" y="3382931"/>
            <a:ext cx="4471084" cy="3268402"/>
          </a:xfrm>
          <a:prstGeom prst="rect">
            <a:avLst/>
          </a:prstGeom>
        </p:spPr>
      </p:pic>
    </p:spTree>
    <p:extLst>
      <p:ext uri="{BB962C8B-B14F-4D97-AF65-F5344CB8AC3E}">
        <p14:creationId xmlns:p14="http://schemas.microsoft.com/office/powerpoint/2010/main" val="376139747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AF56C8-330E-4CF7-AAD5-2AED09C9887D}"/>
              </a:ext>
            </a:extLst>
          </p:cNvPr>
          <p:cNvPicPr>
            <a:picLocks noChangeAspect="1"/>
          </p:cNvPicPr>
          <p:nvPr/>
        </p:nvPicPr>
        <p:blipFill rotWithShape="1">
          <a:blip r:embed="rId2"/>
          <a:srcRect l="66959" r="-1"/>
          <a:stretch/>
        </p:blipFill>
        <p:spPr>
          <a:xfrm>
            <a:off x="6952414" y="980847"/>
            <a:ext cx="3603208" cy="1697181"/>
          </a:xfrm>
          <a:prstGeom prst="rect">
            <a:avLst/>
          </a:prstGeom>
        </p:spPr>
      </p:pic>
      <p:pic>
        <p:nvPicPr>
          <p:cNvPr id="5" name="Picture 4">
            <a:extLst>
              <a:ext uri="{FF2B5EF4-FFF2-40B4-BE49-F238E27FC236}">
                <a16:creationId xmlns:a16="http://schemas.microsoft.com/office/drawing/2014/main" id="{0A9EA3DE-F892-406C-BA2B-6BDCFADAA31E}"/>
              </a:ext>
            </a:extLst>
          </p:cNvPr>
          <p:cNvPicPr>
            <a:picLocks noChangeAspect="1"/>
          </p:cNvPicPr>
          <p:nvPr/>
        </p:nvPicPr>
        <p:blipFill rotWithShape="1">
          <a:blip r:embed="rId3"/>
          <a:srcRect l="33588" t="-1" r="33155" b="72212"/>
          <a:stretch/>
        </p:blipFill>
        <p:spPr>
          <a:xfrm>
            <a:off x="1022625" y="650814"/>
            <a:ext cx="3626647" cy="921040"/>
          </a:xfrm>
          <a:prstGeom prst="rect">
            <a:avLst/>
          </a:prstGeom>
        </p:spPr>
      </p:pic>
      <p:pic>
        <p:nvPicPr>
          <p:cNvPr id="9" name="Picture 8" descr="A close up of a logo&#10;&#10;Description generated with high confidence">
            <a:extLst>
              <a:ext uri="{FF2B5EF4-FFF2-40B4-BE49-F238E27FC236}">
                <a16:creationId xmlns:a16="http://schemas.microsoft.com/office/drawing/2014/main" id="{9C69A027-6061-4AD8-8BF0-E6289225FE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2762" y="2715208"/>
            <a:ext cx="6687269" cy="3746298"/>
          </a:xfrm>
          <a:prstGeom prst="rect">
            <a:avLst/>
          </a:prstGeom>
        </p:spPr>
      </p:pic>
      <p:pic>
        <p:nvPicPr>
          <p:cNvPr id="11" name="Picture 10">
            <a:extLst>
              <a:ext uri="{FF2B5EF4-FFF2-40B4-BE49-F238E27FC236}">
                <a16:creationId xmlns:a16="http://schemas.microsoft.com/office/drawing/2014/main" id="{D7806A32-E85F-4626-95D7-35D6E56DA4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853544"/>
            <a:ext cx="5423713" cy="2990518"/>
          </a:xfrm>
          <a:prstGeom prst="rect">
            <a:avLst/>
          </a:prstGeom>
        </p:spPr>
      </p:pic>
      <p:pic>
        <p:nvPicPr>
          <p:cNvPr id="12" name="Picture 11">
            <a:extLst>
              <a:ext uri="{FF2B5EF4-FFF2-40B4-BE49-F238E27FC236}">
                <a16:creationId xmlns:a16="http://schemas.microsoft.com/office/drawing/2014/main" id="{8BCB2021-FA70-4EA7-B44D-01124953351B}"/>
              </a:ext>
            </a:extLst>
          </p:cNvPr>
          <p:cNvPicPr>
            <a:picLocks noChangeAspect="1"/>
          </p:cNvPicPr>
          <p:nvPr/>
        </p:nvPicPr>
        <p:blipFill rotWithShape="1">
          <a:blip r:embed="rId2"/>
          <a:srcRect l="33588" r="33327"/>
          <a:stretch/>
        </p:blipFill>
        <p:spPr>
          <a:xfrm>
            <a:off x="1059057" y="1571854"/>
            <a:ext cx="3607837" cy="1697181"/>
          </a:xfrm>
          <a:prstGeom prst="rect">
            <a:avLst/>
          </a:prstGeom>
        </p:spPr>
      </p:pic>
      <p:pic>
        <p:nvPicPr>
          <p:cNvPr id="13" name="Picture 12">
            <a:extLst>
              <a:ext uri="{FF2B5EF4-FFF2-40B4-BE49-F238E27FC236}">
                <a16:creationId xmlns:a16="http://schemas.microsoft.com/office/drawing/2014/main" id="{311A7467-D85B-4444-93D8-5E44C76B83C5}"/>
              </a:ext>
            </a:extLst>
          </p:cNvPr>
          <p:cNvPicPr>
            <a:picLocks noChangeAspect="1"/>
          </p:cNvPicPr>
          <p:nvPr/>
        </p:nvPicPr>
        <p:blipFill rotWithShape="1">
          <a:blip r:embed="rId3"/>
          <a:srcRect l="66902" t="-1" b="72212"/>
          <a:stretch/>
        </p:blipFill>
        <p:spPr>
          <a:xfrm>
            <a:off x="6934792" y="59807"/>
            <a:ext cx="3609355" cy="921040"/>
          </a:xfrm>
          <a:prstGeom prst="rect">
            <a:avLst/>
          </a:prstGeom>
        </p:spPr>
      </p:pic>
    </p:spTree>
    <p:extLst>
      <p:ext uri="{BB962C8B-B14F-4D97-AF65-F5344CB8AC3E}">
        <p14:creationId xmlns:p14="http://schemas.microsoft.com/office/powerpoint/2010/main" val="134237076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BF4E485-08F0-403B-AC53-540EFC63B985}"/>
              </a:ext>
            </a:extLst>
          </p:cNvPr>
          <p:cNvPicPr>
            <a:picLocks noChangeAspect="1"/>
          </p:cNvPicPr>
          <p:nvPr/>
        </p:nvPicPr>
        <p:blipFill rotWithShape="1">
          <a:blip r:embed="rId2">
            <a:extLst>
              <a:ext uri="{28A0092B-C50C-407E-A947-70E740481C1C}">
                <a14:useLocalDpi xmlns:a14="http://schemas.microsoft.com/office/drawing/2010/main" val="0"/>
              </a:ext>
            </a:extLst>
          </a:blip>
          <a:srcRect l="582" r="35542" b="1"/>
          <a:stretch/>
        </p:blipFill>
        <p:spPr>
          <a:xfrm>
            <a:off x="20" y="10"/>
            <a:ext cx="4635571" cy="6857990"/>
          </a:xfrm>
          <a:prstGeom prst="rect">
            <a:avLst/>
          </a:prstGeom>
          <a:effectLst/>
        </p:spPr>
      </p:pic>
      <p:cxnSp>
        <p:nvCxnSpPr>
          <p:cNvPr id="13" name="Straight Connector 12">
            <a:extLst>
              <a:ext uri="{FF2B5EF4-FFF2-40B4-BE49-F238E27FC236}">
                <a16:creationId xmlns:a16="http://schemas.microsoft.com/office/drawing/2014/main" id="{A7F400EE-A8A5-48AF-B4D6-291B52C6F0B0}"/>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8591D2B-3E66-410F-AFF4-86A8088F88EB}"/>
              </a:ext>
            </a:extLst>
          </p:cNvPr>
          <p:cNvSpPr>
            <a:spLocks noGrp="1"/>
          </p:cNvSpPr>
          <p:nvPr>
            <p:ph type="title"/>
          </p:nvPr>
        </p:nvSpPr>
        <p:spPr>
          <a:xfrm>
            <a:off x="4965430" y="629268"/>
            <a:ext cx="6586491" cy="1286160"/>
          </a:xfrm>
        </p:spPr>
        <p:txBody>
          <a:bodyPr anchor="b">
            <a:normAutofit/>
          </a:bodyPr>
          <a:lstStyle/>
          <a:p>
            <a:r>
              <a:rPr lang="en-US" sz="4100" b="1"/>
              <a:t>Bacterial Requirements for Growth</a:t>
            </a:r>
          </a:p>
        </p:txBody>
      </p:sp>
      <p:sp>
        <p:nvSpPr>
          <p:cNvPr id="3" name="Content Placeholder 2">
            <a:extLst>
              <a:ext uri="{FF2B5EF4-FFF2-40B4-BE49-F238E27FC236}">
                <a16:creationId xmlns:a16="http://schemas.microsoft.com/office/drawing/2014/main" id="{3F9669CE-E6C7-4545-98EC-AC3FF9E926AB}"/>
              </a:ext>
            </a:extLst>
          </p:cNvPr>
          <p:cNvSpPr>
            <a:spLocks noGrp="1"/>
          </p:cNvSpPr>
          <p:nvPr>
            <p:ph idx="1"/>
          </p:nvPr>
        </p:nvSpPr>
        <p:spPr>
          <a:xfrm>
            <a:off x="4965431" y="2438400"/>
            <a:ext cx="6586489" cy="3785419"/>
          </a:xfrm>
        </p:spPr>
        <p:txBody>
          <a:bodyPr>
            <a:normAutofit/>
          </a:bodyPr>
          <a:lstStyle/>
          <a:p>
            <a:pPr marL="0" indent="0">
              <a:buNone/>
            </a:pPr>
            <a:r>
              <a:rPr lang="en-US" sz="3200" dirty="0"/>
              <a:t>The process of metabolism requires 3 things:</a:t>
            </a:r>
          </a:p>
          <a:p>
            <a:r>
              <a:rPr lang="en-US" sz="3200" dirty="0"/>
              <a:t>A Source of Carbon</a:t>
            </a:r>
          </a:p>
          <a:p>
            <a:r>
              <a:rPr lang="en-US" sz="3200" dirty="0"/>
              <a:t>A Source of Energy</a:t>
            </a:r>
          </a:p>
          <a:p>
            <a:r>
              <a:rPr lang="en-US" sz="3200" dirty="0"/>
              <a:t>A Source of Electrons (or Hydrogen Atoms)</a:t>
            </a:r>
          </a:p>
        </p:txBody>
      </p:sp>
    </p:spTree>
    <p:extLst>
      <p:ext uri="{BB962C8B-B14F-4D97-AF65-F5344CB8AC3E}">
        <p14:creationId xmlns:p14="http://schemas.microsoft.com/office/powerpoint/2010/main" val="210008802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pallette, pencil, writing implement&#10;&#10;Description generated with very high confidence">
            <a:extLst>
              <a:ext uri="{FF2B5EF4-FFF2-40B4-BE49-F238E27FC236}">
                <a16:creationId xmlns:a16="http://schemas.microsoft.com/office/drawing/2014/main" id="{B73ECD41-0E37-4792-98B1-1D4C63A94B00}"/>
              </a:ext>
            </a:extLst>
          </p:cNvPr>
          <p:cNvPicPr>
            <a:picLocks noChangeAspect="1"/>
          </p:cNvPicPr>
          <p:nvPr/>
        </p:nvPicPr>
        <p:blipFill rotWithShape="1">
          <a:blip r:embed="rId2">
            <a:extLst>
              <a:ext uri="{28A0092B-C50C-407E-A947-70E740481C1C}">
                <a14:useLocalDpi xmlns:a14="http://schemas.microsoft.com/office/drawing/2010/main" val="0"/>
              </a:ext>
            </a:extLst>
          </a:blip>
          <a:srcRect l="13420" t="1149" r="10969" b="1149"/>
          <a:stretch/>
        </p:blipFill>
        <p:spPr>
          <a:xfrm rot="16200000">
            <a:off x="2667004" y="-2667000"/>
            <a:ext cx="6857998" cy="12191995"/>
          </a:xfrm>
          <a:prstGeom prst="rect">
            <a:avLst/>
          </a:prstGeom>
        </p:spPr>
      </p:pic>
      <p:sp>
        <p:nvSpPr>
          <p:cNvPr id="2" name="Title 1">
            <a:extLst>
              <a:ext uri="{FF2B5EF4-FFF2-40B4-BE49-F238E27FC236}">
                <a16:creationId xmlns:a16="http://schemas.microsoft.com/office/drawing/2014/main" id="{D71D99D6-A589-4684-8238-B1B48C84C02F}"/>
              </a:ext>
            </a:extLst>
          </p:cNvPr>
          <p:cNvSpPr>
            <a:spLocks noGrp="1"/>
          </p:cNvSpPr>
          <p:nvPr>
            <p:ph type="title"/>
          </p:nvPr>
        </p:nvSpPr>
        <p:spPr>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lstStyle/>
          <a:p>
            <a:pPr algn="ctr"/>
            <a:r>
              <a:rPr lang="en-US" b="1" dirty="0"/>
              <a:t>Bacteria VS Animal Cells</a:t>
            </a:r>
          </a:p>
        </p:txBody>
      </p:sp>
      <p:sp>
        <p:nvSpPr>
          <p:cNvPr id="3" name="Content Placeholder 2">
            <a:extLst>
              <a:ext uri="{FF2B5EF4-FFF2-40B4-BE49-F238E27FC236}">
                <a16:creationId xmlns:a16="http://schemas.microsoft.com/office/drawing/2014/main" id="{AFB47ED3-F4A3-4290-B83C-E21EEED1E1A5}"/>
              </a:ext>
            </a:extLst>
          </p:cNvPr>
          <p:cNvSpPr>
            <a:spLocks noGrp="1"/>
          </p:cNvSpPr>
          <p:nvPr>
            <p:ph idx="1"/>
          </p:nvPr>
        </p:nvSpPr>
        <p:spPr>
          <a:xfrm>
            <a:off x="838200" y="1825625"/>
            <a:ext cx="5211618" cy="4351338"/>
          </a:xfr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lstStyle/>
          <a:p>
            <a:r>
              <a:rPr lang="en-US" dirty="0"/>
              <a:t> The bacterial genome consists of a small single circular chromosome. </a:t>
            </a:r>
          </a:p>
          <a:p>
            <a:r>
              <a:rPr lang="en-US" dirty="0"/>
              <a:t>DNA is Replicated Quickly rate of ~ 1000 nucleotides per second.</a:t>
            </a:r>
          </a:p>
          <a:p>
            <a:r>
              <a:rPr lang="en-US" dirty="0"/>
              <a:t>Bacteria are HAPLOID.</a:t>
            </a:r>
          </a:p>
          <a:p>
            <a:r>
              <a:rPr lang="en-US" dirty="0"/>
              <a:t>Asexual Reproduction via Binary Fission – no genetic recombination.</a:t>
            </a:r>
          </a:p>
        </p:txBody>
      </p:sp>
      <p:sp>
        <p:nvSpPr>
          <p:cNvPr id="4" name="Content Placeholder 2">
            <a:extLst>
              <a:ext uri="{FF2B5EF4-FFF2-40B4-BE49-F238E27FC236}">
                <a16:creationId xmlns:a16="http://schemas.microsoft.com/office/drawing/2014/main" id="{312340C0-8AA4-4AF7-AB41-DBA3ADF97141}"/>
              </a:ext>
            </a:extLst>
          </p:cNvPr>
          <p:cNvSpPr txBox="1">
            <a:spLocks/>
          </p:cNvSpPr>
          <p:nvPr/>
        </p:nvSpPr>
        <p:spPr>
          <a:xfrm>
            <a:off x="6292273" y="1825625"/>
            <a:ext cx="5211618" cy="435133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Large linear chromosomes</a:t>
            </a:r>
          </a:p>
          <a:p>
            <a:r>
              <a:rPr lang="en-US" dirty="0">
                <a:solidFill>
                  <a:schemeClr val="bg1"/>
                </a:solidFill>
              </a:rPr>
              <a:t>Multiple chromosomes</a:t>
            </a:r>
          </a:p>
          <a:p>
            <a:r>
              <a:rPr lang="en-US" dirty="0">
                <a:solidFill>
                  <a:schemeClr val="bg1"/>
                </a:solidFill>
              </a:rPr>
              <a:t>Replication of DNA is slower</a:t>
            </a:r>
          </a:p>
          <a:p>
            <a:r>
              <a:rPr lang="en-US" dirty="0">
                <a:solidFill>
                  <a:schemeClr val="bg1"/>
                </a:solidFill>
              </a:rPr>
              <a:t>Reproduction is sexual – genetic recombination occurs</a:t>
            </a:r>
          </a:p>
          <a:p>
            <a:r>
              <a:rPr lang="en-US" dirty="0">
                <a:solidFill>
                  <a:schemeClr val="bg1"/>
                </a:solidFill>
              </a:rPr>
              <a:t>Animal Cells are DIPLOID.</a:t>
            </a:r>
          </a:p>
          <a:p>
            <a:pPr lvl="1"/>
            <a:r>
              <a:rPr lang="en-US" dirty="0">
                <a:solidFill>
                  <a:schemeClr val="bg1"/>
                </a:solidFill>
              </a:rPr>
              <a:t>One full set of chromosomes from each parent. (2 sets total).</a:t>
            </a:r>
          </a:p>
          <a:p>
            <a:pPr lvl="1"/>
            <a:endParaRPr lang="en-US" dirty="0">
              <a:solidFill>
                <a:schemeClr val="bg1"/>
              </a:solidFill>
            </a:endParaRPr>
          </a:p>
        </p:txBody>
      </p:sp>
    </p:spTree>
    <p:extLst>
      <p:ext uri="{BB962C8B-B14F-4D97-AF65-F5344CB8AC3E}">
        <p14:creationId xmlns:p14="http://schemas.microsoft.com/office/powerpoint/2010/main" val="308583866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Shape 9">
            <a:extLst>
              <a:ext uri="{FF2B5EF4-FFF2-40B4-BE49-F238E27FC236}">
                <a16:creationId xmlns:a16="http://schemas.microsoft.com/office/drawing/2014/main" id="{F60FCA6E-0894-46CD-BD49-5955A51E008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31955" y="5346696"/>
            <a:ext cx="5360045" cy="1511304"/>
          </a:xfrm>
          <a:custGeom>
            <a:avLst/>
            <a:gdLst>
              <a:gd name="connsiteX0" fmla="*/ 4545473 w 5360045"/>
              <a:gd name="connsiteY0" fmla="*/ 0 h 1511304"/>
              <a:gd name="connsiteX1" fmla="*/ 5360045 w 5360045"/>
              <a:gd name="connsiteY1" fmla="*/ 0 h 1511304"/>
              <a:gd name="connsiteX2" fmla="*/ 5360045 w 5360045"/>
              <a:gd name="connsiteY2" fmla="*/ 1046730 h 1511304"/>
              <a:gd name="connsiteX3" fmla="*/ 5360045 w 5360045"/>
              <a:gd name="connsiteY3" fmla="*/ 1508760 h 1511304"/>
              <a:gd name="connsiteX4" fmla="*/ 5360045 w 5360045"/>
              <a:gd name="connsiteY4" fmla="*/ 1511304 h 1511304"/>
              <a:gd name="connsiteX5" fmla="*/ 4545474 w 5360045"/>
              <a:gd name="connsiteY5" fmla="*/ 1511304 h 1511304"/>
              <a:gd name="connsiteX6" fmla="*/ 2525897 w 5360045"/>
              <a:gd name="connsiteY6" fmla="*/ 1511304 h 1511304"/>
              <a:gd name="connsiteX7" fmla="*/ 0 w 5360045"/>
              <a:gd name="connsiteY7" fmla="*/ 1511304 h 1511304"/>
              <a:gd name="connsiteX8" fmla="*/ 697617 w 5360045"/>
              <a:gd name="connsiteY8" fmla="*/ 3 h 1511304"/>
              <a:gd name="connsiteX9" fmla="*/ 4545473 w 5360045"/>
              <a:gd name="connsiteY9" fmla="*/ 3 h 151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60045" h="1511304">
                <a:moveTo>
                  <a:pt x="4545473" y="0"/>
                </a:moveTo>
                <a:lnTo>
                  <a:pt x="5360045" y="0"/>
                </a:lnTo>
                <a:lnTo>
                  <a:pt x="5360045" y="1046730"/>
                </a:lnTo>
                <a:lnTo>
                  <a:pt x="5360045" y="1508760"/>
                </a:lnTo>
                <a:lnTo>
                  <a:pt x="5360045" y="1511304"/>
                </a:lnTo>
                <a:lnTo>
                  <a:pt x="4545474" y="1511304"/>
                </a:lnTo>
                <a:lnTo>
                  <a:pt x="2525897" y="1511304"/>
                </a:lnTo>
                <a:lnTo>
                  <a:pt x="0" y="1511304"/>
                </a:lnTo>
                <a:lnTo>
                  <a:pt x="697617" y="3"/>
                </a:lnTo>
                <a:lnTo>
                  <a:pt x="4545473" y="3"/>
                </a:lnTo>
                <a:close/>
              </a:path>
            </a:pathLst>
          </a:cu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Shape 11">
            <a:extLst>
              <a:ext uri="{FF2B5EF4-FFF2-40B4-BE49-F238E27FC236}">
                <a16:creationId xmlns:a16="http://schemas.microsoft.com/office/drawing/2014/main" id="{E78C6E4B-A1F1-4B6C-97EC-BE997495D6A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46694"/>
            <a:ext cx="7346605" cy="1511306"/>
          </a:xfrm>
          <a:custGeom>
            <a:avLst/>
            <a:gdLst>
              <a:gd name="connsiteX0" fmla="*/ 0 w 7346605"/>
              <a:gd name="connsiteY0" fmla="*/ 0 h 1511306"/>
              <a:gd name="connsiteX1" fmla="*/ 239486 w 7346605"/>
              <a:gd name="connsiteY1" fmla="*/ 0 h 1511306"/>
              <a:gd name="connsiteX2" fmla="*/ 1209568 w 7346605"/>
              <a:gd name="connsiteY2" fmla="*/ 0 h 1511306"/>
              <a:gd name="connsiteX3" fmla="*/ 2405743 w 7346605"/>
              <a:gd name="connsiteY3" fmla="*/ 0 h 1511306"/>
              <a:gd name="connsiteX4" fmla="*/ 2405743 w 7346605"/>
              <a:gd name="connsiteY4" fmla="*/ 2544 h 1511306"/>
              <a:gd name="connsiteX5" fmla="*/ 2801131 w 7346605"/>
              <a:gd name="connsiteY5" fmla="*/ 2544 h 1511306"/>
              <a:gd name="connsiteX6" fmla="*/ 2801131 w 7346605"/>
              <a:gd name="connsiteY6" fmla="*/ 0 h 1511306"/>
              <a:gd name="connsiteX7" fmla="*/ 7346605 w 7346605"/>
              <a:gd name="connsiteY7" fmla="*/ 0 h 1511306"/>
              <a:gd name="connsiteX8" fmla="*/ 6648988 w 7346605"/>
              <a:gd name="connsiteY8" fmla="*/ 1511301 h 1511306"/>
              <a:gd name="connsiteX9" fmla="*/ 2801132 w 7346605"/>
              <a:gd name="connsiteY9" fmla="*/ 1511301 h 1511306"/>
              <a:gd name="connsiteX10" fmla="*/ 2801132 w 7346605"/>
              <a:gd name="connsiteY10" fmla="*/ 1511304 h 1511306"/>
              <a:gd name="connsiteX11" fmla="*/ 2405743 w 7346605"/>
              <a:gd name="connsiteY11" fmla="*/ 1511304 h 1511306"/>
              <a:gd name="connsiteX12" fmla="*/ 2405743 w 7346605"/>
              <a:gd name="connsiteY12" fmla="*/ 1511306 h 1511306"/>
              <a:gd name="connsiteX13" fmla="*/ 1333411 w 7346605"/>
              <a:gd name="connsiteY13" fmla="*/ 1511306 h 1511306"/>
              <a:gd name="connsiteX14" fmla="*/ 1219208 w 7346605"/>
              <a:gd name="connsiteY14" fmla="*/ 1511306 h 1511306"/>
              <a:gd name="connsiteX15" fmla="*/ 1209568 w 7346605"/>
              <a:gd name="connsiteY15" fmla="*/ 1511306 h 1511306"/>
              <a:gd name="connsiteX16" fmla="*/ 239486 w 7346605"/>
              <a:gd name="connsiteY16" fmla="*/ 1511306 h 1511306"/>
              <a:gd name="connsiteX17" fmla="*/ 0 w 7346605"/>
              <a:gd name="connsiteY17" fmla="*/ 1511306 h 151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46605" h="1511306">
                <a:moveTo>
                  <a:pt x="0" y="0"/>
                </a:moveTo>
                <a:lnTo>
                  <a:pt x="239486" y="0"/>
                </a:lnTo>
                <a:lnTo>
                  <a:pt x="1209568" y="0"/>
                </a:lnTo>
                <a:lnTo>
                  <a:pt x="2405743" y="0"/>
                </a:lnTo>
                <a:lnTo>
                  <a:pt x="2405743" y="2544"/>
                </a:lnTo>
                <a:lnTo>
                  <a:pt x="2801131" y="2544"/>
                </a:lnTo>
                <a:lnTo>
                  <a:pt x="2801131" y="0"/>
                </a:lnTo>
                <a:lnTo>
                  <a:pt x="7346605" y="0"/>
                </a:lnTo>
                <a:lnTo>
                  <a:pt x="6648988" y="1511301"/>
                </a:lnTo>
                <a:lnTo>
                  <a:pt x="2801132" y="1511301"/>
                </a:lnTo>
                <a:lnTo>
                  <a:pt x="2801132" y="1511304"/>
                </a:lnTo>
                <a:lnTo>
                  <a:pt x="2405743" y="1511304"/>
                </a:lnTo>
                <a:lnTo>
                  <a:pt x="2405743" y="1511306"/>
                </a:lnTo>
                <a:lnTo>
                  <a:pt x="1333411" y="1511306"/>
                </a:lnTo>
                <a:lnTo>
                  <a:pt x="1219208" y="1511306"/>
                </a:lnTo>
                <a:lnTo>
                  <a:pt x="1209568" y="1511306"/>
                </a:lnTo>
                <a:lnTo>
                  <a:pt x="239486" y="1511306"/>
                </a:lnTo>
                <a:lnTo>
                  <a:pt x="0" y="151130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EC54942-89FE-4FB0-AFC5-E71C48A45C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836" y="1890025"/>
            <a:ext cx="5941068" cy="2784875"/>
          </a:xfrm>
          <a:prstGeom prst="rect">
            <a:avLst/>
          </a:prstGeom>
        </p:spPr>
      </p:pic>
      <p:sp>
        <p:nvSpPr>
          <p:cNvPr id="2" name="Title 1">
            <a:extLst>
              <a:ext uri="{FF2B5EF4-FFF2-40B4-BE49-F238E27FC236}">
                <a16:creationId xmlns:a16="http://schemas.microsoft.com/office/drawing/2014/main" id="{F1C52DEF-8B42-47DB-8DFB-465F12E6D407}"/>
              </a:ext>
            </a:extLst>
          </p:cNvPr>
          <p:cNvSpPr>
            <a:spLocks noGrp="1"/>
          </p:cNvSpPr>
          <p:nvPr>
            <p:ph type="title"/>
          </p:nvPr>
        </p:nvSpPr>
        <p:spPr>
          <a:xfrm>
            <a:off x="950121" y="5529884"/>
            <a:ext cx="5693783" cy="1096331"/>
          </a:xfrm>
        </p:spPr>
        <p:txBody>
          <a:bodyPr>
            <a:normAutofit/>
          </a:bodyPr>
          <a:lstStyle/>
          <a:p>
            <a:pPr algn="ctr"/>
            <a:r>
              <a:rPr lang="en-US" b="1" dirty="0">
                <a:effectLst>
                  <a:outerShdw blurRad="38100" dist="38100" dir="2700000" algn="tl">
                    <a:srgbClr val="000000">
                      <a:alpha val="43137"/>
                    </a:srgbClr>
                  </a:outerShdw>
                </a:effectLst>
              </a:rPr>
              <a:t>PLASMIDS</a:t>
            </a:r>
          </a:p>
        </p:txBody>
      </p:sp>
      <p:sp>
        <p:nvSpPr>
          <p:cNvPr id="3" name="Content Placeholder 2">
            <a:extLst>
              <a:ext uri="{FF2B5EF4-FFF2-40B4-BE49-F238E27FC236}">
                <a16:creationId xmlns:a16="http://schemas.microsoft.com/office/drawing/2014/main" id="{4E6CFB41-0856-4C2D-8963-5D0321D688F6}"/>
              </a:ext>
            </a:extLst>
          </p:cNvPr>
          <p:cNvSpPr>
            <a:spLocks noGrp="1"/>
          </p:cNvSpPr>
          <p:nvPr>
            <p:ph idx="1"/>
          </p:nvPr>
        </p:nvSpPr>
        <p:spPr>
          <a:xfrm>
            <a:off x="7409205" y="0"/>
            <a:ext cx="4563454" cy="5346694"/>
          </a:xfrm>
        </p:spPr>
        <p:txBody>
          <a:bodyPr anchor="ctr">
            <a:normAutofit/>
          </a:bodyPr>
          <a:lstStyle/>
          <a:p>
            <a:pPr marL="0" indent="0">
              <a:buNone/>
            </a:pPr>
            <a:r>
              <a:rPr lang="en-US" sz="2000" b="1" dirty="0">
                <a:solidFill>
                  <a:srgbClr val="FF0000"/>
                </a:solidFill>
              </a:rPr>
              <a:t>What is a PLASMID?</a:t>
            </a:r>
          </a:p>
          <a:p>
            <a:r>
              <a:rPr lang="en-US" sz="2000" dirty="0"/>
              <a:t>Interestingly, these plasmids </a:t>
            </a:r>
            <a:r>
              <a:rPr lang="en-US" sz="2000" b="1" u="sng" dirty="0"/>
              <a:t>do not </a:t>
            </a:r>
            <a:r>
              <a:rPr lang="en-US" sz="2000" dirty="0"/>
              <a:t>carry any of the genes essential for normal life processes.</a:t>
            </a:r>
          </a:p>
          <a:p>
            <a:r>
              <a:rPr lang="en-US" sz="2000" dirty="0"/>
              <a:t>Plasmid </a:t>
            </a:r>
            <a:r>
              <a:rPr lang="en-US" sz="2000" b="1" u="sng" dirty="0"/>
              <a:t>do</a:t>
            </a:r>
            <a:r>
              <a:rPr lang="en-US" sz="2000" dirty="0"/>
              <a:t> alter the </a:t>
            </a:r>
            <a:r>
              <a:rPr lang="en-US" sz="2000" b="1" i="1" dirty="0"/>
              <a:t>sensitivities</a:t>
            </a:r>
            <a:r>
              <a:rPr lang="en-US" sz="2000" dirty="0"/>
              <a:t> or </a:t>
            </a:r>
            <a:r>
              <a:rPr lang="en-US" sz="2000" b="1" i="1" dirty="0"/>
              <a:t>abilities</a:t>
            </a:r>
            <a:r>
              <a:rPr lang="en-US" sz="2000" dirty="0"/>
              <a:t> of the bacteria that possess them. </a:t>
            </a:r>
          </a:p>
          <a:p>
            <a:r>
              <a:rPr lang="en-US" sz="2000" dirty="0"/>
              <a:t>These non-essential genes are classified as </a:t>
            </a:r>
            <a:r>
              <a:rPr lang="en-US" sz="2000" b="1" dirty="0"/>
              <a:t>accessory genes.</a:t>
            </a:r>
            <a:r>
              <a:rPr lang="en-US" sz="2000" dirty="0"/>
              <a:t>  </a:t>
            </a:r>
          </a:p>
          <a:p>
            <a:r>
              <a:rPr lang="en-US" sz="2000" dirty="0"/>
              <a:t>For example, some plasmids carry genes that allow for </a:t>
            </a:r>
          </a:p>
          <a:p>
            <a:pPr lvl="1"/>
            <a:r>
              <a:rPr lang="en-US" sz="1600" b="1" dirty="0"/>
              <a:t>antibiotic resistance</a:t>
            </a:r>
          </a:p>
          <a:p>
            <a:pPr lvl="1"/>
            <a:r>
              <a:rPr lang="en-US" sz="1600" b="1" dirty="0"/>
              <a:t>habitat tolerance </a:t>
            </a:r>
          </a:p>
          <a:p>
            <a:pPr lvl="1"/>
            <a:r>
              <a:rPr lang="en-US" sz="1600" b="1" dirty="0"/>
              <a:t>bacterial conjugation </a:t>
            </a:r>
            <a:r>
              <a:rPr lang="en-US" sz="1600" i="1" dirty="0"/>
              <a:t>which allows the exchange of genetic material between bacterial cells</a:t>
            </a:r>
          </a:p>
        </p:txBody>
      </p:sp>
      <p:sp>
        <p:nvSpPr>
          <p:cNvPr id="6" name="Rectangle 5">
            <a:extLst>
              <a:ext uri="{FF2B5EF4-FFF2-40B4-BE49-F238E27FC236}">
                <a16:creationId xmlns:a16="http://schemas.microsoft.com/office/drawing/2014/main" id="{D024E6CC-8636-48A8-8B82-74E40CB14322}"/>
              </a:ext>
            </a:extLst>
          </p:cNvPr>
          <p:cNvSpPr/>
          <p:nvPr/>
        </p:nvSpPr>
        <p:spPr>
          <a:xfrm>
            <a:off x="230736" y="245118"/>
            <a:ext cx="6959128" cy="646331"/>
          </a:xfrm>
          <a:prstGeom prst="rect">
            <a:avLst/>
          </a:prstGeom>
        </p:spPr>
        <p:txBody>
          <a:bodyPr wrap="square">
            <a:spAutoFit/>
          </a:bodyPr>
          <a:lstStyle/>
          <a:p>
            <a:pPr algn="ctr"/>
            <a:r>
              <a:rPr lang="en-US" b="1" dirty="0">
                <a:effectLst>
                  <a:outerShdw blurRad="38100" dist="38100" dir="2700000" algn="tl">
                    <a:srgbClr val="000000">
                      <a:alpha val="43137"/>
                    </a:srgbClr>
                  </a:outerShdw>
                </a:effectLst>
              </a:rPr>
              <a:t>Some species of bacteria have additional small extra-chromosomal circular DNA loops in their cytoplasm, called </a:t>
            </a:r>
            <a:r>
              <a:rPr lang="en-US" b="1" u="sng" dirty="0">
                <a:solidFill>
                  <a:srgbClr val="FF0000"/>
                </a:solidFill>
                <a:effectLst>
                  <a:outerShdw blurRad="38100" dist="38100" dir="2700000" algn="tl">
                    <a:srgbClr val="000000">
                      <a:alpha val="43137"/>
                    </a:srgbClr>
                  </a:outerShdw>
                </a:effectLst>
              </a:rPr>
              <a:t>plasmids.</a:t>
            </a:r>
            <a:r>
              <a:rPr lang="en-US" b="1" dirty="0">
                <a:effectLst>
                  <a:outerShdw blurRad="38100" dist="38100" dir="2700000" algn="tl">
                    <a:srgbClr val="000000">
                      <a:alpha val="43137"/>
                    </a:srgbClr>
                  </a:outerShdw>
                </a:effectLst>
              </a:rPr>
              <a:t> </a:t>
            </a:r>
          </a:p>
        </p:txBody>
      </p:sp>
    </p:spTree>
    <p:extLst>
      <p:ext uri="{BB962C8B-B14F-4D97-AF65-F5344CB8AC3E}">
        <p14:creationId xmlns:p14="http://schemas.microsoft.com/office/powerpoint/2010/main" val="172142047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fade">
                                      <p:cBhvr>
                                        <p:cTn id="40" dur="1000"/>
                                        <p:tgtEl>
                                          <p:spTgt spid="3">
                                            <p:txEl>
                                              <p:pRg st="5" end="5"/>
                                            </p:txEl>
                                          </p:spTgt>
                                        </p:tgtEl>
                                      </p:cBhvr>
                                    </p:animEffect>
                                    <p:anim calcmode="lin" valueType="num">
                                      <p:cBhvr>
                                        <p:cTn id="41"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5" end="5"/>
                                            </p:txEl>
                                          </p:spTgt>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3">
                                            <p:txEl>
                                              <p:pRg st="6" end="6"/>
                                            </p:txEl>
                                          </p:spTgt>
                                        </p:tgtEl>
                                        <p:attrNameLst>
                                          <p:attrName>style.visibility</p:attrName>
                                        </p:attrNameLst>
                                      </p:cBhvr>
                                      <p:to>
                                        <p:strVal val="visible"/>
                                      </p:to>
                                    </p:set>
                                    <p:animEffect transition="in" filter="fade">
                                      <p:cBhvr>
                                        <p:cTn id="45" dur="1000"/>
                                        <p:tgtEl>
                                          <p:spTgt spid="3">
                                            <p:txEl>
                                              <p:pRg st="6" end="6"/>
                                            </p:txEl>
                                          </p:spTgt>
                                        </p:tgtEl>
                                      </p:cBhvr>
                                    </p:animEffect>
                                    <p:anim calcmode="lin" valueType="num">
                                      <p:cBhvr>
                                        <p:cTn id="4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7"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3">
                                            <p:txEl>
                                              <p:pRg st="7" end="7"/>
                                            </p:txEl>
                                          </p:spTgt>
                                        </p:tgtEl>
                                        <p:attrNameLst>
                                          <p:attrName>style.visibility</p:attrName>
                                        </p:attrNameLst>
                                      </p:cBhvr>
                                      <p:to>
                                        <p:strVal val="visible"/>
                                      </p:to>
                                    </p:set>
                                    <p:animEffect transition="in" filter="fade">
                                      <p:cBhvr>
                                        <p:cTn id="50" dur="1000"/>
                                        <p:tgtEl>
                                          <p:spTgt spid="3">
                                            <p:txEl>
                                              <p:pRg st="7" end="7"/>
                                            </p:txEl>
                                          </p:spTgt>
                                        </p:tgtEl>
                                      </p:cBhvr>
                                    </p:animEffect>
                                    <p:anim calcmode="lin" valueType="num">
                                      <p:cBhvr>
                                        <p:cTn id="51"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2"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125AB85A-A08A-4F8A-A5EA-69FD80C8AE2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5" name="Freeform 23">
            <a:extLst>
              <a:ext uri="{FF2B5EF4-FFF2-40B4-BE49-F238E27FC236}">
                <a16:creationId xmlns:a16="http://schemas.microsoft.com/office/drawing/2014/main" id="{1AB1F50C-9536-4023-B698-A8BCC3E3304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54295"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7" name="Rounded Rectangle 17">
            <a:extLst>
              <a:ext uri="{FF2B5EF4-FFF2-40B4-BE49-F238E27FC236}">
                <a16:creationId xmlns:a16="http://schemas.microsoft.com/office/drawing/2014/main" id="{018DF060-36A7-44DF-9E9A-E7C71624E28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8945" y="958640"/>
            <a:ext cx="6269591" cy="4945244"/>
          </a:xfrm>
          <a:prstGeom prst="roundRect">
            <a:avLst>
              <a:gd name="adj" fmla="val 3513"/>
            </a:avLst>
          </a:prstGeom>
          <a:solidFill>
            <a:srgbClr val="FFFFFF"/>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Picture">
            <a:extLst>
              <a:ext uri="{FF2B5EF4-FFF2-40B4-BE49-F238E27FC236}">
                <a16:creationId xmlns:a16="http://schemas.microsoft.com/office/drawing/2014/main" id="{14763784-B007-4989-94A4-F39E6C36B1B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63" r="251" b="-4"/>
          <a:stretch/>
        </p:blipFill>
        <p:spPr bwMode="auto">
          <a:xfrm>
            <a:off x="5603706" y="1258529"/>
            <a:ext cx="5638853" cy="433020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BF10322-05B4-4211-B111-9AD711779324}"/>
              </a:ext>
            </a:extLst>
          </p:cNvPr>
          <p:cNvSpPr>
            <a:spLocks noGrp="1"/>
          </p:cNvSpPr>
          <p:nvPr>
            <p:ph type="title"/>
          </p:nvPr>
        </p:nvSpPr>
        <p:spPr>
          <a:xfrm>
            <a:off x="838200" y="365125"/>
            <a:ext cx="3200400" cy="1325563"/>
          </a:xfrm>
        </p:spPr>
        <p:txBody>
          <a:bodyPr>
            <a:normAutofit/>
          </a:bodyPr>
          <a:lstStyle/>
          <a:p>
            <a:r>
              <a:rPr lang="en-US" sz="3200" b="1"/>
              <a:t>DNA Polymerase III (DNA Pol III)</a:t>
            </a:r>
          </a:p>
        </p:txBody>
      </p:sp>
      <p:sp>
        <p:nvSpPr>
          <p:cNvPr id="3" name="Content Placeholder 2">
            <a:extLst>
              <a:ext uri="{FF2B5EF4-FFF2-40B4-BE49-F238E27FC236}">
                <a16:creationId xmlns:a16="http://schemas.microsoft.com/office/drawing/2014/main" id="{EB89CDC2-7D40-4B47-BF82-BF8D4EA5BC6B}"/>
              </a:ext>
            </a:extLst>
          </p:cNvPr>
          <p:cNvSpPr>
            <a:spLocks noGrp="1"/>
          </p:cNvSpPr>
          <p:nvPr>
            <p:ph idx="1"/>
          </p:nvPr>
        </p:nvSpPr>
        <p:spPr>
          <a:xfrm>
            <a:off x="838201" y="1825625"/>
            <a:ext cx="3200400" cy="4351338"/>
          </a:xfrm>
        </p:spPr>
        <p:txBody>
          <a:bodyPr>
            <a:normAutofit/>
          </a:bodyPr>
          <a:lstStyle/>
          <a:p>
            <a:r>
              <a:rPr lang="en-US" sz="1800" b="1"/>
              <a:t>DNA Pol III is the enzyme required for DNA synthesis (a.k.a. DNA Replication) in bacteria. </a:t>
            </a:r>
          </a:p>
          <a:p>
            <a:r>
              <a:rPr lang="en-US" sz="1800" b="1"/>
              <a:t>DNA pol III adds the individual nucleotides according to their </a:t>
            </a:r>
            <a:r>
              <a:rPr lang="en-US" sz="1800" b="1" i="1"/>
              <a:t>complementary base</a:t>
            </a:r>
            <a:r>
              <a:rPr lang="en-US" sz="1800" b="1"/>
              <a:t>.</a:t>
            </a:r>
          </a:p>
          <a:p>
            <a:pPr lvl="1"/>
            <a:r>
              <a:rPr lang="en-US" sz="1800" b="1"/>
              <a:t>Adenine (A) is the complementary base of Thymine (T)</a:t>
            </a:r>
          </a:p>
          <a:p>
            <a:pPr lvl="1"/>
            <a:r>
              <a:rPr lang="en-US" sz="1800" b="1"/>
              <a:t>Cytosine (C) is the complementary base of Guanine (G)</a:t>
            </a:r>
          </a:p>
        </p:txBody>
      </p:sp>
    </p:spTree>
    <p:extLst>
      <p:ext uri="{BB962C8B-B14F-4D97-AF65-F5344CB8AC3E}">
        <p14:creationId xmlns:p14="http://schemas.microsoft.com/office/powerpoint/2010/main" val="33564828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1CDAD-1A48-41F9-B733-361B131E8A7F}"/>
              </a:ext>
            </a:extLst>
          </p:cNvPr>
          <p:cNvSpPr>
            <a:spLocks noGrp="1"/>
          </p:cNvSpPr>
          <p:nvPr>
            <p:ph type="title"/>
          </p:nvPr>
        </p:nvSpPr>
        <p:spPr>
          <a:xfrm>
            <a:off x="2632105" y="484769"/>
            <a:ext cx="8687512" cy="1325563"/>
          </a:xfrm>
        </p:spPr>
        <p:txBody>
          <a:bodyPr/>
          <a:lstStyle/>
          <a:p>
            <a:pPr algn="ctr"/>
            <a:r>
              <a:rPr lang="en-US" b="1" dirty="0">
                <a:effectLst>
                  <a:outerShdw blurRad="38100" dist="38100" dir="2700000" algn="tl">
                    <a:srgbClr val="000000">
                      <a:alpha val="43137"/>
                    </a:srgbClr>
                  </a:outerShdw>
                </a:effectLst>
              </a:rPr>
              <a:t>Same Names… Different Processes!</a:t>
            </a:r>
          </a:p>
        </p:txBody>
      </p:sp>
      <p:sp>
        <p:nvSpPr>
          <p:cNvPr id="3" name="Content Placeholder 2">
            <a:extLst>
              <a:ext uri="{FF2B5EF4-FFF2-40B4-BE49-F238E27FC236}">
                <a16:creationId xmlns:a16="http://schemas.microsoft.com/office/drawing/2014/main" id="{9622CBD2-38BF-42D4-82AB-8AB3A1C0A4CF}"/>
              </a:ext>
            </a:extLst>
          </p:cNvPr>
          <p:cNvSpPr>
            <a:spLocks noGrp="1"/>
          </p:cNvSpPr>
          <p:nvPr>
            <p:ph idx="1"/>
          </p:nvPr>
        </p:nvSpPr>
        <p:spPr>
          <a:xfrm>
            <a:off x="237058" y="2413907"/>
            <a:ext cx="3639796" cy="3209227"/>
          </a:xfr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a:lstStyle/>
          <a:p>
            <a:pPr marL="0" indent="0">
              <a:buNone/>
            </a:pPr>
            <a:r>
              <a:rPr lang="en-US" b="1" dirty="0">
                <a:solidFill>
                  <a:schemeClr val="tx1"/>
                </a:solidFill>
              </a:rPr>
              <a:t>The Process of </a:t>
            </a:r>
            <a:r>
              <a:rPr lang="en-US" b="1" dirty="0">
                <a:solidFill>
                  <a:srgbClr val="FF0066"/>
                </a:solidFill>
              </a:rPr>
              <a:t>DNA Replication </a:t>
            </a:r>
            <a:r>
              <a:rPr lang="en-US" b="1" dirty="0">
                <a:solidFill>
                  <a:schemeClr val="tx1"/>
                </a:solidFill>
              </a:rPr>
              <a:t>Proceeds in 3 Steps:</a:t>
            </a:r>
          </a:p>
          <a:p>
            <a:r>
              <a:rPr lang="en-US" b="1" dirty="0">
                <a:solidFill>
                  <a:schemeClr val="tx1"/>
                </a:solidFill>
              </a:rPr>
              <a:t>Initiation</a:t>
            </a:r>
          </a:p>
          <a:p>
            <a:r>
              <a:rPr lang="en-US" b="1" dirty="0">
                <a:solidFill>
                  <a:schemeClr val="tx1"/>
                </a:solidFill>
              </a:rPr>
              <a:t>Elongation</a:t>
            </a:r>
          </a:p>
          <a:p>
            <a:r>
              <a:rPr lang="en-US" b="1" dirty="0">
                <a:solidFill>
                  <a:schemeClr val="tx1"/>
                </a:solidFill>
              </a:rPr>
              <a:t>Termination</a:t>
            </a:r>
          </a:p>
          <a:p>
            <a:endParaRPr lang="en-US" b="1" dirty="0">
              <a:solidFill>
                <a:schemeClr val="tx1"/>
              </a:solidFill>
            </a:endParaRPr>
          </a:p>
        </p:txBody>
      </p:sp>
      <p:sp>
        <p:nvSpPr>
          <p:cNvPr id="4" name="Content Placeholder 2">
            <a:extLst>
              <a:ext uri="{FF2B5EF4-FFF2-40B4-BE49-F238E27FC236}">
                <a16:creationId xmlns:a16="http://schemas.microsoft.com/office/drawing/2014/main" id="{1F2BF331-DE2B-40E6-949B-DDBFB0F2650A}"/>
              </a:ext>
            </a:extLst>
          </p:cNvPr>
          <p:cNvSpPr txBox="1">
            <a:spLocks/>
          </p:cNvSpPr>
          <p:nvPr/>
        </p:nvSpPr>
        <p:spPr>
          <a:xfrm>
            <a:off x="4113065" y="2413907"/>
            <a:ext cx="3639796" cy="3209227"/>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t>The Process of </a:t>
            </a:r>
            <a:r>
              <a:rPr lang="en-US" b="1" dirty="0">
                <a:solidFill>
                  <a:srgbClr val="FF0066"/>
                </a:solidFill>
              </a:rPr>
              <a:t>Transcription</a:t>
            </a:r>
            <a:r>
              <a:rPr lang="en-US" b="1" dirty="0"/>
              <a:t> (DNA </a:t>
            </a:r>
            <a:r>
              <a:rPr lang="en-US" b="1" dirty="0">
                <a:sym typeface="Wingdings" panose="05000000000000000000" pitchFamily="2" charset="2"/>
              </a:rPr>
              <a:t> mRNA) </a:t>
            </a:r>
            <a:r>
              <a:rPr lang="en-US" b="1" dirty="0"/>
              <a:t>Proceeds in 3 Steps:</a:t>
            </a:r>
          </a:p>
          <a:p>
            <a:r>
              <a:rPr lang="en-US" b="1" dirty="0"/>
              <a:t>Initiation</a:t>
            </a:r>
          </a:p>
          <a:p>
            <a:r>
              <a:rPr lang="en-US" b="1" dirty="0"/>
              <a:t>Elongation</a:t>
            </a:r>
          </a:p>
          <a:p>
            <a:r>
              <a:rPr lang="en-US" b="1" dirty="0"/>
              <a:t>Termination</a:t>
            </a:r>
          </a:p>
          <a:p>
            <a:endParaRPr lang="en-US" b="1" dirty="0"/>
          </a:p>
        </p:txBody>
      </p:sp>
      <p:sp>
        <p:nvSpPr>
          <p:cNvPr id="5" name="Content Placeholder 2">
            <a:extLst>
              <a:ext uri="{FF2B5EF4-FFF2-40B4-BE49-F238E27FC236}">
                <a16:creationId xmlns:a16="http://schemas.microsoft.com/office/drawing/2014/main" id="{CFB64C84-C784-4DCA-A2DC-FA2C11E3E597}"/>
              </a:ext>
            </a:extLst>
          </p:cNvPr>
          <p:cNvSpPr txBox="1">
            <a:spLocks/>
          </p:cNvSpPr>
          <p:nvPr/>
        </p:nvSpPr>
        <p:spPr>
          <a:xfrm>
            <a:off x="7950215" y="2413907"/>
            <a:ext cx="3639796" cy="3209227"/>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t>The Process of </a:t>
            </a:r>
            <a:r>
              <a:rPr lang="en-US" b="1" dirty="0">
                <a:solidFill>
                  <a:srgbClr val="FF0066"/>
                </a:solidFill>
              </a:rPr>
              <a:t>Translation</a:t>
            </a:r>
            <a:r>
              <a:rPr lang="en-US" b="1" dirty="0"/>
              <a:t> (mRNA </a:t>
            </a:r>
            <a:r>
              <a:rPr lang="en-US" b="1" dirty="0">
                <a:sym typeface="Wingdings" panose="05000000000000000000" pitchFamily="2" charset="2"/>
              </a:rPr>
              <a:t> protein) </a:t>
            </a:r>
            <a:r>
              <a:rPr lang="en-US" b="1" dirty="0"/>
              <a:t>Proceeds in 3 Steps:</a:t>
            </a:r>
          </a:p>
          <a:p>
            <a:r>
              <a:rPr lang="en-US" b="1" dirty="0"/>
              <a:t>Initiation</a:t>
            </a:r>
          </a:p>
          <a:p>
            <a:r>
              <a:rPr lang="en-US" b="1" dirty="0"/>
              <a:t>Elongation</a:t>
            </a:r>
          </a:p>
          <a:p>
            <a:r>
              <a:rPr lang="en-US" b="1" dirty="0"/>
              <a:t>Termination</a:t>
            </a:r>
          </a:p>
          <a:p>
            <a:pPr marL="0" indent="0">
              <a:buNone/>
            </a:pPr>
            <a:endParaRPr lang="en-US" b="1" dirty="0"/>
          </a:p>
        </p:txBody>
      </p:sp>
      <p:sp>
        <p:nvSpPr>
          <p:cNvPr id="9" name="Isosceles Triangle 8">
            <a:extLst>
              <a:ext uri="{FF2B5EF4-FFF2-40B4-BE49-F238E27FC236}">
                <a16:creationId xmlns:a16="http://schemas.microsoft.com/office/drawing/2014/main" id="{5B5BC4E7-4B7B-4F54-99A3-FCE3C0D7C730}"/>
              </a:ext>
            </a:extLst>
          </p:cNvPr>
          <p:cNvSpPr/>
          <p:nvPr/>
        </p:nvSpPr>
        <p:spPr>
          <a:xfrm rot="20753104">
            <a:off x="461472" y="640935"/>
            <a:ext cx="2298819" cy="1350235"/>
          </a:xfrm>
          <a:prstGeom prst="triangle">
            <a:avLst/>
          </a:prstGeom>
          <a:scene3d>
            <a:camera prst="orthographicFront"/>
            <a:lightRig rig="threePt" dir="t"/>
          </a:scene3d>
          <a:sp3d>
            <a:bevelT/>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b="1" dirty="0">
                <a:solidFill>
                  <a:schemeClr val="tx1"/>
                </a:solidFill>
              </a:rPr>
              <a:t>CAUTION AHEAD</a:t>
            </a:r>
          </a:p>
        </p:txBody>
      </p:sp>
      <p:sp>
        <p:nvSpPr>
          <p:cNvPr id="10" name="Rectangle 9">
            <a:extLst>
              <a:ext uri="{FF2B5EF4-FFF2-40B4-BE49-F238E27FC236}">
                <a16:creationId xmlns:a16="http://schemas.microsoft.com/office/drawing/2014/main" id="{5AA8E91A-7EEE-4AFC-B10D-556760212FB9}"/>
              </a:ext>
            </a:extLst>
          </p:cNvPr>
          <p:cNvSpPr/>
          <p:nvPr/>
        </p:nvSpPr>
        <p:spPr>
          <a:xfrm rot="20440892">
            <a:off x="1375099" y="746590"/>
            <a:ext cx="369012" cy="769441"/>
          </a:xfrm>
          <a:prstGeom prst="rect">
            <a:avLst/>
          </a:prstGeom>
          <a:noFill/>
        </p:spPr>
        <p:txBody>
          <a:bodyPr wrap="none" lIns="91440" tIns="45720" rIns="91440" bIns="45720">
            <a:spAutoFit/>
          </a:bodyPr>
          <a:lstStyle/>
          <a:p>
            <a:pPr algn="ctr"/>
            <a:r>
              <a:rPr lang="en-US" sz="4400" b="0" cap="none" spc="0" dirty="0">
                <a:ln w="0"/>
                <a:solidFill>
                  <a:schemeClr val="tx1"/>
                </a:solidFill>
                <a:effectLst>
                  <a:outerShdw blurRad="38100" dist="19050" dir="2700000" algn="tl" rotWithShape="0">
                    <a:schemeClr val="dk1">
                      <a:alpha val="40000"/>
                    </a:schemeClr>
                  </a:outerShdw>
                </a:effectLst>
              </a:rPr>
              <a:t>!</a:t>
            </a:r>
          </a:p>
        </p:txBody>
      </p:sp>
    </p:spTree>
    <p:extLst>
      <p:ext uri="{BB962C8B-B14F-4D97-AF65-F5344CB8AC3E}">
        <p14:creationId xmlns:p14="http://schemas.microsoft.com/office/powerpoint/2010/main" val="202600135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2">
            <a:extLst>
              <a:ext uri="{FF2B5EF4-FFF2-40B4-BE49-F238E27FC236}">
                <a16:creationId xmlns:a16="http://schemas.microsoft.com/office/drawing/2014/main" id="{6FBDFA86-51D3-4729-B154-79691837280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85216" cy="6858000"/>
          </a:xfrm>
          <a:prstGeom prst="rect">
            <a:avLst/>
          </a:prstGeom>
          <a:solidFill>
            <a:srgbClr val="A06E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 map&#10;&#10;Description generated with very high confidence">
            <a:extLst>
              <a:ext uri="{FF2B5EF4-FFF2-40B4-BE49-F238E27FC236}">
                <a16:creationId xmlns:a16="http://schemas.microsoft.com/office/drawing/2014/main" id="{28977149-CA3C-4A6D-8D2D-77DA7FBA0878}"/>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5786375" y="1619181"/>
            <a:ext cx="6058096" cy="4513281"/>
          </a:xfrm>
          <a:prstGeom prst="rect">
            <a:avLst/>
          </a:prstGeom>
          <a:effectLst>
            <a:glow rad="228600">
              <a:srgbClr val="7030A0">
                <a:alpha val="40000"/>
              </a:srgbClr>
            </a:glow>
            <a:outerShdw blurRad="76200" dir="13500000" sy="23000" kx="1200000" algn="br" rotWithShape="0">
              <a:prstClr val="black">
                <a:alpha val="20000"/>
              </a:prstClr>
            </a:outerShdw>
          </a:effectLst>
        </p:spPr>
      </p:pic>
      <p:cxnSp>
        <p:nvCxnSpPr>
          <p:cNvPr id="15" name="Straight Connector 14">
            <a:extLst>
              <a:ext uri="{FF2B5EF4-FFF2-40B4-BE49-F238E27FC236}">
                <a16:creationId xmlns:a16="http://schemas.microsoft.com/office/drawing/2014/main" id="{0F1CE7C6-BE91-42A7-9214-F33FD918C386}"/>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D73F025-2EA8-4EE8-B329-F374362D3F52}"/>
              </a:ext>
            </a:extLst>
          </p:cNvPr>
          <p:cNvSpPr>
            <a:spLocks noGrp="1"/>
          </p:cNvSpPr>
          <p:nvPr>
            <p:ph type="title"/>
          </p:nvPr>
        </p:nvSpPr>
        <p:spPr>
          <a:xfrm>
            <a:off x="762000" y="441039"/>
            <a:ext cx="10230682" cy="1033965"/>
          </a:xfrm>
          <a:solidFill>
            <a:srgbClr val="C27AD8">
              <a:alpha val="83000"/>
            </a:srgbClr>
          </a:solidFill>
          <a:scene3d>
            <a:camera prst="orthographicFront"/>
            <a:lightRig rig="threePt" dir="t"/>
          </a:scene3d>
          <a:sp3d>
            <a:bevelT/>
          </a:sp3d>
        </p:spPr>
        <p:txBody>
          <a:bodyPr>
            <a:normAutofit/>
          </a:bodyPr>
          <a:lstStyle/>
          <a:p>
            <a:pPr algn="ctr"/>
            <a:r>
              <a:rPr lang="en-US" b="1" dirty="0">
                <a:solidFill>
                  <a:srgbClr val="FFFFFF"/>
                </a:solidFill>
              </a:rPr>
              <a:t>INITIATION STEP (in DNA Replication)</a:t>
            </a:r>
          </a:p>
        </p:txBody>
      </p:sp>
      <p:sp>
        <p:nvSpPr>
          <p:cNvPr id="3" name="Content Placeholder 2">
            <a:extLst>
              <a:ext uri="{FF2B5EF4-FFF2-40B4-BE49-F238E27FC236}">
                <a16:creationId xmlns:a16="http://schemas.microsoft.com/office/drawing/2014/main" id="{0EC10974-6E24-4C7E-A6DF-6BF90F843543}"/>
              </a:ext>
            </a:extLst>
          </p:cNvPr>
          <p:cNvSpPr>
            <a:spLocks noGrp="1"/>
          </p:cNvSpPr>
          <p:nvPr>
            <p:ph idx="1"/>
          </p:nvPr>
        </p:nvSpPr>
        <p:spPr>
          <a:xfrm>
            <a:off x="229370" y="2200542"/>
            <a:ext cx="5081232" cy="3931920"/>
          </a:xfrm>
        </p:spPr>
        <p:txBody>
          <a:bodyPr>
            <a:normAutofit/>
          </a:bodyPr>
          <a:lstStyle/>
          <a:p>
            <a:r>
              <a:rPr lang="en-US" sz="1800" dirty="0">
                <a:solidFill>
                  <a:srgbClr val="FFFFFF"/>
                </a:solidFill>
              </a:rPr>
              <a:t>Initiation begins at a specific nucleotide sequence called the </a:t>
            </a:r>
            <a:r>
              <a:rPr lang="en-US" sz="1800" b="1" dirty="0">
                <a:solidFill>
                  <a:srgbClr val="FFFFFF"/>
                </a:solidFill>
              </a:rPr>
              <a:t>origin of replication (Ori). </a:t>
            </a:r>
          </a:p>
          <a:p>
            <a:r>
              <a:rPr lang="en-US" sz="1800" b="1" u="sng" dirty="0">
                <a:solidFill>
                  <a:srgbClr val="FFFFFF"/>
                </a:solidFill>
              </a:rPr>
              <a:t>Topoisomerase II (a.k.a. gyrase)</a:t>
            </a:r>
            <a:r>
              <a:rPr lang="en-US" sz="1800" dirty="0">
                <a:solidFill>
                  <a:srgbClr val="FFFFFF"/>
                </a:solidFill>
              </a:rPr>
              <a:t> uncoils the DNA. </a:t>
            </a:r>
          </a:p>
          <a:p>
            <a:r>
              <a:rPr lang="en-US" sz="1800" b="1" dirty="0">
                <a:solidFill>
                  <a:srgbClr val="FFFFFF"/>
                </a:solidFill>
              </a:rPr>
              <a:t>Helicase</a:t>
            </a:r>
            <a:r>
              <a:rPr lang="en-US" sz="1800" dirty="0">
                <a:solidFill>
                  <a:srgbClr val="FFFFFF"/>
                </a:solidFill>
              </a:rPr>
              <a:t> then separates the DNA strands by breaking the hydrogen bonds between the nitrogenous base pairs. </a:t>
            </a:r>
          </a:p>
          <a:p>
            <a:r>
              <a:rPr lang="en-US" sz="1800" dirty="0">
                <a:solidFill>
                  <a:srgbClr val="FFFFFF"/>
                </a:solidFill>
              </a:rPr>
              <a:t>Two </a:t>
            </a:r>
            <a:r>
              <a:rPr lang="en-US" sz="1800" b="1" u="sng" dirty="0">
                <a:solidFill>
                  <a:srgbClr val="FFFFFF"/>
                </a:solidFill>
              </a:rPr>
              <a:t>replication forks</a:t>
            </a:r>
            <a:r>
              <a:rPr lang="en-US" sz="1800" dirty="0">
                <a:solidFill>
                  <a:srgbClr val="FFFFFF"/>
                </a:solidFill>
              </a:rPr>
              <a:t> are formed at the </a:t>
            </a:r>
            <a:r>
              <a:rPr lang="en-US" sz="1800" b="1" u="sng" dirty="0">
                <a:solidFill>
                  <a:srgbClr val="FFFFFF"/>
                </a:solidFill>
              </a:rPr>
              <a:t>origin of replication </a:t>
            </a:r>
            <a:r>
              <a:rPr lang="en-US" sz="1800" dirty="0">
                <a:solidFill>
                  <a:srgbClr val="FFFFFF"/>
                </a:solidFill>
              </a:rPr>
              <a:t>creating a </a:t>
            </a:r>
            <a:r>
              <a:rPr lang="en-US" sz="1800" b="1" u="sng" dirty="0">
                <a:solidFill>
                  <a:srgbClr val="FFFFFF"/>
                </a:solidFill>
              </a:rPr>
              <a:t>replication bubble</a:t>
            </a:r>
            <a:r>
              <a:rPr lang="en-US" sz="1800" dirty="0">
                <a:solidFill>
                  <a:srgbClr val="FFFFFF"/>
                </a:solidFill>
              </a:rPr>
              <a:t>. </a:t>
            </a:r>
          </a:p>
          <a:p>
            <a:r>
              <a:rPr lang="en-US" sz="1800" dirty="0">
                <a:solidFill>
                  <a:srgbClr val="FFFFFF"/>
                </a:solidFill>
              </a:rPr>
              <a:t>The DNA near each replication fork is coated with </a:t>
            </a:r>
            <a:r>
              <a:rPr lang="en-US" sz="1800" b="1" dirty="0">
                <a:solidFill>
                  <a:srgbClr val="FFFFFF"/>
                </a:solidFill>
              </a:rPr>
              <a:t>single-stranded binding proteins</a:t>
            </a:r>
            <a:r>
              <a:rPr lang="en-US" sz="1800" dirty="0">
                <a:solidFill>
                  <a:srgbClr val="FFFFFF"/>
                </a:solidFill>
              </a:rPr>
              <a:t> to prevent the single-stranded DNA from rewinding into a double helix.</a:t>
            </a:r>
          </a:p>
        </p:txBody>
      </p:sp>
    </p:spTree>
    <p:extLst>
      <p:ext uri="{BB962C8B-B14F-4D97-AF65-F5344CB8AC3E}">
        <p14:creationId xmlns:p14="http://schemas.microsoft.com/office/powerpoint/2010/main" val="31623502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FBDFA86-51D3-4729-B154-79691837280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85216" cy="6858000"/>
          </a:xfrm>
          <a:prstGeom prst="rect">
            <a:avLst/>
          </a:prstGeom>
          <a:solidFill>
            <a:srgbClr val="1678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E01BC064-60C4-4D9B-8145-D9276F07D13F}"/>
              </a:ext>
            </a:extLst>
          </p:cNvPr>
          <p:cNvPicPr>
            <a:picLocks noChangeAspect="1"/>
          </p:cNvPicPr>
          <p:nvPr/>
        </p:nvPicPr>
        <p:blipFill rotWithShape="1">
          <a:blip r:embed="rId2">
            <a:extLst>
              <a:ext uri="{28A0092B-C50C-407E-A947-70E740481C1C}">
                <a14:useLocalDpi xmlns:a14="http://schemas.microsoft.com/office/drawing/2010/main" val="0"/>
              </a:ext>
            </a:extLst>
          </a:blip>
          <a:srcRect b="6946"/>
          <a:stretch/>
        </p:blipFill>
        <p:spPr>
          <a:xfrm>
            <a:off x="7147344" y="891915"/>
            <a:ext cx="4007904" cy="5074169"/>
          </a:xfrm>
          <a:prstGeom prst="rect">
            <a:avLst/>
          </a:prstGeom>
        </p:spPr>
      </p:pic>
      <p:cxnSp>
        <p:nvCxnSpPr>
          <p:cNvPr id="17" name="Straight Connector 16">
            <a:extLst>
              <a:ext uri="{FF2B5EF4-FFF2-40B4-BE49-F238E27FC236}">
                <a16:creationId xmlns:a16="http://schemas.microsoft.com/office/drawing/2014/main" id="{0F1CE7C6-BE91-42A7-9214-F33FD918C386}"/>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387742D-3978-450D-8263-78E232321619}"/>
              </a:ext>
            </a:extLst>
          </p:cNvPr>
          <p:cNvSpPr>
            <a:spLocks noGrp="1"/>
          </p:cNvSpPr>
          <p:nvPr>
            <p:ph idx="1"/>
          </p:nvPr>
        </p:nvSpPr>
        <p:spPr>
          <a:xfrm>
            <a:off x="1024129" y="2286000"/>
            <a:ext cx="5081232" cy="3931920"/>
          </a:xfrm>
        </p:spPr>
        <p:txBody>
          <a:bodyPr>
            <a:normAutofit fontScale="92500" lnSpcReduction="10000"/>
          </a:bodyPr>
          <a:lstStyle/>
          <a:p>
            <a:r>
              <a:rPr lang="en-US" sz="2400" dirty="0">
                <a:solidFill>
                  <a:srgbClr val="FFFFFF"/>
                </a:solidFill>
              </a:rPr>
              <a:t>DNA Polymerase III can only synthesize DNA in the 5’ to 3’ direction. </a:t>
            </a:r>
          </a:p>
          <a:p>
            <a:r>
              <a:rPr lang="en-US" sz="2400" dirty="0">
                <a:solidFill>
                  <a:srgbClr val="FFFFFF"/>
                </a:solidFill>
              </a:rPr>
              <a:t>DNA is double stranded with one strand oriented in the 5’ to 3’ direction and the other stand oriented in the 3’ to 5’ direction. </a:t>
            </a:r>
          </a:p>
          <a:p>
            <a:r>
              <a:rPr lang="en-US" sz="2400" dirty="0">
                <a:solidFill>
                  <a:srgbClr val="FFFFFF"/>
                </a:solidFill>
              </a:rPr>
              <a:t>The consequence of this </a:t>
            </a:r>
            <a:r>
              <a:rPr lang="en-US" sz="2400" b="1" u="sng" dirty="0">
                <a:solidFill>
                  <a:srgbClr val="FFFFFF"/>
                </a:solidFill>
              </a:rPr>
              <a:t>antiparallel </a:t>
            </a:r>
            <a:r>
              <a:rPr lang="en-US" sz="2400" dirty="0">
                <a:solidFill>
                  <a:srgbClr val="FFFFFF"/>
                </a:solidFill>
              </a:rPr>
              <a:t>configuration, coupled with the factor that </a:t>
            </a:r>
            <a:r>
              <a:rPr lang="en-US" sz="2400" b="1" u="sng" dirty="0">
                <a:solidFill>
                  <a:srgbClr val="FFFFFF"/>
                </a:solidFill>
              </a:rPr>
              <a:t>DNA Pol III can only synthesize DNA in the 5' to 3' direction</a:t>
            </a:r>
            <a:r>
              <a:rPr lang="en-US" sz="2400" dirty="0">
                <a:solidFill>
                  <a:srgbClr val="FFFFFF"/>
                </a:solidFill>
              </a:rPr>
              <a:t>, is that one of the DNA strands will be replicated continuously, but the other will not!</a:t>
            </a:r>
          </a:p>
        </p:txBody>
      </p:sp>
      <p:sp>
        <p:nvSpPr>
          <p:cNvPr id="4" name="Title 1">
            <a:extLst>
              <a:ext uri="{FF2B5EF4-FFF2-40B4-BE49-F238E27FC236}">
                <a16:creationId xmlns:a16="http://schemas.microsoft.com/office/drawing/2014/main" id="{4F5D5C75-78EE-4E08-BF31-381389F7F0EC}"/>
              </a:ext>
            </a:extLst>
          </p:cNvPr>
          <p:cNvSpPr>
            <a:spLocks noGrp="1"/>
          </p:cNvSpPr>
          <p:nvPr>
            <p:ph type="title"/>
          </p:nvPr>
        </p:nvSpPr>
        <p:spPr>
          <a:xfrm>
            <a:off x="1024129" y="585216"/>
            <a:ext cx="5062511" cy="1499616"/>
          </a:xfrm>
          <a:scene3d>
            <a:camera prst="orthographicFront"/>
            <a:lightRig rig="threePt" dir="t"/>
          </a:scene3d>
        </p:spPr>
        <p:txBody>
          <a:bodyPr>
            <a:normAutofit/>
          </a:bodyPr>
          <a:lstStyle/>
          <a:p>
            <a:r>
              <a:rPr lang="en-US" b="1">
                <a:solidFill>
                  <a:srgbClr val="FFFFFF"/>
                </a:solidFill>
              </a:rPr>
              <a:t>ELONGATION STEP (in DNA Replication)</a:t>
            </a:r>
          </a:p>
        </p:txBody>
      </p:sp>
    </p:spTree>
    <p:extLst>
      <p:ext uri="{BB962C8B-B14F-4D97-AF65-F5344CB8AC3E}">
        <p14:creationId xmlns:p14="http://schemas.microsoft.com/office/powerpoint/2010/main" val="378256759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125AB85A-A08A-4F8A-A5EA-69FD80C8AE2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0" name="Freeform 23">
            <a:extLst>
              <a:ext uri="{FF2B5EF4-FFF2-40B4-BE49-F238E27FC236}">
                <a16:creationId xmlns:a16="http://schemas.microsoft.com/office/drawing/2014/main" id="{1AB1F50C-9536-4023-B698-A8BCC3E3304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54295"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2" name="Rounded Rectangle 17">
            <a:extLst>
              <a:ext uri="{FF2B5EF4-FFF2-40B4-BE49-F238E27FC236}">
                <a16:creationId xmlns:a16="http://schemas.microsoft.com/office/drawing/2014/main" id="{018DF060-36A7-44DF-9E9A-E7C71624E28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8945" y="958640"/>
            <a:ext cx="6269591" cy="4945244"/>
          </a:xfrm>
          <a:prstGeom prst="roundRect">
            <a:avLst>
              <a:gd name="adj" fmla="val 3513"/>
            </a:avLst>
          </a:prstGeom>
          <a:solidFill>
            <a:srgbClr val="FFFFFF"/>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picture containing text, map&#10;&#10;Description generated with very high confidence">
            <a:extLst>
              <a:ext uri="{FF2B5EF4-FFF2-40B4-BE49-F238E27FC236}">
                <a16:creationId xmlns:a16="http://schemas.microsoft.com/office/drawing/2014/main" id="{697EBB7E-7239-42D8-B052-7E2DA9EF487E}"/>
              </a:ext>
            </a:extLst>
          </p:cNvPr>
          <p:cNvPicPr>
            <a:picLocks noChangeAspect="1"/>
          </p:cNvPicPr>
          <p:nvPr/>
        </p:nvPicPr>
        <p:blipFill rotWithShape="1">
          <a:blip r:embed="rId2">
            <a:extLst>
              <a:ext uri="{28A0092B-C50C-407E-A947-70E740481C1C}">
                <a14:useLocalDpi xmlns:a14="http://schemas.microsoft.com/office/drawing/2010/main" val="0"/>
              </a:ext>
            </a:extLst>
          </a:blip>
          <a:srcRect r="2986" b="1"/>
          <a:stretch/>
        </p:blipFill>
        <p:spPr>
          <a:xfrm>
            <a:off x="5603706" y="1258529"/>
            <a:ext cx="5638853" cy="4330205"/>
          </a:xfrm>
          <a:prstGeom prst="rect">
            <a:avLst/>
          </a:prstGeom>
        </p:spPr>
      </p:pic>
      <p:sp>
        <p:nvSpPr>
          <p:cNvPr id="2" name="Title 1">
            <a:extLst>
              <a:ext uri="{FF2B5EF4-FFF2-40B4-BE49-F238E27FC236}">
                <a16:creationId xmlns:a16="http://schemas.microsoft.com/office/drawing/2014/main" id="{CCB3DC54-959B-4539-AD7C-0C0FAEF7EF0E}"/>
              </a:ext>
            </a:extLst>
          </p:cNvPr>
          <p:cNvSpPr>
            <a:spLocks noGrp="1"/>
          </p:cNvSpPr>
          <p:nvPr>
            <p:ph type="title"/>
          </p:nvPr>
        </p:nvSpPr>
        <p:spPr>
          <a:xfrm>
            <a:off x="838200" y="365125"/>
            <a:ext cx="3200400" cy="1325563"/>
          </a:xfrm>
        </p:spPr>
        <p:txBody>
          <a:bodyPr>
            <a:normAutofit/>
          </a:bodyPr>
          <a:lstStyle/>
          <a:p>
            <a:r>
              <a:rPr lang="en-US" sz="3200" b="1"/>
              <a:t>ELONGATION (of DNA Replication)</a:t>
            </a:r>
          </a:p>
        </p:txBody>
      </p:sp>
      <p:sp>
        <p:nvSpPr>
          <p:cNvPr id="3" name="Content Placeholder 2">
            <a:extLst>
              <a:ext uri="{FF2B5EF4-FFF2-40B4-BE49-F238E27FC236}">
                <a16:creationId xmlns:a16="http://schemas.microsoft.com/office/drawing/2014/main" id="{5F42D4A7-3C20-4CAE-A826-2F103DC352EB}"/>
              </a:ext>
            </a:extLst>
          </p:cNvPr>
          <p:cNvSpPr>
            <a:spLocks noGrp="1"/>
          </p:cNvSpPr>
          <p:nvPr>
            <p:ph idx="1"/>
          </p:nvPr>
        </p:nvSpPr>
        <p:spPr>
          <a:xfrm>
            <a:off x="838201" y="1825625"/>
            <a:ext cx="3200400" cy="4351338"/>
          </a:xfrm>
        </p:spPr>
        <p:txBody>
          <a:bodyPr>
            <a:normAutofit/>
          </a:bodyPr>
          <a:lstStyle/>
          <a:p>
            <a:pPr marL="0" indent="0">
              <a:buNone/>
            </a:pPr>
            <a:r>
              <a:rPr lang="en-US" sz="1800" b="1"/>
              <a:t>Leading Strand - T</a:t>
            </a:r>
            <a:r>
              <a:rPr lang="en-US" sz="1800"/>
              <a:t>he parent strand of DNA which runs in the 3' to 5' direction toward the replication fork. It has the ability to be replicated </a:t>
            </a:r>
            <a:r>
              <a:rPr lang="en-US" sz="1800" b="1"/>
              <a:t>continuously </a:t>
            </a:r>
            <a:r>
              <a:rPr lang="en-US" sz="1800"/>
              <a:t>by DNA polymerase. </a:t>
            </a:r>
            <a:br>
              <a:rPr lang="en-US" sz="1800"/>
            </a:br>
            <a:br>
              <a:rPr lang="en-US" sz="1800"/>
            </a:br>
            <a:r>
              <a:rPr lang="en-US" sz="1800" b="1"/>
              <a:t>Lagging Strand - </a:t>
            </a:r>
            <a:r>
              <a:rPr lang="en-US" sz="1800"/>
              <a:t>This is the parent strand of DNA which runs in the 5' to 3' direction toward the fork, and it's replicated </a:t>
            </a:r>
            <a:r>
              <a:rPr lang="en-US" sz="1800" b="1"/>
              <a:t>discontinuously</a:t>
            </a:r>
            <a:r>
              <a:rPr lang="en-US" sz="1800"/>
              <a:t>. ​</a:t>
            </a:r>
          </a:p>
        </p:txBody>
      </p:sp>
    </p:spTree>
    <p:extLst>
      <p:ext uri="{BB962C8B-B14F-4D97-AF65-F5344CB8AC3E}">
        <p14:creationId xmlns:p14="http://schemas.microsoft.com/office/powerpoint/2010/main" val="223336840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6FBDFA86-51D3-4729-B154-79691837280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85216" cy="6858000"/>
          </a:xfrm>
          <a:prstGeom prst="rect">
            <a:avLst/>
          </a:prstGeom>
          <a:solidFill>
            <a:srgbClr val="A06E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picture containing text, map&#10;&#10;Description generated with very high confidence">
            <a:extLst>
              <a:ext uri="{FF2B5EF4-FFF2-40B4-BE49-F238E27FC236}">
                <a16:creationId xmlns:a16="http://schemas.microsoft.com/office/drawing/2014/main" id="{A4E1C730-A1B5-4037-9943-84201F724AED}"/>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5460762" y="1427149"/>
            <a:ext cx="6203181" cy="4621368"/>
          </a:xfrm>
          <a:prstGeom prst="rect">
            <a:avLst/>
          </a:prstGeom>
          <a:effectLst>
            <a:glow rad="228600">
              <a:srgbClr val="C27AD8">
                <a:alpha val="40000"/>
              </a:srgbClr>
            </a:glow>
          </a:effectLst>
        </p:spPr>
      </p:pic>
      <p:cxnSp>
        <p:nvCxnSpPr>
          <p:cNvPr id="26" name="Straight Connector 25">
            <a:extLst>
              <a:ext uri="{FF2B5EF4-FFF2-40B4-BE49-F238E27FC236}">
                <a16:creationId xmlns:a16="http://schemas.microsoft.com/office/drawing/2014/main" id="{0F1CE7C6-BE91-42A7-9214-F33FD918C386}"/>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6A2799BA-24EA-463B-99FC-2BBA1BB2F773}"/>
              </a:ext>
            </a:extLst>
          </p:cNvPr>
          <p:cNvSpPr txBox="1"/>
          <p:nvPr/>
        </p:nvSpPr>
        <p:spPr>
          <a:xfrm>
            <a:off x="9884958" y="6870700"/>
            <a:ext cx="230704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opotikicollegebiology.wikispaces.com/gene+expression"/>
              </a:rPr>
              <a:t>This Photo</a:t>
            </a:r>
            <a:r>
              <a:rPr lang="en-US" sz="700">
                <a:solidFill>
                  <a:srgbClr val="FFFFFF"/>
                </a:solidFill>
              </a:rPr>
              <a:t> by Unknown Author is licensed under </a:t>
            </a:r>
            <a:r>
              <a:rPr lang="en-US" sz="700">
                <a:solidFill>
                  <a:srgbClr val="FFFFFF"/>
                </a:solidFill>
                <a:hlinkClick r:id="rId4" tooltip="https://creativecommons.org/licenses/by-sa/3.0/"/>
              </a:rPr>
              <a:t>CC BY-SA</a:t>
            </a:r>
            <a:endParaRPr lang="en-US" sz="700">
              <a:solidFill>
                <a:srgbClr val="FFFFFF"/>
              </a:solidFill>
            </a:endParaRPr>
          </a:p>
        </p:txBody>
      </p:sp>
      <p:sp>
        <p:nvSpPr>
          <p:cNvPr id="2" name="Title 1">
            <a:extLst>
              <a:ext uri="{FF2B5EF4-FFF2-40B4-BE49-F238E27FC236}">
                <a16:creationId xmlns:a16="http://schemas.microsoft.com/office/drawing/2014/main" id="{6E334202-25BC-474C-94AF-9847A2024D9E}"/>
              </a:ext>
            </a:extLst>
          </p:cNvPr>
          <p:cNvSpPr>
            <a:spLocks noGrp="1"/>
          </p:cNvSpPr>
          <p:nvPr>
            <p:ph type="title"/>
          </p:nvPr>
        </p:nvSpPr>
        <p:spPr>
          <a:xfrm>
            <a:off x="1007038" y="241108"/>
            <a:ext cx="10393052" cy="835662"/>
          </a:xfrm>
          <a:solidFill>
            <a:srgbClr val="C27AD8"/>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rmAutofit/>
          </a:bodyPr>
          <a:lstStyle/>
          <a:p>
            <a:r>
              <a:rPr lang="en-US" b="1" dirty="0">
                <a:solidFill>
                  <a:srgbClr val="FFFFFF"/>
                </a:solidFill>
              </a:rPr>
              <a:t>Steps of Elongation (in DNA Replication)</a:t>
            </a:r>
          </a:p>
        </p:txBody>
      </p:sp>
      <p:sp>
        <p:nvSpPr>
          <p:cNvPr id="3" name="Content Placeholder 2">
            <a:extLst>
              <a:ext uri="{FF2B5EF4-FFF2-40B4-BE49-F238E27FC236}">
                <a16:creationId xmlns:a16="http://schemas.microsoft.com/office/drawing/2014/main" id="{B3BC05D3-90F8-42F7-9024-C0BE13E1A284}"/>
              </a:ext>
            </a:extLst>
          </p:cNvPr>
          <p:cNvSpPr>
            <a:spLocks noGrp="1"/>
          </p:cNvSpPr>
          <p:nvPr>
            <p:ph idx="1"/>
          </p:nvPr>
        </p:nvSpPr>
        <p:spPr>
          <a:xfrm>
            <a:off x="297737" y="1512606"/>
            <a:ext cx="5081232" cy="4594218"/>
          </a:xfrm>
        </p:spPr>
        <p:txBody>
          <a:bodyPr>
            <a:normAutofit/>
          </a:bodyPr>
          <a:lstStyle/>
          <a:p>
            <a:r>
              <a:rPr lang="en-US" sz="2000" b="1" dirty="0">
                <a:solidFill>
                  <a:srgbClr val="FFFFFF"/>
                </a:solidFill>
              </a:rPr>
              <a:t> DNA Helicase opens up the replication fork</a:t>
            </a:r>
          </a:p>
          <a:p>
            <a:r>
              <a:rPr lang="en-US" sz="2000" b="1" dirty="0">
                <a:solidFill>
                  <a:srgbClr val="FFFFFF"/>
                </a:solidFill>
              </a:rPr>
              <a:t>On the Leading Strand, DNA Polymerase III follows helicase and adds on nucleotides according to complementary bases in the 3' to 5' direction. This is considered continuous replication. </a:t>
            </a:r>
          </a:p>
          <a:p>
            <a:r>
              <a:rPr lang="en-US" sz="2000" b="1" dirty="0">
                <a:solidFill>
                  <a:srgbClr val="FFFFFF"/>
                </a:solidFill>
              </a:rPr>
              <a:t>On the Lagging Strand, DNA Polymerase III will replicate short portions of DNA at a time, called Okazaki Fragments. This is considered discontinuous replication.</a:t>
            </a:r>
          </a:p>
          <a:p>
            <a:r>
              <a:rPr lang="en-US" sz="2000" b="1" dirty="0">
                <a:solidFill>
                  <a:srgbClr val="FFFFFF"/>
                </a:solidFill>
              </a:rPr>
              <a:t>DNA Ligase is the enzyme that functions to connect the Okazaki Fragments together for the copy of the lagging strand. The word "ligate" in Latin means "to tie together."</a:t>
            </a:r>
          </a:p>
          <a:p>
            <a:endParaRPr lang="en-US" sz="2000" b="1" dirty="0">
              <a:solidFill>
                <a:srgbClr val="FFFFFF"/>
              </a:solidFill>
            </a:endParaRPr>
          </a:p>
        </p:txBody>
      </p:sp>
    </p:spTree>
    <p:extLst>
      <p:ext uri="{BB962C8B-B14F-4D97-AF65-F5344CB8AC3E}">
        <p14:creationId xmlns:p14="http://schemas.microsoft.com/office/powerpoint/2010/main" val="166627092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p:cTn id="31"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6FBDFA86-51D3-4729-B154-79691837280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8521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https://www.quia.com/files/quia/users/lmcgee/genetics/APchapter18bacteria/Bacterialchromosomereplicat.gif">
            <a:extLst>
              <a:ext uri="{FF2B5EF4-FFF2-40B4-BE49-F238E27FC236}">
                <a16:creationId xmlns:a16="http://schemas.microsoft.com/office/drawing/2014/main" id="{ECB50B34-1BBA-463F-8188-65CBE27F69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9957" y="585216"/>
            <a:ext cx="3917022" cy="5577840"/>
          </a:xfrm>
          <a:prstGeom prst="rect">
            <a:avLst/>
          </a:prstGeom>
          <a:noFill/>
          <a:extLst>
            <a:ext uri="{909E8E84-426E-40DD-AFC4-6F175D3DCCD1}">
              <a14:hiddenFill xmlns:a14="http://schemas.microsoft.com/office/drawing/2010/main">
                <a:solidFill>
                  <a:srgbClr val="FFFFFF"/>
                </a:solidFill>
              </a14:hiddenFill>
            </a:ext>
          </a:extLst>
        </p:spPr>
      </p:pic>
      <p:cxnSp>
        <p:nvCxnSpPr>
          <p:cNvPr id="73" name="Straight Connector 72">
            <a:extLst>
              <a:ext uri="{FF2B5EF4-FFF2-40B4-BE49-F238E27FC236}">
                <a16:creationId xmlns:a16="http://schemas.microsoft.com/office/drawing/2014/main" id="{0F1CE7C6-BE91-42A7-9214-F33FD918C386}"/>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93EBE23-1CF6-4963-8A50-A57D4CBA2DB9}"/>
              </a:ext>
            </a:extLst>
          </p:cNvPr>
          <p:cNvSpPr>
            <a:spLocks noGrp="1"/>
          </p:cNvSpPr>
          <p:nvPr>
            <p:ph type="title"/>
          </p:nvPr>
        </p:nvSpPr>
        <p:spPr>
          <a:xfrm>
            <a:off x="1007037" y="647429"/>
            <a:ext cx="5062511" cy="1499616"/>
          </a:xfrm>
        </p:spPr>
        <p:txBody>
          <a:bodyPr>
            <a:normAutofit/>
          </a:bodyPr>
          <a:lstStyle/>
          <a:p>
            <a:pPr algn="ctr"/>
            <a:r>
              <a:rPr lang="en-US" b="1" dirty="0">
                <a:solidFill>
                  <a:srgbClr val="FFFFFF"/>
                </a:solidFill>
              </a:rPr>
              <a:t>Termination of </a:t>
            </a:r>
            <a:br>
              <a:rPr lang="en-US" b="1" dirty="0">
                <a:solidFill>
                  <a:srgbClr val="FFFFFF"/>
                </a:solidFill>
              </a:rPr>
            </a:br>
            <a:r>
              <a:rPr lang="en-US" b="1" dirty="0">
                <a:solidFill>
                  <a:srgbClr val="FFFFFF"/>
                </a:solidFill>
              </a:rPr>
              <a:t>DNA Replication</a:t>
            </a:r>
            <a:endParaRPr lang="en-US" dirty="0">
              <a:solidFill>
                <a:srgbClr val="FFFFFF"/>
              </a:solidFill>
            </a:endParaRPr>
          </a:p>
        </p:txBody>
      </p:sp>
      <p:sp>
        <p:nvSpPr>
          <p:cNvPr id="3" name="Content Placeholder 2">
            <a:extLst>
              <a:ext uri="{FF2B5EF4-FFF2-40B4-BE49-F238E27FC236}">
                <a16:creationId xmlns:a16="http://schemas.microsoft.com/office/drawing/2014/main" id="{EA6A28B9-BDC9-42B6-9D97-4D108E4E30A2}"/>
              </a:ext>
            </a:extLst>
          </p:cNvPr>
          <p:cNvSpPr>
            <a:spLocks noGrp="1"/>
          </p:cNvSpPr>
          <p:nvPr>
            <p:ph idx="1"/>
          </p:nvPr>
        </p:nvSpPr>
        <p:spPr>
          <a:xfrm>
            <a:off x="901992" y="2794474"/>
            <a:ext cx="5081232" cy="3124343"/>
          </a:xfrm>
        </p:spPr>
        <p:txBody>
          <a:bodyPr>
            <a:normAutofit/>
          </a:bodyPr>
          <a:lstStyle/>
          <a:p>
            <a:r>
              <a:rPr lang="en-US" sz="2400" dirty="0">
                <a:solidFill>
                  <a:srgbClr val="FFFFFF"/>
                </a:solidFill>
              </a:rPr>
              <a:t>Since the bacterial genome consists of a single circular chromosome, at the end of the elongation step of DNA replication, you end up with 2 interlocking circles of DNA that must be separated. </a:t>
            </a:r>
          </a:p>
        </p:txBody>
      </p:sp>
    </p:spTree>
    <p:extLst>
      <p:ext uri="{BB962C8B-B14F-4D97-AF65-F5344CB8AC3E}">
        <p14:creationId xmlns:p14="http://schemas.microsoft.com/office/powerpoint/2010/main" val="10368888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6FBDFA86-51D3-4729-B154-79691837280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8521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https://www.quia.com/files/quia/users/lmcgee/genetics/APchapter18bacteria/Bacterialchromosomereplicat.gif">
            <a:extLst>
              <a:ext uri="{FF2B5EF4-FFF2-40B4-BE49-F238E27FC236}">
                <a16:creationId xmlns:a16="http://schemas.microsoft.com/office/drawing/2014/main" id="{ECB50B34-1BBA-463F-8188-65CBE27F69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9957" y="585216"/>
            <a:ext cx="3917022" cy="5577840"/>
          </a:xfrm>
          <a:prstGeom prst="rect">
            <a:avLst/>
          </a:prstGeom>
          <a:noFill/>
          <a:extLst>
            <a:ext uri="{909E8E84-426E-40DD-AFC4-6F175D3DCCD1}">
              <a14:hiddenFill xmlns:a14="http://schemas.microsoft.com/office/drawing/2010/main">
                <a:solidFill>
                  <a:srgbClr val="FFFFFF"/>
                </a:solidFill>
              </a14:hiddenFill>
            </a:ext>
          </a:extLst>
        </p:spPr>
      </p:pic>
      <p:cxnSp>
        <p:nvCxnSpPr>
          <p:cNvPr id="73" name="Straight Connector 72">
            <a:extLst>
              <a:ext uri="{FF2B5EF4-FFF2-40B4-BE49-F238E27FC236}">
                <a16:creationId xmlns:a16="http://schemas.microsoft.com/office/drawing/2014/main" id="{0F1CE7C6-BE91-42A7-9214-F33FD918C386}"/>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93EBE23-1CF6-4963-8A50-A57D4CBA2DB9}"/>
              </a:ext>
            </a:extLst>
          </p:cNvPr>
          <p:cNvSpPr>
            <a:spLocks noGrp="1"/>
          </p:cNvSpPr>
          <p:nvPr>
            <p:ph type="title"/>
          </p:nvPr>
        </p:nvSpPr>
        <p:spPr>
          <a:xfrm>
            <a:off x="901992" y="297908"/>
            <a:ext cx="5062511" cy="1499616"/>
          </a:xfrm>
        </p:spPr>
        <p:txBody>
          <a:bodyPr>
            <a:normAutofit/>
          </a:bodyPr>
          <a:lstStyle/>
          <a:p>
            <a:pPr algn="ctr"/>
            <a:r>
              <a:rPr lang="en-US" b="1" dirty="0">
                <a:solidFill>
                  <a:srgbClr val="FFFFFF"/>
                </a:solidFill>
              </a:rPr>
              <a:t>Termination of </a:t>
            </a:r>
            <a:br>
              <a:rPr lang="en-US" b="1" dirty="0">
                <a:solidFill>
                  <a:srgbClr val="FFFFFF"/>
                </a:solidFill>
              </a:rPr>
            </a:br>
            <a:r>
              <a:rPr lang="en-US" b="1" dirty="0">
                <a:solidFill>
                  <a:srgbClr val="FFFFFF"/>
                </a:solidFill>
              </a:rPr>
              <a:t>DNA Replication</a:t>
            </a:r>
            <a:endParaRPr lang="en-US" dirty="0">
              <a:solidFill>
                <a:srgbClr val="FFFFFF"/>
              </a:solidFill>
            </a:endParaRPr>
          </a:p>
        </p:txBody>
      </p:sp>
      <p:sp>
        <p:nvSpPr>
          <p:cNvPr id="3" name="Content Placeholder 2">
            <a:extLst>
              <a:ext uri="{FF2B5EF4-FFF2-40B4-BE49-F238E27FC236}">
                <a16:creationId xmlns:a16="http://schemas.microsoft.com/office/drawing/2014/main" id="{EA6A28B9-BDC9-42B6-9D97-4D108E4E30A2}"/>
              </a:ext>
            </a:extLst>
          </p:cNvPr>
          <p:cNvSpPr>
            <a:spLocks noGrp="1"/>
          </p:cNvSpPr>
          <p:nvPr>
            <p:ph idx="1"/>
          </p:nvPr>
        </p:nvSpPr>
        <p:spPr>
          <a:xfrm>
            <a:off x="901992" y="1986898"/>
            <a:ext cx="5081232" cy="3931920"/>
          </a:xfrm>
        </p:spPr>
        <p:txBody>
          <a:bodyPr>
            <a:normAutofit fontScale="92500" lnSpcReduction="10000"/>
          </a:bodyPr>
          <a:lstStyle/>
          <a:p>
            <a:pPr marL="0" indent="0">
              <a:buNone/>
            </a:pPr>
            <a:r>
              <a:rPr lang="en-US" dirty="0">
                <a:solidFill>
                  <a:schemeClr val="bg1"/>
                </a:solidFill>
              </a:rPr>
              <a:t>Steps of TERMINATION </a:t>
            </a:r>
          </a:p>
          <a:p>
            <a:r>
              <a:rPr lang="en-US" b="1" u="sng" dirty="0">
                <a:solidFill>
                  <a:schemeClr val="bg1"/>
                </a:solidFill>
              </a:rPr>
              <a:t>Bacterial Topoisomerase IV</a:t>
            </a:r>
            <a:r>
              <a:rPr lang="en-US" dirty="0">
                <a:solidFill>
                  <a:schemeClr val="bg1"/>
                </a:solidFill>
              </a:rPr>
              <a:t> induces a double-strand break into each of the DNA molecules, allowing them to separate from each other (becoming un-concatenated). </a:t>
            </a:r>
          </a:p>
          <a:p>
            <a:r>
              <a:rPr lang="en-US" dirty="0">
                <a:solidFill>
                  <a:schemeClr val="bg1"/>
                </a:solidFill>
              </a:rPr>
              <a:t> </a:t>
            </a:r>
            <a:r>
              <a:rPr lang="en-US" b="1" u="sng" dirty="0">
                <a:solidFill>
                  <a:schemeClr val="bg1"/>
                </a:solidFill>
              </a:rPr>
              <a:t>Bacterial Topoisomerase IV</a:t>
            </a:r>
            <a:r>
              <a:rPr lang="en-US" b="1" dirty="0">
                <a:solidFill>
                  <a:schemeClr val="bg1"/>
                </a:solidFill>
              </a:rPr>
              <a:t> </a:t>
            </a:r>
            <a:r>
              <a:rPr lang="en-US" dirty="0">
                <a:solidFill>
                  <a:schemeClr val="bg1"/>
                </a:solidFill>
              </a:rPr>
              <a:t>then reseals each DNA molecule back together again creating 2 separate, un-linked chromosomes.</a:t>
            </a:r>
          </a:p>
        </p:txBody>
      </p:sp>
      <p:sp>
        <p:nvSpPr>
          <p:cNvPr id="7" name="Speech Bubble: Oval 6">
            <a:extLst>
              <a:ext uri="{FF2B5EF4-FFF2-40B4-BE49-F238E27FC236}">
                <a16:creationId xmlns:a16="http://schemas.microsoft.com/office/drawing/2014/main" id="{972E8DE9-07C1-45CF-9535-3093A3BEA1DB}"/>
              </a:ext>
            </a:extLst>
          </p:cNvPr>
          <p:cNvSpPr/>
          <p:nvPr/>
        </p:nvSpPr>
        <p:spPr>
          <a:xfrm rot="20576559" flipH="1">
            <a:off x="5789959" y="2060257"/>
            <a:ext cx="2452643" cy="1535594"/>
          </a:xfrm>
          <a:prstGeom prst="wedgeEllipseCallout">
            <a:avLst/>
          </a:prstGeom>
          <a:solidFill>
            <a:srgbClr val="C27AD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FREEDOM AT LAST!</a:t>
            </a:r>
          </a:p>
        </p:txBody>
      </p:sp>
    </p:spTree>
    <p:extLst>
      <p:ext uri="{BB962C8B-B14F-4D97-AF65-F5344CB8AC3E}">
        <p14:creationId xmlns:p14="http://schemas.microsoft.com/office/powerpoint/2010/main" val="412621943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coral&#10;&#10;Description generated with high confidence">
            <a:extLst>
              <a:ext uri="{FF2B5EF4-FFF2-40B4-BE49-F238E27FC236}">
                <a16:creationId xmlns:a16="http://schemas.microsoft.com/office/drawing/2014/main" id="{781CFBFE-D3BB-4276-B633-E996C879FF0F}"/>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1465" r="13714"/>
          <a:stretch/>
        </p:blipFill>
        <p:spPr>
          <a:xfrm>
            <a:off x="7555991" y="1690688"/>
            <a:ext cx="4636009" cy="5167312"/>
          </a:xfrm>
          <a:custGeom>
            <a:avLst/>
            <a:gdLst>
              <a:gd name="connsiteX0" fmla="*/ 0 w 4636009"/>
              <a:gd name="connsiteY0" fmla="*/ 0 h 5167312"/>
              <a:gd name="connsiteX1" fmla="*/ 4636009 w 4636009"/>
              <a:gd name="connsiteY1" fmla="*/ 0 h 5167312"/>
              <a:gd name="connsiteX2" fmla="*/ 4636009 w 4636009"/>
              <a:gd name="connsiteY2" fmla="*/ 5167312 h 5167312"/>
              <a:gd name="connsiteX3" fmla="*/ 276091 w 4636009"/>
              <a:gd name="connsiteY3" fmla="*/ 5167312 h 5167312"/>
              <a:gd name="connsiteX4" fmla="*/ 2669970 w 4636009"/>
              <a:gd name="connsiteY4" fmla="*/ 952 h 5167312"/>
              <a:gd name="connsiteX5" fmla="*/ 0 w 4636009"/>
              <a:gd name="connsiteY5" fmla="*/ 952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36009" h="5167312">
                <a:moveTo>
                  <a:pt x="0" y="0"/>
                </a:moveTo>
                <a:lnTo>
                  <a:pt x="4636009" y="0"/>
                </a:lnTo>
                <a:lnTo>
                  <a:pt x="4636009" y="5167312"/>
                </a:lnTo>
                <a:lnTo>
                  <a:pt x="276091" y="5167312"/>
                </a:lnTo>
                <a:lnTo>
                  <a:pt x="2669970" y="952"/>
                </a:lnTo>
                <a:lnTo>
                  <a:pt x="0" y="952"/>
                </a:lnTo>
                <a:close/>
              </a:path>
            </a:pathLst>
          </a:custGeom>
        </p:spPr>
      </p:pic>
      <p:sp>
        <p:nvSpPr>
          <p:cNvPr id="18" name="Freeform 75">
            <a:extLst>
              <a:ext uri="{FF2B5EF4-FFF2-40B4-BE49-F238E27FC236}">
                <a16:creationId xmlns:a16="http://schemas.microsoft.com/office/drawing/2014/main" id="{869A01FF-E930-4B34-9942-5ACABF37FE8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691640"/>
            <a:ext cx="10052100" cy="5166360"/>
          </a:xfrm>
          <a:custGeom>
            <a:avLst/>
            <a:gdLst>
              <a:gd name="connsiteX0" fmla="*/ 0 w 9786594"/>
              <a:gd name="connsiteY0" fmla="*/ 0 h 5032376"/>
              <a:gd name="connsiteX1" fmla="*/ 2130696 w 9786594"/>
              <a:gd name="connsiteY1" fmla="*/ 0 h 5032376"/>
              <a:gd name="connsiteX2" fmla="*/ 4685057 w 9786594"/>
              <a:gd name="connsiteY2" fmla="*/ 0 h 5032376"/>
              <a:gd name="connsiteX3" fmla="*/ 6291520 w 9786594"/>
              <a:gd name="connsiteY3" fmla="*/ 0 h 5032376"/>
              <a:gd name="connsiteX4" fmla="*/ 7449885 w 9786594"/>
              <a:gd name="connsiteY4" fmla="*/ 0 h 5032376"/>
              <a:gd name="connsiteX5" fmla="*/ 7455943 w 9786594"/>
              <a:gd name="connsiteY5" fmla="*/ 0 h 5032376"/>
              <a:gd name="connsiteX6" fmla="*/ 9786594 w 9786594"/>
              <a:gd name="connsiteY6" fmla="*/ 5032376 h 5032376"/>
              <a:gd name="connsiteX7" fmla="*/ 0 w 9786594"/>
              <a:gd name="connsiteY7" fmla="*/ 5032376 h 5032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86594" h="5032376">
                <a:moveTo>
                  <a:pt x="0" y="0"/>
                </a:moveTo>
                <a:lnTo>
                  <a:pt x="2130696" y="0"/>
                </a:lnTo>
                <a:lnTo>
                  <a:pt x="4685057" y="0"/>
                </a:lnTo>
                <a:lnTo>
                  <a:pt x="6291520" y="0"/>
                </a:lnTo>
                <a:lnTo>
                  <a:pt x="7449885" y="0"/>
                </a:lnTo>
                <a:lnTo>
                  <a:pt x="7455943" y="0"/>
                </a:lnTo>
                <a:lnTo>
                  <a:pt x="9786594" y="5032376"/>
                </a:lnTo>
                <a:lnTo>
                  <a:pt x="0" y="5032376"/>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2991C5B-41B2-457B-8D55-29DDC0023DA6}"/>
              </a:ext>
            </a:extLst>
          </p:cNvPr>
          <p:cNvSpPr>
            <a:spLocks noGrp="1"/>
          </p:cNvSpPr>
          <p:nvPr>
            <p:ph type="title"/>
          </p:nvPr>
        </p:nvSpPr>
        <p:spPr>
          <a:xfrm>
            <a:off x="838200" y="365125"/>
            <a:ext cx="10515600" cy="1325563"/>
          </a:xfrm>
        </p:spPr>
        <p:txBody>
          <a:bodyPr>
            <a:normAutofit/>
          </a:bodyPr>
          <a:lstStyle/>
          <a:p>
            <a:r>
              <a:rPr lang="en-US" sz="3400" b="1"/>
              <a:t>There are 4 classes of organisms based on what they use as a source of carbon and what they can metabolize for energy.</a:t>
            </a:r>
          </a:p>
        </p:txBody>
      </p:sp>
      <p:sp>
        <p:nvSpPr>
          <p:cNvPr id="3" name="Content Placeholder 2">
            <a:extLst>
              <a:ext uri="{FF2B5EF4-FFF2-40B4-BE49-F238E27FC236}">
                <a16:creationId xmlns:a16="http://schemas.microsoft.com/office/drawing/2014/main" id="{076CF830-242E-43BC-BB14-3837059BEEF1}"/>
              </a:ext>
            </a:extLst>
          </p:cNvPr>
          <p:cNvSpPr>
            <a:spLocks noGrp="1"/>
          </p:cNvSpPr>
          <p:nvPr>
            <p:ph idx="1"/>
          </p:nvPr>
        </p:nvSpPr>
        <p:spPr>
          <a:xfrm>
            <a:off x="114301" y="1791092"/>
            <a:ext cx="8286749" cy="4866853"/>
          </a:xfrm>
        </p:spPr>
        <p:txBody>
          <a:bodyPr anchor="ctr">
            <a:normAutofit/>
          </a:bodyPr>
          <a:lstStyle/>
          <a:p>
            <a:r>
              <a:rPr lang="en-US" sz="2400" b="1" u="sng" dirty="0">
                <a:solidFill>
                  <a:schemeClr val="bg1"/>
                </a:solidFill>
              </a:rPr>
              <a:t>Photoautotrophs </a:t>
            </a:r>
            <a:r>
              <a:rPr lang="en-US" sz="2400" dirty="0">
                <a:solidFill>
                  <a:schemeClr val="bg1"/>
                </a:solidFill>
              </a:rPr>
              <a:t>- </a:t>
            </a:r>
          </a:p>
          <a:p>
            <a:pPr lvl="1"/>
            <a:r>
              <a:rPr lang="en-US" sz="1800" u="sng" dirty="0">
                <a:solidFill>
                  <a:schemeClr val="bg1"/>
                </a:solidFill>
              </a:rPr>
              <a:t>Carbon Source</a:t>
            </a:r>
            <a:r>
              <a:rPr lang="en-US" sz="1800" dirty="0">
                <a:solidFill>
                  <a:schemeClr val="bg1"/>
                </a:solidFill>
              </a:rPr>
              <a:t> - carbon dioxide </a:t>
            </a:r>
          </a:p>
          <a:p>
            <a:pPr lvl="1"/>
            <a:r>
              <a:rPr lang="en-US" sz="1800" u="sng" dirty="0">
                <a:solidFill>
                  <a:schemeClr val="bg1"/>
                </a:solidFill>
              </a:rPr>
              <a:t>Energy Source</a:t>
            </a:r>
            <a:r>
              <a:rPr lang="en-US" sz="1800" dirty="0">
                <a:solidFill>
                  <a:schemeClr val="bg1"/>
                </a:solidFill>
              </a:rPr>
              <a:t> - sunlight energy </a:t>
            </a:r>
          </a:p>
          <a:p>
            <a:r>
              <a:rPr lang="en-US" sz="2400" b="1" u="sng" dirty="0">
                <a:solidFill>
                  <a:schemeClr val="bg1"/>
                </a:solidFill>
              </a:rPr>
              <a:t>Chemoautotrophs</a:t>
            </a:r>
            <a:r>
              <a:rPr lang="en-US" sz="2400" dirty="0">
                <a:solidFill>
                  <a:schemeClr val="bg1"/>
                </a:solidFill>
              </a:rPr>
              <a:t> - </a:t>
            </a:r>
          </a:p>
          <a:p>
            <a:pPr lvl="1"/>
            <a:r>
              <a:rPr lang="en-US" sz="1800" u="sng" dirty="0">
                <a:solidFill>
                  <a:schemeClr val="bg1"/>
                </a:solidFill>
              </a:rPr>
              <a:t>Carbon Source</a:t>
            </a:r>
            <a:r>
              <a:rPr lang="en-US" sz="1800" dirty="0">
                <a:solidFill>
                  <a:schemeClr val="bg1"/>
                </a:solidFill>
              </a:rPr>
              <a:t> - carbon dioxide </a:t>
            </a:r>
          </a:p>
          <a:p>
            <a:pPr lvl="1"/>
            <a:r>
              <a:rPr lang="en-US" sz="1800" u="sng" dirty="0">
                <a:solidFill>
                  <a:schemeClr val="bg1"/>
                </a:solidFill>
              </a:rPr>
              <a:t>Energy Source</a:t>
            </a:r>
            <a:r>
              <a:rPr lang="en-US" sz="1800" dirty="0">
                <a:solidFill>
                  <a:schemeClr val="bg1"/>
                </a:solidFill>
              </a:rPr>
              <a:t> - organic molecules (lipids, carbohydrates and proteins)</a:t>
            </a:r>
          </a:p>
          <a:p>
            <a:r>
              <a:rPr lang="en-US" sz="2400" b="1" u="sng" dirty="0">
                <a:solidFill>
                  <a:schemeClr val="bg1"/>
                </a:solidFill>
              </a:rPr>
              <a:t>Photoheterotrophs</a:t>
            </a:r>
            <a:r>
              <a:rPr lang="en-US" sz="2400" dirty="0">
                <a:solidFill>
                  <a:schemeClr val="bg1"/>
                </a:solidFill>
              </a:rPr>
              <a:t> -</a:t>
            </a:r>
            <a:r>
              <a:rPr lang="en-US" sz="1800" dirty="0">
                <a:solidFill>
                  <a:schemeClr val="bg1"/>
                </a:solidFill>
              </a:rPr>
              <a:t> </a:t>
            </a:r>
          </a:p>
          <a:p>
            <a:pPr lvl="1"/>
            <a:r>
              <a:rPr lang="en-US" sz="1800" u="sng" dirty="0">
                <a:solidFill>
                  <a:schemeClr val="bg1"/>
                </a:solidFill>
              </a:rPr>
              <a:t>Carbon Source</a:t>
            </a:r>
            <a:r>
              <a:rPr lang="en-US" sz="1800" dirty="0">
                <a:solidFill>
                  <a:schemeClr val="bg1"/>
                </a:solidFill>
              </a:rPr>
              <a:t> - organic molecules (lipids, carbohydrates and proteins) </a:t>
            </a:r>
          </a:p>
          <a:p>
            <a:pPr lvl="1"/>
            <a:r>
              <a:rPr lang="en-US" sz="1800" u="sng" dirty="0">
                <a:solidFill>
                  <a:schemeClr val="bg1"/>
                </a:solidFill>
              </a:rPr>
              <a:t>Energy Source</a:t>
            </a:r>
            <a:r>
              <a:rPr lang="en-US" sz="1800" dirty="0">
                <a:solidFill>
                  <a:schemeClr val="bg1"/>
                </a:solidFill>
              </a:rPr>
              <a:t> - sunlight energy</a:t>
            </a:r>
          </a:p>
          <a:p>
            <a:r>
              <a:rPr lang="en-US" sz="2400" u="sng" dirty="0">
                <a:solidFill>
                  <a:schemeClr val="bg1"/>
                </a:solidFill>
              </a:rPr>
              <a:t>​</a:t>
            </a:r>
            <a:r>
              <a:rPr lang="en-US" sz="2400" b="1" u="sng" dirty="0">
                <a:solidFill>
                  <a:schemeClr val="bg1"/>
                </a:solidFill>
              </a:rPr>
              <a:t>Chemoheterotrophs</a:t>
            </a:r>
            <a:r>
              <a:rPr lang="en-US" sz="2400" b="1" dirty="0">
                <a:solidFill>
                  <a:schemeClr val="bg1"/>
                </a:solidFill>
              </a:rPr>
              <a:t> </a:t>
            </a:r>
            <a:r>
              <a:rPr lang="en-US" sz="2400" dirty="0">
                <a:solidFill>
                  <a:schemeClr val="bg1"/>
                </a:solidFill>
              </a:rPr>
              <a:t>- </a:t>
            </a:r>
          </a:p>
          <a:p>
            <a:pPr lvl="1"/>
            <a:r>
              <a:rPr lang="en-US" sz="1800" u="sng" dirty="0">
                <a:solidFill>
                  <a:schemeClr val="bg1"/>
                </a:solidFill>
              </a:rPr>
              <a:t>Carbon Source</a:t>
            </a:r>
            <a:r>
              <a:rPr lang="en-US" sz="1800" dirty="0">
                <a:solidFill>
                  <a:schemeClr val="bg1"/>
                </a:solidFill>
              </a:rPr>
              <a:t> - organic molecules (lipids, carbohydrates and proteins) </a:t>
            </a:r>
          </a:p>
          <a:p>
            <a:pPr lvl="1"/>
            <a:r>
              <a:rPr lang="en-US" sz="1800" u="sng" dirty="0">
                <a:solidFill>
                  <a:schemeClr val="bg1"/>
                </a:solidFill>
              </a:rPr>
              <a:t>Energy Source </a:t>
            </a:r>
            <a:r>
              <a:rPr lang="en-US" sz="1800" dirty="0">
                <a:solidFill>
                  <a:schemeClr val="bg1"/>
                </a:solidFill>
              </a:rPr>
              <a:t>- organic molecules (lipids, carbohydrates and proteins) </a:t>
            </a:r>
          </a:p>
          <a:p>
            <a:endParaRPr lang="en-US" sz="1800" dirty="0">
              <a:solidFill>
                <a:schemeClr val="bg1"/>
              </a:solidFill>
            </a:endParaRPr>
          </a:p>
        </p:txBody>
      </p:sp>
      <p:sp>
        <p:nvSpPr>
          <p:cNvPr id="6" name="TextBox 5">
            <a:extLst>
              <a:ext uri="{FF2B5EF4-FFF2-40B4-BE49-F238E27FC236}">
                <a16:creationId xmlns:a16="http://schemas.microsoft.com/office/drawing/2014/main" id="{BF2C0DCD-8688-4DDE-9E72-184C690FCC85}"/>
              </a:ext>
            </a:extLst>
          </p:cNvPr>
          <p:cNvSpPr txBox="1"/>
          <p:nvPr/>
        </p:nvSpPr>
        <p:spPr>
          <a:xfrm>
            <a:off x="9994042" y="6657945"/>
            <a:ext cx="2197958"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www.flickr.com/photos/niaid/16578744517"/>
              </a:rPr>
              <a:t>This Photo</a:t>
            </a:r>
            <a:r>
              <a:rPr lang="en-US" sz="700">
                <a:solidFill>
                  <a:srgbClr val="FFFFFF"/>
                </a:solidFill>
              </a:rPr>
              <a:t> by Unknown Author is licensed under </a:t>
            </a:r>
            <a:r>
              <a:rPr lang="en-US" sz="700">
                <a:solidFill>
                  <a:srgbClr val="FFFFFF"/>
                </a:solidFill>
                <a:hlinkClick r:id="rId4" tooltip="https://creativecommons.org/licenses/by/2.0/"/>
              </a:rPr>
              <a:t>CC BY</a:t>
            </a:r>
            <a:endParaRPr lang="en-US" sz="700">
              <a:solidFill>
                <a:srgbClr val="FFFFFF"/>
              </a:solidFill>
            </a:endParaRPr>
          </a:p>
        </p:txBody>
      </p:sp>
    </p:spTree>
    <p:extLst>
      <p:ext uri="{BB962C8B-B14F-4D97-AF65-F5344CB8AC3E}">
        <p14:creationId xmlns:p14="http://schemas.microsoft.com/office/powerpoint/2010/main" val="76572565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25AB85A-A08A-4F8A-A5EA-69FD80C8AE2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Freeform 23">
            <a:extLst>
              <a:ext uri="{FF2B5EF4-FFF2-40B4-BE49-F238E27FC236}">
                <a16:creationId xmlns:a16="http://schemas.microsoft.com/office/drawing/2014/main" id="{1AB1F50C-9536-4023-B698-A8BCC3E3304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54295"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Rounded Rectangle 17">
            <a:extLst>
              <a:ext uri="{FF2B5EF4-FFF2-40B4-BE49-F238E27FC236}">
                <a16:creationId xmlns:a16="http://schemas.microsoft.com/office/drawing/2014/main" id="{018DF060-36A7-44DF-9E9A-E7C71624E28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8945" y="958640"/>
            <a:ext cx="6269591" cy="4945244"/>
          </a:xfrm>
          <a:prstGeom prst="roundRect">
            <a:avLst>
              <a:gd name="adj" fmla="val 3513"/>
            </a:avLst>
          </a:prstGeom>
          <a:solidFill>
            <a:srgbClr val="FFFFFF"/>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D53666B-5E74-4180-AEF3-40225FAA427B}"/>
              </a:ext>
            </a:extLst>
          </p:cNvPr>
          <p:cNvPicPr>
            <a:picLocks noChangeAspect="1"/>
          </p:cNvPicPr>
          <p:nvPr/>
        </p:nvPicPr>
        <p:blipFill rotWithShape="1">
          <a:blip r:embed="rId2">
            <a:extLst>
              <a:ext uri="{28A0092B-C50C-407E-A947-70E740481C1C}">
                <a14:useLocalDpi xmlns:a14="http://schemas.microsoft.com/office/drawing/2010/main" val="0"/>
              </a:ext>
            </a:extLst>
          </a:blip>
          <a:srcRect l="-192" t="1104" r="-4" b="-4"/>
          <a:stretch/>
        </p:blipFill>
        <p:spPr>
          <a:xfrm>
            <a:off x="5492495" y="1287776"/>
            <a:ext cx="5963614" cy="4282448"/>
          </a:xfrm>
          <a:prstGeom prst="rect">
            <a:avLst/>
          </a:prstGeom>
        </p:spPr>
      </p:pic>
      <p:sp>
        <p:nvSpPr>
          <p:cNvPr id="2" name="Title 1">
            <a:extLst>
              <a:ext uri="{FF2B5EF4-FFF2-40B4-BE49-F238E27FC236}">
                <a16:creationId xmlns:a16="http://schemas.microsoft.com/office/drawing/2014/main" id="{67C0A5F2-319D-4C64-8E90-8EF1EB63BAF6}"/>
              </a:ext>
            </a:extLst>
          </p:cNvPr>
          <p:cNvSpPr>
            <a:spLocks noGrp="1"/>
          </p:cNvSpPr>
          <p:nvPr>
            <p:ph type="title"/>
          </p:nvPr>
        </p:nvSpPr>
        <p:spPr>
          <a:xfrm>
            <a:off x="6874102" y="107701"/>
            <a:ext cx="3200400" cy="743239"/>
          </a:xfrm>
        </p:spPr>
        <p:txBody>
          <a:bodyPr>
            <a:normAutofit/>
          </a:bodyPr>
          <a:lstStyle/>
          <a:p>
            <a:pPr algn="ctr"/>
            <a:r>
              <a:rPr lang="en-US" sz="3200" b="1" dirty="0">
                <a:solidFill>
                  <a:srgbClr val="FF0000"/>
                </a:solidFill>
              </a:rPr>
              <a:t>Gene Expression</a:t>
            </a:r>
          </a:p>
        </p:txBody>
      </p:sp>
      <p:sp>
        <p:nvSpPr>
          <p:cNvPr id="3" name="Content Placeholder 2">
            <a:extLst>
              <a:ext uri="{FF2B5EF4-FFF2-40B4-BE49-F238E27FC236}">
                <a16:creationId xmlns:a16="http://schemas.microsoft.com/office/drawing/2014/main" id="{68194E52-A2EA-40D9-8029-0C0DDAC493E8}"/>
              </a:ext>
            </a:extLst>
          </p:cNvPr>
          <p:cNvSpPr>
            <a:spLocks noGrp="1"/>
          </p:cNvSpPr>
          <p:nvPr>
            <p:ph idx="1"/>
          </p:nvPr>
        </p:nvSpPr>
        <p:spPr>
          <a:xfrm>
            <a:off x="397164" y="258618"/>
            <a:ext cx="3641437" cy="6225309"/>
          </a:xfrm>
        </p:spPr>
        <p:txBody>
          <a:bodyPr>
            <a:normAutofit/>
          </a:bodyPr>
          <a:lstStyle/>
          <a:p>
            <a:pPr marL="0" indent="0">
              <a:buNone/>
            </a:pPr>
            <a:r>
              <a:rPr lang="en-US" sz="1800" b="1" dirty="0"/>
              <a:t>   Genes are segments of nucleic acid sequences that will code for proteins that exhibit a specific genetic trait. </a:t>
            </a:r>
          </a:p>
          <a:p>
            <a:pPr marL="0" indent="0">
              <a:buNone/>
            </a:pPr>
            <a:r>
              <a:rPr lang="en-US" sz="1800" b="1" dirty="0"/>
              <a:t>The process by which the genetic sequence gets expressed into protein is a two-step process. </a:t>
            </a:r>
          </a:p>
          <a:p>
            <a:pPr marL="0" indent="0">
              <a:buNone/>
            </a:pPr>
            <a:endParaRPr lang="en-US" sz="1800" b="1" dirty="0"/>
          </a:p>
          <a:p>
            <a:pPr marL="342900" indent="-342900">
              <a:buFont typeface="+mj-lt"/>
              <a:buAutoNum type="arabicPeriod"/>
            </a:pPr>
            <a:r>
              <a:rPr lang="en-US" sz="1800" b="1" dirty="0"/>
              <a:t>The first step is transcription. In short, transcription involves using the DNA molecules as a template to form messenger RNA (mRNA). </a:t>
            </a:r>
          </a:p>
          <a:p>
            <a:pPr marL="342900" indent="-342900">
              <a:buFont typeface="+mj-lt"/>
              <a:buAutoNum type="arabicPeriod"/>
            </a:pPr>
            <a:r>
              <a:rPr lang="en-US" sz="1800" b="1" dirty="0"/>
              <a:t>The second and final step of this process is called translation. Translation is the process by which the mRNA sequence will be translated into an amino acid sequence which makes up a protein.</a:t>
            </a:r>
          </a:p>
        </p:txBody>
      </p:sp>
      <mc:AlternateContent xmlns:mc="http://schemas.openxmlformats.org/markup-compatibility/2006">
        <mc:Choice xmlns:p14="http://schemas.microsoft.com/office/powerpoint/2010/main" Requires="p14">
          <p:contentPart p14:bwMode="auto" r:id="rId3">
            <p14:nvContentPartPr>
              <p14:cNvPr id="8" name="Ink 7">
                <a:extLst>
                  <a:ext uri="{FF2B5EF4-FFF2-40B4-BE49-F238E27FC236}">
                    <a16:creationId xmlns:a16="http://schemas.microsoft.com/office/drawing/2014/main" id="{C81A636B-0D41-41D2-8A96-17F8AA4AFEB5}"/>
                  </a:ext>
                </a:extLst>
              </p14:cNvPr>
              <p14:cNvContentPartPr/>
              <p14:nvPr/>
            </p14:nvContentPartPr>
            <p14:xfrm>
              <a:off x="6811068" y="3702137"/>
              <a:ext cx="1365023" cy="628200"/>
            </p14:xfrm>
          </p:contentPart>
        </mc:Choice>
        <mc:Fallback>
          <p:pic>
            <p:nvPicPr>
              <p:cNvPr id="8" name="Ink 7">
                <a:extLst>
                  <a:ext uri="{FF2B5EF4-FFF2-40B4-BE49-F238E27FC236}">
                    <a16:creationId xmlns:a16="http://schemas.microsoft.com/office/drawing/2014/main" id="{C81A636B-0D41-41D2-8A96-17F8AA4AFEB5}"/>
                  </a:ext>
                </a:extLst>
              </p:cNvPr>
              <p:cNvPicPr/>
              <p:nvPr/>
            </p:nvPicPr>
            <p:blipFill>
              <a:blip r:embed="rId4"/>
              <a:stretch>
                <a:fillRect/>
              </a:stretch>
            </p:blipFill>
            <p:spPr>
              <a:xfrm>
                <a:off x="6748432" y="3639497"/>
                <a:ext cx="1490654" cy="753840"/>
              </a:xfrm>
              <a:prstGeom prst="rect">
                <a:avLst/>
              </a:prstGeom>
            </p:spPr>
          </p:pic>
        </mc:Fallback>
      </mc:AlternateContent>
    </p:spTree>
    <p:extLst>
      <p:ext uri="{BB962C8B-B14F-4D97-AF65-F5344CB8AC3E}">
        <p14:creationId xmlns:p14="http://schemas.microsoft.com/office/powerpoint/2010/main" val="8208262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B0DF90E-6BAD-4E82-8FDF-717C9A35737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3">
            <a:extLst>
              <a:ext uri="{FF2B5EF4-FFF2-40B4-BE49-F238E27FC236}">
                <a16:creationId xmlns:a16="http://schemas.microsoft.com/office/drawing/2014/main" id="{13DCC859-0434-4BB8-B6C5-09C88AE698F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1">
            <a:extLst>
              <a:ext uri="{FF2B5EF4-FFF2-40B4-BE49-F238E27FC236}">
                <a16:creationId xmlns:a16="http://schemas.microsoft.com/office/drawing/2014/main" id="{08E7ACFB-B791-4C23-8B17-013FEDC09A8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73A4BDD-D713-407D-8500-6A0311EBB655}"/>
              </a:ext>
            </a:extLst>
          </p:cNvPr>
          <p:cNvSpPr>
            <a:spLocks noGrp="1"/>
          </p:cNvSpPr>
          <p:nvPr>
            <p:ph type="title"/>
          </p:nvPr>
        </p:nvSpPr>
        <p:spPr>
          <a:xfrm>
            <a:off x="833002" y="365125"/>
            <a:ext cx="10520702" cy="1325563"/>
          </a:xfrm>
        </p:spPr>
        <p:txBody>
          <a:bodyPr>
            <a:normAutofit/>
          </a:bodyPr>
          <a:lstStyle/>
          <a:p>
            <a:pPr algn="ctr"/>
            <a:r>
              <a:rPr lang="en-US" b="1" dirty="0"/>
              <a:t>Transcription in Bacteria is a 3-Step Process</a:t>
            </a:r>
          </a:p>
        </p:txBody>
      </p:sp>
      <p:graphicFrame>
        <p:nvGraphicFramePr>
          <p:cNvPr id="5" name="Content Placeholder 2"/>
          <p:cNvGraphicFramePr>
            <a:graphicFrameLocks noGrp="1"/>
          </p:cNvGraphicFramePr>
          <p:nvPr>
            <p:ph idx="1"/>
            <p:extLst>
              <p:ext uri="{D42A27DB-BD31-4B8C-83A1-F6EECF244321}">
                <p14:modId xmlns:p14="http://schemas.microsoft.com/office/powerpoint/2010/main" val="2667384387"/>
              </p:ext>
            </p:extLst>
          </p:nvPr>
        </p:nvGraphicFramePr>
        <p:xfrm>
          <a:off x="838200" y="2022475"/>
          <a:ext cx="10515600" cy="41544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016959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E02442B-BFCE-4D94-A053-748333A3C5C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636008" cy="6857998"/>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latin typeface="Calibri" panose="020F0502020204030204"/>
            </a:endParaRPr>
          </a:p>
        </p:txBody>
      </p:sp>
      <p:pic>
        <p:nvPicPr>
          <p:cNvPr id="5" name="Picture 4" descr="A close up of a logo&#10;&#10;Description generated with high confidence">
            <a:extLst>
              <a:ext uri="{FF2B5EF4-FFF2-40B4-BE49-F238E27FC236}">
                <a16:creationId xmlns:a16="http://schemas.microsoft.com/office/drawing/2014/main" id="{479052F2-90BF-4635-9AF0-2DC32220E722}"/>
              </a:ext>
            </a:extLst>
          </p:cNvPr>
          <p:cNvPicPr>
            <a:picLocks noChangeAspect="1"/>
          </p:cNvPicPr>
          <p:nvPr/>
        </p:nvPicPr>
        <p:blipFill rotWithShape="1">
          <a:blip r:embed="rId2">
            <a:extLst>
              <a:ext uri="{28A0092B-C50C-407E-A947-70E740481C1C}">
                <a14:useLocalDpi xmlns:a14="http://schemas.microsoft.com/office/drawing/2010/main" val="0"/>
              </a:ext>
            </a:extLst>
          </a:blip>
          <a:srcRect b="22014"/>
          <a:stretch/>
        </p:blipFill>
        <p:spPr>
          <a:xfrm>
            <a:off x="5276088" y="640082"/>
            <a:ext cx="6276250" cy="5577838"/>
          </a:xfrm>
          <a:prstGeom prst="rect">
            <a:avLst/>
          </a:prstGeom>
          <a:effectLst/>
        </p:spPr>
      </p:pic>
      <p:sp>
        <p:nvSpPr>
          <p:cNvPr id="2" name="Title 1">
            <a:extLst>
              <a:ext uri="{FF2B5EF4-FFF2-40B4-BE49-F238E27FC236}">
                <a16:creationId xmlns:a16="http://schemas.microsoft.com/office/drawing/2014/main" id="{B0AB11ED-6AB3-48BA-A79B-4E6D8127CCF2}"/>
              </a:ext>
            </a:extLst>
          </p:cNvPr>
          <p:cNvSpPr>
            <a:spLocks noGrp="1"/>
          </p:cNvSpPr>
          <p:nvPr>
            <p:ph type="title"/>
          </p:nvPr>
        </p:nvSpPr>
        <p:spPr>
          <a:xfrm>
            <a:off x="648931" y="287576"/>
            <a:ext cx="3667039" cy="705012"/>
          </a:xfrm>
        </p:spPr>
        <p:txBody>
          <a:bodyPr>
            <a:normAutofit/>
          </a:bodyPr>
          <a:lstStyle/>
          <a:p>
            <a:r>
              <a:rPr lang="en-US" sz="3600" dirty="0">
                <a:solidFill>
                  <a:schemeClr val="bg1"/>
                </a:solidFill>
              </a:rPr>
              <a:t>RNA Transcription</a:t>
            </a:r>
          </a:p>
        </p:txBody>
      </p:sp>
      <p:sp>
        <p:nvSpPr>
          <p:cNvPr id="3" name="Content Placeholder 2">
            <a:extLst>
              <a:ext uri="{FF2B5EF4-FFF2-40B4-BE49-F238E27FC236}">
                <a16:creationId xmlns:a16="http://schemas.microsoft.com/office/drawing/2014/main" id="{04E56CC9-E042-45FC-9732-E6B2D6B9B5BB}"/>
              </a:ext>
            </a:extLst>
          </p:cNvPr>
          <p:cNvSpPr>
            <a:spLocks noGrp="1"/>
          </p:cNvSpPr>
          <p:nvPr>
            <p:ph idx="1"/>
          </p:nvPr>
        </p:nvSpPr>
        <p:spPr>
          <a:xfrm>
            <a:off x="648931" y="1280162"/>
            <a:ext cx="3667036" cy="4937759"/>
          </a:xfrm>
        </p:spPr>
        <p:txBody>
          <a:bodyPr>
            <a:normAutofit fontScale="92500" lnSpcReduction="20000"/>
          </a:bodyPr>
          <a:lstStyle/>
          <a:p>
            <a:r>
              <a:rPr lang="en-US" dirty="0">
                <a:solidFill>
                  <a:schemeClr val="bg1"/>
                </a:solidFill>
              </a:rPr>
              <a:t>RNA transcription in bacteria is done in the cytoplasm, not in the nucleus like in eukaryotic cells. </a:t>
            </a:r>
          </a:p>
          <a:p>
            <a:r>
              <a:rPr lang="en-US" dirty="0">
                <a:solidFill>
                  <a:schemeClr val="bg1"/>
                </a:solidFill>
              </a:rPr>
              <a:t>Transcription in bacteria is done using an enzyme called </a:t>
            </a:r>
            <a:r>
              <a:rPr lang="en-US" b="1" dirty="0">
                <a:solidFill>
                  <a:schemeClr val="bg1"/>
                </a:solidFill>
              </a:rPr>
              <a:t>RNA polymerase. </a:t>
            </a:r>
          </a:p>
          <a:p>
            <a:r>
              <a:rPr lang="en-US" dirty="0">
                <a:solidFill>
                  <a:schemeClr val="bg1"/>
                </a:solidFill>
              </a:rPr>
              <a:t>RNA Polymerase adds nucleotides according to their complementary bases using a free 3’-OH group of the growing nucleotide chain. </a:t>
            </a:r>
            <a:br>
              <a:rPr lang="en-US" dirty="0">
                <a:solidFill>
                  <a:schemeClr val="bg1"/>
                </a:solidFill>
              </a:rPr>
            </a:br>
            <a:r>
              <a:rPr lang="en-US" dirty="0">
                <a:solidFill>
                  <a:schemeClr val="bg1"/>
                </a:solidFill>
              </a:rPr>
              <a:t>​</a:t>
            </a:r>
          </a:p>
        </p:txBody>
      </p:sp>
    </p:spTree>
    <p:extLst>
      <p:ext uri="{BB962C8B-B14F-4D97-AF65-F5344CB8AC3E}">
        <p14:creationId xmlns:p14="http://schemas.microsoft.com/office/powerpoint/2010/main" val="75724303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E02442B-BFCE-4D94-A053-748333A3C5C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636008" cy="6857998"/>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latin typeface="Calibri" panose="020F0502020204030204"/>
            </a:endParaRPr>
          </a:p>
        </p:txBody>
      </p:sp>
      <p:pic>
        <p:nvPicPr>
          <p:cNvPr id="4" name="Picture 3">
            <a:extLst>
              <a:ext uri="{FF2B5EF4-FFF2-40B4-BE49-F238E27FC236}">
                <a16:creationId xmlns:a16="http://schemas.microsoft.com/office/drawing/2014/main" id="{8EF315C1-38D4-4970-8AA0-B96E34B7A9CF}"/>
              </a:ext>
            </a:extLst>
          </p:cNvPr>
          <p:cNvPicPr>
            <a:picLocks noChangeAspect="1"/>
          </p:cNvPicPr>
          <p:nvPr/>
        </p:nvPicPr>
        <p:blipFill rotWithShape="1">
          <a:blip r:embed="rId2"/>
          <a:srcRect l="557" t="2" r="4982" b="-3"/>
          <a:stretch/>
        </p:blipFill>
        <p:spPr>
          <a:xfrm>
            <a:off x="4636008" y="640082"/>
            <a:ext cx="7420874" cy="5577838"/>
          </a:xfrm>
          <a:prstGeom prst="rect">
            <a:avLst/>
          </a:prstGeom>
          <a:effectLst/>
        </p:spPr>
      </p:pic>
      <p:sp>
        <p:nvSpPr>
          <p:cNvPr id="2" name="Title 1">
            <a:extLst>
              <a:ext uri="{FF2B5EF4-FFF2-40B4-BE49-F238E27FC236}">
                <a16:creationId xmlns:a16="http://schemas.microsoft.com/office/drawing/2014/main" id="{730EA48E-71AF-4AC1-8231-1BAB3334357B}"/>
              </a:ext>
            </a:extLst>
          </p:cNvPr>
          <p:cNvSpPr>
            <a:spLocks noGrp="1"/>
          </p:cNvSpPr>
          <p:nvPr>
            <p:ph type="title"/>
          </p:nvPr>
        </p:nvSpPr>
        <p:spPr>
          <a:xfrm>
            <a:off x="0" y="0"/>
            <a:ext cx="12192000" cy="794327"/>
          </a:xfrm>
          <a:solidFill>
            <a:schemeClr val="tx1">
              <a:lumMod val="85000"/>
              <a:lumOff val="15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a:normAutofit/>
          </a:bodyPr>
          <a:lstStyle/>
          <a:p>
            <a:pPr algn="ctr"/>
            <a:r>
              <a:rPr lang="en-US" sz="3600" b="1" dirty="0">
                <a:solidFill>
                  <a:schemeClr val="bg1"/>
                </a:solidFill>
              </a:rPr>
              <a:t>INITIATION (of RNA Transcription)</a:t>
            </a:r>
            <a:endParaRPr lang="en-US" sz="3600" dirty="0">
              <a:solidFill>
                <a:schemeClr val="bg1"/>
              </a:solidFill>
            </a:endParaRPr>
          </a:p>
        </p:txBody>
      </p:sp>
      <p:sp>
        <p:nvSpPr>
          <p:cNvPr id="3" name="Content Placeholder 2">
            <a:extLst>
              <a:ext uri="{FF2B5EF4-FFF2-40B4-BE49-F238E27FC236}">
                <a16:creationId xmlns:a16="http://schemas.microsoft.com/office/drawing/2014/main" id="{B7F2E455-E47A-4F3C-99DD-97728981FE37}"/>
              </a:ext>
            </a:extLst>
          </p:cNvPr>
          <p:cNvSpPr>
            <a:spLocks noGrp="1"/>
          </p:cNvSpPr>
          <p:nvPr>
            <p:ph idx="1"/>
          </p:nvPr>
        </p:nvSpPr>
        <p:spPr>
          <a:xfrm>
            <a:off x="648931" y="1006764"/>
            <a:ext cx="3667036" cy="5211157"/>
          </a:xfrm>
        </p:spPr>
        <p:txBody>
          <a:bodyPr>
            <a:noAutofit/>
          </a:bodyPr>
          <a:lstStyle/>
          <a:p>
            <a:pPr marL="0" indent="0">
              <a:buNone/>
            </a:pPr>
            <a:r>
              <a:rPr lang="en-US" sz="2000" dirty="0">
                <a:solidFill>
                  <a:schemeClr val="bg1"/>
                </a:solidFill>
              </a:rPr>
              <a:t>RNA transcription requires a promoter. </a:t>
            </a:r>
          </a:p>
          <a:p>
            <a:pPr marL="0" indent="0">
              <a:buNone/>
            </a:pPr>
            <a:endParaRPr lang="en-US" sz="2000" dirty="0">
              <a:solidFill>
                <a:schemeClr val="bg1"/>
              </a:solidFill>
            </a:endParaRPr>
          </a:p>
          <a:p>
            <a:r>
              <a:rPr lang="en-US" sz="2000" dirty="0">
                <a:solidFill>
                  <a:schemeClr val="bg1"/>
                </a:solidFill>
              </a:rPr>
              <a:t>A</a:t>
            </a:r>
            <a:r>
              <a:rPr lang="en-US" sz="2000" b="1" u="sng" dirty="0">
                <a:solidFill>
                  <a:schemeClr val="bg1"/>
                </a:solidFill>
              </a:rPr>
              <a:t> promoter</a:t>
            </a:r>
            <a:r>
              <a:rPr lang="en-US" sz="2000" dirty="0">
                <a:solidFill>
                  <a:schemeClr val="bg1"/>
                </a:solidFill>
              </a:rPr>
              <a:t> is a DNA sequence that transcription factors bind to. </a:t>
            </a:r>
          </a:p>
          <a:p>
            <a:r>
              <a:rPr lang="en-US" sz="2000" dirty="0">
                <a:solidFill>
                  <a:schemeClr val="bg1"/>
                </a:solidFill>
              </a:rPr>
              <a:t>Promoters are located “upstream” from the sequences that code for proteins. </a:t>
            </a:r>
          </a:p>
          <a:p>
            <a:r>
              <a:rPr lang="en-US" sz="2000" dirty="0">
                <a:solidFill>
                  <a:schemeClr val="bg1"/>
                </a:solidFill>
              </a:rPr>
              <a:t>The nucleotides that code for proteins would be considered to be located “downstream” from the </a:t>
            </a:r>
            <a:r>
              <a:rPr lang="en-US" sz="2000" b="1" u="sng" dirty="0">
                <a:solidFill>
                  <a:schemeClr val="bg1"/>
                </a:solidFill>
              </a:rPr>
              <a:t>initiation site</a:t>
            </a:r>
            <a:r>
              <a:rPr lang="en-US" sz="2000" dirty="0">
                <a:solidFill>
                  <a:schemeClr val="bg1"/>
                </a:solidFill>
              </a:rPr>
              <a:t> (which is where transcription begins).</a:t>
            </a:r>
            <a:br>
              <a:rPr lang="en-US" sz="2000" dirty="0">
                <a:solidFill>
                  <a:schemeClr val="bg1"/>
                </a:solidFill>
              </a:rPr>
            </a:br>
            <a:br>
              <a:rPr lang="en-US" sz="2000" dirty="0">
                <a:solidFill>
                  <a:schemeClr val="bg1"/>
                </a:solidFill>
              </a:rPr>
            </a:br>
            <a:r>
              <a:rPr lang="en-US" sz="2000" dirty="0">
                <a:solidFill>
                  <a:schemeClr val="bg1"/>
                </a:solidFill>
              </a:rPr>
              <a:t>  </a:t>
            </a:r>
          </a:p>
        </p:txBody>
      </p:sp>
    </p:spTree>
    <p:extLst>
      <p:ext uri="{BB962C8B-B14F-4D97-AF65-F5344CB8AC3E}">
        <p14:creationId xmlns:p14="http://schemas.microsoft.com/office/powerpoint/2010/main" val="20965979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8AAF46-1919-469B-BF59-67A84AADC970}"/>
              </a:ext>
            </a:extLst>
          </p:cNvPr>
          <p:cNvSpPr>
            <a:spLocks noGrp="1"/>
          </p:cNvSpPr>
          <p:nvPr>
            <p:ph idx="1"/>
          </p:nvPr>
        </p:nvSpPr>
        <p:spPr>
          <a:xfrm>
            <a:off x="648930" y="618836"/>
            <a:ext cx="3667037" cy="5604984"/>
          </a:xfrm>
        </p:spPr>
        <p:txBody>
          <a:bodyPr>
            <a:normAutofit fontScale="92500" lnSpcReduction="10000"/>
          </a:bodyPr>
          <a:lstStyle/>
          <a:p>
            <a:r>
              <a:rPr lang="en-US" sz="2400" dirty="0"/>
              <a:t>Promoters are usually located between –10 and –35 bases upstream from the initiation site (designated +1). </a:t>
            </a:r>
          </a:p>
          <a:p>
            <a:r>
              <a:rPr lang="en-US" sz="2400" dirty="0"/>
              <a:t>All species of bacteria have two nucleotide sequences that have been conserved, known as "consensus sequences". </a:t>
            </a:r>
          </a:p>
          <a:p>
            <a:r>
              <a:rPr lang="en-US" sz="2400" dirty="0"/>
              <a:t>The 2 consensus sequences are as follows: </a:t>
            </a:r>
          </a:p>
          <a:p>
            <a:pPr marL="457200" indent="-457200">
              <a:buFont typeface="+mj-lt"/>
              <a:buAutoNum type="arabicPeriod"/>
            </a:pPr>
            <a:r>
              <a:rPr lang="en-US" sz="2400" dirty="0">
                <a:solidFill>
                  <a:srgbClr val="FF0000"/>
                </a:solidFill>
              </a:rPr>
              <a:t>The –10 consensus sequence, called the </a:t>
            </a:r>
            <a:r>
              <a:rPr lang="en-US" sz="2400" b="1" dirty="0">
                <a:solidFill>
                  <a:srgbClr val="FF0000"/>
                </a:solidFill>
              </a:rPr>
              <a:t>TATA box</a:t>
            </a:r>
            <a:r>
              <a:rPr lang="en-US" sz="2400" dirty="0">
                <a:solidFill>
                  <a:srgbClr val="FF0000"/>
                </a:solidFill>
              </a:rPr>
              <a:t>, is TATAAT.</a:t>
            </a:r>
          </a:p>
          <a:p>
            <a:pPr marL="457200" indent="-457200">
              <a:buFont typeface="+mj-lt"/>
              <a:buAutoNum type="arabicPeriod"/>
            </a:pPr>
            <a:r>
              <a:rPr lang="en-US" sz="2400" dirty="0">
                <a:solidFill>
                  <a:srgbClr val="FF0000"/>
                </a:solidFill>
              </a:rPr>
              <a:t>The –35 sequence is recognized and bound by Sigma.</a:t>
            </a:r>
          </a:p>
          <a:p>
            <a:pPr marL="0" indent="0">
              <a:buNone/>
            </a:pPr>
            <a:endParaRPr lang="en-US" sz="2400" dirty="0"/>
          </a:p>
        </p:txBody>
      </p:sp>
      <p:sp>
        <p:nvSpPr>
          <p:cNvPr id="4" name="Rectangle 3">
            <a:extLst>
              <a:ext uri="{FF2B5EF4-FFF2-40B4-BE49-F238E27FC236}">
                <a16:creationId xmlns:a16="http://schemas.microsoft.com/office/drawing/2014/main" id="{579A70E5-10AE-4AF9-B624-8BEDB32FB1C1}"/>
              </a:ext>
            </a:extLst>
          </p:cNvPr>
          <p:cNvSpPr/>
          <p:nvPr/>
        </p:nvSpPr>
        <p:spPr>
          <a:xfrm>
            <a:off x="5569527" y="5756989"/>
            <a:ext cx="6548582" cy="523220"/>
          </a:xfrm>
          <a:prstGeom prst="rect">
            <a:avLst/>
          </a:prstGeom>
        </p:spPr>
        <p:txBody>
          <a:bodyPr wrap="square">
            <a:spAutoFit/>
          </a:bodyPr>
          <a:lstStyle/>
          <a:p>
            <a:pPr algn="ctr"/>
            <a:r>
              <a:rPr lang="en-US" sz="1400" i="1" dirty="0"/>
              <a:t>https://www.khanacademy.org/science/biology/gene-expression-central-dogma/transcription-of-dna-into-rna/a/stages-of-transcription</a:t>
            </a:r>
          </a:p>
        </p:txBody>
      </p:sp>
      <p:pic>
        <p:nvPicPr>
          <p:cNvPr id="2052" name="Picture 4" descr="https://ka-perseus-images.s3.amazonaws.com/a1541486673e01a5ce609108061d3a205d0897ca.png">
            <a:extLst>
              <a:ext uri="{FF2B5EF4-FFF2-40B4-BE49-F238E27FC236}">
                <a16:creationId xmlns:a16="http://schemas.microsoft.com/office/drawing/2014/main" id="{810A9971-55A6-403D-A30B-013BE0D814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3192" y="1788383"/>
            <a:ext cx="8893753" cy="396860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2B281812-1972-4C7D-B616-24AFB8528C55}"/>
              </a:ext>
            </a:extLst>
          </p:cNvPr>
          <p:cNvSpPr/>
          <p:nvPr/>
        </p:nvSpPr>
        <p:spPr>
          <a:xfrm>
            <a:off x="5107708" y="415636"/>
            <a:ext cx="6373091" cy="914400"/>
          </a:xfrm>
          <a:prstGeom prst="roundRect">
            <a:avLst/>
          </a:prstGeom>
          <a:scene3d>
            <a:camera prst="orthographicFront"/>
            <a:lightRig rig="threePt" dir="t"/>
          </a:scene3d>
          <a:sp3d>
            <a:bevelT/>
          </a:sp3d>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4000" b="1" dirty="0">
                <a:solidFill>
                  <a:schemeClr val="tx1"/>
                </a:solidFill>
                <a:effectLst>
                  <a:outerShdw blurRad="38100" dist="38100" dir="2700000" algn="tl">
                    <a:srgbClr val="000000">
                      <a:alpha val="43137"/>
                    </a:srgbClr>
                  </a:outerShdw>
                </a:effectLst>
              </a:rPr>
              <a:t>Promoters in Bacteria</a:t>
            </a:r>
          </a:p>
        </p:txBody>
      </p:sp>
    </p:spTree>
    <p:extLst>
      <p:ext uri="{BB962C8B-B14F-4D97-AF65-F5344CB8AC3E}">
        <p14:creationId xmlns:p14="http://schemas.microsoft.com/office/powerpoint/2010/main" val="32335028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logo&#10;&#10;Description generated with high confidence">
            <a:extLst>
              <a:ext uri="{FF2B5EF4-FFF2-40B4-BE49-F238E27FC236}">
                <a16:creationId xmlns:a16="http://schemas.microsoft.com/office/drawing/2014/main" id="{40145DEF-645D-4B35-9E13-B8887C08E22F}"/>
              </a:ext>
            </a:extLst>
          </p:cNvPr>
          <p:cNvPicPr>
            <a:picLocks noChangeAspect="1"/>
          </p:cNvPicPr>
          <p:nvPr/>
        </p:nvPicPr>
        <p:blipFill rotWithShape="1">
          <a:blip r:embed="rId2">
            <a:extLst>
              <a:ext uri="{28A0092B-C50C-407E-A947-70E740481C1C}">
                <a14:useLocalDpi xmlns:a14="http://schemas.microsoft.com/office/drawing/2010/main" val="0"/>
              </a:ext>
            </a:extLst>
          </a:blip>
          <a:srcRect r="-2" b="20323"/>
          <a:stretch/>
        </p:blipFill>
        <p:spPr>
          <a:xfrm>
            <a:off x="4639056" y="10"/>
            <a:ext cx="7552944" cy="6857990"/>
          </a:xfrm>
          <a:prstGeom prst="rect">
            <a:avLst/>
          </a:prstGeom>
          <a:effectLst/>
        </p:spPr>
      </p:pic>
      <p:sp>
        <p:nvSpPr>
          <p:cNvPr id="3" name="Content Placeholder 2">
            <a:extLst>
              <a:ext uri="{FF2B5EF4-FFF2-40B4-BE49-F238E27FC236}">
                <a16:creationId xmlns:a16="http://schemas.microsoft.com/office/drawing/2014/main" id="{EF37E078-EED0-43C4-A530-D7188223ED3A}"/>
              </a:ext>
            </a:extLst>
          </p:cNvPr>
          <p:cNvSpPr>
            <a:spLocks noGrp="1"/>
          </p:cNvSpPr>
          <p:nvPr>
            <p:ph idx="1"/>
          </p:nvPr>
        </p:nvSpPr>
        <p:spPr>
          <a:xfrm>
            <a:off x="391886" y="1530220"/>
            <a:ext cx="4711959" cy="5122507"/>
          </a:xfrm>
        </p:spPr>
        <p:txBody>
          <a:bodyPr vert="horz" lIns="91440" tIns="45720" rIns="91440" bIns="45720" rtlCol="0">
            <a:normAutofit fontScale="92500" lnSpcReduction="10000"/>
          </a:bodyPr>
          <a:lstStyle/>
          <a:p>
            <a:r>
              <a:rPr lang="en-US" sz="2400" dirty="0"/>
              <a:t>Once all of the relevant transcription factors have bound to the promoter, the </a:t>
            </a:r>
            <a:r>
              <a:rPr lang="en-US" sz="2400" b="1" dirty="0"/>
              <a:t>elongation in transcription</a:t>
            </a:r>
            <a:r>
              <a:rPr lang="en-US" sz="2400" dirty="0"/>
              <a:t> phase begins. In this part of RNA transcription, the sigma subunit of the RNA polymerase falls off which allows RNA transcription to begin. </a:t>
            </a:r>
          </a:p>
          <a:p>
            <a:r>
              <a:rPr lang="en-US" sz="2400" dirty="0"/>
              <a:t>The RNA nucleotides are added in a complementary fashion to the DNA template in a 5’ to 3’ direction at a rate of approximately 40 nucleotides per second. </a:t>
            </a:r>
          </a:p>
          <a:p>
            <a:r>
              <a:rPr lang="en-US" sz="2400" dirty="0"/>
              <a:t>RNA does not have thymine (T), so when the DNA template contains a nucleotide with an adenine (A) base, it will add a nucleotide with Uracil (U) instead. </a:t>
            </a:r>
          </a:p>
        </p:txBody>
      </p:sp>
      <p:sp>
        <p:nvSpPr>
          <p:cNvPr id="4" name="Title 1">
            <a:extLst>
              <a:ext uri="{FF2B5EF4-FFF2-40B4-BE49-F238E27FC236}">
                <a16:creationId xmlns:a16="http://schemas.microsoft.com/office/drawing/2014/main" id="{88E7654D-C280-4EA1-8CB8-8E2B6F69B3ED}"/>
              </a:ext>
            </a:extLst>
          </p:cNvPr>
          <p:cNvSpPr txBox="1">
            <a:spLocks/>
          </p:cNvSpPr>
          <p:nvPr/>
        </p:nvSpPr>
        <p:spPr>
          <a:xfrm>
            <a:off x="182399" y="0"/>
            <a:ext cx="4781487" cy="1676603"/>
          </a:xfrm>
          <a:prstGeom prst="rect">
            <a:avLst/>
          </a:prstGeom>
          <a:scene3d>
            <a:camera prst="orthographicFront">
              <a:rot lat="0" lon="0" rev="0"/>
            </a:camera>
            <a:lightRig rig="brightRoom" dir="t">
              <a:rot lat="0" lon="0" rev="600000"/>
            </a:lightRig>
          </a:scene3d>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pPr>
              <a:spcAft>
                <a:spcPts val="600"/>
              </a:spcAft>
            </a:pPr>
            <a:r>
              <a:rPr lang="en-US" sz="3700" b="1" dirty="0"/>
              <a:t>ELONGATION (of RNA Transcription)</a:t>
            </a:r>
            <a:endParaRPr lang="en-US" sz="3700" dirty="0"/>
          </a:p>
        </p:txBody>
      </p:sp>
    </p:spTree>
    <p:extLst>
      <p:ext uri="{BB962C8B-B14F-4D97-AF65-F5344CB8AC3E}">
        <p14:creationId xmlns:p14="http://schemas.microsoft.com/office/powerpoint/2010/main" val="327961875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heel(1)">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heel(1)">
                                      <p:cBhvr>
                                        <p:cTn id="17"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8EB61B80-E8C7-4E5D-AE28-F72EE4456296}"/>
              </a:ext>
            </a:extLst>
          </p:cNvPr>
          <p:cNvSpPr/>
          <p:nvPr/>
        </p:nvSpPr>
        <p:spPr>
          <a:xfrm>
            <a:off x="6885216" y="35707"/>
            <a:ext cx="5306784" cy="4406984"/>
          </a:xfrm>
          <a:prstGeom prst="roundRect">
            <a:avLst/>
          </a:prstGeom>
          <a:solidFill>
            <a:schemeClr val="accent2">
              <a:lumMod val="20000"/>
              <a:lumOff val="8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6FBDFA86-51D3-4729-B154-79691837280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85216" cy="6858000"/>
          </a:xfrm>
          <a:prstGeom prst="rect">
            <a:avLst/>
          </a:prstGeom>
          <a:solidFill>
            <a:srgbClr val="4142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0F1CE7C6-BE91-42A7-9214-F33FD918C386}"/>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7" name="Content Placeholder 2">
            <a:extLst>
              <a:ext uri="{FF2B5EF4-FFF2-40B4-BE49-F238E27FC236}">
                <a16:creationId xmlns:a16="http://schemas.microsoft.com/office/drawing/2014/main" id="{A2F99F40-78FD-44D7-9264-1B608E90182C}"/>
              </a:ext>
            </a:extLst>
          </p:cNvPr>
          <p:cNvSpPr txBox="1">
            <a:spLocks/>
          </p:cNvSpPr>
          <p:nvPr/>
        </p:nvSpPr>
        <p:spPr>
          <a:xfrm>
            <a:off x="986422" y="735292"/>
            <a:ext cx="5081232" cy="581256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solidFill>
                  <a:srgbClr val="FFFFFF"/>
                </a:solidFill>
              </a:rPr>
              <a:t>   Transcription of RNA is terminated when the bacterial RNA polymerase dissociates from the DNA template and releases the newly made RNA. </a:t>
            </a:r>
          </a:p>
          <a:p>
            <a:pPr marL="0" indent="0">
              <a:buNone/>
            </a:pPr>
            <a:endParaRPr lang="en-US" sz="3200" dirty="0">
              <a:solidFill>
                <a:srgbClr val="FFFFFF"/>
              </a:solidFill>
            </a:endParaRPr>
          </a:p>
          <a:p>
            <a:r>
              <a:rPr lang="en-US" sz="3200" dirty="0">
                <a:solidFill>
                  <a:srgbClr val="FFFFFF"/>
                </a:solidFill>
              </a:rPr>
              <a:t>This is accomplished through a terminating sequence (a repeated nucleotide sequence) that signals the RNA polymerase to terminate the process. </a:t>
            </a:r>
          </a:p>
        </p:txBody>
      </p:sp>
      <p:pic>
        <p:nvPicPr>
          <p:cNvPr id="3074" name="Picture 2" descr="Image result for termination of bacterial transcription">
            <a:extLst>
              <a:ext uri="{FF2B5EF4-FFF2-40B4-BE49-F238E27FC236}">
                <a16:creationId xmlns:a16="http://schemas.microsoft.com/office/drawing/2014/main" id="{709C50C9-25AC-474C-A456-7AC3DAD819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8278" y="529488"/>
            <a:ext cx="5958316" cy="3513024"/>
          </a:xfrm>
          <a:prstGeom prst="rect">
            <a:avLst/>
          </a:prstGeom>
          <a:noFill/>
          <a:extLst>
            <a:ext uri="{909E8E84-426E-40DD-AFC4-6F175D3DCCD1}">
              <a14:hiddenFill xmlns:a14="http://schemas.microsoft.com/office/drawing/2010/main">
                <a:solidFill>
                  <a:srgbClr val="FFFFFF"/>
                </a:solidFill>
              </a14:hiddenFill>
            </a:ext>
          </a:extLst>
        </p:spPr>
      </p:pic>
      <p:sp>
        <p:nvSpPr>
          <p:cNvPr id="16" name="Title 1">
            <a:extLst>
              <a:ext uri="{FF2B5EF4-FFF2-40B4-BE49-F238E27FC236}">
                <a16:creationId xmlns:a16="http://schemas.microsoft.com/office/drawing/2014/main" id="{703F9BA5-D25E-4959-BB07-DD414C7C80DB}"/>
              </a:ext>
            </a:extLst>
          </p:cNvPr>
          <p:cNvSpPr txBox="1">
            <a:spLocks/>
          </p:cNvSpPr>
          <p:nvPr/>
        </p:nvSpPr>
        <p:spPr>
          <a:xfrm>
            <a:off x="7007352" y="4862730"/>
            <a:ext cx="5062511" cy="1499616"/>
          </a:xfrm>
          <a:prstGeom prst="rect">
            <a:avLst/>
          </a:prstGeom>
          <a:solidFill>
            <a:schemeClr val="accent4">
              <a:lumMod val="40000"/>
              <a:lumOff val="60000"/>
              <a:alpha val="1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pPr algn="ctr"/>
            <a:r>
              <a:rPr lang="en-US" b="1"/>
              <a:t>TERMINATION</a:t>
            </a:r>
            <a:br>
              <a:rPr lang="en-US" b="1"/>
            </a:br>
            <a:r>
              <a:rPr lang="en-US" b="1"/>
              <a:t>(of RNA Transcription)</a:t>
            </a:r>
            <a:endParaRPr lang="en-US" b="1" dirty="0"/>
          </a:p>
        </p:txBody>
      </p:sp>
    </p:spTree>
    <p:extLst>
      <p:ext uri="{BB962C8B-B14F-4D97-AF65-F5344CB8AC3E}">
        <p14:creationId xmlns:p14="http://schemas.microsoft.com/office/powerpoint/2010/main" val="151636080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0305D0-60D5-45C4-9651-28B8DC6347C0}"/>
              </a:ext>
            </a:extLst>
          </p:cNvPr>
          <p:cNvPicPr>
            <a:picLocks noChangeAspect="1"/>
          </p:cNvPicPr>
          <p:nvPr/>
        </p:nvPicPr>
        <p:blipFill rotWithShape="1">
          <a:blip r:embed="rId2">
            <a:extLst>
              <a:ext uri="{28A0092B-C50C-407E-A947-70E740481C1C}">
                <a14:useLocalDpi xmlns:a14="http://schemas.microsoft.com/office/drawing/2010/main" val="0"/>
              </a:ext>
            </a:extLst>
          </a:blip>
          <a:srcRect l="7799" r="13730" b="-1"/>
          <a:stretch/>
        </p:blipFill>
        <p:spPr>
          <a:xfrm>
            <a:off x="4639056" y="10"/>
            <a:ext cx="7552944" cy="6857990"/>
          </a:xfrm>
          <a:prstGeom prst="rect">
            <a:avLst/>
          </a:prstGeom>
          <a:effectLst/>
        </p:spPr>
      </p:pic>
      <p:sp>
        <p:nvSpPr>
          <p:cNvPr id="2" name="Title 1">
            <a:extLst>
              <a:ext uri="{FF2B5EF4-FFF2-40B4-BE49-F238E27FC236}">
                <a16:creationId xmlns:a16="http://schemas.microsoft.com/office/drawing/2014/main" id="{4C92A932-D804-4A1C-97DC-D69BB0ACC5D3}"/>
              </a:ext>
            </a:extLst>
          </p:cNvPr>
          <p:cNvSpPr>
            <a:spLocks noGrp="1"/>
          </p:cNvSpPr>
          <p:nvPr>
            <p:ph type="title"/>
          </p:nvPr>
        </p:nvSpPr>
        <p:spPr>
          <a:xfrm>
            <a:off x="818259" y="114916"/>
            <a:ext cx="3651467" cy="1676603"/>
          </a:xfrm>
        </p:spPr>
        <p:txBody>
          <a:bodyPr>
            <a:normAutofit/>
          </a:bodyPr>
          <a:lstStyle/>
          <a:p>
            <a:r>
              <a:rPr lang="en-US" b="1" dirty="0"/>
              <a:t>INITIATION (of Translation)</a:t>
            </a:r>
          </a:p>
        </p:txBody>
      </p:sp>
      <p:sp>
        <p:nvSpPr>
          <p:cNvPr id="3" name="Content Placeholder 2">
            <a:extLst>
              <a:ext uri="{FF2B5EF4-FFF2-40B4-BE49-F238E27FC236}">
                <a16:creationId xmlns:a16="http://schemas.microsoft.com/office/drawing/2014/main" id="{EF0F6640-2688-4C30-9442-A72B46849BAD}"/>
              </a:ext>
            </a:extLst>
          </p:cNvPr>
          <p:cNvSpPr>
            <a:spLocks noGrp="1"/>
          </p:cNvSpPr>
          <p:nvPr>
            <p:ph idx="1"/>
          </p:nvPr>
        </p:nvSpPr>
        <p:spPr>
          <a:xfrm>
            <a:off x="648931" y="1791520"/>
            <a:ext cx="3651466" cy="4432300"/>
          </a:xfrm>
        </p:spPr>
        <p:txBody>
          <a:bodyPr>
            <a:normAutofit fontScale="92500" lnSpcReduction="10000"/>
          </a:bodyPr>
          <a:lstStyle/>
          <a:p>
            <a:pPr marL="0" indent="0">
              <a:buNone/>
            </a:pPr>
            <a:r>
              <a:rPr lang="en-US" dirty="0"/>
              <a:t>In bacteria, translation of mRNA into an amino acid sequence begins with the formation of an </a:t>
            </a:r>
            <a:r>
              <a:rPr lang="en-US" b="1" dirty="0"/>
              <a:t>initiation complex. </a:t>
            </a:r>
          </a:p>
          <a:p>
            <a:pPr marL="0" indent="0">
              <a:buNone/>
            </a:pPr>
            <a:r>
              <a:rPr lang="en-US" b="1" dirty="0"/>
              <a:t> </a:t>
            </a:r>
          </a:p>
          <a:p>
            <a:pPr marL="0" indent="0">
              <a:buNone/>
            </a:pPr>
            <a:r>
              <a:rPr lang="en-US" dirty="0"/>
              <a:t>The initiation complex is formed when</a:t>
            </a:r>
            <a:r>
              <a:rPr lang="en-US" b="1" dirty="0"/>
              <a:t> t</a:t>
            </a:r>
            <a:r>
              <a:rPr lang="en-US" dirty="0"/>
              <a:t>he mRNA, the </a:t>
            </a:r>
            <a:r>
              <a:rPr lang="en-US" dirty="0" err="1"/>
              <a:t>tRNA</a:t>
            </a:r>
            <a:r>
              <a:rPr lang="en-US" dirty="0"/>
              <a:t>, and the first amino acid all come together within the ribosome.</a:t>
            </a:r>
            <a:r>
              <a:rPr lang="en-US" b="1" dirty="0"/>
              <a:t> </a:t>
            </a:r>
            <a:endParaRPr lang="en-US" dirty="0"/>
          </a:p>
        </p:txBody>
      </p:sp>
    </p:spTree>
    <p:extLst>
      <p:ext uri="{BB962C8B-B14F-4D97-AF65-F5344CB8AC3E}">
        <p14:creationId xmlns:p14="http://schemas.microsoft.com/office/powerpoint/2010/main" val="84139412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6FBDFA86-51D3-4729-B154-79691837280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8521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C5658818-C116-43E0-8B4F-E6CFD98B98FA}"/>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555230" y="37103"/>
            <a:ext cx="4034790" cy="6867729"/>
          </a:xfrm>
          <a:prstGeom prst="rect">
            <a:avLst/>
          </a:prstGeom>
        </p:spPr>
      </p:pic>
      <p:cxnSp>
        <p:nvCxnSpPr>
          <p:cNvPr id="32" name="Straight Connector 31">
            <a:extLst>
              <a:ext uri="{FF2B5EF4-FFF2-40B4-BE49-F238E27FC236}">
                <a16:creationId xmlns:a16="http://schemas.microsoft.com/office/drawing/2014/main" id="{0F1CE7C6-BE91-42A7-9214-F33FD918C386}"/>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FE9B86F-E02C-4591-AD4D-70819C9FC49B}"/>
              </a:ext>
            </a:extLst>
          </p:cNvPr>
          <p:cNvSpPr>
            <a:spLocks noGrp="1"/>
          </p:cNvSpPr>
          <p:nvPr>
            <p:ph type="title"/>
          </p:nvPr>
        </p:nvSpPr>
        <p:spPr>
          <a:xfrm>
            <a:off x="762000" y="146304"/>
            <a:ext cx="6359651" cy="1499616"/>
          </a:xfrm>
        </p:spPr>
        <p:txBody>
          <a:bodyPr>
            <a:normAutofit/>
          </a:bodyPr>
          <a:lstStyle/>
          <a:p>
            <a:r>
              <a:rPr lang="en-US" b="1" dirty="0">
                <a:solidFill>
                  <a:srgbClr val="FFFFFF"/>
                </a:solidFill>
              </a:rPr>
              <a:t>ELONGATION (of Translation)</a:t>
            </a:r>
            <a:endParaRPr lang="en-US" dirty="0">
              <a:solidFill>
                <a:srgbClr val="FFFFFF"/>
              </a:solidFill>
            </a:endParaRPr>
          </a:p>
        </p:txBody>
      </p:sp>
      <p:sp>
        <p:nvSpPr>
          <p:cNvPr id="3" name="Content Placeholder 2">
            <a:extLst>
              <a:ext uri="{FF2B5EF4-FFF2-40B4-BE49-F238E27FC236}">
                <a16:creationId xmlns:a16="http://schemas.microsoft.com/office/drawing/2014/main" id="{0C6E2F69-89AE-4C2E-A9FB-C3A933CF60C6}"/>
              </a:ext>
            </a:extLst>
          </p:cNvPr>
          <p:cNvSpPr>
            <a:spLocks noGrp="1"/>
          </p:cNvSpPr>
          <p:nvPr>
            <p:ph idx="1"/>
          </p:nvPr>
        </p:nvSpPr>
        <p:spPr>
          <a:xfrm>
            <a:off x="1024129" y="1371600"/>
            <a:ext cx="5081232" cy="4846320"/>
          </a:xfrm>
        </p:spPr>
        <p:txBody>
          <a:bodyPr>
            <a:normAutofit lnSpcReduction="10000"/>
          </a:bodyPr>
          <a:lstStyle/>
          <a:p>
            <a:r>
              <a:rPr lang="en-US" dirty="0">
                <a:solidFill>
                  <a:srgbClr val="FFFFFF"/>
                </a:solidFill>
              </a:rPr>
              <a:t>The nucleotide sequence of mRNA is read in triplets called </a:t>
            </a:r>
            <a:r>
              <a:rPr lang="en-US" b="1" u="sng" dirty="0">
                <a:solidFill>
                  <a:srgbClr val="FFFFFF"/>
                </a:solidFill>
              </a:rPr>
              <a:t>codons</a:t>
            </a:r>
            <a:r>
              <a:rPr lang="en-US" dirty="0">
                <a:solidFill>
                  <a:srgbClr val="FFFFFF"/>
                </a:solidFill>
              </a:rPr>
              <a:t>. </a:t>
            </a:r>
          </a:p>
          <a:p>
            <a:r>
              <a:rPr lang="en-US" dirty="0">
                <a:solidFill>
                  <a:srgbClr val="FFFFFF"/>
                </a:solidFill>
              </a:rPr>
              <a:t>All translation begins with what is called "</a:t>
            </a:r>
            <a:r>
              <a:rPr lang="en-US" b="1" dirty="0">
                <a:solidFill>
                  <a:srgbClr val="FFFFFF"/>
                </a:solidFill>
              </a:rPr>
              <a:t>the start codon" </a:t>
            </a:r>
            <a:r>
              <a:rPr lang="en-US" dirty="0">
                <a:solidFill>
                  <a:srgbClr val="FFFFFF"/>
                </a:solidFill>
              </a:rPr>
              <a:t>which is </a:t>
            </a:r>
            <a:r>
              <a:rPr lang="en-US" b="1" dirty="0">
                <a:solidFill>
                  <a:srgbClr val="FFFFFF"/>
                </a:solidFill>
              </a:rPr>
              <a:t>AUG. </a:t>
            </a:r>
          </a:p>
          <a:p>
            <a:r>
              <a:rPr lang="en-US" dirty="0">
                <a:solidFill>
                  <a:srgbClr val="FFFFFF"/>
                </a:solidFill>
              </a:rPr>
              <a:t>This means that the first 3 bases on the mRNA are Adenine (A), Uracil (U) and Guanine (G) = AUG. </a:t>
            </a:r>
          </a:p>
          <a:p>
            <a:r>
              <a:rPr lang="en-US" dirty="0">
                <a:solidFill>
                  <a:srgbClr val="FFFFFF"/>
                </a:solidFill>
              </a:rPr>
              <a:t>The AUG codon codes for the amino acid methionine.</a:t>
            </a:r>
          </a:p>
        </p:txBody>
      </p:sp>
    </p:spTree>
    <p:extLst>
      <p:ext uri="{BB962C8B-B14F-4D97-AF65-F5344CB8AC3E}">
        <p14:creationId xmlns:p14="http://schemas.microsoft.com/office/powerpoint/2010/main" val="410546815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ogo&#10;&#10;Description generated with high confidence">
            <a:extLst>
              <a:ext uri="{FF2B5EF4-FFF2-40B4-BE49-F238E27FC236}">
                <a16:creationId xmlns:a16="http://schemas.microsoft.com/office/drawing/2014/main" id="{3E7FB059-1B73-4A01-9B51-2F9D157C7633}"/>
              </a:ext>
            </a:extLst>
          </p:cNvPr>
          <p:cNvPicPr>
            <a:picLocks noChangeAspect="1"/>
          </p:cNvPicPr>
          <p:nvPr/>
        </p:nvPicPr>
        <p:blipFill rotWithShape="1">
          <a:blip r:embed="rId2">
            <a:extLst>
              <a:ext uri="{28A0092B-C50C-407E-A947-70E740481C1C}">
                <a14:useLocalDpi xmlns:a14="http://schemas.microsoft.com/office/drawing/2010/main" val="0"/>
              </a:ext>
            </a:extLst>
          </a:blip>
          <a:srcRect t="14893" r="1700" b="6676"/>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724CD679-7405-4CD3-A92A-9469F279A59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5735590"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3CDE7D-50BD-4D9E-836F-4A4B4889652A}"/>
              </a:ext>
            </a:extLst>
          </p:cNvPr>
          <p:cNvSpPr>
            <a:spLocks noGrp="1"/>
          </p:cNvSpPr>
          <p:nvPr>
            <p:ph type="title"/>
          </p:nvPr>
        </p:nvSpPr>
        <p:spPr>
          <a:xfrm>
            <a:off x="594805" y="640263"/>
            <a:ext cx="5221266" cy="1344975"/>
          </a:xfrm>
        </p:spPr>
        <p:txBody>
          <a:bodyPr>
            <a:normAutofit/>
          </a:bodyPr>
          <a:lstStyle/>
          <a:p>
            <a:r>
              <a:rPr lang="en-US" sz="4000" dirty="0"/>
              <a:t>TERMINATION (of Translation)</a:t>
            </a:r>
          </a:p>
        </p:txBody>
      </p:sp>
      <p:sp>
        <p:nvSpPr>
          <p:cNvPr id="3" name="Content Placeholder 2">
            <a:extLst>
              <a:ext uri="{FF2B5EF4-FFF2-40B4-BE49-F238E27FC236}">
                <a16:creationId xmlns:a16="http://schemas.microsoft.com/office/drawing/2014/main" id="{8FC6FF30-B254-431E-996B-E56EC9BC0D84}"/>
              </a:ext>
            </a:extLst>
          </p:cNvPr>
          <p:cNvSpPr>
            <a:spLocks noGrp="1"/>
          </p:cNvSpPr>
          <p:nvPr>
            <p:ph idx="1"/>
          </p:nvPr>
        </p:nvSpPr>
        <p:spPr>
          <a:xfrm>
            <a:off x="594110" y="2121763"/>
            <a:ext cx="5235490" cy="3773010"/>
          </a:xfrm>
        </p:spPr>
        <p:txBody>
          <a:bodyPr>
            <a:normAutofit/>
          </a:bodyPr>
          <a:lstStyle/>
          <a:p>
            <a:r>
              <a:rPr lang="en-US" sz="2400" b="1"/>
              <a:t>Termination</a:t>
            </a:r>
            <a:r>
              <a:rPr lang="en-US" sz="2400"/>
              <a:t> of protein synthesis occurs at the </a:t>
            </a:r>
            <a:r>
              <a:rPr lang="en-US" sz="2400" b="1" u="sng"/>
              <a:t>stop codon</a:t>
            </a:r>
            <a:r>
              <a:rPr lang="en-US" sz="2400"/>
              <a:t>. There are three different codons which are considered stop codons (UAA, UAG and UGA). </a:t>
            </a:r>
          </a:p>
          <a:p>
            <a:r>
              <a:rPr lang="en-US" sz="2400"/>
              <a:t>When one of these stop codons reaches the ribosome, the last amino acid will break free from the ribosome and from the tRNA. The protein is now complete. </a:t>
            </a:r>
          </a:p>
        </p:txBody>
      </p:sp>
    </p:spTree>
    <p:extLst>
      <p:ext uri="{BB962C8B-B14F-4D97-AF65-F5344CB8AC3E}">
        <p14:creationId xmlns:p14="http://schemas.microsoft.com/office/powerpoint/2010/main" val="75324940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91C5B-41B2-457B-8D55-29DDC0023DA6}"/>
              </a:ext>
            </a:extLst>
          </p:cNvPr>
          <p:cNvSpPr>
            <a:spLocks noGrp="1"/>
          </p:cNvSpPr>
          <p:nvPr>
            <p:ph type="title"/>
          </p:nvPr>
        </p:nvSpPr>
        <p:spPr>
          <a:xfrm>
            <a:off x="875907" y="186016"/>
            <a:ext cx="10515600" cy="690677"/>
          </a:xfrm>
        </p:spPr>
        <p:txBody>
          <a:bodyPr>
            <a:noAutofit/>
          </a:bodyPr>
          <a:lstStyle/>
          <a:p>
            <a:pPr algn="ctr"/>
            <a:r>
              <a:rPr lang="en-US" sz="2400" b="1" dirty="0"/>
              <a:t>There are 4 classes of organisms based on what they use as a source of carbon and what they can metabolize for energy.</a:t>
            </a:r>
          </a:p>
        </p:txBody>
      </p:sp>
      <p:sp>
        <p:nvSpPr>
          <p:cNvPr id="4" name="Rectangle 3">
            <a:extLst>
              <a:ext uri="{FF2B5EF4-FFF2-40B4-BE49-F238E27FC236}">
                <a16:creationId xmlns:a16="http://schemas.microsoft.com/office/drawing/2014/main" id="{01940676-0865-479D-8754-BE4F427F5DFD}"/>
              </a:ext>
            </a:extLst>
          </p:cNvPr>
          <p:cNvSpPr/>
          <p:nvPr/>
        </p:nvSpPr>
        <p:spPr>
          <a:xfrm>
            <a:off x="1858651" y="3748322"/>
            <a:ext cx="8550111" cy="2585323"/>
          </a:xfrm>
          <a:prstGeom prst="rect">
            <a:avLst/>
          </a:prstGeom>
        </p:spPr>
        <p:txBody>
          <a:bodyPr wrap="square">
            <a:spAutoFit/>
          </a:bodyPr>
          <a:lstStyle/>
          <a:p>
            <a:r>
              <a:rPr lang="en-US" b="1" dirty="0"/>
              <a:t>The best way to understand the classifications of organisms </a:t>
            </a:r>
            <a:r>
              <a:rPr lang="en-US" b="1" i="1" dirty="0"/>
              <a:t>(based on energy and carbon sources) </a:t>
            </a:r>
            <a:r>
              <a:rPr lang="en-US" b="1" dirty="0"/>
              <a:t>is to </a:t>
            </a:r>
            <a:r>
              <a:rPr lang="en-US" b="1" u="sng" dirty="0"/>
              <a:t>break down the word.</a:t>
            </a:r>
          </a:p>
          <a:p>
            <a:endParaRPr lang="en-US" b="1" dirty="0"/>
          </a:p>
          <a:p>
            <a:pPr marL="285750" indent="-285750">
              <a:buFont typeface="Arial" panose="020B0604020202020204" pitchFamily="34" charset="0"/>
              <a:buChar char="•"/>
            </a:pPr>
            <a:r>
              <a:rPr lang="en-US" b="1" dirty="0"/>
              <a:t>For example, each of these terms begins with either </a:t>
            </a:r>
            <a:r>
              <a:rPr lang="en-US" b="1" dirty="0">
                <a:solidFill>
                  <a:srgbClr val="FF0000"/>
                </a:solidFill>
              </a:rPr>
              <a:t>“photo-” </a:t>
            </a:r>
            <a:r>
              <a:rPr lang="en-US" b="1" dirty="0"/>
              <a:t>or </a:t>
            </a:r>
            <a:r>
              <a:rPr lang="en-US" b="1" dirty="0">
                <a:solidFill>
                  <a:srgbClr val="FF0000"/>
                </a:solidFill>
              </a:rPr>
              <a:t>“chemo”. </a:t>
            </a:r>
          </a:p>
          <a:p>
            <a:pPr marL="285750" indent="-285750">
              <a:buFont typeface="Arial" panose="020B0604020202020204" pitchFamily="34" charset="0"/>
              <a:buChar char="•"/>
            </a:pPr>
            <a:r>
              <a:rPr lang="en-US" b="1" dirty="0"/>
              <a:t>So here’s the rule. The first word is going to define the </a:t>
            </a:r>
            <a:r>
              <a:rPr lang="en-US" b="1" u="sng" dirty="0">
                <a:solidFill>
                  <a:srgbClr val="FF0000"/>
                </a:solidFill>
              </a:rPr>
              <a:t>ENERGY source</a:t>
            </a:r>
            <a:r>
              <a:rPr lang="en-US" b="1" u="sng" dirty="0"/>
              <a:t> </a:t>
            </a:r>
            <a:r>
              <a:rPr lang="en-US" b="1" dirty="0"/>
              <a:t>for that class or organisms. </a:t>
            </a:r>
          </a:p>
          <a:p>
            <a:pPr marL="285750" indent="-285750">
              <a:buFont typeface="Arial" panose="020B0604020202020204" pitchFamily="34" charset="0"/>
              <a:buChar char="•"/>
            </a:pPr>
            <a:r>
              <a:rPr lang="en-US" b="1" dirty="0"/>
              <a:t>The word </a:t>
            </a:r>
            <a:r>
              <a:rPr lang="en-US" b="1" dirty="0">
                <a:solidFill>
                  <a:srgbClr val="FF0000"/>
                </a:solidFill>
              </a:rPr>
              <a:t>“photo-” </a:t>
            </a:r>
            <a:r>
              <a:rPr lang="en-US" b="1" dirty="0"/>
              <a:t>means </a:t>
            </a:r>
            <a:r>
              <a:rPr lang="en-US" b="1" dirty="0">
                <a:solidFill>
                  <a:srgbClr val="FF0000"/>
                </a:solidFill>
              </a:rPr>
              <a:t>“light”. </a:t>
            </a:r>
          </a:p>
          <a:p>
            <a:pPr marL="285750" indent="-285750">
              <a:buFont typeface="Arial" panose="020B0604020202020204" pitchFamily="34" charset="0"/>
              <a:buChar char="•"/>
            </a:pPr>
            <a:r>
              <a:rPr lang="en-US" b="1" dirty="0"/>
              <a:t>This means that organisms classified as </a:t>
            </a:r>
            <a:r>
              <a:rPr lang="en-US" b="1" dirty="0" err="1">
                <a:solidFill>
                  <a:srgbClr val="FF0000"/>
                </a:solidFill>
              </a:rPr>
              <a:t>PHOTO</a:t>
            </a:r>
            <a:r>
              <a:rPr lang="en-US" b="1" dirty="0" err="1"/>
              <a:t>autotrophs</a:t>
            </a:r>
            <a:r>
              <a:rPr lang="en-US" b="1" dirty="0"/>
              <a:t> or </a:t>
            </a:r>
            <a:r>
              <a:rPr lang="en-US" b="1" dirty="0" err="1">
                <a:solidFill>
                  <a:srgbClr val="FF0000"/>
                </a:solidFill>
              </a:rPr>
              <a:t>PHOTO</a:t>
            </a:r>
            <a:r>
              <a:rPr lang="en-US" b="1" dirty="0" err="1"/>
              <a:t>heterotrophs</a:t>
            </a:r>
            <a:r>
              <a:rPr lang="en-US" b="1" dirty="0"/>
              <a:t> will use </a:t>
            </a:r>
            <a:r>
              <a:rPr lang="en-US" b="1" dirty="0">
                <a:solidFill>
                  <a:srgbClr val="FF0000"/>
                </a:solidFill>
              </a:rPr>
              <a:t>sunlight</a:t>
            </a:r>
            <a:r>
              <a:rPr lang="en-US" b="1" dirty="0"/>
              <a:t> or photons (packets of light energy) as their </a:t>
            </a:r>
            <a:r>
              <a:rPr lang="en-US" b="1" dirty="0">
                <a:solidFill>
                  <a:srgbClr val="FF0000"/>
                </a:solidFill>
              </a:rPr>
              <a:t>ENERGY source</a:t>
            </a:r>
            <a:r>
              <a:rPr lang="en-US" b="1" dirty="0"/>
              <a:t>!</a:t>
            </a:r>
          </a:p>
        </p:txBody>
      </p:sp>
      <p:sp>
        <p:nvSpPr>
          <p:cNvPr id="5" name="Rectangle: Rounded Corners 4">
            <a:extLst>
              <a:ext uri="{FF2B5EF4-FFF2-40B4-BE49-F238E27FC236}">
                <a16:creationId xmlns:a16="http://schemas.microsoft.com/office/drawing/2014/main" id="{020F5E16-A143-4904-8D13-0C845690E22F}"/>
              </a:ext>
            </a:extLst>
          </p:cNvPr>
          <p:cNvSpPr/>
          <p:nvPr/>
        </p:nvSpPr>
        <p:spPr>
          <a:xfrm>
            <a:off x="122551" y="1007080"/>
            <a:ext cx="2941163" cy="1481596"/>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rtlCol="0" anchor="ctr"/>
          <a:lstStyle/>
          <a:p>
            <a:r>
              <a:rPr lang="en-US" sz="1050" b="1" u="sng" dirty="0">
                <a:solidFill>
                  <a:schemeClr val="bg1"/>
                </a:solidFill>
              </a:rPr>
              <a:t> </a:t>
            </a:r>
            <a:r>
              <a:rPr lang="en-US" b="1" u="sng" dirty="0">
                <a:solidFill>
                  <a:schemeClr val="bg1"/>
                </a:solidFill>
              </a:rPr>
              <a:t>Photoautotrophs </a:t>
            </a:r>
            <a:r>
              <a:rPr lang="en-US" dirty="0">
                <a:solidFill>
                  <a:schemeClr val="bg1"/>
                </a:solidFill>
              </a:rPr>
              <a:t>- </a:t>
            </a:r>
          </a:p>
          <a:p>
            <a:pPr marL="285750" indent="-285750">
              <a:buFont typeface="Arial" panose="020B0604020202020204" pitchFamily="34" charset="0"/>
              <a:buChar char="•"/>
            </a:pPr>
            <a:r>
              <a:rPr lang="en-US" sz="1400" u="sng" dirty="0">
                <a:solidFill>
                  <a:schemeClr val="bg1"/>
                </a:solidFill>
              </a:rPr>
              <a:t>Carbon Source</a:t>
            </a:r>
            <a:r>
              <a:rPr lang="en-US" sz="1400" dirty="0">
                <a:solidFill>
                  <a:schemeClr val="bg1"/>
                </a:solidFill>
              </a:rPr>
              <a:t> - Carbon Dioxide</a:t>
            </a:r>
          </a:p>
          <a:p>
            <a:pPr marL="285750" indent="-285750">
              <a:buFont typeface="Arial" panose="020B0604020202020204" pitchFamily="34" charset="0"/>
              <a:buChar char="•"/>
            </a:pPr>
            <a:r>
              <a:rPr lang="en-US" sz="1400" u="sng" dirty="0">
                <a:solidFill>
                  <a:schemeClr val="bg1"/>
                </a:solidFill>
              </a:rPr>
              <a:t>Energy Source</a:t>
            </a:r>
            <a:r>
              <a:rPr lang="en-US" sz="1400" dirty="0">
                <a:solidFill>
                  <a:schemeClr val="bg1"/>
                </a:solidFill>
              </a:rPr>
              <a:t> - Sunlight Energy </a:t>
            </a:r>
          </a:p>
          <a:p>
            <a:endParaRPr lang="en-US" sz="1050" dirty="0">
              <a:solidFill>
                <a:schemeClr val="bg1"/>
              </a:solidFill>
            </a:endParaRPr>
          </a:p>
        </p:txBody>
      </p:sp>
      <p:sp>
        <p:nvSpPr>
          <p:cNvPr id="6" name="Rectangle: Rounded Corners 5">
            <a:extLst>
              <a:ext uri="{FF2B5EF4-FFF2-40B4-BE49-F238E27FC236}">
                <a16:creationId xmlns:a16="http://schemas.microsoft.com/office/drawing/2014/main" id="{1A447896-F2CC-4831-94F7-EEC0E27F27CD}"/>
              </a:ext>
            </a:extLst>
          </p:cNvPr>
          <p:cNvSpPr/>
          <p:nvPr/>
        </p:nvSpPr>
        <p:spPr>
          <a:xfrm>
            <a:off x="3107705" y="1007080"/>
            <a:ext cx="2941163" cy="1481596"/>
          </a:xfrm>
          <a:prstGeom prst="roundRect">
            <a:avLst/>
          </a:prstGeom>
          <a:gradFill>
            <a:gsLst>
              <a:gs pos="0">
                <a:schemeClr val="accent1">
                  <a:lumMod val="67000"/>
                </a:schemeClr>
              </a:gs>
              <a:gs pos="48000">
                <a:schemeClr val="accent1">
                  <a:lumMod val="97000"/>
                  <a:lumOff val="3000"/>
                </a:schemeClr>
              </a:gs>
              <a:gs pos="100000">
                <a:schemeClr val="accent1">
                  <a:lumMod val="60000"/>
                  <a:lumOff val="40000"/>
                </a:schemeClr>
              </a:gs>
            </a:gsLst>
            <a:lin ang="16200000" scaled="1"/>
          </a:gradFill>
          <a:ln>
            <a:noFill/>
          </a:ln>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rtlCol="0" anchor="ctr"/>
          <a:lstStyle/>
          <a:p>
            <a:r>
              <a:rPr lang="en-US" sz="1200" b="1" u="sng" dirty="0">
                <a:solidFill>
                  <a:schemeClr val="bg1"/>
                </a:solidFill>
              </a:rPr>
              <a:t> </a:t>
            </a:r>
            <a:r>
              <a:rPr lang="en-US" b="1" u="sng" dirty="0"/>
              <a:t>Chemoautotrophs</a:t>
            </a:r>
            <a:r>
              <a:rPr lang="en-US" sz="1200" dirty="0"/>
              <a:t> - </a:t>
            </a:r>
          </a:p>
          <a:p>
            <a:pPr marL="285750" indent="-285750">
              <a:buFont typeface="Arial" panose="020B0604020202020204" pitchFamily="34" charset="0"/>
              <a:buChar char="•"/>
            </a:pPr>
            <a:r>
              <a:rPr lang="en-US" sz="1300" u="sng" dirty="0"/>
              <a:t>Carbon Source</a:t>
            </a:r>
            <a:r>
              <a:rPr lang="en-US" sz="1300" dirty="0"/>
              <a:t> - Carbon Dioxide</a:t>
            </a:r>
          </a:p>
          <a:p>
            <a:pPr marL="285750" indent="-285750">
              <a:buFont typeface="Arial" panose="020B0604020202020204" pitchFamily="34" charset="0"/>
              <a:buChar char="•"/>
            </a:pPr>
            <a:r>
              <a:rPr lang="en-US" sz="1300" u="sng" dirty="0"/>
              <a:t>Energy Source</a:t>
            </a:r>
            <a:r>
              <a:rPr lang="en-US" sz="1300" dirty="0"/>
              <a:t> - Organic Molecules </a:t>
            </a:r>
            <a:endParaRPr lang="en-US" sz="1200" dirty="0"/>
          </a:p>
          <a:p>
            <a:pPr algn="ctr"/>
            <a:endParaRPr lang="en-US" sz="1000" dirty="0">
              <a:solidFill>
                <a:schemeClr val="bg1"/>
              </a:solidFill>
            </a:endParaRPr>
          </a:p>
        </p:txBody>
      </p:sp>
      <p:sp>
        <p:nvSpPr>
          <p:cNvPr id="7" name="Rectangle: Rounded Corners 6">
            <a:extLst>
              <a:ext uri="{FF2B5EF4-FFF2-40B4-BE49-F238E27FC236}">
                <a16:creationId xmlns:a16="http://schemas.microsoft.com/office/drawing/2014/main" id="{8230266F-B4EB-43BC-8C9C-3E714247E06B}"/>
              </a:ext>
            </a:extLst>
          </p:cNvPr>
          <p:cNvSpPr/>
          <p:nvPr/>
        </p:nvSpPr>
        <p:spPr>
          <a:xfrm>
            <a:off x="6092859" y="1007080"/>
            <a:ext cx="2941163" cy="1481596"/>
          </a:xfrm>
          <a:prstGeom prst="roundRect">
            <a:avLst/>
          </a:prstGeom>
          <a:gradFill>
            <a:gsLst>
              <a:gs pos="0">
                <a:schemeClr val="accent1">
                  <a:lumMod val="67000"/>
                </a:schemeClr>
              </a:gs>
              <a:gs pos="48000">
                <a:schemeClr val="accent1">
                  <a:lumMod val="97000"/>
                  <a:lumOff val="3000"/>
                </a:schemeClr>
              </a:gs>
              <a:gs pos="100000">
                <a:schemeClr val="accent1">
                  <a:lumMod val="60000"/>
                  <a:lumOff val="40000"/>
                </a:schemeClr>
              </a:gs>
            </a:gsLst>
            <a:lin ang="16200000" scaled="1"/>
          </a:gradFill>
          <a:ln>
            <a:noFill/>
          </a:ln>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rtlCol="0" anchor="ctr"/>
          <a:lstStyle/>
          <a:p>
            <a:r>
              <a:rPr lang="en-US" b="1" u="sng" dirty="0"/>
              <a:t>Photoheterotrophs</a:t>
            </a:r>
            <a:r>
              <a:rPr lang="en-US" dirty="0"/>
              <a:t> </a:t>
            </a:r>
            <a:r>
              <a:rPr lang="en-US" sz="1200" dirty="0"/>
              <a:t>- </a:t>
            </a:r>
          </a:p>
          <a:p>
            <a:pPr marL="171450" indent="-171450">
              <a:buFont typeface="Arial" panose="020B0604020202020204" pitchFamily="34" charset="0"/>
              <a:buChar char="•"/>
            </a:pPr>
            <a:r>
              <a:rPr lang="en-US" sz="1200" u="sng" dirty="0"/>
              <a:t>Carbon Source</a:t>
            </a:r>
            <a:r>
              <a:rPr lang="en-US" sz="1200" dirty="0"/>
              <a:t> - Organic Molecules </a:t>
            </a:r>
          </a:p>
          <a:p>
            <a:pPr marL="171450" indent="-171450">
              <a:buFont typeface="Arial" panose="020B0604020202020204" pitchFamily="34" charset="0"/>
              <a:buChar char="•"/>
            </a:pPr>
            <a:r>
              <a:rPr lang="en-US" sz="1200" u="sng" dirty="0"/>
              <a:t>Energy Source</a:t>
            </a:r>
            <a:r>
              <a:rPr lang="en-US" sz="1200" dirty="0"/>
              <a:t> - Sunlight Energy</a:t>
            </a:r>
          </a:p>
          <a:p>
            <a:pPr algn="ctr"/>
            <a:endParaRPr lang="en-US" sz="800" dirty="0">
              <a:solidFill>
                <a:schemeClr val="bg1"/>
              </a:solidFill>
            </a:endParaRPr>
          </a:p>
        </p:txBody>
      </p:sp>
      <p:sp>
        <p:nvSpPr>
          <p:cNvPr id="8" name="Rectangle: Rounded Corners 7">
            <a:extLst>
              <a:ext uri="{FF2B5EF4-FFF2-40B4-BE49-F238E27FC236}">
                <a16:creationId xmlns:a16="http://schemas.microsoft.com/office/drawing/2014/main" id="{7E89DDB9-6818-4B9A-8488-448FF97012C8}"/>
              </a:ext>
            </a:extLst>
          </p:cNvPr>
          <p:cNvSpPr/>
          <p:nvPr/>
        </p:nvSpPr>
        <p:spPr>
          <a:xfrm>
            <a:off x="9078014" y="1007080"/>
            <a:ext cx="3113986" cy="1481596"/>
          </a:xfrm>
          <a:prstGeom prst="roundRect">
            <a:avLst/>
          </a:prstGeom>
          <a:gradFill>
            <a:gsLst>
              <a:gs pos="0">
                <a:schemeClr val="accent1">
                  <a:lumMod val="67000"/>
                </a:schemeClr>
              </a:gs>
              <a:gs pos="48000">
                <a:schemeClr val="accent1">
                  <a:lumMod val="97000"/>
                  <a:lumOff val="3000"/>
                </a:schemeClr>
              </a:gs>
              <a:gs pos="100000">
                <a:schemeClr val="accent1">
                  <a:lumMod val="60000"/>
                  <a:lumOff val="40000"/>
                </a:schemeClr>
              </a:gs>
            </a:gsLst>
            <a:lin ang="16200000" scaled="1"/>
          </a:gradFill>
          <a:ln>
            <a:noFill/>
          </a:ln>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rtlCol="0" anchor="ctr"/>
          <a:lstStyle/>
          <a:p>
            <a:r>
              <a:rPr lang="en-US" b="1" u="sng" dirty="0"/>
              <a:t>Chemoheterotroph</a:t>
            </a:r>
            <a:r>
              <a:rPr lang="en-US" b="1" dirty="0"/>
              <a:t>s</a:t>
            </a:r>
            <a:r>
              <a:rPr lang="en-US" sz="1200" b="1" dirty="0"/>
              <a:t> </a:t>
            </a:r>
            <a:r>
              <a:rPr lang="en-US" sz="1200" dirty="0"/>
              <a:t>- </a:t>
            </a:r>
          </a:p>
          <a:p>
            <a:pPr marL="285750" indent="-285750">
              <a:buFont typeface="Arial" panose="020B0604020202020204" pitchFamily="34" charset="0"/>
              <a:buChar char="•"/>
            </a:pPr>
            <a:r>
              <a:rPr lang="en-US" sz="1300" u="sng" dirty="0"/>
              <a:t>Carbon Source</a:t>
            </a:r>
            <a:r>
              <a:rPr lang="en-US" sz="1300" dirty="0"/>
              <a:t> - Organic Molecules</a:t>
            </a:r>
          </a:p>
          <a:p>
            <a:pPr marL="285750" indent="-285750">
              <a:buFont typeface="Arial" panose="020B0604020202020204" pitchFamily="34" charset="0"/>
              <a:buChar char="•"/>
            </a:pPr>
            <a:r>
              <a:rPr lang="en-US" sz="1300" dirty="0"/>
              <a:t>Energy Source - Organic Molecules</a:t>
            </a:r>
          </a:p>
          <a:p>
            <a:pPr algn="ctr"/>
            <a:endParaRPr lang="en-US" sz="1200" dirty="0">
              <a:solidFill>
                <a:schemeClr val="bg1"/>
              </a:solidFill>
            </a:endParaRPr>
          </a:p>
        </p:txBody>
      </p:sp>
      <p:pic>
        <p:nvPicPr>
          <p:cNvPr id="18" name="Graphic 17" descr="Sun">
            <a:extLst>
              <a:ext uri="{FF2B5EF4-FFF2-40B4-BE49-F238E27FC236}">
                <a16:creationId xmlns:a16="http://schemas.microsoft.com/office/drawing/2014/main" id="{F0A188BB-5FD6-4E35-B80C-C62B865A985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35932" y="2619063"/>
            <a:ext cx="914400" cy="914400"/>
          </a:xfrm>
          <a:prstGeom prst="rect">
            <a:avLst/>
          </a:prstGeom>
        </p:spPr>
      </p:pic>
      <p:pic>
        <p:nvPicPr>
          <p:cNvPr id="19" name="Graphic 18" descr="Sun">
            <a:extLst>
              <a:ext uri="{FF2B5EF4-FFF2-40B4-BE49-F238E27FC236}">
                <a16:creationId xmlns:a16="http://schemas.microsoft.com/office/drawing/2014/main" id="{5D9021E5-74E7-4BBC-8878-53EEEAEAC9C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034672" y="2619063"/>
            <a:ext cx="914400" cy="914400"/>
          </a:xfrm>
          <a:prstGeom prst="rect">
            <a:avLst/>
          </a:prstGeom>
        </p:spPr>
      </p:pic>
    </p:spTree>
    <p:extLst>
      <p:ext uri="{BB962C8B-B14F-4D97-AF65-F5344CB8AC3E}">
        <p14:creationId xmlns:p14="http://schemas.microsoft.com/office/powerpoint/2010/main" val="96756887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FBDFA86-51D3-4729-B154-79691837280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85216" cy="6858000"/>
          </a:xfrm>
          <a:prstGeom prst="rect">
            <a:avLst/>
          </a:prstGeom>
          <a:solidFill>
            <a:srgbClr val="325B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drawing of a person&#10;&#10;Description generated with high confidence">
            <a:extLst>
              <a:ext uri="{FF2B5EF4-FFF2-40B4-BE49-F238E27FC236}">
                <a16:creationId xmlns:a16="http://schemas.microsoft.com/office/drawing/2014/main" id="{339FBC98-C110-4905-ACD4-E023C4884EF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086318" y="199829"/>
            <a:ext cx="4972332" cy="6395281"/>
          </a:xfrm>
          <a:prstGeom prst="rect">
            <a:avLst/>
          </a:prstGeom>
        </p:spPr>
      </p:pic>
      <p:cxnSp>
        <p:nvCxnSpPr>
          <p:cNvPr id="17" name="Straight Connector 16">
            <a:extLst>
              <a:ext uri="{FF2B5EF4-FFF2-40B4-BE49-F238E27FC236}">
                <a16:creationId xmlns:a16="http://schemas.microsoft.com/office/drawing/2014/main" id="{0F1CE7C6-BE91-42A7-9214-F33FD918C386}"/>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502EA94-9F98-470E-89F0-190B0BCEE267}"/>
              </a:ext>
            </a:extLst>
          </p:cNvPr>
          <p:cNvSpPr>
            <a:spLocks noGrp="1"/>
          </p:cNvSpPr>
          <p:nvPr>
            <p:ph type="title"/>
          </p:nvPr>
        </p:nvSpPr>
        <p:spPr>
          <a:xfrm>
            <a:off x="1024129" y="585216"/>
            <a:ext cx="5062511" cy="1499616"/>
          </a:xfrm>
        </p:spPr>
        <p:txBody>
          <a:bodyPr>
            <a:normAutofit/>
          </a:bodyPr>
          <a:lstStyle/>
          <a:p>
            <a:r>
              <a:rPr lang="en-US" b="1">
                <a:solidFill>
                  <a:srgbClr val="FFFFFF"/>
                </a:solidFill>
                <a:effectLst>
                  <a:outerShdw blurRad="38100" dist="38100" dir="2700000" algn="tl">
                    <a:srgbClr val="000000">
                      <a:alpha val="43137"/>
                    </a:srgbClr>
                  </a:outerShdw>
                </a:effectLst>
              </a:rPr>
              <a:t>Genetics of Viruses</a:t>
            </a:r>
          </a:p>
        </p:txBody>
      </p:sp>
      <p:sp>
        <p:nvSpPr>
          <p:cNvPr id="3" name="Content Placeholder 2">
            <a:extLst>
              <a:ext uri="{FF2B5EF4-FFF2-40B4-BE49-F238E27FC236}">
                <a16:creationId xmlns:a16="http://schemas.microsoft.com/office/drawing/2014/main" id="{4374740D-7DA6-4672-A7C2-3EBFCBF0C816}"/>
              </a:ext>
            </a:extLst>
          </p:cNvPr>
          <p:cNvSpPr>
            <a:spLocks noGrp="1"/>
          </p:cNvSpPr>
          <p:nvPr>
            <p:ph idx="1"/>
          </p:nvPr>
        </p:nvSpPr>
        <p:spPr>
          <a:xfrm>
            <a:off x="1024129" y="2286000"/>
            <a:ext cx="5081232" cy="3931920"/>
          </a:xfrm>
        </p:spPr>
        <p:txBody>
          <a:bodyPr>
            <a:normAutofit/>
          </a:bodyPr>
          <a:lstStyle/>
          <a:p>
            <a:r>
              <a:rPr lang="en-US" b="1" dirty="0">
                <a:solidFill>
                  <a:srgbClr val="FFFFFF"/>
                </a:solidFill>
              </a:rPr>
              <a:t>Bacteriophages are viruses that infect bacteria cells. </a:t>
            </a:r>
          </a:p>
          <a:p>
            <a:r>
              <a:rPr lang="en-US" b="1" dirty="0">
                <a:solidFill>
                  <a:srgbClr val="FFFFFF"/>
                </a:solidFill>
              </a:rPr>
              <a:t>Viruses are not made of cells.</a:t>
            </a:r>
          </a:p>
          <a:p>
            <a:r>
              <a:rPr lang="en-US" b="1" dirty="0">
                <a:solidFill>
                  <a:srgbClr val="FFFFFF"/>
                </a:solidFill>
              </a:rPr>
              <a:t>They can have DNA or RNA.</a:t>
            </a:r>
          </a:p>
          <a:p>
            <a:r>
              <a:rPr lang="en-US" b="1" dirty="0">
                <a:solidFill>
                  <a:srgbClr val="FFFFFF"/>
                </a:solidFill>
              </a:rPr>
              <a:t>Not Considered Alive.</a:t>
            </a:r>
          </a:p>
          <a:p>
            <a:r>
              <a:rPr lang="en-US" b="1" dirty="0">
                <a:solidFill>
                  <a:srgbClr val="FFFFFF"/>
                </a:solidFill>
              </a:rPr>
              <a:t>Cannot Reproduce without a Host.</a:t>
            </a:r>
          </a:p>
        </p:txBody>
      </p:sp>
    </p:spTree>
    <p:extLst>
      <p:ext uri="{BB962C8B-B14F-4D97-AF65-F5344CB8AC3E}">
        <p14:creationId xmlns:p14="http://schemas.microsoft.com/office/powerpoint/2010/main" val="415148881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FBDFA86-51D3-4729-B154-79691837280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85216" cy="6858000"/>
          </a:xfrm>
          <a:prstGeom prst="rect">
            <a:avLst/>
          </a:prstGeom>
          <a:solidFill>
            <a:srgbClr val="574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39FBC98-C110-4905-ACD4-E023C4884E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6713" y="1010575"/>
            <a:ext cx="5104855" cy="4836850"/>
          </a:xfrm>
          <a:prstGeom prst="rect">
            <a:avLst/>
          </a:prstGeom>
        </p:spPr>
      </p:pic>
      <p:cxnSp>
        <p:nvCxnSpPr>
          <p:cNvPr id="24" name="Straight Connector 23">
            <a:extLst>
              <a:ext uri="{FF2B5EF4-FFF2-40B4-BE49-F238E27FC236}">
                <a16:creationId xmlns:a16="http://schemas.microsoft.com/office/drawing/2014/main" id="{0F1CE7C6-BE91-42A7-9214-F33FD918C386}"/>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502EA94-9F98-470E-89F0-190B0BCEE267}"/>
              </a:ext>
            </a:extLst>
          </p:cNvPr>
          <p:cNvSpPr>
            <a:spLocks noGrp="1"/>
          </p:cNvSpPr>
          <p:nvPr>
            <p:ph type="title"/>
          </p:nvPr>
        </p:nvSpPr>
        <p:spPr>
          <a:xfrm>
            <a:off x="911352" y="312261"/>
            <a:ext cx="5062511" cy="945039"/>
          </a:xfrm>
        </p:spPr>
        <p:txBody>
          <a:bodyPr>
            <a:normAutofit fontScale="90000"/>
          </a:bodyPr>
          <a:lstStyle/>
          <a:p>
            <a:r>
              <a:rPr lang="en-US" sz="5400" b="1" dirty="0">
                <a:solidFill>
                  <a:srgbClr val="FFFFFF"/>
                </a:solidFill>
                <a:effectLst>
                  <a:outerShdw blurRad="38100" dist="38100" dir="2700000" algn="tl">
                    <a:srgbClr val="000000">
                      <a:alpha val="43137"/>
                    </a:srgbClr>
                  </a:outerShdw>
                </a:effectLst>
              </a:rPr>
              <a:t>Genetics of Viruses</a:t>
            </a:r>
          </a:p>
        </p:txBody>
      </p:sp>
      <p:sp>
        <p:nvSpPr>
          <p:cNvPr id="3" name="Content Placeholder 2">
            <a:extLst>
              <a:ext uri="{FF2B5EF4-FFF2-40B4-BE49-F238E27FC236}">
                <a16:creationId xmlns:a16="http://schemas.microsoft.com/office/drawing/2014/main" id="{4374740D-7DA6-4672-A7C2-3EBFCBF0C816}"/>
              </a:ext>
            </a:extLst>
          </p:cNvPr>
          <p:cNvSpPr>
            <a:spLocks noGrp="1"/>
          </p:cNvSpPr>
          <p:nvPr>
            <p:ph idx="1"/>
          </p:nvPr>
        </p:nvSpPr>
        <p:spPr>
          <a:xfrm>
            <a:off x="514350" y="1897380"/>
            <a:ext cx="5591011" cy="4320540"/>
          </a:xfrm>
        </p:spPr>
        <p:txBody>
          <a:bodyPr>
            <a:normAutofit fontScale="92500"/>
          </a:bodyPr>
          <a:lstStyle/>
          <a:p>
            <a:pPr marL="0" indent="0">
              <a:buNone/>
            </a:pPr>
            <a:r>
              <a:rPr lang="en-US" dirty="0">
                <a:solidFill>
                  <a:srgbClr val="FFFFFF"/>
                </a:solidFill>
              </a:rPr>
              <a:t>There are two types of reproductive cycles that a bacteriophage can enter; </a:t>
            </a:r>
          </a:p>
          <a:p>
            <a:pPr marL="0" indent="0">
              <a:buNone/>
            </a:pPr>
            <a:r>
              <a:rPr lang="en-US" dirty="0">
                <a:solidFill>
                  <a:srgbClr val="FFFFFF"/>
                </a:solidFill>
              </a:rPr>
              <a:t>1)</a:t>
            </a:r>
            <a:r>
              <a:rPr lang="en-US" b="1" u="sng" dirty="0">
                <a:solidFill>
                  <a:srgbClr val="FFFFFF"/>
                </a:solidFill>
              </a:rPr>
              <a:t> the lytic cycle</a:t>
            </a:r>
            <a:r>
              <a:rPr lang="en-US" dirty="0">
                <a:solidFill>
                  <a:srgbClr val="FFFFFF"/>
                </a:solidFill>
              </a:rPr>
              <a:t> and</a:t>
            </a:r>
          </a:p>
          <a:p>
            <a:pPr marL="0" indent="0">
              <a:buNone/>
            </a:pPr>
            <a:r>
              <a:rPr lang="en-US" dirty="0">
                <a:solidFill>
                  <a:srgbClr val="FFFFFF"/>
                </a:solidFill>
              </a:rPr>
              <a:t>2) </a:t>
            </a:r>
            <a:r>
              <a:rPr lang="en-US" b="1" u="sng" dirty="0">
                <a:solidFill>
                  <a:srgbClr val="FFFFFF"/>
                </a:solidFill>
              </a:rPr>
              <a:t>the lysogenic cycle.</a:t>
            </a:r>
            <a:r>
              <a:rPr lang="en-US" dirty="0">
                <a:solidFill>
                  <a:srgbClr val="FFFFFF"/>
                </a:solidFill>
              </a:rPr>
              <a:t>. </a:t>
            </a:r>
            <a:br>
              <a:rPr lang="en-US" dirty="0">
                <a:solidFill>
                  <a:srgbClr val="FFFFFF"/>
                </a:solidFill>
              </a:rPr>
            </a:br>
            <a:br>
              <a:rPr lang="en-US" dirty="0">
                <a:solidFill>
                  <a:srgbClr val="FFFFFF"/>
                </a:solidFill>
              </a:rPr>
            </a:br>
            <a:r>
              <a:rPr lang="en-US" dirty="0">
                <a:solidFill>
                  <a:srgbClr val="FFFFFF"/>
                </a:solidFill>
              </a:rPr>
              <a:t>   The lytic cycle results in lysis of the host cell, which ends in death. In the </a:t>
            </a:r>
            <a:r>
              <a:rPr lang="en-US" b="1" dirty="0">
                <a:solidFill>
                  <a:srgbClr val="FFFFFF"/>
                </a:solidFill>
              </a:rPr>
              <a:t>lysogenic cycle</a:t>
            </a:r>
            <a:r>
              <a:rPr lang="en-US" dirty="0">
                <a:solidFill>
                  <a:srgbClr val="FFFFFF"/>
                </a:solidFill>
              </a:rPr>
              <a:t>, the viral genome enters the nucleus and inserts itself into the host genome, keeping the host cell alive.</a:t>
            </a:r>
          </a:p>
        </p:txBody>
      </p:sp>
    </p:spTree>
    <p:extLst>
      <p:ext uri="{BB962C8B-B14F-4D97-AF65-F5344CB8AC3E}">
        <p14:creationId xmlns:p14="http://schemas.microsoft.com/office/powerpoint/2010/main" val="382423343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E02442B-BFCE-4D94-A053-748333A3C5C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636008" cy="6857998"/>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latin typeface="Calibri" panose="020F0502020204030204"/>
            </a:endParaRPr>
          </a:p>
        </p:txBody>
      </p:sp>
      <p:pic>
        <p:nvPicPr>
          <p:cNvPr id="8" name="Content Placeholder 4"/>
          <p:cNvPicPr>
            <a:picLocks noChangeAspect="1"/>
          </p:cNvPicPr>
          <p:nvPr/>
        </p:nvPicPr>
        <p:blipFill rotWithShape="1">
          <a:blip r:embed="rId2">
            <a:extLst>
              <a:ext uri="{28A0092B-C50C-407E-A947-70E740481C1C}">
                <a14:useLocalDpi xmlns:a14="http://schemas.microsoft.com/office/drawing/2010/main" val="0"/>
              </a:ext>
            </a:extLst>
          </a:blip>
          <a:srcRect l="-1" r="-1" b="1672"/>
          <a:stretch/>
        </p:blipFill>
        <p:spPr>
          <a:xfrm>
            <a:off x="5284937" y="320042"/>
            <a:ext cx="6276250" cy="6217918"/>
          </a:xfrm>
          <a:prstGeom prst="rect">
            <a:avLst/>
          </a:prstGeom>
          <a:effectLst/>
        </p:spPr>
      </p:pic>
      <p:sp>
        <p:nvSpPr>
          <p:cNvPr id="2" name="Title 1">
            <a:extLst>
              <a:ext uri="{FF2B5EF4-FFF2-40B4-BE49-F238E27FC236}">
                <a16:creationId xmlns:a16="http://schemas.microsoft.com/office/drawing/2014/main" id="{54E416BB-6C89-4766-A202-E76D6CCCC95C}"/>
              </a:ext>
            </a:extLst>
          </p:cNvPr>
          <p:cNvSpPr>
            <a:spLocks noGrp="1"/>
          </p:cNvSpPr>
          <p:nvPr>
            <p:ph type="title"/>
          </p:nvPr>
        </p:nvSpPr>
        <p:spPr>
          <a:xfrm>
            <a:off x="484484" y="320042"/>
            <a:ext cx="3667039" cy="1005570"/>
          </a:xfrm>
        </p:spPr>
        <p:txBody>
          <a:bodyPr>
            <a:normAutofit/>
          </a:bodyPr>
          <a:lstStyle/>
          <a:p>
            <a:pPr algn="ctr"/>
            <a:r>
              <a:rPr lang="en-US" sz="3600" b="1" dirty="0">
                <a:solidFill>
                  <a:schemeClr val="bg1"/>
                </a:solidFill>
              </a:rPr>
              <a:t>The Lytic Cycle</a:t>
            </a:r>
          </a:p>
        </p:txBody>
      </p:sp>
      <p:sp>
        <p:nvSpPr>
          <p:cNvPr id="10" name="Content Placeholder 9"/>
          <p:cNvSpPr>
            <a:spLocks noGrp="1"/>
          </p:cNvSpPr>
          <p:nvPr>
            <p:ph idx="1"/>
          </p:nvPr>
        </p:nvSpPr>
        <p:spPr>
          <a:xfrm>
            <a:off x="484487" y="1325611"/>
            <a:ext cx="3667036" cy="5056715"/>
          </a:xfrm>
        </p:spPr>
        <p:txBody>
          <a:bodyPr>
            <a:normAutofit fontScale="85000" lnSpcReduction="20000"/>
          </a:bodyPr>
          <a:lstStyle/>
          <a:p>
            <a:r>
              <a:rPr lang="en-US" dirty="0">
                <a:solidFill>
                  <a:schemeClr val="bg1"/>
                </a:solidFill>
              </a:rPr>
              <a:t>The lytic cycle results in lysis (bursting open) of the host cell, which ends in death.</a:t>
            </a:r>
          </a:p>
          <a:p>
            <a:r>
              <a:rPr lang="en-US" dirty="0">
                <a:solidFill>
                  <a:schemeClr val="bg1"/>
                </a:solidFill>
              </a:rPr>
              <a:t>The virus attaches to the host and inserts its genetic material (RNA or DNA).</a:t>
            </a:r>
          </a:p>
          <a:p>
            <a:r>
              <a:rPr lang="en-US" dirty="0">
                <a:solidFill>
                  <a:schemeClr val="bg1"/>
                </a:solidFill>
              </a:rPr>
              <a:t> The viral genome hijack’s the host cell’s machinery to produce itself (proteins and genome).</a:t>
            </a:r>
          </a:p>
          <a:p>
            <a:r>
              <a:rPr lang="en-US" dirty="0">
                <a:solidFill>
                  <a:schemeClr val="bg1"/>
                </a:solidFill>
              </a:rPr>
              <a:t>Viral copies are self-assembled and leave the host resulting in lysis of the host cell.  </a:t>
            </a:r>
          </a:p>
          <a:p>
            <a:endParaRPr lang="en-US" sz="1800" dirty="0">
              <a:solidFill>
                <a:schemeClr val="bg1"/>
              </a:solidFill>
            </a:endParaRPr>
          </a:p>
        </p:txBody>
      </p:sp>
    </p:spTree>
    <p:extLst>
      <p:ext uri="{BB962C8B-B14F-4D97-AF65-F5344CB8AC3E}">
        <p14:creationId xmlns:p14="http://schemas.microsoft.com/office/powerpoint/2010/main" val="192357594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E02442B-BFCE-4D94-A053-748333A3C5C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636008" cy="6857998"/>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latin typeface="Calibri" panose="020F0502020204030204"/>
            </a:endParaRPr>
          </a:p>
        </p:txBody>
      </p:sp>
      <p:pic>
        <p:nvPicPr>
          <p:cNvPr id="5" name="Picture 4" descr="A picture containing text&#10;&#10;Description generated with high confidence">
            <a:extLst>
              <a:ext uri="{FF2B5EF4-FFF2-40B4-BE49-F238E27FC236}">
                <a16:creationId xmlns:a16="http://schemas.microsoft.com/office/drawing/2014/main" id="{9CFB310E-880F-49CA-A9F9-392469097898}"/>
              </a:ext>
            </a:extLst>
          </p:cNvPr>
          <p:cNvPicPr>
            <a:picLocks noChangeAspect="1"/>
          </p:cNvPicPr>
          <p:nvPr/>
        </p:nvPicPr>
        <p:blipFill rotWithShape="1">
          <a:blip r:embed="rId2">
            <a:extLst>
              <a:ext uri="{28A0092B-C50C-407E-A947-70E740481C1C}">
                <a14:useLocalDpi xmlns:a14="http://schemas.microsoft.com/office/drawing/2010/main" val="0"/>
              </a:ext>
            </a:extLst>
          </a:blip>
          <a:srcRect l="10034" t="5884" r="17623" b="3299"/>
          <a:stretch/>
        </p:blipFill>
        <p:spPr>
          <a:xfrm>
            <a:off x="4964898" y="2677886"/>
            <a:ext cx="6903017" cy="3769567"/>
          </a:xfrm>
          <a:prstGeom prst="rect">
            <a:avLst/>
          </a:prstGeom>
          <a:effectLst/>
        </p:spPr>
      </p:pic>
      <p:sp>
        <p:nvSpPr>
          <p:cNvPr id="2" name="Title 1">
            <a:extLst>
              <a:ext uri="{FF2B5EF4-FFF2-40B4-BE49-F238E27FC236}">
                <a16:creationId xmlns:a16="http://schemas.microsoft.com/office/drawing/2014/main" id="{4429F033-9160-41C3-B522-167539B6D118}"/>
              </a:ext>
            </a:extLst>
          </p:cNvPr>
          <p:cNvSpPr>
            <a:spLocks noGrp="1"/>
          </p:cNvSpPr>
          <p:nvPr>
            <p:ph type="title"/>
          </p:nvPr>
        </p:nvSpPr>
        <p:spPr>
          <a:xfrm>
            <a:off x="0" y="2"/>
            <a:ext cx="4636008" cy="831271"/>
          </a:xfrm>
        </p:spPr>
        <p:txBody>
          <a:bodyPr>
            <a:normAutofit/>
          </a:bodyPr>
          <a:lstStyle/>
          <a:p>
            <a:pPr algn="ctr"/>
            <a:r>
              <a:rPr lang="en-US" sz="3600" b="1" dirty="0">
                <a:solidFill>
                  <a:schemeClr val="bg1"/>
                </a:solidFill>
              </a:rPr>
              <a:t>The Lysogenic Cycle</a:t>
            </a:r>
          </a:p>
        </p:txBody>
      </p:sp>
      <p:sp>
        <p:nvSpPr>
          <p:cNvPr id="3" name="Content Placeholder 2">
            <a:extLst>
              <a:ext uri="{FF2B5EF4-FFF2-40B4-BE49-F238E27FC236}">
                <a16:creationId xmlns:a16="http://schemas.microsoft.com/office/drawing/2014/main" id="{B0437B42-A8BC-4676-8323-3ACB39A939C9}"/>
              </a:ext>
            </a:extLst>
          </p:cNvPr>
          <p:cNvSpPr>
            <a:spLocks noGrp="1"/>
          </p:cNvSpPr>
          <p:nvPr>
            <p:ph idx="1"/>
          </p:nvPr>
        </p:nvSpPr>
        <p:spPr>
          <a:xfrm>
            <a:off x="129309" y="831272"/>
            <a:ext cx="4304146" cy="5920509"/>
          </a:xfrm>
        </p:spPr>
        <p:txBody>
          <a:bodyPr>
            <a:normAutofit fontScale="85000" lnSpcReduction="20000"/>
          </a:bodyPr>
          <a:lstStyle/>
          <a:p>
            <a:r>
              <a:rPr lang="en-US" sz="3000" dirty="0">
                <a:solidFill>
                  <a:schemeClr val="bg1"/>
                </a:solidFill>
              </a:rPr>
              <a:t> In the </a:t>
            </a:r>
            <a:r>
              <a:rPr lang="en-US" sz="3000" b="1" dirty="0">
                <a:solidFill>
                  <a:schemeClr val="bg1"/>
                </a:solidFill>
              </a:rPr>
              <a:t>lysogenic cycle</a:t>
            </a:r>
            <a:r>
              <a:rPr lang="en-US" sz="3000" dirty="0">
                <a:solidFill>
                  <a:schemeClr val="bg1"/>
                </a:solidFill>
              </a:rPr>
              <a:t>, the viral genome enters the nucleus of the bacterial host and inserts itself into the host genome. </a:t>
            </a:r>
          </a:p>
          <a:p>
            <a:r>
              <a:rPr lang="en-US" sz="3000" dirty="0">
                <a:solidFill>
                  <a:schemeClr val="bg1"/>
                </a:solidFill>
              </a:rPr>
              <a:t>The host cell will be kept alive for some time. </a:t>
            </a:r>
          </a:p>
          <a:p>
            <a:r>
              <a:rPr lang="en-US" dirty="0">
                <a:solidFill>
                  <a:schemeClr val="bg1"/>
                </a:solidFill>
              </a:rPr>
              <a:t>  The genome of the virus will get inserted into the genome of the host cell. </a:t>
            </a:r>
          </a:p>
          <a:p>
            <a:r>
              <a:rPr lang="en-US" dirty="0">
                <a:solidFill>
                  <a:schemeClr val="bg1"/>
                </a:solidFill>
              </a:rPr>
              <a:t>Each time the infected bacteria cell reproduces itself, it will also reproduce the viral DNA as well.</a:t>
            </a:r>
          </a:p>
          <a:p>
            <a:r>
              <a:rPr lang="en-US" dirty="0">
                <a:solidFill>
                  <a:schemeClr val="bg1"/>
                </a:solidFill>
              </a:rPr>
              <a:t>After some time has past, the prophage will exit the host cell's genome and the virus will begin to undergo the deadly lytic cycle. </a:t>
            </a:r>
          </a:p>
          <a:p>
            <a:endParaRPr lang="en-US" sz="1800" dirty="0">
              <a:solidFill>
                <a:schemeClr val="bg1"/>
              </a:solidFill>
            </a:endParaRPr>
          </a:p>
        </p:txBody>
      </p:sp>
      <p:pic>
        <p:nvPicPr>
          <p:cNvPr id="7" name="Picture 6" descr="A drawing of a person&#10;&#10;Description generated with high confidence">
            <a:extLst>
              <a:ext uri="{FF2B5EF4-FFF2-40B4-BE49-F238E27FC236}">
                <a16:creationId xmlns:a16="http://schemas.microsoft.com/office/drawing/2014/main" id="{B773BF93-2D2D-4D05-8C0B-86E3FA9258D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308979" y="126146"/>
            <a:ext cx="2214854" cy="2848686"/>
          </a:xfrm>
          <a:prstGeom prst="rect">
            <a:avLst/>
          </a:prstGeom>
        </p:spPr>
      </p:pic>
    </p:spTree>
    <p:extLst>
      <p:ext uri="{BB962C8B-B14F-4D97-AF65-F5344CB8AC3E}">
        <p14:creationId xmlns:p14="http://schemas.microsoft.com/office/powerpoint/2010/main" val="262843868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p:cTn id="31"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 calcmode="lin" valueType="num">
                                      <p:cBhvr>
                                        <p:cTn id="39"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42"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able&#10;&#10;Description generated with very high confidence">
            <a:extLst>
              <a:ext uri="{FF2B5EF4-FFF2-40B4-BE49-F238E27FC236}">
                <a16:creationId xmlns:a16="http://schemas.microsoft.com/office/drawing/2014/main" id="{F7AC9483-90E7-4F4A-B718-4C0E1BF30B5B}"/>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3049" r="15556" b="6043"/>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724CD679-7405-4CD3-A92A-9469F279A59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5735590"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E2264D-F21A-4AD8-90C9-21EBA14167E7}"/>
              </a:ext>
            </a:extLst>
          </p:cNvPr>
          <p:cNvSpPr>
            <a:spLocks noGrp="1"/>
          </p:cNvSpPr>
          <p:nvPr>
            <p:ph type="title"/>
          </p:nvPr>
        </p:nvSpPr>
        <p:spPr>
          <a:xfrm>
            <a:off x="594805" y="640263"/>
            <a:ext cx="5221266" cy="1344975"/>
          </a:xfrm>
        </p:spPr>
        <p:txBody>
          <a:bodyPr>
            <a:normAutofit/>
          </a:bodyPr>
          <a:lstStyle/>
          <a:p>
            <a:r>
              <a:rPr lang="en-US" sz="3700" b="1"/>
              <a:t>GENETIC RECOMBINATION IN BACTERIA</a:t>
            </a:r>
            <a:endParaRPr lang="en-US" sz="3700"/>
          </a:p>
        </p:txBody>
      </p:sp>
      <p:sp>
        <p:nvSpPr>
          <p:cNvPr id="3" name="Content Placeholder 2">
            <a:extLst>
              <a:ext uri="{FF2B5EF4-FFF2-40B4-BE49-F238E27FC236}">
                <a16:creationId xmlns:a16="http://schemas.microsoft.com/office/drawing/2014/main" id="{4C3A5635-88DB-4604-B768-FA0112193B8C}"/>
              </a:ext>
            </a:extLst>
          </p:cNvPr>
          <p:cNvSpPr>
            <a:spLocks noGrp="1"/>
          </p:cNvSpPr>
          <p:nvPr>
            <p:ph idx="1"/>
          </p:nvPr>
        </p:nvSpPr>
        <p:spPr>
          <a:xfrm>
            <a:off x="594110" y="2121763"/>
            <a:ext cx="5235490" cy="3773010"/>
          </a:xfrm>
        </p:spPr>
        <p:txBody>
          <a:bodyPr>
            <a:normAutofit/>
          </a:bodyPr>
          <a:lstStyle/>
          <a:p>
            <a:pPr marL="0" indent="0">
              <a:buNone/>
            </a:pPr>
            <a:r>
              <a:rPr lang="en-US" sz="2400" b="1"/>
              <a:t>THE THREE METHODS BY WHICH BACTERIA CAN UNDERGO GENETIC RECOMBINATION ARE AS FOLLOWS:</a:t>
            </a:r>
          </a:p>
          <a:p>
            <a:r>
              <a:rPr lang="en-US" sz="2400" b="1"/>
              <a:t>TRANSFORMATION</a:t>
            </a:r>
            <a:endParaRPr lang="en-US" sz="2400"/>
          </a:p>
          <a:p>
            <a:r>
              <a:rPr lang="en-US" sz="2400" b="1"/>
              <a:t>TRANSDUCTION</a:t>
            </a:r>
            <a:endParaRPr lang="en-US" sz="2400"/>
          </a:p>
          <a:p>
            <a:r>
              <a:rPr lang="en-US" sz="2400" b="1"/>
              <a:t>CONJUGATION</a:t>
            </a:r>
            <a:endParaRPr lang="en-US" sz="2400"/>
          </a:p>
          <a:p>
            <a:pPr marL="0" indent="0">
              <a:buNone/>
            </a:pPr>
            <a:endParaRPr lang="en-US" sz="2400"/>
          </a:p>
        </p:txBody>
      </p:sp>
      <p:sp>
        <p:nvSpPr>
          <p:cNvPr id="6" name="TextBox 5">
            <a:extLst>
              <a:ext uri="{FF2B5EF4-FFF2-40B4-BE49-F238E27FC236}">
                <a16:creationId xmlns:a16="http://schemas.microsoft.com/office/drawing/2014/main" id="{7E1DB0C3-34E2-476E-95E6-DA01DCF22575}"/>
              </a:ext>
            </a:extLst>
          </p:cNvPr>
          <p:cNvSpPr txBox="1"/>
          <p:nvPr/>
        </p:nvSpPr>
        <p:spPr>
          <a:xfrm>
            <a:off x="9732673" y="6657945"/>
            <a:ext cx="2459327"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www.thedevinewrite.com/2014/01/six-things-you-might-not-know-about.html"/>
              </a:rPr>
              <a:t>This Photo</a:t>
            </a:r>
            <a:r>
              <a:rPr lang="en-US" sz="700">
                <a:solidFill>
                  <a:srgbClr val="FFFFFF"/>
                </a:solidFill>
              </a:rPr>
              <a:t> by Unknown Author is licensed under </a:t>
            </a:r>
            <a:r>
              <a:rPr lang="en-US" sz="700">
                <a:solidFill>
                  <a:srgbClr val="FFFFFF"/>
                </a:solidFill>
                <a:hlinkClick r:id="rId4" tooltip="https://creativecommons.org/licenses/by-nc-nd/4.0/"/>
              </a:rPr>
              <a:t>CC BY-NC-ND</a:t>
            </a:r>
            <a:endParaRPr lang="en-US" sz="700">
              <a:solidFill>
                <a:srgbClr val="FFFFFF"/>
              </a:solidFill>
            </a:endParaRPr>
          </a:p>
        </p:txBody>
      </p:sp>
    </p:spTree>
    <p:extLst>
      <p:ext uri="{BB962C8B-B14F-4D97-AF65-F5344CB8AC3E}">
        <p14:creationId xmlns:p14="http://schemas.microsoft.com/office/powerpoint/2010/main" val="182940766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F60FCA6E-0894-46CD-BD49-5955A51E008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31955" y="5346696"/>
            <a:ext cx="5360045" cy="1511304"/>
          </a:xfrm>
          <a:custGeom>
            <a:avLst/>
            <a:gdLst>
              <a:gd name="connsiteX0" fmla="*/ 4545473 w 5360045"/>
              <a:gd name="connsiteY0" fmla="*/ 0 h 1511304"/>
              <a:gd name="connsiteX1" fmla="*/ 5360045 w 5360045"/>
              <a:gd name="connsiteY1" fmla="*/ 0 h 1511304"/>
              <a:gd name="connsiteX2" fmla="*/ 5360045 w 5360045"/>
              <a:gd name="connsiteY2" fmla="*/ 1046730 h 1511304"/>
              <a:gd name="connsiteX3" fmla="*/ 5360045 w 5360045"/>
              <a:gd name="connsiteY3" fmla="*/ 1508760 h 1511304"/>
              <a:gd name="connsiteX4" fmla="*/ 5360045 w 5360045"/>
              <a:gd name="connsiteY4" fmla="*/ 1511304 h 1511304"/>
              <a:gd name="connsiteX5" fmla="*/ 4545474 w 5360045"/>
              <a:gd name="connsiteY5" fmla="*/ 1511304 h 1511304"/>
              <a:gd name="connsiteX6" fmla="*/ 2525897 w 5360045"/>
              <a:gd name="connsiteY6" fmla="*/ 1511304 h 1511304"/>
              <a:gd name="connsiteX7" fmla="*/ 0 w 5360045"/>
              <a:gd name="connsiteY7" fmla="*/ 1511304 h 1511304"/>
              <a:gd name="connsiteX8" fmla="*/ 697617 w 5360045"/>
              <a:gd name="connsiteY8" fmla="*/ 3 h 1511304"/>
              <a:gd name="connsiteX9" fmla="*/ 4545473 w 5360045"/>
              <a:gd name="connsiteY9" fmla="*/ 3 h 151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60045" h="1511304">
                <a:moveTo>
                  <a:pt x="4545473" y="0"/>
                </a:moveTo>
                <a:lnTo>
                  <a:pt x="5360045" y="0"/>
                </a:lnTo>
                <a:lnTo>
                  <a:pt x="5360045" y="1046730"/>
                </a:lnTo>
                <a:lnTo>
                  <a:pt x="5360045" y="1508760"/>
                </a:lnTo>
                <a:lnTo>
                  <a:pt x="5360045" y="1511304"/>
                </a:lnTo>
                <a:lnTo>
                  <a:pt x="4545474" y="1511304"/>
                </a:lnTo>
                <a:lnTo>
                  <a:pt x="2525897" y="1511304"/>
                </a:lnTo>
                <a:lnTo>
                  <a:pt x="0" y="1511304"/>
                </a:lnTo>
                <a:lnTo>
                  <a:pt x="697617" y="3"/>
                </a:lnTo>
                <a:lnTo>
                  <a:pt x="4545473" y="3"/>
                </a:lnTo>
                <a:close/>
              </a:path>
            </a:pathLst>
          </a:cu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E78C6E4B-A1F1-4B6C-97EC-BE997495D6A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46694"/>
            <a:ext cx="7346605" cy="1511306"/>
          </a:xfrm>
          <a:custGeom>
            <a:avLst/>
            <a:gdLst>
              <a:gd name="connsiteX0" fmla="*/ 0 w 7346605"/>
              <a:gd name="connsiteY0" fmla="*/ 0 h 1511306"/>
              <a:gd name="connsiteX1" fmla="*/ 239486 w 7346605"/>
              <a:gd name="connsiteY1" fmla="*/ 0 h 1511306"/>
              <a:gd name="connsiteX2" fmla="*/ 1209568 w 7346605"/>
              <a:gd name="connsiteY2" fmla="*/ 0 h 1511306"/>
              <a:gd name="connsiteX3" fmla="*/ 2405743 w 7346605"/>
              <a:gd name="connsiteY3" fmla="*/ 0 h 1511306"/>
              <a:gd name="connsiteX4" fmla="*/ 2405743 w 7346605"/>
              <a:gd name="connsiteY4" fmla="*/ 2544 h 1511306"/>
              <a:gd name="connsiteX5" fmla="*/ 2801131 w 7346605"/>
              <a:gd name="connsiteY5" fmla="*/ 2544 h 1511306"/>
              <a:gd name="connsiteX6" fmla="*/ 2801131 w 7346605"/>
              <a:gd name="connsiteY6" fmla="*/ 0 h 1511306"/>
              <a:gd name="connsiteX7" fmla="*/ 7346605 w 7346605"/>
              <a:gd name="connsiteY7" fmla="*/ 0 h 1511306"/>
              <a:gd name="connsiteX8" fmla="*/ 6648988 w 7346605"/>
              <a:gd name="connsiteY8" fmla="*/ 1511301 h 1511306"/>
              <a:gd name="connsiteX9" fmla="*/ 2801132 w 7346605"/>
              <a:gd name="connsiteY9" fmla="*/ 1511301 h 1511306"/>
              <a:gd name="connsiteX10" fmla="*/ 2801132 w 7346605"/>
              <a:gd name="connsiteY10" fmla="*/ 1511304 h 1511306"/>
              <a:gd name="connsiteX11" fmla="*/ 2405743 w 7346605"/>
              <a:gd name="connsiteY11" fmla="*/ 1511304 h 1511306"/>
              <a:gd name="connsiteX12" fmla="*/ 2405743 w 7346605"/>
              <a:gd name="connsiteY12" fmla="*/ 1511306 h 1511306"/>
              <a:gd name="connsiteX13" fmla="*/ 1333411 w 7346605"/>
              <a:gd name="connsiteY13" fmla="*/ 1511306 h 1511306"/>
              <a:gd name="connsiteX14" fmla="*/ 1219208 w 7346605"/>
              <a:gd name="connsiteY14" fmla="*/ 1511306 h 1511306"/>
              <a:gd name="connsiteX15" fmla="*/ 1209568 w 7346605"/>
              <a:gd name="connsiteY15" fmla="*/ 1511306 h 1511306"/>
              <a:gd name="connsiteX16" fmla="*/ 239486 w 7346605"/>
              <a:gd name="connsiteY16" fmla="*/ 1511306 h 1511306"/>
              <a:gd name="connsiteX17" fmla="*/ 0 w 7346605"/>
              <a:gd name="connsiteY17" fmla="*/ 1511306 h 151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46605" h="1511306">
                <a:moveTo>
                  <a:pt x="0" y="0"/>
                </a:moveTo>
                <a:lnTo>
                  <a:pt x="239486" y="0"/>
                </a:lnTo>
                <a:lnTo>
                  <a:pt x="1209568" y="0"/>
                </a:lnTo>
                <a:lnTo>
                  <a:pt x="2405743" y="0"/>
                </a:lnTo>
                <a:lnTo>
                  <a:pt x="2405743" y="2544"/>
                </a:lnTo>
                <a:lnTo>
                  <a:pt x="2801131" y="2544"/>
                </a:lnTo>
                <a:lnTo>
                  <a:pt x="2801131" y="0"/>
                </a:lnTo>
                <a:lnTo>
                  <a:pt x="7346605" y="0"/>
                </a:lnTo>
                <a:lnTo>
                  <a:pt x="6648988" y="1511301"/>
                </a:lnTo>
                <a:lnTo>
                  <a:pt x="2801132" y="1511301"/>
                </a:lnTo>
                <a:lnTo>
                  <a:pt x="2801132" y="1511304"/>
                </a:lnTo>
                <a:lnTo>
                  <a:pt x="2405743" y="1511304"/>
                </a:lnTo>
                <a:lnTo>
                  <a:pt x="2405743" y="1511306"/>
                </a:lnTo>
                <a:lnTo>
                  <a:pt x="1333411" y="1511306"/>
                </a:lnTo>
                <a:lnTo>
                  <a:pt x="1219208" y="1511306"/>
                </a:lnTo>
                <a:lnTo>
                  <a:pt x="1209568" y="1511306"/>
                </a:lnTo>
                <a:lnTo>
                  <a:pt x="239486" y="1511306"/>
                </a:lnTo>
                <a:lnTo>
                  <a:pt x="0" y="151130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507690F-FFAD-49EF-B648-C04696EE22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810" y="669572"/>
            <a:ext cx="7446758" cy="444533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 name="Title 1">
            <a:extLst>
              <a:ext uri="{FF2B5EF4-FFF2-40B4-BE49-F238E27FC236}">
                <a16:creationId xmlns:a16="http://schemas.microsoft.com/office/drawing/2014/main" id="{77903989-68AF-4D49-93B1-BDD96DEBCBAA}"/>
              </a:ext>
            </a:extLst>
          </p:cNvPr>
          <p:cNvSpPr>
            <a:spLocks noGrp="1"/>
          </p:cNvSpPr>
          <p:nvPr>
            <p:ph type="title"/>
          </p:nvPr>
        </p:nvSpPr>
        <p:spPr>
          <a:xfrm>
            <a:off x="0" y="5529884"/>
            <a:ext cx="7451933" cy="1096331"/>
          </a:xfrm>
        </p:spPr>
        <p:txBody>
          <a:bodyPr>
            <a:normAutofit fontScale="90000"/>
          </a:bodyPr>
          <a:lstStyle/>
          <a:p>
            <a:r>
              <a:rPr lang="en-US" sz="4000" b="1" dirty="0"/>
              <a:t>Transformation:  A Method of Genetic Recombination in Bacteria</a:t>
            </a:r>
          </a:p>
        </p:txBody>
      </p:sp>
      <p:sp>
        <p:nvSpPr>
          <p:cNvPr id="3" name="Content Placeholder 2">
            <a:extLst>
              <a:ext uri="{FF2B5EF4-FFF2-40B4-BE49-F238E27FC236}">
                <a16:creationId xmlns:a16="http://schemas.microsoft.com/office/drawing/2014/main" id="{411FCBEA-C8E7-44EE-8ABF-EB34F04F4413}"/>
              </a:ext>
            </a:extLst>
          </p:cNvPr>
          <p:cNvSpPr>
            <a:spLocks noGrp="1"/>
          </p:cNvSpPr>
          <p:nvPr>
            <p:ph idx="1"/>
          </p:nvPr>
        </p:nvSpPr>
        <p:spPr>
          <a:xfrm>
            <a:off x="7912975" y="105646"/>
            <a:ext cx="4008101" cy="5241048"/>
          </a:xfrm>
        </p:spPr>
        <p:txBody>
          <a:bodyPr anchor="ctr">
            <a:normAutofit/>
          </a:bodyPr>
          <a:lstStyle/>
          <a:p>
            <a:r>
              <a:rPr lang="en-US" sz="2000" b="1" dirty="0"/>
              <a:t>  Transformation is when a bacteria takes in plasmids from their environment. </a:t>
            </a:r>
          </a:p>
          <a:p>
            <a:r>
              <a:rPr lang="en-US" sz="2000" b="1" dirty="0"/>
              <a:t>In order to take in a plasmid from the environment, microbiologists must "induce competency". </a:t>
            </a:r>
          </a:p>
          <a:p>
            <a:r>
              <a:rPr lang="en-US" sz="2000" b="1" dirty="0"/>
              <a:t>There are several methods used in laboratories to induce competency. </a:t>
            </a:r>
          </a:p>
          <a:p>
            <a:r>
              <a:rPr lang="en-US" sz="2000" b="1" dirty="0"/>
              <a:t>One of the most popular and easiest ways to induce competency in bacteria, is the "heat shock" method. </a:t>
            </a:r>
          </a:p>
        </p:txBody>
      </p:sp>
    </p:spTree>
    <p:extLst>
      <p:ext uri="{BB962C8B-B14F-4D97-AF65-F5344CB8AC3E}">
        <p14:creationId xmlns:p14="http://schemas.microsoft.com/office/powerpoint/2010/main" val="427895004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F60FCA6E-0894-46CD-BD49-5955A51E008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31955" y="5346696"/>
            <a:ext cx="5360045" cy="1511304"/>
          </a:xfrm>
          <a:custGeom>
            <a:avLst/>
            <a:gdLst>
              <a:gd name="connsiteX0" fmla="*/ 4545473 w 5360045"/>
              <a:gd name="connsiteY0" fmla="*/ 0 h 1511304"/>
              <a:gd name="connsiteX1" fmla="*/ 5360045 w 5360045"/>
              <a:gd name="connsiteY1" fmla="*/ 0 h 1511304"/>
              <a:gd name="connsiteX2" fmla="*/ 5360045 w 5360045"/>
              <a:gd name="connsiteY2" fmla="*/ 1046730 h 1511304"/>
              <a:gd name="connsiteX3" fmla="*/ 5360045 w 5360045"/>
              <a:gd name="connsiteY3" fmla="*/ 1508760 h 1511304"/>
              <a:gd name="connsiteX4" fmla="*/ 5360045 w 5360045"/>
              <a:gd name="connsiteY4" fmla="*/ 1511304 h 1511304"/>
              <a:gd name="connsiteX5" fmla="*/ 4545474 w 5360045"/>
              <a:gd name="connsiteY5" fmla="*/ 1511304 h 1511304"/>
              <a:gd name="connsiteX6" fmla="*/ 2525897 w 5360045"/>
              <a:gd name="connsiteY6" fmla="*/ 1511304 h 1511304"/>
              <a:gd name="connsiteX7" fmla="*/ 0 w 5360045"/>
              <a:gd name="connsiteY7" fmla="*/ 1511304 h 1511304"/>
              <a:gd name="connsiteX8" fmla="*/ 697617 w 5360045"/>
              <a:gd name="connsiteY8" fmla="*/ 3 h 1511304"/>
              <a:gd name="connsiteX9" fmla="*/ 4545473 w 5360045"/>
              <a:gd name="connsiteY9" fmla="*/ 3 h 151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60045" h="1511304">
                <a:moveTo>
                  <a:pt x="4545473" y="0"/>
                </a:moveTo>
                <a:lnTo>
                  <a:pt x="5360045" y="0"/>
                </a:lnTo>
                <a:lnTo>
                  <a:pt x="5360045" y="1046730"/>
                </a:lnTo>
                <a:lnTo>
                  <a:pt x="5360045" y="1508760"/>
                </a:lnTo>
                <a:lnTo>
                  <a:pt x="5360045" y="1511304"/>
                </a:lnTo>
                <a:lnTo>
                  <a:pt x="4545474" y="1511304"/>
                </a:lnTo>
                <a:lnTo>
                  <a:pt x="2525897" y="1511304"/>
                </a:lnTo>
                <a:lnTo>
                  <a:pt x="0" y="1511304"/>
                </a:lnTo>
                <a:lnTo>
                  <a:pt x="697617" y="3"/>
                </a:lnTo>
                <a:lnTo>
                  <a:pt x="4545473" y="3"/>
                </a:lnTo>
                <a:close/>
              </a:path>
            </a:pathLst>
          </a:cu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E78C6E4B-A1F1-4B6C-97EC-BE997495D6A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46694"/>
            <a:ext cx="7346605" cy="1511306"/>
          </a:xfrm>
          <a:custGeom>
            <a:avLst/>
            <a:gdLst>
              <a:gd name="connsiteX0" fmla="*/ 0 w 7346605"/>
              <a:gd name="connsiteY0" fmla="*/ 0 h 1511306"/>
              <a:gd name="connsiteX1" fmla="*/ 239486 w 7346605"/>
              <a:gd name="connsiteY1" fmla="*/ 0 h 1511306"/>
              <a:gd name="connsiteX2" fmla="*/ 1209568 w 7346605"/>
              <a:gd name="connsiteY2" fmla="*/ 0 h 1511306"/>
              <a:gd name="connsiteX3" fmla="*/ 2405743 w 7346605"/>
              <a:gd name="connsiteY3" fmla="*/ 0 h 1511306"/>
              <a:gd name="connsiteX4" fmla="*/ 2405743 w 7346605"/>
              <a:gd name="connsiteY4" fmla="*/ 2544 h 1511306"/>
              <a:gd name="connsiteX5" fmla="*/ 2801131 w 7346605"/>
              <a:gd name="connsiteY5" fmla="*/ 2544 h 1511306"/>
              <a:gd name="connsiteX6" fmla="*/ 2801131 w 7346605"/>
              <a:gd name="connsiteY6" fmla="*/ 0 h 1511306"/>
              <a:gd name="connsiteX7" fmla="*/ 7346605 w 7346605"/>
              <a:gd name="connsiteY7" fmla="*/ 0 h 1511306"/>
              <a:gd name="connsiteX8" fmla="*/ 6648988 w 7346605"/>
              <a:gd name="connsiteY8" fmla="*/ 1511301 h 1511306"/>
              <a:gd name="connsiteX9" fmla="*/ 2801132 w 7346605"/>
              <a:gd name="connsiteY9" fmla="*/ 1511301 h 1511306"/>
              <a:gd name="connsiteX10" fmla="*/ 2801132 w 7346605"/>
              <a:gd name="connsiteY10" fmla="*/ 1511304 h 1511306"/>
              <a:gd name="connsiteX11" fmla="*/ 2405743 w 7346605"/>
              <a:gd name="connsiteY11" fmla="*/ 1511304 h 1511306"/>
              <a:gd name="connsiteX12" fmla="*/ 2405743 w 7346605"/>
              <a:gd name="connsiteY12" fmla="*/ 1511306 h 1511306"/>
              <a:gd name="connsiteX13" fmla="*/ 1333411 w 7346605"/>
              <a:gd name="connsiteY13" fmla="*/ 1511306 h 1511306"/>
              <a:gd name="connsiteX14" fmla="*/ 1219208 w 7346605"/>
              <a:gd name="connsiteY14" fmla="*/ 1511306 h 1511306"/>
              <a:gd name="connsiteX15" fmla="*/ 1209568 w 7346605"/>
              <a:gd name="connsiteY15" fmla="*/ 1511306 h 1511306"/>
              <a:gd name="connsiteX16" fmla="*/ 239486 w 7346605"/>
              <a:gd name="connsiteY16" fmla="*/ 1511306 h 1511306"/>
              <a:gd name="connsiteX17" fmla="*/ 0 w 7346605"/>
              <a:gd name="connsiteY17" fmla="*/ 1511306 h 151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46605" h="1511306">
                <a:moveTo>
                  <a:pt x="0" y="0"/>
                </a:moveTo>
                <a:lnTo>
                  <a:pt x="239486" y="0"/>
                </a:lnTo>
                <a:lnTo>
                  <a:pt x="1209568" y="0"/>
                </a:lnTo>
                <a:lnTo>
                  <a:pt x="2405743" y="0"/>
                </a:lnTo>
                <a:lnTo>
                  <a:pt x="2405743" y="2544"/>
                </a:lnTo>
                <a:lnTo>
                  <a:pt x="2801131" y="2544"/>
                </a:lnTo>
                <a:lnTo>
                  <a:pt x="2801131" y="0"/>
                </a:lnTo>
                <a:lnTo>
                  <a:pt x="7346605" y="0"/>
                </a:lnTo>
                <a:lnTo>
                  <a:pt x="6648988" y="1511301"/>
                </a:lnTo>
                <a:lnTo>
                  <a:pt x="2801132" y="1511301"/>
                </a:lnTo>
                <a:lnTo>
                  <a:pt x="2801132" y="1511304"/>
                </a:lnTo>
                <a:lnTo>
                  <a:pt x="2405743" y="1511304"/>
                </a:lnTo>
                <a:lnTo>
                  <a:pt x="2405743" y="1511306"/>
                </a:lnTo>
                <a:lnTo>
                  <a:pt x="1333411" y="1511306"/>
                </a:lnTo>
                <a:lnTo>
                  <a:pt x="1219208" y="1511306"/>
                </a:lnTo>
                <a:lnTo>
                  <a:pt x="1209568" y="1511306"/>
                </a:lnTo>
                <a:lnTo>
                  <a:pt x="239486" y="1511306"/>
                </a:lnTo>
                <a:lnTo>
                  <a:pt x="0" y="151130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507690F-FFAD-49EF-B648-C04696EE22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810" y="669572"/>
            <a:ext cx="7446758" cy="444533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 name="Title 1">
            <a:extLst>
              <a:ext uri="{FF2B5EF4-FFF2-40B4-BE49-F238E27FC236}">
                <a16:creationId xmlns:a16="http://schemas.microsoft.com/office/drawing/2014/main" id="{77903989-68AF-4D49-93B1-BDD96DEBCBAA}"/>
              </a:ext>
            </a:extLst>
          </p:cNvPr>
          <p:cNvSpPr>
            <a:spLocks noGrp="1"/>
          </p:cNvSpPr>
          <p:nvPr>
            <p:ph type="title"/>
          </p:nvPr>
        </p:nvSpPr>
        <p:spPr>
          <a:xfrm>
            <a:off x="0" y="5529884"/>
            <a:ext cx="7451933" cy="1096331"/>
          </a:xfrm>
        </p:spPr>
        <p:txBody>
          <a:bodyPr>
            <a:normAutofit fontScale="90000"/>
          </a:bodyPr>
          <a:lstStyle/>
          <a:p>
            <a:r>
              <a:rPr lang="en-US" sz="4000" b="1" dirty="0"/>
              <a:t>Transformation:  A Method of Genetic Recombination in Bacteria</a:t>
            </a:r>
          </a:p>
        </p:txBody>
      </p:sp>
      <p:sp>
        <p:nvSpPr>
          <p:cNvPr id="3" name="Content Placeholder 2">
            <a:extLst>
              <a:ext uri="{FF2B5EF4-FFF2-40B4-BE49-F238E27FC236}">
                <a16:creationId xmlns:a16="http://schemas.microsoft.com/office/drawing/2014/main" id="{411FCBEA-C8E7-44EE-8ABF-EB34F04F4413}"/>
              </a:ext>
            </a:extLst>
          </p:cNvPr>
          <p:cNvSpPr>
            <a:spLocks noGrp="1"/>
          </p:cNvSpPr>
          <p:nvPr>
            <p:ph idx="1"/>
          </p:nvPr>
        </p:nvSpPr>
        <p:spPr>
          <a:xfrm>
            <a:off x="7912975" y="105646"/>
            <a:ext cx="4008101" cy="5241048"/>
          </a:xfrm>
        </p:spPr>
        <p:txBody>
          <a:bodyPr anchor="ctr">
            <a:normAutofit/>
          </a:bodyPr>
          <a:lstStyle/>
          <a:p>
            <a:r>
              <a:rPr lang="en-US" sz="2000" b="1" dirty="0"/>
              <a:t>  </a:t>
            </a:r>
            <a:r>
              <a:rPr lang="en-US" sz="2000" dirty="0"/>
              <a:t> Heat shocking involves exposing the bacteria to a </a:t>
            </a:r>
            <a:r>
              <a:rPr lang="en-US" sz="2000" b="1" dirty="0"/>
              <a:t>moderately</a:t>
            </a:r>
            <a:r>
              <a:rPr lang="en-US" sz="2000" dirty="0"/>
              <a:t> high temperature for a </a:t>
            </a:r>
            <a:r>
              <a:rPr lang="en-US" sz="2000" b="1" dirty="0"/>
              <a:t>brief </a:t>
            </a:r>
            <a:r>
              <a:rPr lang="en-US" sz="2000" dirty="0"/>
              <a:t>amount of time.</a:t>
            </a:r>
          </a:p>
          <a:p>
            <a:r>
              <a:rPr lang="en-US" sz="2000" dirty="0"/>
              <a:t>Immediately following the heat exposure, the culture is then put on ice. </a:t>
            </a:r>
          </a:p>
          <a:p>
            <a:r>
              <a:rPr lang="en-US" sz="2000" dirty="0"/>
              <a:t>This extreme temperature change causes specialized surface proteins on the cell membrane to allow the plasmids to pass through.  </a:t>
            </a:r>
          </a:p>
          <a:p>
            <a:r>
              <a:rPr lang="en-US" sz="2000" dirty="0"/>
              <a:t>The bacteria are able to internalize the plasmids and they can express the genes on those plasmids in the form of proteins. ​</a:t>
            </a:r>
            <a:endParaRPr lang="en-US" sz="2000" b="1" dirty="0"/>
          </a:p>
        </p:txBody>
      </p:sp>
    </p:spTree>
    <p:extLst>
      <p:ext uri="{BB962C8B-B14F-4D97-AF65-F5344CB8AC3E}">
        <p14:creationId xmlns:p14="http://schemas.microsoft.com/office/powerpoint/2010/main" val="168532414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FBDFA86-51D3-4729-B154-79691837280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85216" cy="6858000"/>
          </a:xfrm>
          <a:prstGeom prst="rect">
            <a:avLst/>
          </a:prstGeom>
          <a:solidFill>
            <a:srgbClr val="574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device&#10;&#10;Description generated with high confidence">
            <a:extLst>
              <a:ext uri="{FF2B5EF4-FFF2-40B4-BE49-F238E27FC236}">
                <a16:creationId xmlns:a16="http://schemas.microsoft.com/office/drawing/2014/main" id="{EA6D0195-9994-4A63-8D0C-662D51722875}"/>
              </a:ext>
            </a:extLst>
          </p:cNvPr>
          <p:cNvPicPr>
            <a:picLocks noChangeAspect="1"/>
          </p:cNvPicPr>
          <p:nvPr/>
        </p:nvPicPr>
        <p:blipFill rotWithShape="1">
          <a:blip r:embed="rId2">
            <a:extLst>
              <a:ext uri="{28A0092B-C50C-407E-A947-70E740481C1C}">
                <a14:useLocalDpi xmlns:a14="http://schemas.microsoft.com/office/drawing/2010/main" val="0"/>
              </a:ext>
            </a:extLst>
          </a:blip>
          <a:srcRect t="-1037" r="-2" b="-3"/>
          <a:stretch/>
        </p:blipFill>
        <p:spPr>
          <a:xfrm>
            <a:off x="7060319" y="1383956"/>
            <a:ext cx="5131681" cy="4659515"/>
          </a:xfrm>
          <a:prstGeom prst="rect">
            <a:avLst/>
          </a:prstGeom>
        </p:spPr>
      </p:pic>
      <p:cxnSp>
        <p:nvCxnSpPr>
          <p:cNvPr id="15" name="Straight Connector 14">
            <a:extLst>
              <a:ext uri="{FF2B5EF4-FFF2-40B4-BE49-F238E27FC236}">
                <a16:creationId xmlns:a16="http://schemas.microsoft.com/office/drawing/2014/main" id="{0F1CE7C6-BE91-42A7-9214-F33FD918C386}"/>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DCA27BF-FC66-482A-B207-1BC66441ECD6}"/>
              </a:ext>
            </a:extLst>
          </p:cNvPr>
          <p:cNvSpPr>
            <a:spLocks noGrp="1"/>
          </p:cNvSpPr>
          <p:nvPr>
            <p:ph type="title"/>
          </p:nvPr>
        </p:nvSpPr>
        <p:spPr>
          <a:xfrm>
            <a:off x="0" y="0"/>
            <a:ext cx="12113249" cy="826324"/>
          </a:xfrm>
          <a:solidFill>
            <a:srgbClr val="663300"/>
          </a:solidFill>
        </p:spPr>
        <p:txBody>
          <a:bodyPr>
            <a:normAutofit/>
          </a:bodyPr>
          <a:lstStyle/>
          <a:p>
            <a:r>
              <a:rPr lang="en-US" sz="3400" b="1" dirty="0">
                <a:solidFill>
                  <a:srgbClr val="FFFFFF"/>
                </a:solidFill>
              </a:rPr>
              <a:t>Transduction:  A Method of Genetic Recombination in Bacteria</a:t>
            </a:r>
            <a:endParaRPr lang="en-US" sz="3400" dirty="0">
              <a:solidFill>
                <a:srgbClr val="FFFFFF"/>
              </a:solidFill>
            </a:endParaRPr>
          </a:p>
        </p:txBody>
      </p:sp>
      <p:sp>
        <p:nvSpPr>
          <p:cNvPr id="3" name="Content Placeholder 2">
            <a:extLst>
              <a:ext uri="{FF2B5EF4-FFF2-40B4-BE49-F238E27FC236}">
                <a16:creationId xmlns:a16="http://schemas.microsoft.com/office/drawing/2014/main" id="{F9AF950E-DF0A-47FF-874B-9E9D065FA272}"/>
              </a:ext>
            </a:extLst>
          </p:cNvPr>
          <p:cNvSpPr>
            <a:spLocks noGrp="1"/>
          </p:cNvSpPr>
          <p:nvPr>
            <p:ph idx="1"/>
          </p:nvPr>
        </p:nvSpPr>
        <p:spPr>
          <a:xfrm>
            <a:off x="395416" y="976183"/>
            <a:ext cx="5709945" cy="5733535"/>
          </a:xfrm>
        </p:spPr>
        <p:txBody>
          <a:bodyPr>
            <a:normAutofit fontScale="92500" lnSpcReduction="10000"/>
          </a:bodyPr>
          <a:lstStyle/>
          <a:p>
            <a:pPr lvl="1"/>
            <a:r>
              <a:rPr lang="en-US" sz="3200" dirty="0">
                <a:solidFill>
                  <a:srgbClr val="FFFFFF"/>
                </a:solidFill>
              </a:rPr>
              <a:t>Phages can "accidentally" transfer genetic material from one bacterium to another. </a:t>
            </a:r>
          </a:p>
          <a:p>
            <a:pPr marL="0" indent="0">
              <a:buNone/>
            </a:pPr>
            <a:endParaRPr lang="en-US" sz="3600" dirty="0">
              <a:solidFill>
                <a:srgbClr val="FFFFFF"/>
              </a:solidFill>
            </a:endParaRPr>
          </a:p>
          <a:p>
            <a:pPr marL="0" indent="0">
              <a:buNone/>
            </a:pPr>
            <a:r>
              <a:rPr lang="en-US" sz="3600" dirty="0">
                <a:solidFill>
                  <a:srgbClr val="FFFFFF"/>
                </a:solidFill>
              </a:rPr>
              <a:t>There are two forms of </a:t>
            </a:r>
            <a:r>
              <a:rPr lang="en-US" sz="3600" b="1" u="sng" dirty="0">
                <a:solidFill>
                  <a:srgbClr val="FFFFFF"/>
                </a:solidFill>
              </a:rPr>
              <a:t>transduction.</a:t>
            </a:r>
          </a:p>
          <a:p>
            <a:pPr marL="742950" indent="-742950">
              <a:buFont typeface="+mj-lt"/>
              <a:buAutoNum type="arabicPeriod"/>
            </a:pPr>
            <a:r>
              <a:rPr lang="en-US" sz="3600" b="1" dirty="0">
                <a:solidFill>
                  <a:srgbClr val="FFFFFF"/>
                </a:solidFill>
              </a:rPr>
              <a:t>Generalized Transduction </a:t>
            </a:r>
            <a:endParaRPr lang="en-US" sz="3600" dirty="0">
              <a:solidFill>
                <a:srgbClr val="FFFFFF"/>
              </a:solidFill>
            </a:endParaRPr>
          </a:p>
          <a:p>
            <a:pPr lvl="1"/>
            <a:r>
              <a:rPr lang="en-US" sz="3600" dirty="0">
                <a:solidFill>
                  <a:srgbClr val="FFFFFF"/>
                </a:solidFill>
              </a:rPr>
              <a:t> the phage uses the lytic cycle </a:t>
            </a:r>
          </a:p>
          <a:p>
            <a:pPr marL="742950" indent="-742950">
              <a:buFont typeface="+mj-lt"/>
              <a:buAutoNum type="arabicPeriod"/>
            </a:pPr>
            <a:r>
              <a:rPr lang="en-US" sz="3600" b="1" dirty="0">
                <a:solidFill>
                  <a:srgbClr val="FFFFFF"/>
                </a:solidFill>
              </a:rPr>
              <a:t>Specialized Transduction </a:t>
            </a:r>
          </a:p>
          <a:p>
            <a:pPr lvl="1"/>
            <a:r>
              <a:rPr lang="en-US" sz="3600" dirty="0">
                <a:solidFill>
                  <a:srgbClr val="FFFFFF"/>
                </a:solidFill>
              </a:rPr>
              <a:t>The phage uses the lysogenic cycle</a:t>
            </a:r>
          </a:p>
        </p:txBody>
      </p:sp>
    </p:spTree>
    <p:extLst>
      <p:ext uri="{BB962C8B-B14F-4D97-AF65-F5344CB8AC3E}">
        <p14:creationId xmlns:p14="http://schemas.microsoft.com/office/powerpoint/2010/main" val="266577585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73DD8D-90CD-4E8F-B9DB-B537F032B4A0}"/>
              </a:ext>
            </a:extLst>
          </p:cNvPr>
          <p:cNvSpPr>
            <a:spLocks noGrp="1"/>
          </p:cNvSpPr>
          <p:nvPr>
            <p:ph idx="1"/>
          </p:nvPr>
        </p:nvSpPr>
        <p:spPr>
          <a:xfrm>
            <a:off x="350981" y="1652648"/>
            <a:ext cx="5074539" cy="4697310"/>
          </a:xfrm>
        </p:spPr>
        <p:txBody>
          <a:bodyPr>
            <a:normAutofit/>
          </a:bodyPr>
          <a:lstStyle/>
          <a:p>
            <a:r>
              <a:rPr lang="en-US" sz="3200" b="1" dirty="0"/>
              <a:t>The phage is going to land on a bacteria cell (or bacterium).</a:t>
            </a:r>
          </a:p>
          <a:p>
            <a:pPr marL="0" indent="0">
              <a:buNone/>
            </a:pPr>
            <a:endParaRPr lang="en-US" sz="3200" b="1" dirty="0"/>
          </a:p>
          <a:p>
            <a:r>
              <a:rPr lang="en-US" sz="3200" b="1" dirty="0"/>
              <a:t>The phage inserts its genetic information.</a:t>
            </a:r>
          </a:p>
          <a:p>
            <a:pPr marL="0" indent="0">
              <a:buNone/>
            </a:pPr>
            <a:endParaRPr lang="en-US" sz="3200" b="1" dirty="0"/>
          </a:p>
          <a:p>
            <a:r>
              <a:rPr lang="en-US" sz="3200" b="1" dirty="0"/>
              <a:t>The bacteria's machinery is used to form new phages.</a:t>
            </a:r>
          </a:p>
          <a:p>
            <a:pPr marL="0" indent="0">
              <a:buNone/>
            </a:pPr>
            <a:endParaRPr lang="en-US" sz="3200" b="1" dirty="0"/>
          </a:p>
        </p:txBody>
      </p:sp>
      <p:sp>
        <p:nvSpPr>
          <p:cNvPr id="4" name="Title 1">
            <a:extLst>
              <a:ext uri="{FF2B5EF4-FFF2-40B4-BE49-F238E27FC236}">
                <a16:creationId xmlns:a16="http://schemas.microsoft.com/office/drawing/2014/main" id="{F19E3969-BC02-4245-8347-D51D8AB1B3C0}"/>
              </a:ext>
            </a:extLst>
          </p:cNvPr>
          <p:cNvSpPr txBox="1">
            <a:spLocks/>
          </p:cNvSpPr>
          <p:nvPr/>
        </p:nvSpPr>
        <p:spPr>
          <a:xfrm>
            <a:off x="0" y="0"/>
            <a:ext cx="12113249" cy="826324"/>
          </a:xfrm>
          <a:prstGeom prst="rect">
            <a:avLst/>
          </a:prstGeom>
          <a:solidFill>
            <a:srgbClr val="C27AD8"/>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r>
              <a:rPr lang="en-US" sz="3400" b="1" dirty="0">
                <a:solidFill>
                  <a:srgbClr val="FFFFFF"/>
                </a:solidFill>
              </a:rPr>
              <a:t>Transduction:  A Method of Genetic Recombination in Bacteria</a:t>
            </a:r>
            <a:endParaRPr lang="en-US" sz="3400" dirty="0">
              <a:solidFill>
                <a:srgbClr val="FFFFFF"/>
              </a:solidFill>
            </a:endParaRPr>
          </a:p>
        </p:txBody>
      </p:sp>
      <p:sp>
        <p:nvSpPr>
          <p:cNvPr id="5" name="Rectangle 4">
            <a:extLst>
              <a:ext uri="{FF2B5EF4-FFF2-40B4-BE49-F238E27FC236}">
                <a16:creationId xmlns:a16="http://schemas.microsoft.com/office/drawing/2014/main" id="{3F9B4DE4-5B65-40D9-95CC-E74FAFD87CC1}"/>
              </a:ext>
            </a:extLst>
          </p:cNvPr>
          <p:cNvSpPr/>
          <p:nvPr/>
        </p:nvSpPr>
        <p:spPr>
          <a:xfrm>
            <a:off x="315600" y="1028749"/>
            <a:ext cx="4579973" cy="461665"/>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wrap="none">
            <a:spAutoFit/>
          </a:bodyPr>
          <a:lstStyle/>
          <a:p>
            <a:pPr algn="ctr"/>
            <a:r>
              <a:rPr lang="en-US" sz="2400" b="1" dirty="0"/>
              <a:t>Steps of Generalized Transduction</a:t>
            </a:r>
            <a:r>
              <a:rPr lang="en-US" sz="2400" dirty="0"/>
              <a:t> </a:t>
            </a:r>
          </a:p>
        </p:txBody>
      </p:sp>
      <p:pic>
        <p:nvPicPr>
          <p:cNvPr id="8" name="Picture 7" descr="A close up of a map&#10;&#10;Description generated with high confidence">
            <a:extLst>
              <a:ext uri="{FF2B5EF4-FFF2-40B4-BE49-F238E27FC236}">
                <a16:creationId xmlns:a16="http://schemas.microsoft.com/office/drawing/2014/main" id="{6A5D3C2D-9A02-405B-87CE-13BDEEDDC5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5520" y="826324"/>
            <a:ext cx="6687729" cy="6031676"/>
          </a:xfrm>
          <a:prstGeom prst="rect">
            <a:avLst/>
          </a:prstGeom>
        </p:spPr>
      </p:pic>
    </p:spTree>
    <p:extLst>
      <p:ext uri="{BB962C8B-B14F-4D97-AF65-F5344CB8AC3E}">
        <p14:creationId xmlns:p14="http://schemas.microsoft.com/office/powerpoint/2010/main" val="428317050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circle(in)">
                                      <p:cBhvr>
                                        <p:cTn id="1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73DD8D-90CD-4E8F-B9DB-B537F032B4A0}"/>
              </a:ext>
            </a:extLst>
          </p:cNvPr>
          <p:cNvSpPr>
            <a:spLocks noGrp="1"/>
          </p:cNvSpPr>
          <p:nvPr>
            <p:ph idx="1"/>
          </p:nvPr>
        </p:nvSpPr>
        <p:spPr>
          <a:xfrm>
            <a:off x="350981" y="1652648"/>
            <a:ext cx="5074539" cy="4697310"/>
          </a:xfrm>
        </p:spPr>
        <p:txBody>
          <a:bodyPr>
            <a:normAutofit fontScale="85000" lnSpcReduction="20000"/>
          </a:bodyPr>
          <a:lstStyle/>
          <a:p>
            <a:r>
              <a:rPr lang="en-US" sz="3200" dirty="0"/>
              <a:t>The new phages leave the host cell.</a:t>
            </a:r>
          </a:p>
          <a:p>
            <a:r>
              <a:rPr lang="en-US" sz="3200" dirty="0"/>
              <a:t>Occasionally, some phages may have some of the bacteria's DNA inside of it when the exit the host cell.</a:t>
            </a:r>
          </a:p>
          <a:p>
            <a:r>
              <a:rPr lang="en-US" sz="3200" dirty="0"/>
              <a:t>These phages will bring the bacterial DNA with it when it infects the next host cell.</a:t>
            </a:r>
          </a:p>
          <a:p>
            <a:r>
              <a:rPr lang="en-US" sz="3200" dirty="0"/>
              <a:t>This time, when the phage goes to inject its DNA into the host cell, the bacterial DNA will be transferred to the host cell instead!</a:t>
            </a:r>
          </a:p>
          <a:p>
            <a:pPr marL="0" indent="0">
              <a:buNone/>
            </a:pPr>
            <a:endParaRPr lang="en-US" sz="3200" b="1" dirty="0"/>
          </a:p>
        </p:txBody>
      </p:sp>
      <p:sp>
        <p:nvSpPr>
          <p:cNvPr id="4" name="Title 1">
            <a:extLst>
              <a:ext uri="{FF2B5EF4-FFF2-40B4-BE49-F238E27FC236}">
                <a16:creationId xmlns:a16="http://schemas.microsoft.com/office/drawing/2014/main" id="{F19E3969-BC02-4245-8347-D51D8AB1B3C0}"/>
              </a:ext>
            </a:extLst>
          </p:cNvPr>
          <p:cNvSpPr txBox="1">
            <a:spLocks/>
          </p:cNvSpPr>
          <p:nvPr/>
        </p:nvSpPr>
        <p:spPr>
          <a:xfrm>
            <a:off x="0" y="0"/>
            <a:ext cx="12113249" cy="826324"/>
          </a:xfrm>
          <a:prstGeom prst="rect">
            <a:avLst/>
          </a:prstGeom>
          <a:solidFill>
            <a:srgbClr val="C27AD8"/>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r>
              <a:rPr lang="en-US" sz="3400" b="1" dirty="0">
                <a:solidFill>
                  <a:srgbClr val="FFFFFF"/>
                </a:solidFill>
              </a:rPr>
              <a:t>Transduction:  A Method of Genetic Recombination in Bacteria</a:t>
            </a:r>
            <a:endParaRPr lang="en-US" sz="3400" dirty="0">
              <a:solidFill>
                <a:srgbClr val="FFFFFF"/>
              </a:solidFill>
            </a:endParaRPr>
          </a:p>
        </p:txBody>
      </p:sp>
      <p:sp>
        <p:nvSpPr>
          <p:cNvPr id="5" name="Rectangle 4">
            <a:extLst>
              <a:ext uri="{FF2B5EF4-FFF2-40B4-BE49-F238E27FC236}">
                <a16:creationId xmlns:a16="http://schemas.microsoft.com/office/drawing/2014/main" id="{3F9B4DE4-5B65-40D9-95CC-E74FAFD87CC1}"/>
              </a:ext>
            </a:extLst>
          </p:cNvPr>
          <p:cNvSpPr/>
          <p:nvPr/>
        </p:nvSpPr>
        <p:spPr>
          <a:xfrm>
            <a:off x="315600" y="1028749"/>
            <a:ext cx="4579973" cy="461665"/>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wrap="none">
            <a:spAutoFit/>
          </a:bodyPr>
          <a:lstStyle/>
          <a:p>
            <a:pPr algn="ctr"/>
            <a:r>
              <a:rPr lang="en-US" sz="2400" b="1" dirty="0"/>
              <a:t>Steps of Generalized Transduction</a:t>
            </a:r>
            <a:r>
              <a:rPr lang="en-US" sz="2400" dirty="0"/>
              <a:t> </a:t>
            </a:r>
          </a:p>
        </p:txBody>
      </p:sp>
      <p:pic>
        <p:nvPicPr>
          <p:cNvPr id="8" name="Picture 7" descr="A close up of a map&#10;&#10;Description generated with high confidence">
            <a:extLst>
              <a:ext uri="{FF2B5EF4-FFF2-40B4-BE49-F238E27FC236}">
                <a16:creationId xmlns:a16="http://schemas.microsoft.com/office/drawing/2014/main" id="{6A5D3C2D-9A02-405B-87CE-13BDEEDDC5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5520" y="826324"/>
            <a:ext cx="6687729" cy="6031676"/>
          </a:xfrm>
          <a:prstGeom prst="rect">
            <a:avLst/>
          </a:prstGeom>
        </p:spPr>
      </p:pic>
    </p:spTree>
    <p:extLst>
      <p:ext uri="{BB962C8B-B14F-4D97-AF65-F5344CB8AC3E}">
        <p14:creationId xmlns:p14="http://schemas.microsoft.com/office/powerpoint/2010/main" val="74527004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ircle(in)">
                                      <p:cBhvr>
                                        <p:cTn id="22"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91C5B-41B2-457B-8D55-29DDC0023DA6}"/>
              </a:ext>
            </a:extLst>
          </p:cNvPr>
          <p:cNvSpPr>
            <a:spLocks noGrp="1"/>
          </p:cNvSpPr>
          <p:nvPr>
            <p:ph type="title"/>
          </p:nvPr>
        </p:nvSpPr>
        <p:spPr>
          <a:xfrm>
            <a:off x="875907" y="186016"/>
            <a:ext cx="10515600" cy="690677"/>
          </a:xfrm>
        </p:spPr>
        <p:txBody>
          <a:bodyPr>
            <a:noAutofit/>
          </a:bodyPr>
          <a:lstStyle/>
          <a:p>
            <a:pPr algn="ctr"/>
            <a:r>
              <a:rPr lang="en-US" sz="2400" b="1" dirty="0"/>
              <a:t>There are 4 classes of organisms based on what they use as a source of carbon and what they can metabolize for energy.</a:t>
            </a:r>
          </a:p>
        </p:txBody>
      </p:sp>
      <p:pic>
        <p:nvPicPr>
          <p:cNvPr id="18" name="Graphic 17" descr="Sun">
            <a:extLst>
              <a:ext uri="{FF2B5EF4-FFF2-40B4-BE49-F238E27FC236}">
                <a16:creationId xmlns:a16="http://schemas.microsoft.com/office/drawing/2014/main" id="{F0A188BB-5FD6-4E35-B80C-C62B865A985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1662" y="2579398"/>
            <a:ext cx="914400" cy="914400"/>
          </a:xfrm>
          <a:prstGeom prst="rect">
            <a:avLst/>
          </a:prstGeom>
        </p:spPr>
      </p:pic>
      <p:pic>
        <p:nvPicPr>
          <p:cNvPr id="19" name="Graphic 18" descr="Sun">
            <a:extLst>
              <a:ext uri="{FF2B5EF4-FFF2-40B4-BE49-F238E27FC236}">
                <a16:creationId xmlns:a16="http://schemas.microsoft.com/office/drawing/2014/main" id="{5D9021E5-74E7-4BBC-8878-53EEEAEAC9C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34986" y="2601477"/>
            <a:ext cx="914400" cy="914400"/>
          </a:xfrm>
          <a:prstGeom prst="rect">
            <a:avLst/>
          </a:prstGeom>
        </p:spPr>
      </p:pic>
      <p:sp>
        <p:nvSpPr>
          <p:cNvPr id="3" name="Rectangle 2">
            <a:extLst>
              <a:ext uri="{FF2B5EF4-FFF2-40B4-BE49-F238E27FC236}">
                <a16:creationId xmlns:a16="http://schemas.microsoft.com/office/drawing/2014/main" id="{2A69DD8F-AAFC-4E08-ADC4-17C920C2B9AC}"/>
              </a:ext>
            </a:extLst>
          </p:cNvPr>
          <p:cNvSpPr/>
          <p:nvPr/>
        </p:nvSpPr>
        <p:spPr>
          <a:xfrm>
            <a:off x="1631078" y="4627516"/>
            <a:ext cx="8550111" cy="1477328"/>
          </a:xfrm>
          <a:prstGeom prst="rect">
            <a:avLst/>
          </a:prstGeom>
        </p:spPr>
        <p:txBody>
          <a:bodyPr wrap="square">
            <a:spAutoFit/>
          </a:bodyPr>
          <a:lstStyle/>
          <a:p>
            <a:pPr marL="285750" indent="-285750">
              <a:buFont typeface="Arial" panose="020B0604020202020204" pitchFamily="34" charset="0"/>
              <a:buChar char="•"/>
            </a:pPr>
            <a:r>
              <a:rPr lang="en-US" b="1" dirty="0"/>
              <a:t>The word </a:t>
            </a:r>
            <a:r>
              <a:rPr lang="en-US" b="1" dirty="0">
                <a:solidFill>
                  <a:srgbClr val="FF0000"/>
                </a:solidFill>
              </a:rPr>
              <a:t>“chemo-” </a:t>
            </a:r>
            <a:r>
              <a:rPr lang="en-US" b="1" dirty="0"/>
              <a:t>means </a:t>
            </a:r>
            <a:r>
              <a:rPr lang="en-US" b="1" dirty="0">
                <a:solidFill>
                  <a:srgbClr val="FF0000"/>
                </a:solidFill>
              </a:rPr>
              <a:t>“chemical”, </a:t>
            </a:r>
            <a:r>
              <a:rPr lang="en-US" b="1" dirty="0"/>
              <a:t>but for our purposes I want to think of chemo- more specifically as “organic chemical compounds”.</a:t>
            </a:r>
            <a:endParaRPr lang="en-US" b="1" dirty="0">
              <a:solidFill>
                <a:srgbClr val="FF0000"/>
              </a:solidFill>
            </a:endParaRPr>
          </a:p>
          <a:p>
            <a:pPr marL="285750" indent="-285750">
              <a:buFont typeface="Arial" panose="020B0604020202020204" pitchFamily="34" charset="0"/>
              <a:buChar char="•"/>
            </a:pPr>
            <a:r>
              <a:rPr lang="en-US" b="1" dirty="0"/>
              <a:t>This means that organisms classified as </a:t>
            </a:r>
            <a:r>
              <a:rPr lang="en-US" b="1" dirty="0" err="1">
                <a:solidFill>
                  <a:srgbClr val="FF0000"/>
                </a:solidFill>
              </a:rPr>
              <a:t>CHEMO</a:t>
            </a:r>
            <a:r>
              <a:rPr lang="en-US" b="1" dirty="0" err="1"/>
              <a:t>autotrophs</a:t>
            </a:r>
            <a:r>
              <a:rPr lang="en-US" b="1" dirty="0"/>
              <a:t> or </a:t>
            </a:r>
            <a:r>
              <a:rPr lang="en-US" b="1" dirty="0" err="1">
                <a:solidFill>
                  <a:srgbClr val="FF0000"/>
                </a:solidFill>
              </a:rPr>
              <a:t>CHEMO</a:t>
            </a:r>
            <a:r>
              <a:rPr lang="en-US" b="1" dirty="0" err="1"/>
              <a:t>heterotrophs</a:t>
            </a:r>
            <a:r>
              <a:rPr lang="en-US" b="1" dirty="0"/>
              <a:t> will use </a:t>
            </a:r>
            <a:r>
              <a:rPr lang="en-US" b="1" dirty="0">
                <a:solidFill>
                  <a:srgbClr val="FF0000"/>
                </a:solidFill>
              </a:rPr>
              <a:t>organic chemical compounds</a:t>
            </a:r>
            <a:r>
              <a:rPr lang="en-US" b="1" dirty="0"/>
              <a:t> as their </a:t>
            </a:r>
            <a:r>
              <a:rPr lang="en-US" b="1" dirty="0">
                <a:solidFill>
                  <a:srgbClr val="FF0000"/>
                </a:solidFill>
              </a:rPr>
              <a:t>ENERGY source</a:t>
            </a:r>
            <a:r>
              <a:rPr lang="en-US" b="1" dirty="0"/>
              <a:t>!</a:t>
            </a:r>
          </a:p>
          <a:p>
            <a:pPr marL="285750" indent="-285750">
              <a:buFont typeface="Arial" panose="020B0604020202020204" pitchFamily="34" charset="0"/>
              <a:buChar char="•"/>
            </a:pPr>
            <a:r>
              <a:rPr lang="en-US" b="1" dirty="0"/>
              <a:t>Organic Chemical Compounds include: Proteins, Lipids and Carbohydrates.</a:t>
            </a:r>
          </a:p>
        </p:txBody>
      </p:sp>
      <p:pic>
        <p:nvPicPr>
          <p:cNvPr id="14" name="Graphic 13" descr="Flask">
            <a:extLst>
              <a:ext uri="{FF2B5EF4-FFF2-40B4-BE49-F238E27FC236}">
                <a16:creationId xmlns:a16="http://schemas.microsoft.com/office/drawing/2014/main" id="{5F3B965C-6C54-4F74-BC25-298F3A77EB7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106240" y="2601477"/>
            <a:ext cx="914400" cy="914400"/>
          </a:xfrm>
          <a:prstGeom prst="rect">
            <a:avLst/>
          </a:prstGeom>
        </p:spPr>
      </p:pic>
      <p:pic>
        <p:nvPicPr>
          <p:cNvPr id="17" name="Graphic 16" descr="Flask">
            <a:extLst>
              <a:ext uri="{FF2B5EF4-FFF2-40B4-BE49-F238E27FC236}">
                <a16:creationId xmlns:a16="http://schemas.microsoft.com/office/drawing/2014/main" id="{69BB8549-582A-4ADD-9D1B-8B3D8023CF8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11041" y="2579398"/>
            <a:ext cx="914400" cy="914400"/>
          </a:xfrm>
          <a:prstGeom prst="rect">
            <a:avLst/>
          </a:prstGeom>
        </p:spPr>
      </p:pic>
      <p:sp>
        <p:nvSpPr>
          <p:cNvPr id="20" name="Rectangle: Rounded Corners 19">
            <a:extLst>
              <a:ext uri="{FF2B5EF4-FFF2-40B4-BE49-F238E27FC236}">
                <a16:creationId xmlns:a16="http://schemas.microsoft.com/office/drawing/2014/main" id="{78CDD850-EDA8-4F43-99D0-4BC1138BD510}"/>
              </a:ext>
            </a:extLst>
          </p:cNvPr>
          <p:cNvSpPr/>
          <p:nvPr/>
        </p:nvSpPr>
        <p:spPr>
          <a:xfrm>
            <a:off x="122551" y="1007080"/>
            <a:ext cx="2941163" cy="1481596"/>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rtlCol="0" anchor="ctr"/>
          <a:lstStyle/>
          <a:p>
            <a:r>
              <a:rPr lang="en-US" sz="1050" b="1" u="sng" dirty="0">
                <a:solidFill>
                  <a:schemeClr val="bg1"/>
                </a:solidFill>
              </a:rPr>
              <a:t> </a:t>
            </a:r>
            <a:r>
              <a:rPr lang="en-US" b="1" u="sng" dirty="0">
                <a:solidFill>
                  <a:schemeClr val="bg1"/>
                </a:solidFill>
              </a:rPr>
              <a:t>Photoautotrophs </a:t>
            </a:r>
            <a:r>
              <a:rPr lang="en-US" dirty="0">
                <a:solidFill>
                  <a:schemeClr val="bg1"/>
                </a:solidFill>
              </a:rPr>
              <a:t>- </a:t>
            </a:r>
          </a:p>
          <a:p>
            <a:pPr marL="285750" indent="-285750">
              <a:buFont typeface="Arial" panose="020B0604020202020204" pitchFamily="34" charset="0"/>
              <a:buChar char="•"/>
            </a:pPr>
            <a:r>
              <a:rPr lang="en-US" sz="1400" u="sng" dirty="0">
                <a:solidFill>
                  <a:schemeClr val="bg1"/>
                </a:solidFill>
              </a:rPr>
              <a:t>Carbon Source</a:t>
            </a:r>
            <a:r>
              <a:rPr lang="en-US" sz="1400" dirty="0">
                <a:solidFill>
                  <a:schemeClr val="bg1"/>
                </a:solidFill>
              </a:rPr>
              <a:t> - Carbon Dioxide</a:t>
            </a:r>
          </a:p>
          <a:p>
            <a:pPr marL="285750" indent="-285750">
              <a:buFont typeface="Arial" panose="020B0604020202020204" pitchFamily="34" charset="0"/>
              <a:buChar char="•"/>
            </a:pPr>
            <a:r>
              <a:rPr lang="en-US" sz="1400" u="sng" dirty="0">
                <a:solidFill>
                  <a:schemeClr val="bg1"/>
                </a:solidFill>
              </a:rPr>
              <a:t>Energy Source</a:t>
            </a:r>
            <a:r>
              <a:rPr lang="en-US" sz="1400" dirty="0">
                <a:solidFill>
                  <a:schemeClr val="bg1"/>
                </a:solidFill>
              </a:rPr>
              <a:t> - Sunlight Energy </a:t>
            </a:r>
          </a:p>
          <a:p>
            <a:endParaRPr lang="en-US" sz="1050" dirty="0">
              <a:solidFill>
                <a:schemeClr val="bg1"/>
              </a:solidFill>
            </a:endParaRPr>
          </a:p>
        </p:txBody>
      </p:sp>
      <p:sp>
        <p:nvSpPr>
          <p:cNvPr id="21" name="Rectangle: Rounded Corners 20">
            <a:extLst>
              <a:ext uri="{FF2B5EF4-FFF2-40B4-BE49-F238E27FC236}">
                <a16:creationId xmlns:a16="http://schemas.microsoft.com/office/drawing/2014/main" id="{CD4E4F8E-84E5-4678-918E-D2DB12C2D6BB}"/>
              </a:ext>
            </a:extLst>
          </p:cNvPr>
          <p:cNvSpPr/>
          <p:nvPr/>
        </p:nvSpPr>
        <p:spPr>
          <a:xfrm>
            <a:off x="3107705" y="1007080"/>
            <a:ext cx="2941163" cy="1481596"/>
          </a:xfrm>
          <a:prstGeom prst="roundRect">
            <a:avLst/>
          </a:prstGeom>
          <a:gradFill>
            <a:gsLst>
              <a:gs pos="0">
                <a:schemeClr val="accent1">
                  <a:lumMod val="67000"/>
                </a:schemeClr>
              </a:gs>
              <a:gs pos="48000">
                <a:schemeClr val="accent1">
                  <a:lumMod val="97000"/>
                  <a:lumOff val="3000"/>
                </a:schemeClr>
              </a:gs>
              <a:gs pos="100000">
                <a:schemeClr val="accent1">
                  <a:lumMod val="60000"/>
                  <a:lumOff val="40000"/>
                </a:schemeClr>
              </a:gs>
            </a:gsLst>
            <a:lin ang="16200000" scaled="1"/>
          </a:gradFill>
          <a:ln>
            <a:noFill/>
          </a:ln>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rtlCol="0" anchor="ctr"/>
          <a:lstStyle/>
          <a:p>
            <a:r>
              <a:rPr lang="en-US" sz="1200" b="1" u="sng" dirty="0">
                <a:solidFill>
                  <a:schemeClr val="bg1"/>
                </a:solidFill>
              </a:rPr>
              <a:t> </a:t>
            </a:r>
            <a:r>
              <a:rPr lang="en-US" b="1" u="sng" dirty="0"/>
              <a:t>Chemoautotrophs</a:t>
            </a:r>
            <a:r>
              <a:rPr lang="en-US" sz="1200" dirty="0"/>
              <a:t> - </a:t>
            </a:r>
          </a:p>
          <a:p>
            <a:pPr marL="285750" indent="-285750">
              <a:buFont typeface="Arial" panose="020B0604020202020204" pitchFamily="34" charset="0"/>
              <a:buChar char="•"/>
            </a:pPr>
            <a:r>
              <a:rPr lang="en-US" sz="1300" u="sng" dirty="0"/>
              <a:t>Carbon Source</a:t>
            </a:r>
            <a:r>
              <a:rPr lang="en-US" sz="1300" dirty="0"/>
              <a:t> - Carbon Dioxide</a:t>
            </a:r>
          </a:p>
          <a:p>
            <a:pPr marL="285750" indent="-285750">
              <a:buFont typeface="Arial" panose="020B0604020202020204" pitchFamily="34" charset="0"/>
              <a:buChar char="•"/>
            </a:pPr>
            <a:r>
              <a:rPr lang="en-US" sz="1300" u="sng" dirty="0"/>
              <a:t>Energy Source</a:t>
            </a:r>
            <a:r>
              <a:rPr lang="en-US" sz="1300" dirty="0"/>
              <a:t> - Organic Molecules </a:t>
            </a:r>
            <a:endParaRPr lang="en-US" sz="1200" dirty="0"/>
          </a:p>
          <a:p>
            <a:pPr algn="ctr"/>
            <a:endParaRPr lang="en-US" sz="1000" dirty="0">
              <a:solidFill>
                <a:schemeClr val="bg1"/>
              </a:solidFill>
            </a:endParaRPr>
          </a:p>
        </p:txBody>
      </p:sp>
      <p:sp>
        <p:nvSpPr>
          <p:cNvPr id="22" name="Rectangle: Rounded Corners 21">
            <a:extLst>
              <a:ext uri="{FF2B5EF4-FFF2-40B4-BE49-F238E27FC236}">
                <a16:creationId xmlns:a16="http://schemas.microsoft.com/office/drawing/2014/main" id="{C35C968D-982E-479B-85BF-29A5C20EA984}"/>
              </a:ext>
            </a:extLst>
          </p:cNvPr>
          <p:cNvSpPr/>
          <p:nvPr/>
        </p:nvSpPr>
        <p:spPr>
          <a:xfrm>
            <a:off x="6092859" y="1007080"/>
            <a:ext cx="2941163" cy="1481596"/>
          </a:xfrm>
          <a:prstGeom prst="roundRect">
            <a:avLst/>
          </a:prstGeom>
          <a:gradFill>
            <a:gsLst>
              <a:gs pos="0">
                <a:schemeClr val="accent1">
                  <a:lumMod val="67000"/>
                </a:schemeClr>
              </a:gs>
              <a:gs pos="48000">
                <a:schemeClr val="accent1">
                  <a:lumMod val="97000"/>
                  <a:lumOff val="3000"/>
                </a:schemeClr>
              </a:gs>
              <a:gs pos="100000">
                <a:schemeClr val="accent1">
                  <a:lumMod val="60000"/>
                  <a:lumOff val="40000"/>
                </a:schemeClr>
              </a:gs>
            </a:gsLst>
            <a:lin ang="16200000" scaled="1"/>
          </a:gradFill>
          <a:ln>
            <a:noFill/>
          </a:ln>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rtlCol="0" anchor="ctr"/>
          <a:lstStyle/>
          <a:p>
            <a:r>
              <a:rPr lang="en-US" b="1" u="sng" dirty="0"/>
              <a:t>Photoheterotrophs</a:t>
            </a:r>
            <a:r>
              <a:rPr lang="en-US" dirty="0"/>
              <a:t> </a:t>
            </a:r>
            <a:r>
              <a:rPr lang="en-US" sz="1200" dirty="0"/>
              <a:t>- </a:t>
            </a:r>
          </a:p>
          <a:p>
            <a:pPr marL="171450" indent="-171450">
              <a:buFont typeface="Arial" panose="020B0604020202020204" pitchFamily="34" charset="0"/>
              <a:buChar char="•"/>
            </a:pPr>
            <a:r>
              <a:rPr lang="en-US" sz="1200" u="sng" dirty="0"/>
              <a:t>Carbon Source</a:t>
            </a:r>
            <a:r>
              <a:rPr lang="en-US" sz="1200" dirty="0"/>
              <a:t> - Organic Molecules </a:t>
            </a:r>
          </a:p>
          <a:p>
            <a:pPr marL="171450" indent="-171450">
              <a:buFont typeface="Arial" panose="020B0604020202020204" pitchFamily="34" charset="0"/>
              <a:buChar char="•"/>
            </a:pPr>
            <a:r>
              <a:rPr lang="en-US" sz="1200" u="sng" dirty="0"/>
              <a:t>Energy Source</a:t>
            </a:r>
            <a:r>
              <a:rPr lang="en-US" sz="1200" dirty="0"/>
              <a:t> - Sunlight Energy</a:t>
            </a:r>
          </a:p>
          <a:p>
            <a:pPr algn="ctr"/>
            <a:endParaRPr lang="en-US" sz="800" dirty="0">
              <a:solidFill>
                <a:schemeClr val="bg1"/>
              </a:solidFill>
            </a:endParaRPr>
          </a:p>
        </p:txBody>
      </p:sp>
      <p:sp>
        <p:nvSpPr>
          <p:cNvPr id="23" name="Rectangle: Rounded Corners 22">
            <a:extLst>
              <a:ext uri="{FF2B5EF4-FFF2-40B4-BE49-F238E27FC236}">
                <a16:creationId xmlns:a16="http://schemas.microsoft.com/office/drawing/2014/main" id="{6DC0491B-4375-4249-A0A7-96A3D8AA022D}"/>
              </a:ext>
            </a:extLst>
          </p:cNvPr>
          <p:cNvSpPr/>
          <p:nvPr/>
        </p:nvSpPr>
        <p:spPr>
          <a:xfrm>
            <a:off x="9078014" y="1007080"/>
            <a:ext cx="3113986" cy="1481596"/>
          </a:xfrm>
          <a:prstGeom prst="roundRect">
            <a:avLst/>
          </a:prstGeom>
          <a:gradFill>
            <a:gsLst>
              <a:gs pos="0">
                <a:schemeClr val="accent1">
                  <a:lumMod val="67000"/>
                </a:schemeClr>
              </a:gs>
              <a:gs pos="48000">
                <a:schemeClr val="accent1">
                  <a:lumMod val="97000"/>
                  <a:lumOff val="3000"/>
                </a:schemeClr>
              </a:gs>
              <a:gs pos="100000">
                <a:schemeClr val="accent1">
                  <a:lumMod val="60000"/>
                  <a:lumOff val="40000"/>
                </a:schemeClr>
              </a:gs>
            </a:gsLst>
            <a:lin ang="16200000" scaled="1"/>
          </a:gradFill>
          <a:ln>
            <a:noFill/>
          </a:ln>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rtlCol="0" anchor="ctr"/>
          <a:lstStyle/>
          <a:p>
            <a:r>
              <a:rPr lang="en-US" b="1" u="sng" dirty="0"/>
              <a:t>Chemoheterotroph</a:t>
            </a:r>
            <a:r>
              <a:rPr lang="en-US" b="1" dirty="0"/>
              <a:t>s</a:t>
            </a:r>
            <a:r>
              <a:rPr lang="en-US" sz="1200" b="1" dirty="0"/>
              <a:t> </a:t>
            </a:r>
            <a:r>
              <a:rPr lang="en-US" sz="1200" dirty="0"/>
              <a:t>- </a:t>
            </a:r>
          </a:p>
          <a:p>
            <a:pPr marL="285750" indent="-285750">
              <a:buFont typeface="Arial" panose="020B0604020202020204" pitchFamily="34" charset="0"/>
              <a:buChar char="•"/>
            </a:pPr>
            <a:r>
              <a:rPr lang="en-US" sz="1300" u="sng" dirty="0"/>
              <a:t>Carbon Source</a:t>
            </a:r>
            <a:r>
              <a:rPr lang="en-US" sz="1300" dirty="0"/>
              <a:t> - Organic Molecules</a:t>
            </a:r>
          </a:p>
          <a:p>
            <a:pPr marL="285750" indent="-285750">
              <a:buFont typeface="Arial" panose="020B0604020202020204" pitchFamily="34" charset="0"/>
              <a:buChar char="•"/>
            </a:pPr>
            <a:r>
              <a:rPr lang="en-US" sz="1300" dirty="0"/>
              <a:t>Energy Source - Organic Molecules</a:t>
            </a:r>
          </a:p>
          <a:p>
            <a:pPr algn="ctr"/>
            <a:endParaRPr lang="en-US" sz="1200" dirty="0">
              <a:solidFill>
                <a:schemeClr val="bg1"/>
              </a:solidFill>
            </a:endParaRPr>
          </a:p>
        </p:txBody>
      </p:sp>
    </p:spTree>
    <p:extLst>
      <p:ext uri="{BB962C8B-B14F-4D97-AF65-F5344CB8AC3E}">
        <p14:creationId xmlns:p14="http://schemas.microsoft.com/office/powerpoint/2010/main" val="401809633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p:cTn id="15" dur="1000" fill="hold"/>
                                        <p:tgtEl>
                                          <p:spTgt spid="17"/>
                                        </p:tgtEl>
                                        <p:attrNameLst>
                                          <p:attrName>ppt_w</p:attrName>
                                        </p:attrNameLst>
                                      </p:cBhvr>
                                      <p:tavLst>
                                        <p:tav tm="0">
                                          <p:val>
                                            <p:fltVal val="0"/>
                                          </p:val>
                                        </p:tav>
                                        <p:tav tm="100000">
                                          <p:val>
                                            <p:strVal val="#ppt_w"/>
                                          </p:val>
                                        </p:tav>
                                      </p:tavLst>
                                    </p:anim>
                                    <p:anim calcmode="lin" valueType="num">
                                      <p:cBhvr>
                                        <p:cTn id="16" dur="1000" fill="hold"/>
                                        <p:tgtEl>
                                          <p:spTgt spid="17"/>
                                        </p:tgtEl>
                                        <p:attrNameLst>
                                          <p:attrName>ppt_h</p:attrName>
                                        </p:attrNameLst>
                                      </p:cBhvr>
                                      <p:tavLst>
                                        <p:tav tm="0">
                                          <p:val>
                                            <p:fltVal val="0"/>
                                          </p:val>
                                        </p:tav>
                                        <p:tav tm="100000">
                                          <p:val>
                                            <p:strVal val="#ppt_h"/>
                                          </p:val>
                                        </p:tav>
                                      </p:tavLst>
                                    </p:anim>
                                    <p:anim calcmode="lin" valueType="num">
                                      <p:cBhvr>
                                        <p:cTn id="17" dur="1000" fill="hold"/>
                                        <p:tgtEl>
                                          <p:spTgt spid="17"/>
                                        </p:tgtEl>
                                        <p:attrNameLst>
                                          <p:attrName>style.rotation</p:attrName>
                                        </p:attrNameLst>
                                      </p:cBhvr>
                                      <p:tavLst>
                                        <p:tav tm="0">
                                          <p:val>
                                            <p:fltVal val="90"/>
                                          </p:val>
                                        </p:tav>
                                        <p:tav tm="100000">
                                          <p:val>
                                            <p:fltVal val="0"/>
                                          </p:val>
                                        </p:tav>
                                      </p:tavLst>
                                    </p:anim>
                                    <p:animEffect transition="in" filter="fade">
                                      <p:cBhvr>
                                        <p:cTn id="18"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1DD33F-C615-4B8F-A2DA-9C202E9BF49F}"/>
              </a:ext>
            </a:extLst>
          </p:cNvPr>
          <p:cNvSpPr>
            <a:spLocks noGrp="1"/>
          </p:cNvSpPr>
          <p:nvPr>
            <p:ph idx="1"/>
          </p:nvPr>
        </p:nvSpPr>
        <p:spPr>
          <a:xfrm>
            <a:off x="7529196" y="826324"/>
            <a:ext cx="4662804" cy="6031676"/>
          </a:xfrm>
        </p:spPr>
        <p:txBody>
          <a:bodyPr>
            <a:normAutofit/>
          </a:bodyPr>
          <a:lstStyle/>
          <a:p>
            <a:pPr marL="0" indent="0">
              <a:buNone/>
            </a:pPr>
            <a:r>
              <a:rPr lang="en-US" b="1" dirty="0"/>
              <a:t>Steps of Specialized Transduction </a:t>
            </a:r>
            <a:br>
              <a:rPr lang="en-US" dirty="0"/>
            </a:br>
            <a:r>
              <a:rPr lang="en-US" dirty="0"/>
              <a:t>The process is the same as generalized except that the phage is going to utilize the lysogenic cycle. </a:t>
            </a:r>
          </a:p>
          <a:p>
            <a:r>
              <a:rPr lang="en-US" dirty="0"/>
              <a:t>The prophage is going to leave the bacteria cell.</a:t>
            </a:r>
          </a:p>
          <a:p>
            <a:r>
              <a:rPr lang="en-US" dirty="0"/>
              <a:t>The prophage will contain a small piece of bacterial DNA</a:t>
            </a:r>
          </a:p>
          <a:p>
            <a:r>
              <a:rPr lang="en-US" dirty="0"/>
              <a:t>This bacterial DNA will get transferred to any new host cell the virus infects next. </a:t>
            </a:r>
          </a:p>
          <a:p>
            <a:pPr marL="0" indent="0">
              <a:buNone/>
            </a:pPr>
            <a:endParaRPr lang="en-US" dirty="0"/>
          </a:p>
        </p:txBody>
      </p:sp>
      <p:sp>
        <p:nvSpPr>
          <p:cNvPr id="4" name="Title 1">
            <a:extLst>
              <a:ext uri="{FF2B5EF4-FFF2-40B4-BE49-F238E27FC236}">
                <a16:creationId xmlns:a16="http://schemas.microsoft.com/office/drawing/2014/main" id="{51B866D4-333B-43AC-8547-28CD4C439416}"/>
              </a:ext>
            </a:extLst>
          </p:cNvPr>
          <p:cNvSpPr txBox="1">
            <a:spLocks/>
          </p:cNvSpPr>
          <p:nvPr/>
        </p:nvSpPr>
        <p:spPr>
          <a:xfrm>
            <a:off x="0" y="0"/>
            <a:ext cx="12113249" cy="826324"/>
          </a:xfrm>
          <a:prstGeom prst="rect">
            <a:avLst/>
          </a:prstGeom>
          <a:solidFill>
            <a:schemeClr val="accent1">
              <a:lumMod val="75000"/>
            </a:schemeClr>
          </a:solidFill>
          <a:scene3d>
            <a:camera prst="orthographicFront"/>
            <a:lightRig rig="threePt" dir="t"/>
          </a:scene3d>
          <a:sp3d>
            <a:bevelT/>
          </a:sp3d>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r>
              <a:rPr lang="en-US" sz="3400" b="1" dirty="0">
                <a:solidFill>
                  <a:srgbClr val="FFFFFF"/>
                </a:solidFill>
              </a:rPr>
              <a:t>Transduction:  A Method of Genetic Recombination in Bacteria</a:t>
            </a:r>
            <a:endParaRPr lang="en-US" sz="3400" dirty="0">
              <a:solidFill>
                <a:srgbClr val="FFFFFF"/>
              </a:solidFill>
            </a:endParaRPr>
          </a:p>
        </p:txBody>
      </p:sp>
      <p:pic>
        <p:nvPicPr>
          <p:cNvPr id="6" name="Picture 5" descr="A close up of a map&#10;&#10;Description generated with high confidence">
            <a:extLst>
              <a:ext uri="{FF2B5EF4-FFF2-40B4-BE49-F238E27FC236}">
                <a16:creationId xmlns:a16="http://schemas.microsoft.com/office/drawing/2014/main" id="{3063C0D9-0C03-435A-A073-DBD11B28977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826324"/>
            <a:ext cx="7529196" cy="6031676"/>
          </a:xfrm>
          <a:prstGeom prst="rect">
            <a:avLst/>
          </a:prstGeom>
        </p:spPr>
      </p:pic>
    </p:spTree>
    <p:extLst>
      <p:ext uri="{BB962C8B-B14F-4D97-AF65-F5344CB8AC3E}">
        <p14:creationId xmlns:p14="http://schemas.microsoft.com/office/powerpoint/2010/main" val="303917861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FBDFA86-51D3-4729-B154-79691837280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8521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animal, invertebrate&#10;&#10;Description generated with high confidence">
            <a:extLst>
              <a:ext uri="{FF2B5EF4-FFF2-40B4-BE49-F238E27FC236}">
                <a16:creationId xmlns:a16="http://schemas.microsoft.com/office/drawing/2014/main" id="{C324AAEE-8CC0-487B-AAF8-3B1D3ED686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5555" y="1740723"/>
            <a:ext cx="5062460" cy="3374973"/>
          </a:xfrm>
          <a:prstGeom prst="rect">
            <a:avLst/>
          </a:prstGeom>
        </p:spPr>
      </p:pic>
      <p:cxnSp>
        <p:nvCxnSpPr>
          <p:cNvPr id="13" name="Straight Connector 12">
            <a:extLst>
              <a:ext uri="{FF2B5EF4-FFF2-40B4-BE49-F238E27FC236}">
                <a16:creationId xmlns:a16="http://schemas.microsoft.com/office/drawing/2014/main" id="{0F1CE7C6-BE91-42A7-9214-F33FD918C386}"/>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04C4443-009B-4701-B285-674829901E19}"/>
              </a:ext>
            </a:extLst>
          </p:cNvPr>
          <p:cNvSpPr>
            <a:spLocks noGrp="1"/>
          </p:cNvSpPr>
          <p:nvPr>
            <p:ph idx="1"/>
          </p:nvPr>
        </p:nvSpPr>
        <p:spPr>
          <a:xfrm>
            <a:off x="1024129" y="2286000"/>
            <a:ext cx="5081232" cy="3931920"/>
          </a:xfrm>
        </p:spPr>
        <p:txBody>
          <a:bodyPr vert="horz" lIns="91440" tIns="45720" rIns="91440" bIns="45720" rtlCol="0">
            <a:normAutofit/>
          </a:bodyPr>
          <a:lstStyle/>
          <a:p>
            <a:r>
              <a:rPr lang="en-US" b="1" dirty="0">
                <a:solidFill>
                  <a:srgbClr val="FFFFFF"/>
                </a:solidFill>
              </a:rPr>
              <a:t>In bacterial conjugation, bacterial cells are able to exchange their genetic material! </a:t>
            </a:r>
          </a:p>
          <a:p>
            <a:r>
              <a:rPr lang="en-US" b="1" dirty="0">
                <a:solidFill>
                  <a:srgbClr val="FFFFFF"/>
                </a:solidFill>
              </a:rPr>
              <a:t>This is NOT done as a part of their reproductive process.</a:t>
            </a:r>
          </a:p>
          <a:p>
            <a:pPr marL="457200" lvl="1"/>
            <a:endParaRPr lang="en-US" sz="2800" b="1" dirty="0">
              <a:solidFill>
                <a:srgbClr val="FFFFFF"/>
              </a:solidFill>
            </a:endParaRPr>
          </a:p>
        </p:txBody>
      </p:sp>
      <p:sp>
        <p:nvSpPr>
          <p:cNvPr id="4" name="Title 1">
            <a:extLst>
              <a:ext uri="{FF2B5EF4-FFF2-40B4-BE49-F238E27FC236}">
                <a16:creationId xmlns:a16="http://schemas.microsoft.com/office/drawing/2014/main" id="{AD545372-8D7B-41D0-BBA2-257E9241D2AA}"/>
              </a:ext>
            </a:extLst>
          </p:cNvPr>
          <p:cNvSpPr txBox="1">
            <a:spLocks/>
          </p:cNvSpPr>
          <p:nvPr/>
        </p:nvSpPr>
        <p:spPr>
          <a:xfrm>
            <a:off x="1024129" y="585216"/>
            <a:ext cx="5062511" cy="1499616"/>
          </a:xfrm>
          <a:prstGeom prst="rect">
            <a:avLst/>
          </a:prstGeom>
          <a:scene3d>
            <a:camera prst="orthographicFront"/>
            <a:lightRig rig="threePt" dir="t"/>
          </a:scene3d>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pPr>
              <a:spcAft>
                <a:spcPts val="600"/>
              </a:spcAft>
            </a:pPr>
            <a:r>
              <a:rPr lang="en-US" sz="3400" b="1" kern="1200">
                <a:solidFill>
                  <a:srgbClr val="FFFFFF"/>
                </a:solidFill>
                <a:latin typeface="+mj-lt"/>
                <a:ea typeface="+mj-ea"/>
                <a:cs typeface="+mj-cs"/>
              </a:rPr>
              <a:t>Bacterial Conjugation:  A Method of Genetic Recombination in Bacteria</a:t>
            </a:r>
          </a:p>
        </p:txBody>
      </p:sp>
    </p:spTree>
    <p:extLst>
      <p:ext uri="{BB962C8B-B14F-4D97-AF65-F5344CB8AC3E}">
        <p14:creationId xmlns:p14="http://schemas.microsoft.com/office/powerpoint/2010/main" val="208174858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FBDFA86-51D3-4729-B154-79691837280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85216" cy="6858000"/>
          </a:xfrm>
          <a:prstGeom prst="rect">
            <a:avLst/>
          </a:prstGeom>
          <a:solidFill>
            <a:srgbClr val="6C1F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screenshot of a cell phone&#10;&#10;Description generated with very high confidence">
            <a:extLst>
              <a:ext uri="{FF2B5EF4-FFF2-40B4-BE49-F238E27FC236}">
                <a16:creationId xmlns:a16="http://schemas.microsoft.com/office/drawing/2014/main" id="{E0771F30-5A8A-4006-88E8-C93ECCCAF01E}"/>
              </a:ext>
            </a:extLst>
          </p:cNvPr>
          <p:cNvPicPr>
            <a:picLocks noChangeAspect="1"/>
          </p:cNvPicPr>
          <p:nvPr/>
        </p:nvPicPr>
        <p:blipFill rotWithShape="1">
          <a:blip r:embed="rId2">
            <a:extLst>
              <a:ext uri="{28A0092B-C50C-407E-A947-70E740481C1C}">
                <a14:useLocalDpi xmlns:a14="http://schemas.microsoft.com/office/drawing/2010/main" val="0"/>
              </a:ext>
            </a:extLst>
          </a:blip>
          <a:srcRect l="8305" r="5990" b="1074"/>
          <a:stretch/>
        </p:blipFill>
        <p:spPr>
          <a:xfrm>
            <a:off x="6959358" y="406026"/>
            <a:ext cx="5137908" cy="5811894"/>
          </a:xfrm>
          <a:prstGeom prst="rect">
            <a:avLst/>
          </a:prstGeom>
        </p:spPr>
      </p:pic>
      <p:cxnSp>
        <p:nvCxnSpPr>
          <p:cNvPr id="13" name="Straight Connector 12">
            <a:extLst>
              <a:ext uri="{FF2B5EF4-FFF2-40B4-BE49-F238E27FC236}">
                <a16:creationId xmlns:a16="http://schemas.microsoft.com/office/drawing/2014/main" id="{0F1CE7C6-BE91-42A7-9214-F33FD918C386}"/>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F790B01-E665-449E-9646-5E10645EFC55}"/>
              </a:ext>
            </a:extLst>
          </p:cNvPr>
          <p:cNvSpPr>
            <a:spLocks noGrp="1"/>
          </p:cNvSpPr>
          <p:nvPr>
            <p:ph idx="1"/>
          </p:nvPr>
        </p:nvSpPr>
        <p:spPr>
          <a:xfrm>
            <a:off x="1024128" y="1652648"/>
            <a:ext cx="5537445" cy="4565272"/>
          </a:xfrm>
        </p:spPr>
        <p:txBody>
          <a:bodyPr vert="horz" lIns="91440" tIns="45720" rIns="91440" bIns="45720" rtlCol="0">
            <a:normAutofit lnSpcReduction="10000"/>
          </a:bodyPr>
          <a:lstStyle/>
          <a:p>
            <a:pPr marL="0" indent="0">
              <a:buNone/>
            </a:pPr>
            <a:r>
              <a:rPr lang="en-US" sz="2200" b="1" dirty="0">
                <a:solidFill>
                  <a:srgbClr val="FFFFFF"/>
                </a:solidFill>
              </a:rPr>
              <a:t>Conjugation is made possible by the "F plasmid". </a:t>
            </a:r>
          </a:p>
          <a:p>
            <a:r>
              <a:rPr lang="en-US" sz="1900" b="1" dirty="0">
                <a:solidFill>
                  <a:srgbClr val="FFFFFF"/>
                </a:solidFill>
              </a:rPr>
              <a:t>The F plasmid is the "fertility plasmid". </a:t>
            </a:r>
          </a:p>
          <a:p>
            <a:r>
              <a:rPr lang="en-US" sz="1900" b="1" dirty="0">
                <a:solidFill>
                  <a:srgbClr val="FFFFFF"/>
                </a:solidFill>
              </a:rPr>
              <a:t>The F plasmid contains genes that allow bacteria to form a sex pilus (</a:t>
            </a:r>
            <a:r>
              <a:rPr lang="en-US" sz="1900" b="1" i="1" dirty="0">
                <a:solidFill>
                  <a:srgbClr val="FFFFFF"/>
                </a:solidFill>
              </a:rPr>
              <a:t>pili is plural</a:t>
            </a:r>
            <a:r>
              <a:rPr lang="en-US" sz="1900" b="1" dirty="0">
                <a:solidFill>
                  <a:srgbClr val="FFFFFF"/>
                </a:solidFill>
              </a:rPr>
              <a:t>) which is a protrusion that can penetrate the cell wall and membrane of another bacterium. </a:t>
            </a:r>
          </a:p>
          <a:p>
            <a:r>
              <a:rPr lang="en-US" sz="1900" b="1" dirty="0">
                <a:solidFill>
                  <a:srgbClr val="FFFFFF"/>
                </a:solidFill>
              </a:rPr>
              <a:t>The sex pilus allows the bacteria to form a </a:t>
            </a:r>
            <a:r>
              <a:rPr lang="en-US" sz="1900" b="1" u="sng" dirty="0">
                <a:solidFill>
                  <a:srgbClr val="FFFFFF"/>
                </a:solidFill>
              </a:rPr>
              <a:t>cytoplasmic bridge</a:t>
            </a:r>
            <a:r>
              <a:rPr lang="en-US" sz="1900" b="1" dirty="0">
                <a:solidFill>
                  <a:srgbClr val="FFFFFF"/>
                </a:solidFill>
              </a:rPr>
              <a:t> with another bacteria.</a:t>
            </a:r>
          </a:p>
          <a:p>
            <a:r>
              <a:rPr lang="en-US" sz="1900" b="1" dirty="0">
                <a:solidFill>
                  <a:srgbClr val="FFFFFF"/>
                </a:solidFill>
              </a:rPr>
              <a:t>Once that cytoplasmic bridge forms, the F plasmid is then replicated and the copy of the plasmid will be transferred to the other bacterium. </a:t>
            </a:r>
          </a:p>
          <a:p>
            <a:r>
              <a:rPr lang="en-US" sz="1900" b="1" dirty="0">
                <a:solidFill>
                  <a:srgbClr val="FFFFFF"/>
                </a:solidFill>
              </a:rPr>
              <a:t>When the bacteria receives its copy of the F plasmid, it then has the ability to now create its own sex pili and can go give copies of its F plasmid to other bacteria. ​</a:t>
            </a:r>
          </a:p>
          <a:p>
            <a:endParaRPr lang="en-US" sz="1500" dirty="0">
              <a:solidFill>
                <a:srgbClr val="FFFFFF"/>
              </a:solidFill>
            </a:endParaRPr>
          </a:p>
        </p:txBody>
      </p:sp>
      <p:sp>
        <p:nvSpPr>
          <p:cNvPr id="4" name="Title 1">
            <a:extLst>
              <a:ext uri="{FF2B5EF4-FFF2-40B4-BE49-F238E27FC236}">
                <a16:creationId xmlns:a16="http://schemas.microsoft.com/office/drawing/2014/main" id="{B13CD40E-7915-44FB-AE85-381CBC708AEF}"/>
              </a:ext>
            </a:extLst>
          </p:cNvPr>
          <p:cNvSpPr txBox="1">
            <a:spLocks/>
          </p:cNvSpPr>
          <p:nvPr/>
        </p:nvSpPr>
        <p:spPr>
          <a:xfrm>
            <a:off x="762000" y="76516"/>
            <a:ext cx="5973864" cy="1499616"/>
          </a:xfrm>
          <a:prstGeom prst="rect">
            <a:avLst/>
          </a:prstGeom>
          <a:scene3d>
            <a:camera prst="orthographicFront"/>
            <a:lightRig rig="threePt" dir="t"/>
          </a:scene3d>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pPr algn="ctr">
              <a:spcAft>
                <a:spcPts val="600"/>
              </a:spcAft>
            </a:pPr>
            <a:r>
              <a:rPr lang="en-US" sz="3400" b="1" kern="1200" dirty="0">
                <a:solidFill>
                  <a:srgbClr val="FFFFFF"/>
                </a:solidFill>
                <a:latin typeface="+mj-lt"/>
                <a:ea typeface="+mj-ea"/>
                <a:cs typeface="+mj-cs"/>
              </a:rPr>
              <a:t>Bacterial Conjugation:  A Method of Genetic Recombination in Bacteria</a:t>
            </a:r>
            <a:endParaRPr lang="en-US" sz="3400" kern="1200" dirty="0">
              <a:solidFill>
                <a:srgbClr val="FFFFFF"/>
              </a:solidFill>
              <a:latin typeface="+mj-lt"/>
              <a:ea typeface="+mj-ea"/>
              <a:cs typeface="+mj-cs"/>
            </a:endParaRPr>
          </a:p>
        </p:txBody>
      </p:sp>
    </p:spTree>
    <p:extLst>
      <p:ext uri="{BB962C8B-B14F-4D97-AF65-F5344CB8AC3E}">
        <p14:creationId xmlns:p14="http://schemas.microsoft.com/office/powerpoint/2010/main" val="248526847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91C5B-41B2-457B-8D55-29DDC0023DA6}"/>
              </a:ext>
            </a:extLst>
          </p:cNvPr>
          <p:cNvSpPr>
            <a:spLocks noGrp="1"/>
          </p:cNvSpPr>
          <p:nvPr>
            <p:ph type="title"/>
          </p:nvPr>
        </p:nvSpPr>
        <p:spPr>
          <a:xfrm>
            <a:off x="875907" y="186016"/>
            <a:ext cx="10515600" cy="690677"/>
          </a:xfrm>
        </p:spPr>
        <p:txBody>
          <a:bodyPr>
            <a:noAutofit/>
          </a:bodyPr>
          <a:lstStyle/>
          <a:p>
            <a:pPr algn="ctr"/>
            <a:r>
              <a:rPr lang="en-US" sz="2400" b="1" dirty="0"/>
              <a:t>There are 4 classes of organisms based on what they use as a source of carbon and what they can metabolize for energy.</a:t>
            </a:r>
          </a:p>
        </p:txBody>
      </p:sp>
      <p:sp>
        <p:nvSpPr>
          <p:cNvPr id="4" name="Rectangle 3">
            <a:extLst>
              <a:ext uri="{FF2B5EF4-FFF2-40B4-BE49-F238E27FC236}">
                <a16:creationId xmlns:a16="http://schemas.microsoft.com/office/drawing/2014/main" id="{01940676-0865-479D-8754-BE4F427F5DFD}"/>
              </a:ext>
            </a:extLst>
          </p:cNvPr>
          <p:cNvSpPr/>
          <p:nvPr/>
        </p:nvSpPr>
        <p:spPr>
          <a:xfrm>
            <a:off x="1858650" y="3703742"/>
            <a:ext cx="8550111" cy="2862322"/>
          </a:xfrm>
          <a:prstGeom prst="rect">
            <a:avLst/>
          </a:prstGeom>
        </p:spPr>
        <p:txBody>
          <a:bodyPr wrap="square">
            <a:spAutoFit/>
          </a:bodyPr>
          <a:lstStyle/>
          <a:p>
            <a:r>
              <a:rPr lang="en-US" b="1" dirty="0"/>
              <a:t>Next, let’s look at the second word, which is the word that sits somewhat in the middle of these classifications. </a:t>
            </a:r>
          </a:p>
          <a:p>
            <a:pPr marL="285750" indent="-285750">
              <a:buFont typeface="Arial" panose="020B0604020202020204" pitchFamily="34" charset="0"/>
              <a:buChar char="•"/>
            </a:pPr>
            <a:r>
              <a:rPr lang="en-US" b="1" dirty="0"/>
              <a:t>Each of these terms has either </a:t>
            </a:r>
            <a:r>
              <a:rPr lang="en-US" b="1" dirty="0">
                <a:solidFill>
                  <a:srgbClr val="FF0000"/>
                </a:solidFill>
              </a:rPr>
              <a:t>“auto-”</a:t>
            </a:r>
            <a:r>
              <a:rPr lang="en-US" b="1" dirty="0"/>
              <a:t> or </a:t>
            </a:r>
            <a:r>
              <a:rPr lang="en-US" b="1" dirty="0">
                <a:solidFill>
                  <a:srgbClr val="FF0000"/>
                </a:solidFill>
              </a:rPr>
              <a:t>“hetero-” </a:t>
            </a:r>
            <a:r>
              <a:rPr lang="en-US" b="1" dirty="0"/>
              <a:t>in it. </a:t>
            </a:r>
          </a:p>
          <a:p>
            <a:pPr marL="285750" indent="-285750">
              <a:buFont typeface="Arial" panose="020B0604020202020204" pitchFamily="34" charset="0"/>
              <a:buChar char="•"/>
            </a:pPr>
            <a:r>
              <a:rPr lang="en-US" b="1" dirty="0"/>
              <a:t>So here’s the rule. The first word is going to define the </a:t>
            </a:r>
            <a:r>
              <a:rPr lang="en-US" b="1" u="sng" dirty="0">
                <a:solidFill>
                  <a:srgbClr val="FF0000"/>
                </a:solidFill>
              </a:rPr>
              <a:t>ENERGY source</a:t>
            </a:r>
            <a:r>
              <a:rPr lang="en-US" b="1" u="sng" dirty="0"/>
              <a:t> </a:t>
            </a:r>
            <a:r>
              <a:rPr lang="en-US" b="1" dirty="0"/>
              <a:t>for that class of organisms. The second is going to define the </a:t>
            </a:r>
            <a:r>
              <a:rPr lang="en-US" b="1" u="sng" dirty="0">
                <a:solidFill>
                  <a:srgbClr val="FF0000"/>
                </a:solidFill>
              </a:rPr>
              <a:t>CARBON source </a:t>
            </a:r>
            <a:r>
              <a:rPr lang="en-US" b="1" dirty="0"/>
              <a:t>for that class of organisms. </a:t>
            </a:r>
          </a:p>
          <a:p>
            <a:pPr marL="285750" indent="-285750">
              <a:buFont typeface="Arial" panose="020B0604020202020204" pitchFamily="34" charset="0"/>
              <a:buChar char="•"/>
            </a:pPr>
            <a:r>
              <a:rPr lang="en-US" b="1" dirty="0"/>
              <a:t>The word </a:t>
            </a:r>
            <a:r>
              <a:rPr lang="en-US" b="1" dirty="0">
                <a:solidFill>
                  <a:srgbClr val="FF0000"/>
                </a:solidFill>
              </a:rPr>
              <a:t>“auto-” </a:t>
            </a:r>
            <a:r>
              <a:rPr lang="en-US" b="1" dirty="0"/>
              <a:t>means </a:t>
            </a:r>
            <a:r>
              <a:rPr lang="en-US" b="1" dirty="0">
                <a:solidFill>
                  <a:srgbClr val="FF0000"/>
                </a:solidFill>
              </a:rPr>
              <a:t>“self”. </a:t>
            </a:r>
            <a:r>
              <a:rPr lang="en-US" b="1" dirty="0"/>
              <a:t>These are “autotrophs” that we know make their own food. They do not need to consume organic matter like heterotrophs do. </a:t>
            </a:r>
          </a:p>
          <a:p>
            <a:pPr marL="285750" indent="-285750">
              <a:buFont typeface="Arial" panose="020B0604020202020204" pitchFamily="34" charset="0"/>
              <a:buChar char="•"/>
            </a:pPr>
            <a:r>
              <a:rPr lang="en-US" b="1" dirty="0"/>
              <a:t>This means that organisms classified as </a:t>
            </a:r>
            <a:r>
              <a:rPr lang="en-US" b="1" dirty="0" err="1"/>
              <a:t>photo</a:t>
            </a:r>
            <a:r>
              <a:rPr lang="en-US" b="1" dirty="0" err="1">
                <a:solidFill>
                  <a:srgbClr val="FF0000"/>
                </a:solidFill>
              </a:rPr>
              <a:t>AUTO</a:t>
            </a:r>
            <a:r>
              <a:rPr lang="en-US" b="1" dirty="0" err="1"/>
              <a:t>trophs</a:t>
            </a:r>
            <a:r>
              <a:rPr lang="en-US" b="1" dirty="0"/>
              <a:t> and </a:t>
            </a:r>
            <a:r>
              <a:rPr lang="en-US" b="1" dirty="0" err="1"/>
              <a:t>chemo</a:t>
            </a:r>
            <a:r>
              <a:rPr lang="en-US" b="1" dirty="0" err="1">
                <a:solidFill>
                  <a:srgbClr val="FF0000"/>
                </a:solidFill>
              </a:rPr>
              <a:t>AUTO</a:t>
            </a:r>
            <a:r>
              <a:rPr lang="en-US" b="1" dirty="0" err="1"/>
              <a:t>trophs</a:t>
            </a:r>
            <a:r>
              <a:rPr lang="en-US" b="1" dirty="0"/>
              <a:t> will use the </a:t>
            </a:r>
            <a:r>
              <a:rPr lang="en-US" b="1" u="sng" dirty="0"/>
              <a:t>in</a:t>
            </a:r>
            <a:r>
              <a:rPr lang="en-US" b="1" dirty="0"/>
              <a:t>organic chemical compound, </a:t>
            </a:r>
            <a:r>
              <a:rPr lang="en-US" b="1" dirty="0">
                <a:solidFill>
                  <a:srgbClr val="FF0000"/>
                </a:solidFill>
              </a:rPr>
              <a:t>carbon dioxide </a:t>
            </a:r>
            <a:r>
              <a:rPr lang="en-US" b="1" dirty="0"/>
              <a:t>as their </a:t>
            </a:r>
            <a:r>
              <a:rPr lang="en-US" b="1" dirty="0">
                <a:solidFill>
                  <a:srgbClr val="FF0000"/>
                </a:solidFill>
              </a:rPr>
              <a:t>CARBON source</a:t>
            </a:r>
            <a:r>
              <a:rPr lang="en-US" b="1" dirty="0"/>
              <a:t>!</a:t>
            </a:r>
          </a:p>
        </p:txBody>
      </p:sp>
      <p:pic>
        <p:nvPicPr>
          <p:cNvPr id="18" name="Graphic 17" descr="Sun">
            <a:extLst>
              <a:ext uri="{FF2B5EF4-FFF2-40B4-BE49-F238E27FC236}">
                <a16:creationId xmlns:a16="http://schemas.microsoft.com/office/drawing/2014/main" id="{F0A188BB-5FD6-4E35-B80C-C62B865A985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0516" y="2833922"/>
            <a:ext cx="914400" cy="914400"/>
          </a:xfrm>
          <a:prstGeom prst="rect">
            <a:avLst/>
          </a:prstGeom>
        </p:spPr>
      </p:pic>
      <p:pic>
        <p:nvPicPr>
          <p:cNvPr id="19" name="Graphic 18" descr="Sun">
            <a:extLst>
              <a:ext uri="{FF2B5EF4-FFF2-40B4-BE49-F238E27FC236}">
                <a16:creationId xmlns:a16="http://schemas.microsoft.com/office/drawing/2014/main" id="{5D9021E5-74E7-4BBC-8878-53EEEAEAC9C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28940" y="2833922"/>
            <a:ext cx="914400" cy="914400"/>
          </a:xfrm>
          <a:prstGeom prst="rect">
            <a:avLst/>
          </a:prstGeom>
        </p:spPr>
      </p:pic>
      <p:pic>
        <p:nvPicPr>
          <p:cNvPr id="14" name="Graphic 13" descr="Flask">
            <a:extLst>
              <a:ext uri="{FF2B5EF4-FFF2-40B4-BE49-F238E27FC236}">
                <a16:creationId xmlns:a16="http://schemas.microsoft.com/office/drawing/2014/main" id="{5F3B965C-6C54-4F74-BC25-298F3A77EB7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150231" y="2727874"/>
            <a:ext cx="914400" cy="914400"/>
          </a:xfrm>
          <a:prstGeom prst="rect">
            <a:avLst/>
          </a:prstGeom>
        </p:spPr>
      </p:pic>
      <p:pic>
        <p:nvPicPr>
          <p:cNvPr id="17" name="Graphic 16" descr="Flask">
            <a:extLst>
              <a:ext uri="{FF2B5EF4-FFF2-40B4-BE49-F238E27FC236}">
                <a16:creationId xmlns:a16="http://schemas.microsoft.com/office/drawing/2014/main" id="{69BB8549-582A-4ADD-9D1B-8B3D8023CF8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181189" y="2736947"/>
            <a:ext cx="914400" cy="914400"/>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248807E8-8C70-4501-B88C-13CC67405535}"/>
                  </a:ext>
                </a:extLst>
              </p:cNvPr>
              <p:cNvSpPr txBox="1"/>
              <p:nvPr/>
            </p:nvSpPr>
            <p:spPr>
              <a:xfrm rot="19971992">
                <a:off x="662707" y="2892657"/>
                <a:ext cx="426399" cy="27065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1" i="0" smtClean="0">
                          <a:solidFill>
                            <a:srgbClr val="C00000"/>
                          </a:solidFill>
                          <a:latin typeface="Cambria Math" panose="02040503050406030204" pitchFamily="18" charset="0"/>
                        </a:rPr>
                        <m:t>𝐂𝐎</m:t>
                      </m:r>
                      <m:r>
                        <a:rPr lang="en-US" b="1" i="0" baseline="-25000" smtClean="0">
                          <a:solidFill>
                            <a:srgbClr val="C00000"/>
                          </a:solidFill>
                          <a:latin typeface="Cambria Math" panose="02040503050406030204" pitchFamily="18" charset="0"/>
                        </a:rPr>
                        <m:t>𝟐</m:t>
                      </m:r>
                    </m:oMath>
                  </m:oMathPara>
                </a14:m>
                <a:endParaRPr lang="en-US" b="1" baseline="-25000" dirty="0">
                  <a:solidFill>
                    <a:srgbClr val="C00000"/>
                  </a:solidFill>
                </a:endParaRPr>
              </a:p>
            </p:txBody>
          </p:sp>
        </mc:Choice>
        <mc:Fallback xmlns="">
          <p:sp>
            <p:nvSpPr>
              <p:cNvPr id="13" name="TextBox 12">
                <a:extLst>
                  <a:ext uri="{FF2B5EF4-FFF2-40B4-BE49-F238E27FC236}">
                    <a16:creationId xmlns:a16="http://schemas.microsoft.com/office/drawing/2014/main" id="{248807E8-8C70-4501-B88C-13CC67405535}"/>
                  </a:ext>
                </a:extLst>
              </p:cNvPr>
              <p:cNvSpPr txBox="1">
                <a:spLocks noRot="1" noChangeAspect="1" noMove="1" noResize="1" noEditPoints="1" noAdjustHandles="1" noChangeArrowheads="1" noChangeShapeType="1" noTextEdit="1"/>
              </p:cNvSpPr>
              <p:nvPr/>
            </p:nvSpPr>
            <p:spPr>
              <a:xfrm rot="19971992">
                <a:off x="662707" y="2892657"/>
                <a:ext cx="426399" cy="270652"/>
              </a:xfrm>
              <a:prstGeom prst="rect">
                <a:avLst/>
              </a:prstGeom>
              <a:blipFill>
                <a:blip r:embed="rId6"/>
                <a:stretch>
                  <a:fillRect l="-8434" r="-10843" b="-12500"/>
                </a:stretch>
              </a:blipFill>
            </p:spPr>
            <p:txBody>
              <a:bodyPr/>
              <a:lstStyle/>
              <a:p>
                <a:r>
                  <a:rPr lang="en-US">
                    <a:noFill/>
                  </a:rPr>
                  <a:t> </a:t>
                </a:r>
              </a:p>
            </p:txBody>
          </p:sp>
        </mc:Fallback>
      </mc:AlternateContent>
      <p:sp>
        <p:nvSpPr>
          <p:cNvPr id="21" name="Rectangle: Rounded Corners 20">
            <a:extLst>
              <a:ext uri="{FF2B5EF4-FFF2-40B4-BE49-F238E27FC236}">
                <a16:creationId xmlns:a16="http://schemas.microsoft.com/office/drawing/2014/main" id="{7F265233-FC50-4028-A7AF-67D620FDC1E7}"/>
              </a:ext>
            </a:extLst>
          </p:cNvPr>
          <p:cNvSpPr/>
          <p:nvPr/>
        </p:nvSpPr>
        <p:spPr>
          <a:xfrm>
            <a:off x="122551" y="1007080"/>
            <a:ext cx="2941163" cy="1481596"/>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rtlCol="0" anchor="ctr"/>
          <a:lstStyle/>
          <a:p>
            <a:r>
              <a:rPr lang="en-US" sz="1050" b="1" u="sng" dirty="0">
                <a:solidFill>
                  <a:schemeClr val="bg1"/>
                </a:solidFill>
              </a:rPr>
              <a:t> </a:t>
            </a:r>
            <a:r>
              <a:rPr lang="en-US" b="1" u="sng" dirty="0">
                <a:solidFill>
                  <a:schemeClr val="bg1"/>
                </a:solidFill>
              </a:rPr>
              <a:t>Photoautotrophs </a:t>
            </a:r>
            <a:r>
              <a:rPr lang="en-US" dirty="0">
                <a:solidFill>
                  <a:schemeClr val="bg1"/>
                </a:solidFill>
              </a:rPr>
              <a:t>- </a:t>
            </a:r>
          </a:p>
          <a:p>
            <a:pPr marL="285750" indent="-285750">
              <a:buFont typeface="Arial" panose="020B0604020202020204" pitchFamily="34" charset="0"/>
              <a:buChar char="•"/>
            </a:pPr>
            <a:r>
              <a:rPr lang="en-US" sz="1400" u="sng" dirty="0">
                <a:solidFill>
                  <a:schemeClr val="bg1"/>
                </a:solidFill>
              </a:rPr>
              <a:t>Carbon Source</a:t>
            </a:r>
            <a:r>
              <a:rPr lang="en-US" sz="1400" dirty="0">
                <a:solidFill>
                  <a:schemeClr val="bg1"/>
                </a:solidFill>
              </a:rPr>
              <a:t> - Carbon Dioxide</a:t>
            </a:r>
          </a:p>
          <a:p>
            <a:pPr marL="285750" indent="-285750">
              <a:buFont typeface="Arial" panose="020B0604020202020204" pitchFamily="34" charset="0"/>
              <a:buChar char="•"/>
            </a:pPr>
            <a:r>
              <a:rPr lang="en-US" sz="1400" u="sng" dirty="0">
                <a:solidFill>
                  <a:schemeClr val="bg1"/>
                </a:solidFill>
              </a:rPr>
              <a:t>Energy Source</a:t>
            </a:r>
            <a:r>
              <a:rPr lang="en-US" sz="1400" dirty="0">
                <a:solidFill>
                  <a:schemeClr val="bg1"/>
                </a:solidFill>
              </a:rPr>
              <a:t> - Sunlight Energy </a:t>
            </a:r>
          </a:p>
          <a:p>
            <a:endParaRPr lang="en-US" sz="1050" dirty="0">
              <a:solidFill>
                <a:schemeClr val="bg1"/>
              </a:solidFill>
            </a:endParaRPr>
          </a:p>
        </p:txBody>
      </p:sp>
      <p:sp>
        <p:nvSpPr>
          <p:cNvPr id="22" name="Rectangle: Rounded Corners 21">
            <a:extLst>
              <a:ext uri="{FF2B5EF4-FFF2-40B4-BE49-F238E27FC236}">
                <a16:creationId xmlns:a16="http://schemas.microsoft.com/office/drawing/2014/main" id="{BAFA8B84-040C-402D-8446-BA1B0D98F800}"/>
              </a:ext>
            </a:extLst>
          </p:cNvPr>
          <p:cNvSpPr/>
          <p:nvPr/>
        </p:nvSpPr>
        <p:spPr>
          <a:xfrm>
            <a:off x="3107705" y="1007080"/>
            <a:ext cx="2941163" cy="1481596"/>
          </a:xfrm>
          <a:prstGeom prst="roundRect">
            <a:avLst/>
          </a:prstGeom>
          <a:gradFill>
            <a:gsLst>
              <a:gs pos="0">
                <a:schemeClr val="accent1">
                  <a:lumMod val="67000"/>
                </a:schemeClr>
              </a:gs>
              <a:gs pos="48000">
                <a:schemeClr val="accent1">
                  <a:lumMod val="97000"/>
                  <a:lumOff val="3000"/>
                </a:schemeClr>
              </a:gs>
              <a:gs pos="100000">
                <a:schemeClr val="accent1">
                  <a:lumMod val="60000"/>
                  <a:lumOff val="40000"/>
                </a:schemeClr>
              </a:gs>
            </a:gsLst>
            <a:lin ang="16200000" scaled="1"/>
          </a:gradFill>
          <a:ln>
            <a:noFill/>
          </a:ln>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rtlCol="0" anchor="ctr"/>
          <a:lstStyle/>
          <a:p>
            <a:r>
              <a:rPr lang="en-US" sz="1200" b="1" u="sng" dirty="0">
                <a:solidFill>
                  <a:schemeClr val="bg1"/>
                </a:solidFill>
              </a:rPr>
              <a:t> </a:t>
            </a:r>
            <a:r>
              <a:rPr lang="en-US" b="1" u="sng" dirty="0"/>
              <a:t>Chemoautotrophs</a:t>
            </a:r>
            <a:r>
              <a:rPr lang="en-US" sz="1200" dirty="0"/>
              <a:t> - </a:t>
            </a:r>
          </a:p>
          <a:p>
            <a:pPr marL="285750" indent="-285750">
              <a:buFont typeface="Arial" panose="020B0604020202020204" pitchFamily="34" charset="0"/>
              <a:buChar char="•"/>
            </a:pPr>
            <a:r>
              <a:rPr lang="en-US" sz="1300" u="sng" dirty="0"/>
              <a:t>Carbon Source</a:t>
            </a:r>
            <a:r>
              <a:rPr lang="en-US" sz="1300" dirty="0"/>
              <a:t> - Carbon Dioxide</a:t>
            </a:r>
          </a:p>
          <a:p>
            <a:pPr marL="285750" indent="-285750">
              <a:buFont typeface="Arial" panose="020B0604020202020204" pitchFamily="34" charset="0"/>
              <a:buChar char="•"/>
            </a:pPr>
            <a:r>
              <a:rPr lang="en-US" sz="1300" u="sng" dirty="0"/>
              <a:t>Energy Source</a:t>
            </a:r>
            <a:r>
              <a:rPr lang="en-US" sz="1300" dirty="0"/>
              <a:t> - Organic Molecules </a:t>
            </a:r>
            <a:endParaRPr lang="en-US" sz="1200" dirty="0"/>
          </a:p>
          <a:p>
            <a:pPr algn="ctr"/>
            <a:endParaRPr lang="en-US" sz="1000" dirty="0">
              <a:solidFill>
                <a:schemeClr val="bg1"/>
              </a:solidFill>
            </a:endParaRPr>
          </a:p>
        </p:txBody>
      </p:sp>
      <p:sp>
        <p:nvSpPr>
          <p:cNvPr id="23" name="Rectangle: Rounded Corners 22">
            <a:extLst>
              <a:ext uri="{FF2B5EF4-FFF2-40B4-BE49-F238E27FC236}">
                <a16:creationId xmlns:a16="http://schemas.microsoft.com/office/drawing/2014/main" id="{7E3F583E-DF2B-4DD8-8B23-8AC917363E93}"/>
              </a:ext>
            </a:extLst>
          </p:cNvPr>
          <p:cNvSpPr/>
          <p:nvPr/>
        </p:nvSpPr>
        <p:spPr>
          <a:xfrm>
            <a:off x="6092859" y="1007080"/>
            <a:ext cx="2941163" cy="1481596"/>
          </a:xfrm>
          <a:prstGeom prst="roundRect">
            <a:avLst/>
          </a:prstGeom>
          <a:gradFill>
            <a:gsLst>
              <a:gs pos="0">
                <a:schemeClr val="accent1">
                  <a:lumMod val="67000"/>
                </a:schemeClr>
              </a:gs>
              <a:gs pos="48000">
                <a:schemeClr val="accent1">
                  <a:lumMod val="97000"/>
                  <a:lumOff val="3000"/>
                </a:schemeClr>
              </a:gs>
              <a:gs pos="100000">
                <a:schemeClr val="accent1">
                  <a:lumMod val="60000"/>
                  <a:lumOff val="40000"/>
                </a:schemeClr>
              </a:gs>
            </a:gsLst>
            <a:lin ang="16200000" scaled="1"/>
          </a:gradFill>
          <a:ln>
            <a:noFill/>
          </a:ln>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rtlCol="0" anchor="ctr"/>
          <a:lstStyle/>
          <a:p>
            <a:r>
              <a:rPr lang="en-US" b="1" u="sng" dirty="0"/>
              <a:t>Photoheterotrophs</a:t>
            </a:r>
            <a:r>
              <a:rPr lang="en-US" dirty="0"/>
              <a:t> </a:t>
            </a:r>
            <a:r>
              <a:rPr lang="en-US" sz="1200" dirty="0"/>
              <a:t>- </a:t>
            </a:r>
          </a:p>
          <a:p>
            <a:pPr marL="171450" indent="-171450">
              <a:buFont typeface="Arial" panose="020B0604020202020204" pitchFamily="34" charset="0"/>
              <a:buChar char="•"/>
            </a:pPr>
            <a:r>
              <a:rPr lang="en-US" sz="1200" u="sng" dirty="0"/>
              <a:t>Carbon Source</a:t>
            </a:r>
            <a:r>
              <a:rPr lang="en-US" sz="1200" dirty="0"/>
              <a:t> - Organic Molecules </a:t>
            </a:r>
          </a:p>
          <a:p>
            <a:pPr marL="171450" indent="-171450">
              <a:buFont typeface="Arial" panose="020B0604020202020204" pitchFamily="34" charset="0"/>
              <a:buChar char="•"/>
            </a:pPr>
            <a:r>
              <a:rPr lang="en-US" sz="1200" u="sng" dirty="0"/>
              <a:t>Energy Source</a:t>
            </a:r>
            <a:r>
              <a:rPr lang="en-US" sz="1200" dirty="0"/>
              <a:t> - Sunlight Energy</a:t>
            </a:r>
          </a:p>
          <a:p>
            <a:pPr algn="ctr"/>
            <a:endParaRPr lang="en-US" sz="800" dirty="0">
              <a:solidFill>
                <a:schemeClr val="bg1"/>
              </a:solidFill>
            </a:endParaRPr>
          </a:p>
        </p:txBody>
      </p:sp>
      <p:sp>
        <p:nvSpPr>
          <p:cNvPr id="24" name="Rectangle: Rounded Corners 23">
            <a:extLst>
              <a:ext uri="{FF2B5EF4-FFF2-40B4-BE49-F238E27FC236}">
                <a16:creationId xmlns:a16="http://schemas.microsoft.com/office/drawing/2014/main" id="{18B82A4F-7745-4B2B-88CD-7F3C99098E4C}"/>
              </a:ext>
            </a:extLst>
          </p:cNvPr>
          <p:cNvSpPr/>
          <p:nvPr/>
        </p:nvSpPr>
        <p:spPr>
          <a:xfrm>
            <a:off x="9078014" y="1007080"/>
            <a:ext cx="3113986" cy="1481596"/>
          </a:xfrm>
          <a:prstGeom prst="roundRect">
            <a:avLst/>
          </a:prstGeom>
          <a:gradFill>
            <a:gsLst>
              <a:gs pos="0">
                <a:schemeClr val="accent1">
                  <a:lumMod val="67000"/>
                </a:schemeClr>
              </a:gs>
              <a:gs pos="48000">
                <a:schemeClr val="accent1">
                  <a:lumMod val="97000"/>
                  <a:lumOff val="3000"/>
                </a:schemeClr>
              </a:gs>
              <a:gs pos="100000">
                <a:schemeClr val="accent1">
                  <a:lumMod val="60000"/>
                  <a:lumOff val="40000"/>
                </a:schemeClr>
              </a:gs>
            </a:gsLst>
            <a:lin ang="16200000" scaled="1"/>
          </a:gradFill>
          <a:ln>
            <a:noFill/>
          </a:ln>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rtlCol="0" anchor="ctr"/>
          <a:lstStyle/>
          <a:p>
            <a:r>
              <a:rPr lang="en-US" b="1" u="sng" dirty="0"/>
              <a:t>Chemoheterotroph</a:t>
            </a:r>
            <a:r>
              <a:rPr lang="en-US" b="1" dirty="0"/>
              <a:t>s</a:t>
            </a:r>
            <a:r>
              <a:rPr lang="en-US" sz="1200" b="1" dirty="0"/>
              <a:t> </a:t>
            </a:r>
            <a:r>
              <a:rPr lang="en-US" sz="1200" dirty="0"/>
              <a:t>- </a:t>
            </a:r>
          </a:p>
          <a:p>
            <a:pPr marL="285750" indent="-285750">
              <a:buFont typeface="Arial" panose="020B0604020202020204" pitchFamily="34" charset="0"/>
              <a:buChar char="•"/>
            </a:pPr>
            <a:r>
              <a:rPr lang="en-US" sz="1300" u="sng" dirty="0"/>
              <a:t>Carbon Source</a:t>
            </a:r>
            <a:r>
              <a:rPr lang="en-US" sz="1300" dirty="0"/>
              <a:t> - Organic Molecules</a:t>
            </a:r>
          </a:p>
          <a:p>
            <a:pPr marL="285750" indent="-285750">
              <a:buFont typeface="Arial" panose="020B0604020202020204" pitchFamily="34" charset="0"/>
              <a:buChar char="•"/>
            </a:pPr>
            <a:r>
              <a:rPr lang="en-US" sz="1300" dirty="0"/>
              <a:t>Energy Source - Organic Molecules</a:t>
            </a:r>
          </a:p>
          <a:p>
            <a:pPr algn="ctr"/>
            <a:endParaRPr lang="en-US" sz="1200" dirty="0">
              <a:solidFill>
                <a:schemeClr val="bg1"/>
              </a:solidFill>
            </a:endParaRPr>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8BFC23EF-0085-4E4C-82C1-CC1AB898BF71}"/>
                  </a:ext>
                </a:extLst>
              </p:cNvPr>
              <p:cNvSpPr txBox="1"/>
              <p:nvPr/>
            </p:nvSpPr>
            <p:spPr>
              <a:xfrm rot="19971992">
                <a:off x="3664287" y="2810214"/>
                <a:ext cx="426399" cy="27065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1" i="0" smtClean="0">
                          <a:solidFill>
                            <a:srgbClr val="C00000"/>
                          </a:solidFill>
                          <a:latin typeface="Cambria Math" panose="02040503050406030204" pitchFamily="18" charset="0"/>
                        </a:rPr>
                        <m:t>𝐂𝐎</m:t>
                      </m:r>
                      <m:r>
                        <a:rPr lang="en-US" b="1" i="0" baseline="-25000" smtClean="0">
                          <a:solidFill>
                            <a:srgbClr val="C00000"/>
                          </a:solidFill>
                          <a:latin typeface="Cambria Math" panose="02040503050406030204" pitchFamily="18" charset="0"/>
                        </a:rPr>
                        <m:t>𝟐</m:t>
                      </m:r>
                    </m:oMath>
                  </m:oMathPara>
                </a14:m>
                <a:endParaRPr lang="en-US" b="1" baseline="-25000" dirty="0">
                  <a:solidFill>
                    <a:srgbClr val="C00000"/>
                  </a:solidFill>
                </a:endParaRPr>
              </a:p>
            </p:txBody>
          </p:sp>
        </mc:Choice>
        <mc:Fallback xmlns="">
          <p:sp>
            <p:nvSpPr>
              <p:cNvPr id="25" name="TextBox 24">
                <a:extLst>
                  <a:ext uri="{FF2B5EF4-FFF2-40B4-BE49-F238E27FC236}">
                    <a16:creationId xmlns:a16="http://schemas.microsoft.com/office/drawing/2014/main" id="{8BFC23EF-0085-4E4C-82C1-CC1AB898BF71}"/>
                  </a:ext>
                </a:extLst>
              </p:cNvPr>
              <p:cNvSpPr txBox="1">
                <a:spLocks noRot="1" noChangeAspect="1" noMove="1" noResize="1" noEditPoints="1" noAdjustHandles="1" noChangeArrowheads="1" noChangeShapeType="1" noTextEdit="1"/>
              </p:cNvSpPr>
              <p:nvPr/>
            </p:nvSpPr>
            <p:spPr>
              <a:xfrm rot="19971992">
                <a:off x="3664287" y="2810214"/>
                <a:ext cx="426399" cy="270652"/>
              </a:xfrm>
              <a:prstGeom prst="rect">
                <a:avLst/>
              </a:prstGeom>
              <a:blipFill>
                <a:blip r:embed="rId7"/>
                <a:stretch>
                  <a:fillRect l="-8333" r="-9524" b="-12500"/>
                </a:stretch>
              </a:blipFill>
            </p:spPr>
            <p:txBody>
              <a:bodyPr/>
              <a:lstStyle/>
              <a:p>
                <a:r>
                  <a:rPr lang="en-US">
                    <a:noFill/>
                  </a:rPr>
                  <a:t> </a:t>
                </a:r>
              </a:p>
            </p:txBody>
          </p:sp>
        </mc:Fallback>
      </mc:AlternateContent>
    </p:spTree>
    <p:extLst>
      <p:ext uri="{BB962C8B-B14F-4D97-AF65-F5344CB8AC3E}">
        <p14:creationId xmlns:p14="http://schemas.microsoft.com/office/powerpoint/2010/main" val="8962522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down)">
                                      <p:cBhvr>
                                        <p:cTn id="25" dur="580">
                                          <p:stCondLst>
                                            <p:cond delay="0"/>
                                          </p:stCondLst>
                                        </p:cTn>
                                        <p:tgtEl>
                                          <p:spTgt spid="25"/>
                                        </p:tgtEl>
                                      </p:cBhvr>
                                    </p:animEffect>
                                    <p:anim calcmode="lin" valueType="num">
                                      <p:cBhvr>
                                        <p:cTn id="26"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31" dur="26">
                                          <p:stCondLst>
                                            <p:cond delay="650"/>
                                          </p:stCondLst>
                                        </p:cTn>
                                        <p:tgtEl>
                                          <p:spTgt spid="25"/>
                                        </p:tgtEl>
                                      </p:cBhvr>
                                      <p:to x="100000" y="60000"/>
                                    </p:animScale>
                                    <p:animScale>
                                      <p:cBhvr>
                                        <p:cTn id="32" dur="166" decel="50000">
                                          <p:stCondLst>
                                            <p:cond delay="676"/>
                                          </p:stCondLst>
                                        </p:cTn>
                                        <p:tgtEl>
                                          <p:spTgt spid="25"/>
                                        </p:tgtEl>
                                      </p:cBhvr>
                                      <p:to x="100000" y="100000"/>
                                    </p:animScale>
                                    <p:animScale>
                                      <p:cBhvr>
                                        <p:cTn id="33" dur="26">
                                          <p:stCondLst>
                                            <p:cond delay="1312"/>
                                          </p:stCondLst>
                                        </p:cTn>
                                        <p:tgtEl>
                                          <p:spTgt spid="25"/>
                                        </p:tgtEl>
                                      </p:cBhvr>
                                      <p:to x="100000" y="80000"/>
                                    </p:animScale>
                                    <p:animScale>
                                      <p:cBhvr>
                                        <p:cTn id="34" dur="166" decel="50000">
                                          <p:stCondLst>
                                            <p:cond delay="1338"/>
                                          </p:stCondLst>
                                        </p:cTn>
                                        <p:tgtEl>
                                          <p:spTgt spid="25"/>
                                        </p:tgtEl>
                                      </p:cBhvr>
                                      <p:to x="100000" y="100000"/>
                                    </p:animScale>
                                    <p:animScale>
                                      <p:cBhvr>
                                        <p:cTn id="35" dur="26">
                                          <p:stCondLst>
                                            <p:cond delay="1642"/>
                                          </p:stCondLst>
                                        </p:cTn>
                                        <p:tgtEl>
                                          <p:spTgt spid="25"/>
                                        </p:tgtEl>
                                      </p:cBhvr>
                                      <p:to x="100000" y="90000"/>
                                    </p:animScale>
                                    <p:animScale>
                                      <p:cBhvr>
                                        <p:cTn id="36" dur="166" decel="50000">
                                          <p:stCondLst>
                                            <p:cond delay="1668"/>
                                          </p:stCondLst>
                                        </p:cTn>
                                        <p:tgtEl>
                                          <p:spTgt spid="25"/>
                                        </p:tgtEl>
                                      </p:cBhvr>
                                      <p:to x="100000" y="100000"/>
                                    </p:animScale>
                                    <p:animScale>
                                      <p:cBhvr>
                                        <p:cTn id="37" dur="26">
                                          <p:stCondLst>
                                            <p:cond delay="1808"/>
                                          </p:stCondLst>
                                        </p:cTn>
                                        <p:tgtEl>
                                          <p:spTgt spid="25"/>
                                        </p:tgtEl>
                                      </p:cBhvr>
                                      <p:to x="100000" y="95000"/>
                                    </p:animScale>
                                    <p:animScale>
                                      <p:cBhvr>
                                        <p:cTn id="38" dur="166" decel="50000">
                                          <p:stCondLst>
                                            <p:cond delay="1834"/>
                                          </p:stCondLst>
                                        </p:cTn>
                                        <p:tgtEl>
                                          <p:spTgt spid="2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91C5B-41B2-457B-8D55-29DDC0023DA6}"/>
              </a:ext>
            </a:extLst>
          </p:cNvPr>
          <p:cNvSpPr>
            <a:spLocks noGrp="1"/>
          </p:cNvSpPr>
          <p:nvPr>
            <p:ph type="title"/>
          </p:nvPr>
        </p:nvSpPr>
        <p:spPr>
          <a:xfrm>
            <a:off x="875907" y="186016"/>
            <a:ext cx="10515600" cy="690677"/>
          </a:xfrm>
        </p:spPr>
        <p:txBody>
          <a:bodyPr>
            <a:noAutofit/>
          </a:bodyPr>
          <a:lstStyle/>
          <a:p>
            <a:pPr algn="ctr"/>
            <a:r>
              <a:rPr lang="en-US" sz="2400" b="1" dirty="0"/>
              <a:t>There are 4 classes of organisms based on what they use as a source of carbon and what they can metabolize for energy.</a:t>
            </a:r>
          </a:p>
        </p:txBody>
      </p:sp>
      <p:sp>
        <p:nvSpPr>
          <p:cNvPr id="4" name="Rectangle 3">
            <a:extLst>
              <a:ext uri="{FF2B5EF4-FFF2-40B4-BE49-F238E27FC236}">
                <a16:creationId xmlns:a16="http://schemas.microsoft.com/office/drawing/2014/main" id="{01940676-0865-479D-8754-BE4F427F5DFD}"/>
              </a:ext>
            </a:extLst>
          </p:cNvPr>
          <p:cNvSpPr/>
          <p:nvPr/>
        </p:nvSpPr>
        <p:spPr>
          <a:xfrm>
            <a:off x="1858651" y="4172688"/>
            <a:ext cx="8550111" cy="2154436"/>
          </a:xfrm>
          <a:prstGeom prst="rect">
            <a:avLst/>
          </a:prstGeom>
        </p:spPr>
        <p:txBody>
          <a:bodyPr wrap="square">
            <a:spAutoFit/>
          </a:bodyPr>
          <a:lstStyle/>
          <a:p>
            <a:endParaRPr lang="en-US" sz="1400" b="1" dirty="0"/>
          </a:p>
          <a:p>
            <a:pPr marL="285750" indent="-285750">
              <a:buFont typeface="Arial" panose="020B0604020202020204" pitchFamily="34" charset="0"/>
              <a:buChar char="•"/>
            </a:pPr>
            <a:r>
              <a:rPr lang="en-US" sz="2000" b="1" dirty="0"/>
              <a:t>The word </a:t>
            </a:r>
            <a:r>
              <a:rPr lang="en-US" sz="2000" b="1" dirty="0">
                <a:solidFill>
                  <a:srgbClr val="FF0000"/>
                </a:solidFill>
              </a:rPr>
              <a:t>“hetero-” </a:t>
            </a:r>
            <a:r>
              <a:rPr lang="en-US" sz="2000" b="1" dirty="0"/>
              <a:t>means </a:t>
            </a:r>
            <a:r>
              <a:rPr lang="en-US" sz="2000" b="1" dirty="0">
                <a:solidFill>
                  <a:srgbClr val="FF0000"/>
                </a:solidFill>
              </a:rPr>
              <a:t>“other”. </a:t>
            </a:r>
            <a:r>
              <a:rPr lang="en-US" sz="2000" b="1" dirty="0"/>
              <a:t>These are “heterotrophs” which means “eat other”. These organisms must </a:t>
            </a:r>
            <a:r>
              <a:rPr lang="en-US" sz="2000" b="1" u="sng" dirty="0"/>
              <a:t>consume</a:t>
            </a:r>
            <a:r>
              <a:rPr lang="en-US" sz="2000" b="1" dirty="0"/>
              <a:t> organic matter to live.  </a:t>
            </a:r>
          </a:p>
          <a:p>
            <a:pPr marL="285750" indent="-285750">
              <a:buFont typeface="Arial" panose="020B0604020202020204" pitchFamily="34" charset="0"/>
              <a:buChar char="•"/>
            </a:pPr>
            <a:r>
              <a:rPr lang="en-US" sz="2000" b="1" dirty="0"/>
              <a:t>This means that organisms classified as </a:t>
            </a:r>
            <a:r>
              <a:rPr lang="en-US" sz="2000" b="1" dirty="0" err="1"/>
              <a:t>photo</a:t>
            </a:r>
            <a:r>
              <a:rPr lang="en-US" sz="2000" b="1" dirty="0" err="1">
                <a:solidFill>
                  <a:srgbClr val="FF0000"/>
                </a:solidFill>
              </a:rPr>
              <a:t>HETERO</a:t>
            </a:r>
            <a:r>
              <a:rPr lang="en-US" sz="2000" b="1" dirty="0" err="1"/>
              <a:t>trophs</a:t>
            </a:r>
            <a:r>
              <a:rPr lang="en-US" sz="2000" b="1" dirty="0"/>
              <a:t> and </a:t>
            </a:r>
            <a:r>
              <a:rPr lang="en-US" sz="2000" b="1" dirty="0" err="1"/>
              <a:t>chemo</a:t>
            </a:r>
            <a:r>
              <a:rPr lang="en-US" sz="2000" b="1" dirty="0" err="1">
                <a:solidFill>
                  <a:srgbClr val="FF0000"/>
                </a:solidFill>
              </a:rPr>
              <a:t>HETERO</a:t>
            </a:r>
            <a:r>
              <a:rPr lang="en-US" sz="2000" b="1" dirty="0" err="1"/>
              <a:t>trophs</a:t>
            </a:r>
            <a:r>
              <a:rPr lang="en-US" sz="2000" b="1" dirty="0"/>
              <a:t> must consume organic molecules to use as their </a:t>
            </a:r>
            <a:r>
              <a:rPr lang="en-US" sz="2000" b="1" dirty="0">
                <a:solidFill>
                  <a:srgbClr val="FF0000"/>
                </a:solidFill>
              </a:rPr>
              <a:t>CARBON source</a:t>
            </a:r>
            <a:r>
              <a:rPr lang="en-US" sz="2000" b="1" dirty="0"/>
              <a:t>!</a:t>
            </a:r>
          </a:p>
          <a:p>
            <a:pPr marL="285750" indent="-285750">
              <a:buFont typeface="Arial" panose="020B0604020202020204" pitchFamily="34" charset="0"/>
              <a:buChar char="•"/>
            </a:pPr>
            <a:r>
              <a:rPr lang="en-US" sz="2000" b="1" dirty="0"/>
              <a:t>Organic molecules include proteins, lipids and carbohydrates. </a:t>
            </a:r>
          </a:p>
        </p:txBody>
      </p:sp>
      <p:pic>
        <p:nvPicPr>
          <p:cNvPr id="18" name="Graphic 17" descr="Sun">
            <a:extLst>
              <a:ext uri="{FF2B5EF4-FFF2-40B4-BE49-F238E27FC236}">
                <a16:creationId xmlns:a16="http://schemas.microsoft.com/office/drawing/2014/main" id="{F0A188BB-5FD6-4E35-B80C-C62B865A985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0516" y="2833922"/>
            <a:ext cx="914400" cy="914400"/>
          </a:xfrm>
          <a:prstGeom prst="rect">
            <a:avLst/>
          </a:prstGeom>
        </p:spPr>
      </p:pic>
      <p:pic>
        <p:nvPicPr>
          <p:cNvPr id="19" name="Graphic 18" descr="Sun">
            <a:extLst>
              <a:ext uri="{FF2B5EF4-FFF2-40B4-BE49-F238E27FC236}">
                <a16:creationId xmlns:a16="http://schemas.microsoft.com/office/drawing/2014/main" id="{5D9021E5-74E7-4BBC-8878-53EEEAEAC9C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28940" y="2833922"/>
            <a:ext cx="914400" cy="914400"/>
          </a:xfrm>
          <a:prstGeom prst="rect">
            <a:avLst/>
          </a:prstGeom>
        </p:spPr>
      </p:pic>
      <p:pic>
        <p:nvPicPr>
          <p:cNvPr id="14" name="Graphic 13" descr="Flask">
            <a:extLst>
              <a:ext uri="{FF2B5EF4-FFF2-40B4-BE49-F238E27FC236}">
                <a16:creationId xmlns:a16="http://schemas.microsoft.com/office/drawing/2014/main" id="{5F3B965C-6C54-4F74-BC25-298F3A77EB7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150231" y="2727874"/>
            <a:ext cx="914400" cy="914400"/>
          </a:xfrm>
          <a:prstGeom prst="rect">
            <a:avLst/>
          </a:prstGeom>
        </p:spPr>
      </p:pic>
      <p:pic>
        <p:nvPicPr>
          <p:cNvPr id="17" name="Graphic 16" descr="Flask">
            <a:extLst>
              <a:ext uri="{FF2B5EF4-FFF2-40B4-BE49-F238E27FC236}">
                <a16:creationId xmlns:a16="http://schemas.microsoft.com/office/drawing/2014/main" id="{69BB8549-582A-4ADD-9D1B-8B3D8023CF8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181189" y="2736947"/>
            <a:ext cx="914400" cy="914400"/>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248807E8-8C70-4501-B88C-13CC67405535}"/>
                  </a:ext>
                </a:extLst>
              </p:cNvPr>
              <p:cNvSpPr txBox="1"/>
              <p:nvPr/>
            </p:nvSpPr>
            <p:spPr>
              <a:xfrm rot="19971992">
                <a:off x="662707" y="2892657"/>
                <a:ext cx="426399" cy="27065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1" i="0" smtClean="0">
                          <a:solidFill>
                            <a:srgbClr val="C00000"/>
                          </a:solidFill>
                          <a:latin typeface="Cambria Math" panose="02040503050406030204" pitchFamily="18" charset="0"/>
                        </a:rPr>
                        <m:t>𝐂𝐎</m:t>
                      </m:r>
                      <m:r>
                        <a:rPr lang="en-US" b="1" i="0" baseline="-25000" smtClean="0">
                          <a:solidFill>
                            <a:srgbClr val="C00000"/>
                          </a:solidFill>
                          <a:latin typeface="Cambria Math" panose="02040503050406030204" pitchFamily="18" charset="0"/>
                        </a:rPr>
                        <m:t>𝟐</m:t>
                      </m:r>
                    </m:oMath>
                  </m:oMathPara>
                </a14:m>
                <a:endParaRPr lang="en-US" b="1" baseline="-25000" dirty="0">
                  <a:solidFill>
                    <a:srgbClr val="C00000"/>
                  </a:solidFill>
                </a:endParaRPr>
              </a:p>
            </p:txBody>
          </p:sp>
        </mc:Choice>
        <mc:Fallback xmlns="">
          <p:sp>
            <p:nvSpPr>
              <p:cNvPr id="13" name="TextBox 12">
                <a:extLst>
                  <a:ext uri="{FF2B5EF4-FFF2-40B4-BE49-F238E27FC236}">
                    <a16:creationId xmlns:a16="http://schemas.microsoft.com/office/drawing/2014/main" id="{248807E8-8C70-4501-B88C-13CC67405535}"/>
                  </a:ext>
                </a:extLst>
              </p:cNvPr>
              <p:cNvSpPr txBox="1">
                <a:spLocks noRot="1" noChangeAspect="1" noMove="1" noResize="1" noEditPoints="1" noAdjustHandles="1" noChangeArrowheads="1" noChangeShapeType="1" noTextEdit="1"/>
              </p:cNvSpPr>
              <p:nvPr/>
            </p:nvSpPr>
            <p:spPr>
              <a:xfrm rot="19971992">
                <a:off x="662707" y="2892657"/>
                <a:ext cx="426399" cy="270652"/>
              </a:xfrm>
              <a:prstGeom prst="rect">
                <a:avLst/>
              </a:prstGeom>
              <a:blipFill>
                <a:blip r:embed="rId6"/>
                <a:stretch>
                  <a:fillRect l="-8434" r="-10843" b="-1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42FB0B1A-7E94-4404-8889-2C17B0CCB761}"/>
                  </a:ext>
                </a:extLst>
              </p:cNvPr>
              <p:cNvSpPr txBox="1"/>
              <p:nvPr/>
            </p:nvSpPr>
            <p:spPr>
              <a:xfrm rot="19971992">
                <a:off x="3713118" y="2868812"/>
                <a:ext cx="426399" cy="27065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1" i="0" smtClean="0">
                          <a:solidFill>
                            <a:srgbClr val="C00000"/>
                          </a:solidFill>
                          <a:latin typeface="Cambria Math" panose="02040503050406030204" pitchFamily="18" charset="0"/>
                        </a:rPr>
                        <m:t>𝐂𝐎</m:t>
                      </m:r>
                      <m:r>
                        <a:rPr lang="en-US" b="1" i="0" baseline="-25000" smtClean="0">
                          <a:solidFill>
                            <a:srgbClr val="C00000"/>
                          </a:solidFill>
                          <a:latin typeface="Cambria Math" panose="02040503050406030204" pitchFamily="18" charset="0"/>
                        </a:rPr>
                        <m:t>𝟐</m:t>
                      </m:r>
                    </m:oMath>
                  </m:oMathPara>
                </a14:m>
                <a:endParaRPr lang="en-US" b="1" baseline="-25000" dirty="0">
                  <a:solidFill>
                    <a:srgbClr val="C00000"/>
                  </a:solidFill>
                </a:endParaRPr>
              </a:p>
            </p:txBody>
          </p:sp>
        </mc:Choice>
        <mc:Fallback xmlns="">
          <p:sp>
            <p:nvSpPr>
              <p:cNvPr id="20" name="TextBox 19">
                <a:extLst>
                  <a:ext uri="{FF2B5EF4-FFF2-40B4-BE49-F238E27FC236}">
                    <a16:creationId xmlns:a16="http://schemas.microsoft.com/office/drawing/2014/main" id="{42FB0B1A-7E94-4404-8889-2C17B0CCB761}"/>
                  </a:ext>
                </a:extLst>
              </p:cNvPr>
              <p:cNvSpPr txBox="1">
                <a:spLocks noRot="1" noChangeAspect="1" noMove="1" noResize="1" noEditPoints="1" noAdjustHandles="1" noChangeArrowheads="1" noChangeShapeType="1" noTextEdit="1"/>
              </p:cNvSpPr>
              <p:nvPr/>
            </p:nvSpPr>
            <p:spPr>
              <a:xfrm rot="19971992">
                <a:off x="3713118" y="2868812"/>
                <a:ext cx="426399" cy="270652"/>
              </a:xfrm>
              <a:prstGeom prst="rect">
                <a:avLst/>
              </a:prstGeom>
              <a:blipFill>
                <a:blip r:embed="rId7"/>
                <a:stretch>
                  <a:fillRect l="-8333" r="-9524" b="-12500"/>
                </a:stretch>
              </a:blipFill>
            </p:spPr>
            <p:txBody>
              <a:bodyPr/>
              <a:lstStyle/>
              <a:p>
                <a:r>
                  <a:rPr lang="en-US">
                    <a:noFill/>
                  </a:rPr>
                  <a:t> </a:t>
                </a:r>
              </a:p>
            </p:txBody>
          </p:sp>
        </mc:Fallback>
      </mc:AlternateContent>
      <p:pic>
        <p:nvPicPr>
          <p:cNvPr id="15" name="Graphic 14" descr="Apple">
            <a:extLst>
              <a:ext uri="{FF2B5EF4-FFF2-40B4-BE49-F238E27FC236}">
                <a16:creationId xmlns:a16="http://schemas.microsoft.com/office/drawing/2014/main" id="{57990B1E-DE74-4D0D-98B8-59CFBC03BCD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2342166">
            <a:off x="7826905" y="2799875"/>
            <a:ext cx="559923" cy="559923"/>
          </a:xfrm>
          <a:prstGeom prst="rect">
            <a:avLst/>
          </a:prstGeom>
        </p:spPr>
      </p:pic>
      <p:pic>
        <p:nvPicPr>
          <p:cNvPr id="21" name="Graphic 20" descr="Apple">
            <a:extLst>
              <a:ext uri="{FF2B5EF4-FFF2-40B4-BE49-F238E27FC236}">
                <a16:creationId xmlns:a16="http://schemas.microsoft.com/office/drawing/2014/main" id="{ACF7DF95-A666-4856-BA7C-85111B20E71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2342166">
            <a:off x="10912150" y="2799875"/>
            <a:ext cx="559923" cy="559923"/>
          </a:xfrm>
          <a:prstGeom prst="rect">
            <a:avLst/>
          </a:prstGeom>
        </p:spPr>
      </p:pic>
      <p:sp>
        <p:nvSpPr>
          <p:cNvPr id="22" name="Rectangle: Rounded Corners 21">
            <a:extLst>
              <a:ext uri="{FF2B5EF4-FFF2-40B4-BE49-F238E27FC236}">
                <a16:creationId xmlns:a16="http://schemas.microsoft.com/office/drawing/2014/main" id="{8F22F763-1789-416F-A9C6-C1D8CCF2AC0D}"/>
              </a:ext>
            </a:extLst>
          </p:cNvPr>
          <p:cNvSpPr/>
          <p:nvPr/>
        </p:nvSpPr>
        <p:spPr>
          <a:xfrm>
            <a:off x="122551" y="1007080"/>
            <a:ext cx="2941163" cy="1481596"/>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rtlCol="0" anchor="ctr"/>
          <a:lstStyle/>
          <a:p>
            <a:r>
              <a:rPr lang="en-US" sz="1050" b="1" u="sng" dirty="0">
                <a:solidFill>
                  <a:schemeClr val="bg1"/>
                </a:solidFill>
              </a:rPr>
              <a:t> </a:t>
            </a:r>
            <a:r>
              <a:rPr lang="en-US" b="1" u="sng" dirty="0">
                <a:solidFill>
                  <a:schemeClr val="bg1"/>
                </a:solidFill>
              </a:rPr>
              <a:t>Photoautotrophs </a:t>
            </a:r>
            <a:r>
              <a:rPr lang="en-US" dirty="0">
                <a:solidFill>
                  <a:schemeClr val="bg1"/>
                </a:solidFill>
              </a:rPr>
              <a:t>- </a:t>
            </a:r>
          </a:p>
          <a:p>
            <a:pPr marL="285750" indent="-285750">
              <a:buFont typeface="Arial" panose="020B0604020202020204" pitchFamily="34" charset="0"/>
              <a:buChar char="•"/>
            </a:pPr>
            <a:r>
              <a:rPr lang="en-US" sz="1400" u="sng" dirty="0">
                <a:solidFill>
                  <a:schemeClr val="bg1"/>
                </a:solidFill>
              </a:rPr>
              <a:t>Carbon Source</a:t>
            </a:r>
            <a:r>
              <a:rPr lang="en-US" sz="1400" dirty="0">
                <a:solidFill>
                  <a:schemeClr val="bg1"/>
                </a:solidFill>
              </a:rPr>
              <a:t> - Carbon Dioxide</a:t>
            </a:r>
          </a:p>
          <a:p>
            <a:pPr marL="285750" indent="-285750">
              <a:buFont typeface="Arial" panose="020B0604020202020204" pitchFamily="34" charset="0"/>
              <a:buChar char="•"/>
            </a:pPr>
            <a:r>
              <a:rPr lang="en-US" sz="1400" u="sng" dirty="0">
                <a:solidFill>
                  <a:schemeClr val="bg1"/>
                </a:solidFill>
              </a:rPr>
              <a:t>Energy Source</a:t>
            </a:r>
            <a:r>
              <a:rPr lang="en-US" sz="1400" dirty="0">
                <a:solidFill>
                  <a:schemeClr val="bg1"/>
                </a:solidFill>
              </a:rPr>
              <a:t> - Sunlight Energy </a:t>
            </a:r>
          </a:p>
          <a:p>
            <a:endParaRPr lang="en-US" sz="1050" dirty="0">
              <a:solidFill>
                <a:schemeClr val="bg1"/>
              </a:solidFill>
            </a:endParaRPr>
          </a:p>
        </p:txBody>
      </p:sp>
      <p:sp>
        <p:nvSpPr>
          <p:cNvPr id="23" name="Rectangle: Rounded Corners 22">
            <a:extLst>
              <a:ext uri="{FF2B5EF4-FFF2-40B4-BE49-F238E27FC236}">
                <a16:creationId xmlns:a16="http://schemas.microsoft.com/office/drawing/2014/main" id="{4831284A-92C0-4613-BAAD-E017066B3411}"/>
              </a:ext>
            </a:extLst>
          </p:cNvPr>
          <p:cNvSpPr/>
          <p:nvPr/>
        </p:nvSpPr>
        <p:spPr>
          <a:xfrm>
            <a:off x="3107705" y="1007080"/>
            <a:ext cx="2941163" cy="1481596"/>
          </a:xfrm>
          <a:prstGeom prst="roundRect">
            <a:avLst/>
          </a:prstGeom>
          <a:gradFill>
            <a:gsLst>
              <a:gs pos="0">
                <a:schemeClr val="accent1">
                  <a:lumMod val="67000"/>
                </a:schemeClr>
              </a:gs>
              <a:gs pos="48000">
                <a:schemeClr val="accent1">
                  <a:lumMod val="97000"/>
                  <a:lumOff val="3000"/>
                </a:schemeClr>
              </a:gs>
              <a:gs pos="100000">
                <a:schemeClr val="accent1">
                  <a:lumMod val="60000"/>
                  <a:lumOff val="40000"/>
                </a:schemeClr>
              </a:gs>
            </a:gsLst>
            <a:lin ang="16200000" scaled="1"/>
          </a:gradFill>
          <a:ln>
            <a:noFill/>
          </a:ln>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rtlCol="0" anchor="ctr"/>
          <a:lstStyle/>
          <a:p>
            <a:r>
              <a:rPr lang="en-US" sz="1200" b="1" u="sng" dirty="0">
                <a:solidFill>
                  <a:schemeClr val="bg1"/>
                </a:solidFill>
              </a:rPr>
              <a:t> </a:t>
            </a:r>
            <a:r>
              <a:rPr lang="en-US" b="1" u="sng" dirty="0"/>
              <a:t>Chemoautotrophs</a:t>
            </a:r>
            <a:r>
              <a:rPr lang="en-US" sz="1200" dirty="0"/>
              <a:t> - </a:t>
            </a:r>
          </a:p>
          <a:p>
            <a:pPr marL="285750" indent="-285750">
              <a:buFont typeface="Arial" panose="020B0604020202020204" pitchFamily="34" charset="0"/>
              <a:buChar char="•"/>
            </a:pPr>
            <a:r>
              <a:rPr lang="en-US" sz="1300" u="sng" dirty="0"/>
              <a:t>Carbon Source</a:t>
            </a:r>
            <a:r>
              <a:rPr lang="en-US" sz="1300" dirty="0"/>
              <a:t> - Carbon Dioxide</a:t>
            </a:r>
          </a:p>
          <a:p>
            <a:pPr marL="285750" indent="-285750">
              <a:buFont typeface="Arial" panose="020B0604020202020204" pitchFamily="34" charset="0"/>
              <a:buChar char="•"/>
            </a:pPr>
            <a:r>
              <a:rPr lang="en-US" sz="1300" u="sng" dirty="0"/>
              <a:t>Energy Source</a:t>
            </a:r>
            <a:r>
              <a:rPr lang="en-US" sz="1300" dirty="0"/>
              <a:t> - Organic Molecules </a:t>
            </a:r>
            <a:endParaRPr lang="en-US" sz="1200" dirty="0"/>
          </a:p>
          <a:p>
            <a:pPr algn="ctr"/>
            <a:endParaRPr lang="en-US" sz="1000" dirty="0">
              <a:solidFill>
                <a:schemeClr val="bg1"/>
              </a:solidFill>
            </a:endParaRPr>
          </a:p>
        </p:txBody>
      </p:sp>
      <p:sp>
        <p:nvSpPr>
          <p:cNvPr id="24" name="Rectangle: Rounded Corners 23">
            <a:extLst>
              <a:ext uri="{FF2B5EF4-FFF2-40B4-BE49-F238E27FC236}">
                <a16:creationId xmlns:a16="http://schemas.microsoft.com/office/drawing/2014/main" id="{845F4073-BC4E-4C6B-9CF8-ED2EAD801AE1}"/>
              </a:ext>
            </a:extLst>
          </p:cNvPr>
          <p:cNvSpPr/>
          <p:nvPr/>
        </p:nvSpPr>
        <p:spPr>
          <a:xfrm>
            <a:off x="6092859" y="1007080"/>
            <a:ext cx="2941163" cy="1481596"/>
          </a:xfrm>
          <a:prstGeom prst="roundRect">
            <a:avLst/>
          </a:prstGeom>
          <a:gradFill>
            <a:gsLst>
              <a:gs pos="0">
                <a:schemeClr val="accent1">
                  <a:lumMod val="67000"/>
                </a:schemeClr>
              </a:gs>
              <a:gs pos="48000">
                <a:schemeClr val="accent1">
                  <a:lumMod val="97000"/>
                  <a:lumOff val="3000"/>
                </a:schemeClr>
              </a:gs>
              <a:gs pos="100000">
                <a:schemeClr val="accent1">
                  <a:lumMod val="60000"/>
                  <a:lumOff val="40000"/>
                </a:schemeClr>
              </a:gs>
            </a:gsLst>
            <a:lin ang="16200000" scaled="1"/>
          </a:gradFill>
          <a:ln>
            <a:noFill/>
          </a:ln>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rtlCol="0" anchor="ctr"/>
          <a:lstStyle/>
          <a:p>
            <a:r>
              <a:rPr lang="en-US" b="1" u="sng" dirty="0"/>
              <a:t>Photoheterotrophs</a:t>
            </a:r>
            <a:r>
              <a:rPr lang="en-US" dirty="0"/>
              <a:t> </a:t>
            </a:r>
            <a:r>
              <a:rPr lang="en-US" sz="1200" dirty="0"/>
              <a:t>- </a:t>
            </a:r>
          </a:p>
          <a:p>
            <a:pPr marL="171450" indent="-171450">
              <a:buFont typeface="Arial" panose="020B0604020202020204" pitchFamily="34" charset="0"/>
              <a:buChar char="•"/>
            </a:pPr>
            <a:r>
              <a:rPr lang="en-US" sz="1200" u="sng" dirty="0"/>
              <a:t>Carbon Source</a:t>
            </a:r>
            <a:r>
              <a:rPr lang="en-US" sz="1200" dirty="0"/>
              <a:t> - Organic Molecules </a:t>
            </a:r>
          </a:p>
          <a:p>
            <a:pPr marL="171450" indent="-171450">
              <a:buFont typeface="Arial" panose="020B0604020202020204" pitchFamily="34" charset="0"/>
              <a:buChar char="•"/>
            </a:pPr>
            <a:r>
              <a:rPr lang="en-US" sz="1200" u="sng" dirty="0"/>
              <a:t>Energy Source</a:t>
            </a:r>
            <a:r>
              <a:rPr lang="en-US" sz="1200" dirty="0"/>
              <a:t> - Sunlight Energy</a:t>
            </a:r>
          </a:p>
          <a:p>
            <a:pPr algn="ctr"/>
            <a:endParaRPr lang="en-US" sz="800" dirty="0">
              <a:solidFill>
                <a:schemeClr val="bg1"/>
              </a:solidFill>
            </a:endParaRPr>
          </a:p>
        </p:txBody>
      </p:sp>
      <p:sp>
        <p:nvSpPr>
          <p:cNvPr id="25" name="Rectangle: Rounded Corners 24">
            <a:extLst>
              <a:ext uri="{FF2B5EF4-FFF2-40B4-BE49-F238E27FC236}">
                <a16:creationId xmlns:a16="http://schemas.microsoft.com/office/drawing/2014/main" id="{FC79B958-0BD6-4F61-B312-933D9A1B0575}"/>
              </a:ext>
            </a:extLst>
          </p:cNvPr>
          <p:cNvSpPr/>
          <p:nvPr/>
        </p:nvSpPr>
        <p:spPr>
          <a:xfrm>
            <a:off x="9078014" y="1007080"/>
            <a:ext cx="3113986" cy="1481596"/>
          </a:xfrm>
          <a:prstGeom prst="roundRect">
            <a:avLst/>
          </a:prstGeom>
          <a:gradFill>
            <a:gsLst>
              <a:gs pos="0">
                <a:schemeClr val="accent1">
                  <a:lumMod val="67000"/>
                </a:schemeClr>
              </a:gs>
              <a:gs pos="48000">
                <a:schemeClr val="accent1">
                  <a:lumMod val="97000"/>
                  <a:lumOff val="3000"/>
                </a:schemeClr>
              </a:gs>
              <a:gs pos="100000">
                <a:schemeClr val="accent1">
                  <a:lumMod val="60000"/>
                  <a:lumOff val="40000"/>
                </a:schemeClr>
              </a:gs>
            </a:gsLst>
            <a:lin ang="16200000" scaled="1"/>
          </a:gradFill>
          <a:ln>
            <a:noFill/>
          </a:ln>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rtlCol="0" anchor="ctr"/>
          <a:lstStyle/>
          <a:p>
            <a:r>
              <a:rPr lang="en-US" b="1" u="sng" dirty="0"/>
              <a:t>Chemoheterotroph</a:t>
            </a:r>
            <a:r>
              <a:rPr lang="en-US" b="1" dirty="0"/>
              <a:t>s</a:t>
            </a:r>
            <a:r>
              <a:rPr lang="en-US" sz="1200" b="1" dirty="0"/>
              <a:t> </a:t>
            </a:r>
            <a:r>
              <a:rPr lang="en-US" sz="1200" dirty="0"/>
              <a:t>- </a:t>
            </a:r>
          </a:p>
          <a:p>
            <a:pPr marL="285750" indent="-285750">
              <a:buFont typeface="Arial" panose="020B0604020202020204" pitchFamily="34" charset="0"/>
              <a:buChar char="•"/>
            </a:pPr>
            <a:r>
              <a:rPr lang="en-US" sz="1300" u="sng" dirty="0"/>
              <a:t>Carbon Source</a:t>
            </a:r>
            <a:r>
              <a:rPr lang="en-US" sz="1300" dirty="0"/>
              <a:t> - Organic Molecules</a:t>
            </a:r>
          </a:p>
          <a:p>
            <a:pPr marL="285750" indent="-285750">
              <a:buFont typeface="Arial" panose="020B0604020202020204" pitchFamily="34" charset="0"/>
              <a:buChar char="•"/>
            </a:pPr>
            <a:r>
              <a:rPr lang="en-US" sz="1300" dirty="0"/>
              <a:t>Energy Source - Organic Molecules</a:t>
            </a:r>
          </a:p>
          <a:p>
            <a:pPr algn="ctr"/>
            <a:endParaRPr lang="en-US" sz="1200" dirty="0">
              <a:solidFill>
                <a:schemeClr val="bg1"/>
              </a:solidFill>
            </a:endParaRPr>
          </a:p>
        </p:txBody>
      </p:sp>
    </p:spTree>
    <p:extLst>
      <p:ext uri="{BB962C8B-B14F-4D97-AF65-F5344CB8AC3E}">
        <p14:creationId xmlns:p14="http://schemas.microsoft.com/office/powerpoint/2010/main" val="208403863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anim calcmode="lin" valueType="num">
                                      <p:cBhvr>
                                        <p:cTn id="8" dur="2000" fill="hold"/>
                                        <p:tgtEl>
                                          <p:spTgt spid="15"/>
                                        </p:tgtEl>
                                        <p:attrNameLst>
                                          <p:attrName>ppt_w</p:attrName>
                                        </p:attrNameLst>
                                      </p:cBhvr>
                                      <p:tavLst>
                                        <p:tav tm="0" fmla="#ppt_w*sin(2.5*pi*$)">
                                          <p:val>
                                            <p:fltVal val="0"/>
                                          </p:val>
                                        </p:tav>
                                        <p:tav tm="100000">
                                          <p:val>
                                            <p:fltVal val="1"/>
                                          </p:val>
                                        </p:tav>
                                      </p:tavLst>
                                    </p:anim>
                                    <p:anim calcmode="lin" valueType="num">
                                      <p:cBhvr>
                                        <p:cTn id="9" dur="20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2000"/>
                                        <p:tgtEl>
                                          <p:spTgt spid="21"/>
                                        </p:tgtEl>
                                      </p:cBhvr>
                                    </p:animEffect>
                                    <p:anim calcmode="lin" valueType="num">
                                      <p:cBhvr>
                                        <p:cTn id="15" dur="2000" fill="hold"/>
                                        <p:tgtEl>
                                          <p:spTgt spid="21"/>
                                        </p:tgtEl>
                                        <p:attrNameLst>
                                          <p:attrName>ppt_w</p:attrName>
                                        </p:attrNameLst>
                                      </p:cBhvr>
                                      <p:tavLst>
                                        <p:tav tm="0" fmla="#ppt_w*sin(2.5*pi*$)">
                                          <p:val>
                                            <p:fltVal val="0"/>
                                          </p:val>
                                        </p:tav>
                                        <p:tav tm="100000">
                                          <p:val>
                                            <p:fltVal val="1"/>
                                          </p:val>
                                        </p:tav>
                                      </p:tavLst>
                                    </p:anim>
                                    <p:anim calcmode="lin" valueType="num">
                                      <p:cBhvr>
                                        <p:cTn id="16" dur="2000" fill="hold"/>
                                        <p:tgtEl>
                                          <p:spTgt spid="2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6FBDFA86-51D3-4729-B154-79691837280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85216" cy="6858000"/>
          </a:xfrm>
          <a:prstGeom prst="rect">
            <a:avLst/>
          </a:prstGeom>
          <a:solidFill>
            <a:srgbClr val="4F8D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Picture">
            <a:extLst>
              <a:ext uri="{FF2B5EF4-FFF2-40B4-BE49-F238E27FC236}">
                <a16:creationId xmlns:a16="http://schemas.microsoft.com/office/drawing/2014/main" id="{61447EA8-F5DF-49B8-96E0-AEE39CF6F7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0205" y="2873643"/>
            <a:ext cx="5271795" cy="3874769"/>
          </a:xfrm>
          <a:prstGeom prst="rect">
            <a:avLst/>
          </a:prstGeom>
          <a:noFill/>
          <a:extLst>
            <a:ext uri="{909E8E84-426E-40DD-AFC4-6F175D3DCCD1}">
              <a14:hiddenFill xmlns:a14="http://schemas.microsoft.com/office/drawing/2010/main">
                <a:solidFill>
                  <a:srgbClr val="FFFFFF"/>
                </a:solidFill>
              </a14:hiddenFill>
            </a:ext>
          </a:extLst>
        </p:spPr>
      </p:pic>
      <p:cxnSp>
        <p:nvCxnSpPr>
          <p:cNvPr id="73" name="Straight Connector 72">
            <a:extLst>
              <a:ext uri="{FF2B5EF4-FFF2-40B4-BE49-F238E27FC236}">
                <a16:creationId xmlns:a16="http://schemas.microsoft.com/office/drawing/2014/main" id="{0F1CE7C6-BE91-42A7-9214-F33FD918C386}"/>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87DCAD1-6FBC-4240-9D0B-10B4C40DF025}"/>
              </a:ext>
            </a:extLst>
          </p:cNvPr>
          <p:cNvSpPr>
            <a:spLocks noGrp="1"/>
          </p:cNvSpPr>
          <p:nvPr>
            <p:ph type="title"/>
          </p:nvPr>
        </p:nvSpPr>
        <p:spPr>
          <a:xfrm>
            <a:off x="911352" y="241108"/>
            <a:ext cx="5062511" cy="1499616"/>
          </a:xfrm>
        </p:spPr>
        <p:txBody>
          <a:bodyPr>
            <a:normAutofit/>
          </a:bodyPr>
          <a:lstStyle/>
          <a:p>
            <a:pPr algn="ctr"/>
            <a:r>
              <a:rPr lang="en-US" b="1" dirty="0">
                <a:solidFill>
                  <a:srgbClr val="C00000"/>
                </a:solidFill>
                <a:effectLst>
                  <a:outerShdw blurRad="38100" dist="38100" dir="2700000" algn="tl">
                    <a:srgbClr val="000000">
                      <a:alpha val="43137"/>
                    </a:srgbClr>
                  </a:outerShdw>
                </a:effectLst>
              </a:rPr>
              <a:t>Phases of </a:t>
            </a:r>
            <a:br>
              <a:rPr lang="en-US" b="1" dirty="0">
                <a:solidFill>
                  <a:srgbClr val="C00000"/>
                </a:solidFill>
                <a:effectLst>
                  <a:outerShdw blurRad="38100" dist="38100" dir="2700000" algn="tl">
                    <a:srgbClr val="000000">
                      <a:alpha val="43137"/>
                    </a:srgbClr>
                  </a:outerShdw>
                </a:effectLst>
              </a:rPr>
            </a:br>
            <a:r>
              <a:rPr lang="en-US" b="1" dirty="0">
                <a:solidFill>
                  <a:srgbClr val="C00000"/>
                </a:solidFill>
                <a:effectLst>
                  <a:outerShdw blurRad="38100" dist="38100" dir="2700000" algn="tl">
                    <a:srgbClr val="000000">
                      <a:alpha val="43137"/>
                    </a:srgbClr>
                  </a:outerShdw>
                </a:effectLst>
              </a:rPr>
              <a:t>Bacterial Growth</a:t>
            </a:r>
          </a:p>
        </p:txBody>
      </p:sp>
      <p:sp>
        <p:nvSpPr>
          <p:cNvPr id="3" name="Content Placeholder 2">
            <a:extLst>
              <a:ext uri="{FF2B5EF4-FFF2-40B4-BE49-F238E27FC236}">
                <a16:creationId xmlns:a16="http://schemas.microsoft.com/office/drawing/2014/main" id="{4435D016-BC5D-47ED-A990-BAD6F599E65D}"/>
              </a:ext>
            </a:extLst>
          </p:cNvPr>
          <p:cNvSpPr>
            <a:spLocks noGrp="1"/>
          </p:cNvSpPr>
          <p:nvPr>
            <p:ph idx="1"/>
          </p:nvPr>
        </p:nvSpPr>
        <p:spPr>
          <a:xfrm>
            <a:off x="675681" y="2201158"/>
            <a:ext cx="5533852" cy="2747914"/>
          </a:xfrm>
        </p:spPr>
        <p:txBody>
          <a:bodyPr>
            <a:normAutofit/>
          </a:bodyPr>
          <a:lstStyle/>
          <a:p>
            <a:pPr marL="342900" indent="-342900">
              <a:buFont typeface="+mj-lt"/>
              <a:buAutoNum type="arabicPeriod"/>
            </a:pPr>
            <a:r>
              <a:rPr lang="en-US" sz="3600" b="1" dirty="0">
                <a:solidFill>
                  <a:srgbClr val="FFFFFF"/>
                </a:solidFill>
              </a:rPr>
              <a:t>The Lag Phase</a:t>
            </a:r>
          </a:p>
          <a:p>
            <a:pPr marL="342900" indent="-342900">
              <a:buFont typeface="+mj-lt"/>
              <a:buAutoNum type="arabicPeriod"/>
            </a:pPr>
            <a:r>
              <a:rPr lang="en-US" sz="3600" b="1" dirty="0">
                <a:solidFill>
                  <a:srgbClr val="FFFFFF"/>
                </a:solidFill>
              </a:rPr>
              <a:t>The Log Phase </a:t>
            </a:r>
          </a:p>
          <a:p>
            <a:pPr marL="342900" indent="-342900">
              <a:buFont typeface="+mj-lt"/>
              <a:buAutoNum type="arabicPeriod"/>
            </a:pPr>
            <a:r>
              <a:rPr lang="en-US" sz="3600" b="1" dirty="0">
                <a:solidFill>
                  <a:srgbClr val="FFFFFF"/>
                </a:solidFill>
              </a:rPr>
              <a:t>The Stationary Phase</a:t>
            </a:r>
          </a:p>
          <a:p>
            <a:pPr marL="342900" indent="-342900">
              <a:buFont typeface="+mj-lt"/>
              <a:buAutoNum type="arabicPeriod"/>
            </a:pPr>
            <a:r>
              <a:rPr lang="en-US" sz="3600" b="1" dirty="0">
                <a:solidFill>
                  <a:srgbClr val="FFFFFF"/>
                </a:solidFill>
              </a:rPr>
              <a:t>The Death Phase </a:t>
            </a:r>
          </a:p>
        </p:txBody>
      </p:sp>
      <p:sp>
        <p:nvSpPr>
          <p:cNvPr id="4" name="Rectangle 3">
            <a:extLst>
              <a:ext uri="{FF2B5EF4-FFF2-40B4-BE49-F238E27FC236}">
                <a16:creationId xmlns:a16="http://schemas.microsoft.com/office/drawing/2014/main" id="{CAB670DB-A08E-4CC3-AAB3-6E9800F05034}"/>
              </a:ext>
            </a:extLst>
          </p:cNvPr>
          <p:cNvSpPr/>
          <p:nvPr/>
        </p:nvSpPr>
        <p:spPr>
          <a:xfrm>
            <a:off x="7199042" y="226159"/>
            <a:ext cx="4713402" cy="1200329"/>
          </a:xfrm>
          <a:prstGeom prst="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scene3d>
            <a:camera prst="orthographicFront"/>
            <a:lightRig rig="threePt" dir="t"/>
          </a:scene3d>
          <a:sp3d>
            <a:bevelT/>
          </a:sp3d>
        </p:spPr>
        <p:txBody>
          <a:bodyPr wrap="square">
            <a:spAutoFit/>
          </a:bodyPr>
          <a:lstStyle/>
          <a:p>
            <a:r>
              <a:rPr lang="en-US" b="1" dirty="0">
                <a:solidFill>
                  <a:srgbClr val="C00000"/>
                </a:solidFill>
              </a:rPr>
              <a:t>  When we analyze bacterial growth, it is convenient to create a graph of the number of bacteria versus time. This type of graph is called a "growth curve". </a:t>
            </a:r>
          </a:p>
        </p:txBody>
      </p:sp>
      <p:sp>
        <p:nvSpPr>
          <p:cNvPr id="10" name="Title 1">
            <a:extLst>
              <a:ext uri="{FF2B5EF4-FFF2-40B4-BE49-F238E27FC236}">
                <a16:creationId xmlns:a16="http://schemas.microsoft.com/office/drawing/2014/main" id="{ED5DF1FB-C235-4858-9B50-94A1A5D9CD7F}"/>
              </a:ext>
            </a:extLst>
          </p:cNvPr>
          <p:cNvSpPr txBox="1">
            <a:spLocks/>
          </p:cNvSpPr>
          <p:nvPr/>
        </p:nvSpPr>
        <p:spPr>
          <a:xfrm>
            <a:off x="6920205" y="2040903"/>
            <a:ext cx="4896477" cy="708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effectLst>
                  <a:outerShdw blurRad="38100" dist="38100" dir="2700000" algn="tl">
                    <a:srgbClr val="000000">
                      <a:alpha val="43137"/>
                    </a:srgbClr>
                  </a:outerShdw>
                </a:effectLst>
              </a:rPr>
              <a:t>Bacterial Growth Curve</a:t>
            </a:r>
          </a:p>
        </p:txBody>
      </p:sp>
    </p:spTree>
    <p:extLst>
      <p:ext uri="{BB962C8B-B14F-4D97-AF65-F5344CB8AC3E}">
        <p14:creationId xmlns:p14="http://schemas.microsoft.com/office/powerpoint/2010/main" val="79660902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MIDTERM II STUDY GUIDE&amp;quot;&quot;/&gt;&lt;property id=&quot;20307&quot; value=&quot;256&quot;/&gt;&lt;/object&gt;&lt;object type=&quot;3&quot; unique_id=&quot;10005&quot;&gt;&lt;property id=&quot;20148&quot; value=&quot;5&quot;/&gt;&lt;property id=&quot;20300&quot; value=&quot;Slide 2 - &amp;quot;What Does “Growth” Mean in Microbiology?&amp;quot;&quot;/&gt;&lt;property id=&quot;20307&quot; value=&quot;257&quot;/&gt;&lt;/object&gt;&lt;object type=&quot;3&quot; unique_id=&quot;10006&quot;&gt;&lt;property id=&quot;20148&quot; value=&quot;5&quot;/&gt;&lt;property id=&quot;20300&quot; value=&quot;Slide 3&quot;/&gt;&lt;property id=&quot;20307&quot; value=&quot;258&quot;/&gt;&lt;/object&gt;&lt;object type=&quot;3&quot; unique_id=&quot;10007&quot;&gt;&lt;property id=&quot;20148&quot; value=&quot;5&quot;/&gt;&lt;property id=&quot;20300&quot; value=&quot;Slide 4 - &amp;quot;BINARY FISSION&amp;quot;&quot;/&gt;&lt;property id=&quot;20307&quot; value=&quot;259&quot;/&gt;&lt;/object&gt;&lt;object type=&quot;3&quot; unique_id=&quot;10008&quot;&gt;&lt;property id=&quot;20148&quot; value=&quot;5&quot;/&gt;&lt;property id=&quot;20300&quot; value=&quot;Slide 5 - &amp;quot;The Bacterial Colony&amp;quot;&quot;/&gt;&lt;property id=&quot;20307&quot; value=&quot;260&quot;/&gt;&lt;/object&gt;&lt;object type=&quot;3&quot; unique_id=&quot;10009&quot;&gt;&lt;property id=&quot;20148&quot; value=&quot;5&quot;/&gt;&lt;property id=&quot;20300&quot; value=&quot;Slide 6 - &amp;quot;Bacterial Requirements for Growth&amp;quot;&quot;/&gt;&lt;property id=&quot;20307&quot; value=&quot;261&quot;/&gt;&lt;/object&gt;&lt;object type=&quot;3&quot; unique_id=&quot;10010&quot;&gt;&lt;property id=&quot;20148&quot; value=&quot;5&quot;/&gt;&lt;property id=&quot;20300&quot; value=&quot;Slide 7 - &amp;quot;There are 4 classes of organisms based on what they use as a source of carbon and what they can metabolize for ener&quot;/&gt;&lt;property id=&quot;20307&quot; value=&quot;262&quot;/&gt;&lt;/object&gt;&lt;object type=&quot;3&quot; unique_id=&quot;10011&quot;&gt;&lt;property id=&quot;20148&quot; value=&quot;5&quot;/&gt;&lt;property id=&quot;20300&quot; value=&quot;Slide 8 - &amp;quot;There are 4 classes of organisms based on what they use as a source of carbon and what they can metabolize for ener&quot;/&gt;&lt;property id=&quot;20307&quot; value=&quot;263&quot;/&gt;&lt;/object&gt;&lt;object type=&quot;3&quot; unique_id=&quot;10012&quot;&gt;&lt;property id=&quot;20148&quot; value=&quot;5&quot;/&gt;&lt;property id=&quot;20300&quot; value=&quot;Slide 9 - &amp;quot;There are 4 classes of organisms based on what they use as a source of carbon and what they can metabolize for ener&quot;/&gt;&lt;property id=&quot;20307&quot; value=&quot;267&quot;/&gt;&lt;/object&gt;&lt;object type=&quot;3&quot; unique_id=&quot;10013&quot;&gt;&lt;property id=&quot;20148&quot; value=&quot;5&quot;/&gt;&lt;property id=&quot;20300&quot; value=&quot;Slide 10 - &amp;quot;There are 4 classes of organisms based on what they use as a source of carbon and what they can metabolize for ene&quot;/&gt;&lt;property id=&quot;20307&quot; value=&quot;268&quot;/&gt;&lt;/object&gt;&lt;object type=&quot;3&quot; unique_id=&quot;10014&quot;&gt;&lt;property id=&quot;20148&quot; value=&quot;5&quot;/&gt;&lt;property id=&quot;20300&quot; value=&quot;Slide 11 - &amp;quot;There are 4 classes of organisms based on what they use as a source of carbon and what they can metabolize for ene&quot;/&gt;&lt;property id=&quot;20307&quot; value=&quot;269&quot;/&gt;&lt;/object&gt;&lt;object type=&quot;3&quot; unique_id=&quot;10015&quot;&gt;&lt;property id=&quot;20148&quot; value=&quot;5&quot;/&gt;&lt;property id=&quot;20300&quot; value=&quot;Slide 12 - &amp;quot;Phases of  Bacterial Growth&amp;quot;&quot;/&gt;&lt;property id=&quot;20307&quot; value=&quot;270&quot;/&gt;&lt;/object&gt;&lt;object type=&quot;3&quot; unique_id=&quot;10016&quot;&gt;&lt;property id=&quot;20148&quot; value=&quot;5&quot;/&gt;&lt;property id=&quot;20300&quot; value=&quot;Slide 13 - &amp;quot;Phases of  Bacterial Growth&amp;quot;&quot;/&gt;&lt;property id=&quot;20307&quot; value=&quot;271&quot;/&gt;&lt;/object&gt;&lt;object type=&quot;3&quot; unique_id=&quot;10017&quot;&gt;&lt;property id=&quot;20148&quot; value=&quot;5&quot;/&gt;&lt;property id=&quot;20300&quot; value=&quot;Slide 14 - &amp;quot;Phases of  Bacterial Growth&amp;quot;&quot;/&gt;&lt;property id=&quot;20307&quot; value=&quot;272&quot;/&gt;&lt;/object&gt;&lt;object type=&quot;3&quot; unique_id=&quot;10018&quot;&gt;&lt;property id=&quot;20148&quot; value=&quot;5&quot;/&gt;&lt;property id=&quot;20300&quot; value=&quot;Slide 15 - &amp;quot;Phases of  Bacterial Growth&amp;quot;&quot;/&gt;&lt;property id=&quot;20307&quot; value=&quot;273&quot;/&gt;&lt;/object&gt;&lt;object type=&quot;3&quot; unique_id=&quot;10019&quot;&gt;&lt;property id=&quot;20148&quot; value=&quot;5&quot;/&gt;&lt;property id=&quot;20300&quot; value=&quot;Slide 16 - &amp;quot;Phases of  Bacterial Growth&amp;quot;&quot;/&gt;&lt;property id=&quot;20307&quot; value=&quot;274&quot;/&gt;&lt;/object&gt;&lt;object type=&quot;3&quot; unique_id=&quot;10020&quot;&gt;&lt;property id=&quot;20148&quot; value=&quot;5&quot;/&gt;&lt;property id=&quot;20300&quot; value=&quot;Slide 17 - &amp;quot;The 2 Functions of DNA&amp;quot;&quot;/&gt;&lt;property id=&quot;20307&quot; value=&quot;275&quot;/&gt;&lt;/object&gt;&lt;object type=&quot;3&quot; unique_id=&quot;10021&quot;&gt;&lt;property id=&quot;20148&quot; value=&quot;5&quot;/&gt;&lt;property id=&quot;20300&quot; value=&quot;Slide 18 - &amp;quot;Structure of DNA&amp;quot;&quot;/&gt;&lt;property id=&quot;20307&quot; value=&quot;276&quot;/&gt;&lt;/object&gt;&lt;object type=&quot;3&quot; unique_id=&quot;10022&quot;&gt;&lt;property id=&quot;20148&quot; value=&quot;5&quot;/&gt;&lt;property id=&quot;20300&quot; value=&quot;Slide 19 - &amp;quot;​There are only 4 nitrogenous bases found in DNA&amp;quot;&quot;/&gt;&lt;property id=&quot;20307&quot; value=&quot;277&quot;/&gt;&lt;/object&gt;&lt;object type=&quot;3&quot; unique_id=&quot;10128&quot;&gt;&lt;property id=&quot;20148&quot; value=&quot;5&quot;/&gt;&lt;property id=&quot;20300&quot; value=&quot;Slide 20&quot;/&gt;&lt;property id=&quot;20307&quot; value=&quot;278&quot;/&gt;&lt;/object&gt;&lt;object type=&quot;3&quot; unique_id=&quot;10283&quot;&gt;&lt;property id=&quot;20148&quot; value=&quot;5&quot;/&gt;&lt;property id=&quot;20300&quot; value=&quot;Slide 21&quot;/&gt;&lt;property id=&quot;20307&quot; value=&quot;279&quot;/&gt;&lt;/object&gt;&lt;object type=&quot;3&quot; unique_id=&quot;10284&quot;&gt;&lt;property id=&quot;20148&quot; value=&quot;5&quot;/&gt;&lt;property id=&quot;20300&quot; value=&quot;Slide 22&quot;/&gt;&lt;property id=&quot;20307&quot; value=&quot;280&quot;/&gt;&lt;/object&gt;&lt;object type=&quot;3&quot; unique_id=&quot;10285&quot;&gt;&lt;property id=&quot;20148&quot; value=&quot;5&quot;/&gt;&lt;property id=&quot;20300&quot; value=&quot;Slide 23 - &amp;quot;The Sugar-Phosphate Backbone of  DNA&amp;quot;&quot;/&gt;&lt;property id=&quot;20307&quot; value=&quot;281&quot;/&gt;&lt;/object&gt;&lt;object type=&quot;3&quot; unique_id=&quot;10286&quot;&gt;&lt;property id=&quot;20148&quot; value=&quot;5&quot;/&gt;&lt;property id=&quot;20300&quot; value=&quot;Slide 24 - &amp;quot;Base Pairing in DNA&amp;quot;&quot;/&gt;&lt;property id=&quot;20307&quot; value=&quot;282&quot;/&gt;&lt;/object&gt;&lt;object type=&quot;3&quot; unique_id=&quot;10287&quot;&gt;&lt;property id=&quot;20148&quot; value=&quot;5&quot;/&gt;&lt;property id=&quot;20300&quot; value=&quot;Slide 25 - &amp;quot;Hydrogen Bonding in DNA&amp;quot;&quot;/&gt;&lt;property id=&quot;20307&quot; value=&quot;283&quot;/&gt;&lt;/object&gt;&lt;object type=&quot;3&quot; unique_id=&quot;10369&quot;&gt;&lt;property id=&quot;20148&quot; value=&quot;5&quot;/&gt;&lt;property id=&quot;20300&quot; value=&quot;Slide 26 - &amp;quot;Central Dogma Of Molecular Biology&amp;quot;&quot;/&gt;&lt;property id=&quot;20307&quot; value=&quot;284&quot;/&gt;&lt;/object&gt;&lt;object type=&quot;3&quot; unique_id=&quot;10426&quot;&gt;&lt;property id=&quot;20148&quot; value=&quot;5&quot;/&gt;&lt;property id=&quot;20300&quot; value=&quot;Slide 27 - &amp;quot;DNA Strands are Antiparallel&amp;quot;&quot;/&gt;&lt;property id=&quot;20307&quot; value=&quot;285&quot;/&gt;&lt;/object&gt;&lt;object type=&quot;3&quot; unique_id=&quot;10427&quot;&gt;&lt;property id=&quot;20148&quot; value=&quot;5&quot;/&gt;&lt;property id=&quot;20300&quot; value=&quot;Slide 28 - &amp;quot;DNA in Eukaryotes&amp;quot;&quot;/&gt;&lt;property id=&quot;20307&quot; value=&quot;286&quot;/&gt;&lt;/object&gt;&lt;object type=&quot;3&quot; unique_id=&quot;10428&quot;&gt;&lt;property id=&quot;20148&quot; value=&quot;5&quot;/&gt;&lt;property id=&quot;20300&quot; value=&quot;Slide 29 - &amp;quot;DNA in Prokaryotes&amp;quot;&quot;/&gt;&lt;property id=&quot;20307&quot; value=&quot;287&quot;/&gt;&lt;/object&gt;&lt;object type=&quot;3&quot; unique_id=&quot;10429&quot;&gt;&lt;property id=&quot;20148&quot; value=&quot;5&quot;/&gt;&lt;property id=&quot;20300&quot; value=&quot;Slide 30 - &amp;quot;DNA Replication&amp;quot;&quot;/&gt;&lt;property id=&quot;20307&quot; value=&quot;288&quot;/&gt;&lt;/object&gt;&lt;object type=&quot;3&quot; unique_id=&quot;10430&quot;&gt;&lt;property id=&quot;20148&quot; value=&quot;5&quot;/&gt;&lt;property id=&quot;20300&quot; value=&quot;Slide 31 - &amp;quot;DNA Replication&amp;quot;&quot;/&gt;&lt;property id=&quot;20307&quot; value=&quot;289&quot;/&gt;&lt;/object&gt;&lt;object type=&quot;3&quot; unique_id=&quot;10431&quot;&gt;&lt;property id=&quot;20148&quot; value=&quot;5&quot;/&gt;&lt;property id=&quot;20300&quot; value=&quot;Slide 32&quot;/&gt;&lt;property id=&quot;20307&quot; value=&quot;290&quot;/&gt;&lt;/object&gt;&lt;object type=&quot;3&quot; unique_id=&quot;10432&quot;&gt;&lt;property id=&quot;20148&quot; value=&quot;5&quot;/&gt;&lt;property id=&quot;20300&quot; value=&quot;Slide 33 - &amp;quot;Bacteria VS Animal Cells&amp;quot;&quot;/&gt;&lt;property id=&quot;20307&quot; value=&quot;291&quot;/&gt;&lt;/object&gt;&lt;object type=&quot;3&quot; unique_id=&quot;10433&quot;&gt;&lt;property id=&quot;20148&quot; value=&quot;5&quot;/&gt;&lt;property id=&quot;20300&quot; value=&quot;Slide 34 - &amp;quot;PLASMIDS&amp;quot;&quot;/&gt;&lt;property id=&quot;20307&quot; value=&quot;292&quot;/&gt;&lt;/object&gt;&lt;object type=&quot;3&quot; unique_id=&quot;10434&quot;&gt;&lt;property id=&quot;20148&quot; value=&quot;5&quot;/&gt;&lt;property id=&quot;20300&quot; value=&quot;Slide 35 - &amp;quot;DNA Polymerase III (DNA Pol III)&amp;quot;&quot;/&gt;&lt;property id=&quot;20307&quot; value=&quot;293&quot;/&gt;&lt;/object&gt;&lt;object type=&quot;3&quot; unique_id=&quot;10435&quot;&gt;&lt;property id=&quot;20148&quot; value=&quot;5&quot;/&gt;&lt;property id=&quot;20300&quot; value=&quot;Slide 36 - &amp;quot;Same Names… Different Processes!&amp;quot;&quot;/&gt;&lt;property id=&quot;20307&quot; value=&quot;294&quot;/&gt;&lt;/object&gt;&lt;object type=&quot;3&quot; unique_id=&quot;10436&quot;&gt;&lt;property id=&quot;20148&quot; value=&quot;5&quot;/&gt;&lt;property id=&quot;20300&quot; value=&quot;Slide 37 - &amp;quot;INITIATION STEP (in DNA Replication)&amp;quot;&quot;/&gt;&lt;property id=&quot;20307&quot; value=&quot;295&quot;/&gt;&lt;/object&gt;&lt;object type=&quot;3&quot; unique_id=&quot;10437&quot;&gt;&lt;property id=&quot;20148&quot; value=&quot;5&quot;/&gt;&lt;property id=&quot;20300&quot; value=&quot;Slide 38 - &amp;quot;ELONGATION STEP (in DNA Replication)&amp;quot;&quot;/&gt;&lt;property id=&quot;20307&quot; value=&quot;296&quot;/&gt;&lt;/object&gt;&lt;object type=&quot;3&quot; unique_id=&quot;10438&quot;&gt;&lt;property id=&quot;20148&quot; value=&quot;5&quot;/&gt;&lt;property id=&quot;20300&quot; value=&quot;Slide 39 - &amp;quot;ELONGATION (of DNA Replication)&amp;quot;&quot;/&gt;&lt;property id=&quot;20307&quot; value=&quot;297&quot;/&gt;&lt;/object&gt;&lt;object type=&quot;3&quot; unique_id=&quot;10439&quot;&gt;&lt;property id=&quot;20148&quot; value=&quot;5&quot;/&gt;&lt;property id=&quot;20300&quot; value=&quot;Slide 40 - &amp;quot;Steps of Elongation (in DNA Replication)&amp;quot;&quot;/&gt;&lt;property id=&quot;20307&quot; value=&quot;298&quot;/&gt;&lt;/object&gt;&lt;object type=&quot;3&quot; unique_id=&quot;10440&quot;&gt;&lt;property id=&quot;20148&quot; value=&quot;5&quot;/&gt;&lt;property id=&quot;20300&quot; value=&quot;Slide 41 - &amp;quot;Termination of  DNA Replication&amp;quot;&quot;/&gt;&lt;property id=&quot;20307&quot; value=&quot;300&quot;/&gt;&lt;/object&gt;&lt;object type=&quot;3&quot; unique_id=&quot;10441&quot;&gt;&lt;property id=&quot;20148&quot; value=&quot;5&quot;/&gt;&lt;property id=&quot;20300&quot; value=&quot;Slide 42 - &amp;quot;Termination of  DNA Replication&amp;quot;&quot;/&gt;&lt;property id=&quot;20307&quot; value=&quot;299&quot;/&gt;&lt;/object&gt;&lt;object type=&quot;3&quot; unique_id=&quot;10442&quot;&gt;&lt;property id=&quot;20148&quot; value=&quot;5&quot;/&gt;&lt;property id=&quot;20300&quot; value=&quot;Slide 43&quot;/&gt;&lt;property id=&quot;20307&quot; value=&quot;311&quot;/&gt;&lt;/object&gt;&lt;object type=&quot;3&quot; unique_id=&quot;10443&quot;&gt;&lt;property id=&quot;20148&quot; value=&quot;5&quot;/&gt;&lt;property id=&quot;20300&quot; value=&quot;Slide 44&quot;/&gt;&lt;property id=&quot;20307&quot; value=&quot;312&quot;/&gt;&lt;/object&gt;&lt;object type=&quot;3&quot; unique_id=&quot;10444&quot;&gt;&lt;property id=&quot;20148&quot; value=&quot;5&quot;/&gt;&lt;property id=&quot;20300&quot; value=&quot;Slide 45&quot;/&gt;&lt;property id=&quot;20307&quot; value=&quot;313&quot;/&gt;&lt;/object&gt;&lt;object type=&quot;3&quot; unique_id=&quot;10445&quot;&gt;&lt;property id=&quot;20148&quot; value=&quot;5&quot;/&gt;&lt;property id=&quot;20300&quot; value=&quot;Slide 46&quot;/&gt;&lt;property id=&quot;20307&quot; value=&quot;314&quot;/&gt;&lt;/object&gt;&lt;object type=&quot;3&quot; unique_id=&quot;10446&quot;&gt;&lt;property id=&quot;20148&quot; value=&quot;5&quot;/&gt;&lt;property id=&quot;20300&quot; value=&quot;Slide 47&quot;/&gt;&lt;property id=&quot;20307&quot; value=&quot;315&quot;/&gt;&lt;/object&gt;&lt;object type=&quot;3&quot; unique_id=&quot;10447&quot;&gt;&lt;property id=&quot;20148&quot; value=&quot;5&quot;/&gt;&lt;property id=&quot;20300&quot; value=&quot;Slide 48&quot;/&gt;&lt;property id=&quot;20307&quot; value=&quot;316&quot;/&gt;&lt;/object&gt;&lt;object type=&quot;3&quot; unique_id=&quot;10448&quot;&gt;&lt;property id=&quot;20148&quot; value=&quot;5&quot;/&gt;&lt;property id=&quot;20300&quot; value=&quot;Slide 49 - &amp;quot;GENETIC RECOMBINATION IN BACTERIA&amp;quot;&quot;/&gt;&lt;property id=&quot;20307&quot; value=&quot;301&quot;/&gt;&lt;/object&gt;&lt;object type=&quot;3&quot; unique_id=&quot;10449&quot;&gt;&lt;property id=&quot;20148&quot; value=&quot;5&quot;/&gt;&lt;property id=&quot;20300&quot; value=&quot;Slide 50 - &amp;quot;Transformation:  A Method of Genetic Recombination in Bacteria&amp;quot;&quot;/&gt;&lt;property id=&quot;20307&quot; value=&quot;302&quot;/&gt;&lt;/object&gt;&lt;object type=&quot;3&quot; unique_id=&quot;10450&quot;&gt;&lt;property id=&quot;20148&quot; value=&quot;5&quot;/&gt;&lt;property id=&quot;20300&quot; value=&quot;Slide 51 - &amp;quot;Transformation:  A Method of Genetic Recombination in Bacteria&amp;quot;&quot;/&gt;&lt;property id=&quot;20307&quot; value=&quot;303&quot;/&gt;&lt;/object&gt;&lt;object type=&quot;3&quot; unique_id=&quot;10451&quot;&gt;&lt;property id=&quot;20148&quot; value=&quot;5&quot;/&gt;&lt;property id=&quot;20300&quot; value=&quot;Slide 52 - &amp;quot;Transduction:  A Method of Genetic Recombination in Bacteria&amp;quot;&quot;/&gt;&lt;property id=&quot;20307&quot; value=&quot;304&quot;/&gt;&lt;/object&gt;&lt;object type=&quot;3&quot; unique_id=&quot;10452&quot;&gt;&lt;property id=&quot;20148&quot; value=&quot;5&quot;/&gt;&lt;property id=&quot;20300&quot; value=&quot;Slide 53&quot;/&gt;&lt;property id=&quot;20307&quot; value=&quot;305&quot;/&gt;&lt;/object&gt;&lt;object type=&quot;3&quot; unique_id=&quot;10453&quot;&gt;&lt;property id=&quot;20148&quot; value=&quot;5&quot;/&gt;&lt;property id=&quot;20300&quot; value=&quot;Slide 54&quot;/&gt;&lt;property id=&quot;20307&quot; value=&quot;306&quot;/&gt;&lt;/object&gt;&lt;object type=&quot;3&quot; unique_id=&quot;10454&quot;&gt;&lt;property id=&quot;20148&quot; value=&quot;5&quot;/&gt;&lt;property id=&quot;20300&quot; value=&quot;Slide 55&quot;/&gt;&lt;property id=&quot;20307&quot; value=&quot;307&quot;/&gt;&lt;/object&gt;&lt;object type=&quot;3&quot; unique_id=&quot;10455&quot;&gt;&lt;property id=&quot;20148&quot; value=&quot;5&quot;/&gt;&lt;property id=&quot;20300&quot; value=&quot;Slide 56&quot;/&gt;&lt;property id=&quot;20307&quot; value=&quot;308&quot;/&gt;&lt;/object&gt;&lt;object type=&quot;3&quot; unique_id=&quot;10456&quot;&gt;&lt;property id=&quot;20148&quot; value=&quot;5&quot;/&gt;&lt;property id=&quot;20300&quot; value=&quot;Slide 57&quot;/&gt;&lt;property id=&quot;20307&quot; value=&quot;309&quot;/&gt;&lt;/object&gt;&lt;object type=&quot;3&quot; unique_id=&quot;10457&quot;&gt;&lt;property id=&quot;20148&quot; value=&quot;5&quot;/&gt;&lt;property id=&quot;20300&quot; value=&quot;Slide 58&quot;/&gt;&lt;property id=&quot;20307&quot; value=&quot;310&quot;/&gt;&lt;/objec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915</TotalTime>
  <Words>1985</Words>
  <Application>Microsoft Office PowerPoint</Application>
  <PresentationFormat>Widescreen</PresentationFormat>
  <Paragraphs>409</Paragraphs>
  <Slides>62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62</vt:i4>
      </vt:variant>
    </vt:vector>
  </HeadingPairs>
  <TitlesOfParts>
    <vt:vector size="68" baseType="lpstr">
      <vt:lpstr>Arial</vt:lpstr>
      <vt:lpstr>Calibri</vt:lpstr>
      <vt:lpstr>Calibri Light</vt:lpstr>
      <vt:lpstr>Cambria Math</vt:lpstr>
      <vt:lpstr>Wingdings</vt:lpstr>
      <vt:lpstr>Office Theme</vt:lpstr>
      <vt:lpstr>MIDTERM II STUDY GUIDE</vt:lpstr>
      <vt:lpstr>The Bacterial Colony</vt:lpstr>
      <vt:lpstr>Bacterial Requirements for Growth</vt:lpstr>
      <vt:lpstr>There are 4 classes of organisms based on what they use as a source of carbon and what they can metabolize for energy.</vt:lpstr>
      <vt:lpstr>There are 4 classes of organisms based on what they use as a source of carbon and what they can metabolize for energy.</vt:lpstr>
      <vt:lpstr>There are 4 classes of organisms based on what they use as a source of carbon and what they can metabolize for energy.</vt:lpstr>
      <vt:lpstr>There are 4 classes of organisms based on what they use as a source of carbon and what they can metabolize for energy.</vt:lpstr>
      <vt:lpstr>There are 4 classes of organisms based on what they use as a source of carbon and what they can metabolize for energy.</vt:lpstr>
      <vt:lpstr>Phases of  Bacterial Growth</vt:lpstr>
      <vt:lpstr>Phases of  Bacterial Growth</vt:lpstr>
      <vt:lpstr>Phases of  Bacterial Growth</vt:lpstr>
      <vt:lpstr>Phases of  Bacterial Growth</vt:lpstr>
      <vt:lpstr>Phases of  Bacterial Growth</vt:lpstr>
      <vt:lpstr>The 2 Functions of DNA</vt:lpstr>
      <vt:lpstr>Structure of DNA</vt:lpstr>
      <vt:lpstr>​There are only 4 nitrogenous bases found in DNA</vt:lpstr>
      <vt:lpstr>PowerPoint Presentation</vt:lpstr>
      <vt:lpstr>PowerPoint Presentation</vt:lpstr>
      <vt:lpstr>PowerPoint Presentation</vt:lpstr>
      <vt:lpstr>The Sugar-Phosphate Backbone of  DNA</vt:lpstr>
      <vt:lpstr>Base Pairing in DNA</vt:lpstr>
      <vt:lpstr>Hydrogen Bonding in DNA</vt:lpstr>
      <vt:lpstr>Central Dogma Of Molecular Biology</vt:lpstr>
      <vt:lpstr>DNA Strands are Antiparallel</vt:lpstr>
      <vt:lpstr>DNA in Eukaryotes</vt:lpstr>
      <vt:lpstr>DNA in Prokaryotes</vt:lpstr>
      <vt:lpstr>DNA Replication</vt:lpstr>
      <vt:lpstr>DNA Replication</vt:lpstr>
      <vt:lpstr>PowerPoint Presentation</vt:lpstr>
      <vt:lpstr>Bacteria VS Animal Cells</vt:lpstr>
      <vt:lpstr>PLASMIDS</vt:lpstr>
      <vt:lpstr>DNA Polymerase III (DNA Pol III)</vt:lpstr>
      <vt:lpstr>Same Names… Different Processes!</vt:lpstr>
      <vt:lpstr>INITIATION STEP (in DNA Replication)</vt:lpstr>
      <vt:lpstr>ELONGATION STEP (in DNA Replication)</vt:lpstr>
      <vt:lpstr>ELONGATION (of DNA Replication)</vt:lpstr>
      <vt:lpstr>Steps of Elongation (in DNA Replication)</vt:lpstr>
      <vt:lpstr>Termination of  DNA Replication</vt:lpstr>
      <vt:lpstr>Termination of  DNA Replication</vt:lpstr>
      <vt:lpstr>Gene Expression</vt:lpstr>
      <vt:lpstr>Transcription in Bacteria is a 3-Step Process</vt:lpstr>
      <vt:lpstr>RNA Transcription</vt:lpstr>
      <vt:lpstr>INITIATION (of RNA Transcription)</vt:lpstr>
      <vt:lpstr>PowerPoint Presentation</vt:lpstr>
      <vt:lpstr>PowerPoint Presentation</vt:lpstr>
      <vt:lpstr>PowerPoint Presentation</vt:lpstr>
      <vt:lpstr>INITIATION (of Translation)</vt:lpstr>
      <vt:lpstr>ELONGATION (of Translation)</vt:lpstr>
      <vt:lpstr>TERMINATION (of Translation)</vt:lpstr>
      <vt:lpstr>Genetics of Viruses</vt:lpstr>
      <vt:lpstr>Genetics of Viruses</vt:lpstr>
      <vt:lpstr>The Lytic Cycle</vt:lpstr>
      <vt:lpstr>The Lysogenic Cycle</vt:lpstr>
      <vt:lpstr>GENETIC RECOMBINATION IN BACTERIA</vt:lpstr>
      <vt:lpstr>Transformation:  A Method of Genetic Recombination in Bacteria</vt:lpstr>
      <vt:lpstr>Transformation:  A Method of Genetic Recombination in Bacteria</vt:lpstr>
      <vt:lpstr>Transduction:  A Method of Genetic Recombination in Bacteria</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MIDTERM II STUDY GUIDE</dc:title>
  <dc:creator>Cynthia Sanchez</dc:creator>
  <cp:lastModifiedBy>Cynthia Sanchez</cp:lastModifiedBy>
  <cp:revision>63</cp:revision>
  <dcterms:created xsi:type="dcterms:W3CDTF">2017-09-29T22:11:09Z</dcterms:created>
  <dcterms:modified xsi:type="dcterms:W3CDTF">2017-09-30T14:26:27Z</dcterms:modified>
</cp:coreProperties>
</file>