
<file path=[Content_Types].xml><?xml version="1.0" encoding="utf-8"?>
<Types xmlns="http://schemas.openxmlformats.org/package/2006/content-types">
  <Default Extension="gif&amp;ehk=DF2xSF1DVze1X4T9URjVsg&amp;r=0&amp;pid=OfficeInsert" ContentType="image/gif"/>
  <Default Extension="gif&amp;ehk=dvXQHEhqkQqO09aBD26GLQ&amp;r=0&amp;pid=OfficeInsert" ContentType="image/gif"/>
  <Default Extension="jpeg" ContentType="image/jpeg"/>
  <Default Extension="jpeg&amp;ehk=5hcU3yqv9jpF5JpexGzI1A&amp;r=0&amp;pid=OfficeInsert" ContentType="image/jpeg"/>
  <Default Extension="jpg" ContentType="image/jpeg"/>
  <Default Extension="jpg&amp;ehk=0aINZ8m37bU0iOXwlu1o3Q&amp;r=0&amp;pid=OfficeInsert" ContentType="image/jpeg"/>
  <Default Extension="jpg&amp;ehk=0H1lnlzZuw" ContentType="image/jpeg"/>
  <Default Extension="jpg&amp;ehk=aQkkJEQgYbIYyKw8evLVsw&amp;r=0&amp;pid=OfficeInsert" ContentType="image/jpeg"/>
  <Default Extension="jpg&amp;ehk=d8sR2rVestjwLbfupSNbhQ&amp;r=0&amp;pid=OfficeInsert" ContentType="image/jpeg"/>
  <Default Extension="jpg&amp;ehk=gfxfQvVK9" ContentType="image/jpeg"/>
  <Default Extension="jpg&amp;ehk=gObuNWtPqLs" ContentType="image/jpeg"/>
  <Default Extension="jpg&amp;ehk=HcLLEl6KQjx3fsVbNAeYCA&amp;r=0&amp;pid=OfficeInsert" ContentType="image/jpeg"/>
  <Default Extension="jpg&amp;ehk=hib31thFd52jmtGkZRxpmg&amp;r=0&amp;pid=OfficeInsert" ContentType="image/jpeg"/>
  <Default Extension="jpg&amp;ehk=hJiwtOxAuRNSyW" ContentType="image/jpeg"/>
  <Default Extension="jpg&amp;ehk=HRk2nHfcKhK6IV0e4nydrw&amp;r=0&amp;pid=OfficeInsert" ContentType="image/jpeg"/>
  <Default Extension="jpg&amp;ehk=K4gwDO5n497zhQep2cYwMw&amp;r=0&amp;pid=OfficeInsert" ContentType="image/jpeg"/>
  <Default Extension="jpg&amp;ehk=MFfVfrc2NM35g" ContentType="image/jpeg"/>
  <Default Extension="jpg&amp;ehk=OqDVeYic0NA0I" ContentType="image/jpeg"/>
  <Default Extension="jpg&amp;ehk=s1wKZw8uHh5ZtcRlSeln9g&amp;r=0&amp;pid=OfficeInsert" ContentType="image/jpeg"/>
  <Default Extension="jpg&amp;ehk=XujUjn0pvNszHDu8lTV6DQ&amp;r=0&amp;pid=OfficeInsert" ContentType="image/jpeg"/>
  <Default Extension="jpg&amp;ehk=yxY4bj0Yj8cfu" ContentType="image/jpeg"/>
  <Default Extension="JPG&amp;ehk=ZuSdNHjV" ContentType="image/jpeg"/>
  <Default Extension="net" ContentType="image/gif"/>
  <Default Extension="png" ContentType="image/png"/>
  <Default Extension="png&amp;ehk=46RpS6Ol6eMKN637p3bd8g&amp;r=0&amp;pid=OfficeInsert" ContentType="image/png"/>
  <Default Extension="png&amp;ehk=5Xd6ogn0xIQy0p5lu6wizw&amp;r=0&amp;pid=OfficeInsert" ContentType="image/png"/>
  <Default Extension="png&amp;ehk=5XOsCfpE4GYyr4z3rqjdRw&amp;r=0&amp;pid=OfficeInsert" ContentType="image/png"/>
  <Default Extension="png&amp;ehk=9jc6v" ContentType="image/png"/>
  <Default Extension="png&amp;ehk=BeHIxqBfX9" ContentType="image/png"/>
  <Default Extension="png&amp;ehk=DU39" ContentType="image/png"/>
  <Default Extension="png&amp;ehk=gyCD023HQ" ContentType="image/png"/>
  <Default Extension="png&amp;ehk=HdrIK4e6s6UohuBLuo7GTQ&amp;r=0&amp;pid=OfficeInsert" ContentType="image/png"/>
  <Default Extension="png&amp;ehk=hgPPk1YhiokXyG236SW23g&amp;r=0&amp;pid=OfficeInsert" ContentType="image/png"/>
  <Default Extension="png&amp;ehk=hIIiXDHOJzNC" ContentType="image/png"/>
  <Default Extension="png&amp;ehk=ip6apKtXU8L2XWJw76FAnQ&amp;r=0&amp;pid=OfficeInsert" ContentType="image/png"/>
  <Default Extension="png&amp;ehk=MasV8ncswWbY1b0VUBilXw&amp;r=0&amp;pid=OfficeInsert" ContentType="image/png"/>
  <Default Extension="png&amp;ehk=rm1YULEyvYeUORkyia6Nbw&amp;r=0&amp;pid=OfficeInsert" ContentType="image/png"/>
  <Default Extension="png&amp;ehk=S02wCxPJxyo92" ContentType="image/png"/>
  <Default Extension="png&amp;ehk=tPGijhsixQg" ContentType="image/png"/>
  <Default Extension="png&amp;ehk=TWWJ" ContentType="image/png"/>
  <Default Extension="png&amp;ehk=YWkA"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31.xml" ContentType="application/inkml+xml"/>
  <Override PartName="/ppt/ink/ink3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8" r:id="rId3"/>
    <p:sldId id="320" r:id="rId4"/>
    <p:sldId id="267" r:id="rId5"/>
    <p:sldId id="321" r:id="rId6"/>
    <p:sldId id="262" r:id="rId7"/>
    <p:sldId id="269" r:id="rId8"/>
    <p:sldId id="271" r:id="rId9"/>
    <p:sldId id="261" r:id="rId10"/>
    <p:sldId id="272" r:id="rId11"/>
    <p:sldId id="273" r:id="rId12"/>
    <p:sldId id="274" r:id="rId13"/>
    <p:sldId id="268" r:id="rId14"/>
    <p:sldId id="276" r:id="rId15"/>
    <p:sldId id="275" r:id="rId16"/>
    <p:sldId id="278" r:id="rId17"/>
    <p:sldId id="277" r:id="rId18"/>
    <p:sldId id="322" r:id="rId19"/>
    <p:sldId id="340" r:id="rId20"/>
    <p:sldId id="352" r:id="rId21"/>
    <p:sldId id="353" r:id="rId22"/>
    <p:sldId id="354" r:id="rId23"/>
    <p:sldId id="356" r:id="rId24"/>
    <p:sldId id="259" r:id="rId25"/>
    <p:sldId id="283" r:id="rId26"/>
    <p:sldId id="284" r:id="rId27"/>
    <p:sldId id="281" r:id="rId28"/>
    <p:sldId id="282" r:id="rId29"/>
    <p:sldId id="285" r:id="rId30"/>
    <p:sldId id="389" r:id="rId31"/>
    <p:sldId id="391" r:id="rId32"/>
    <p:sldId id="288" r:id="rId33"/>
    <p:sldId id="286" r:id="rId34"/>
    <p:sldId id="289" r:id="rId35"/>
    <p:sldId id="287" r:id="rId36"/>
    <p:sldId id="290" r:id="rId37"/>
    <p:sldId id="291" r:id="rId38"/>
    <p:sldId id="292" r:id="rId39"/>
    <p:sldId id="293" r:id="rId40"/>
    <p:sldId id="295" r:id="rId41"/>
    <p:sldId id="294" r:id="rId42"/>
    <p:sldId id="339" r:id="rId43"/>
    <p:sldId id="296" r:id="rId44"/>
    <p:sldId id="298" r:id="rId45"/>
    <p:sldId id="299" r:id="rId46"/>
    <p:sldId id="301" r:id="rId47"/>
    <p:sldId id="297" r:id="rId48"/>
    <p:sldId id="300" r:id="rId49"/>
    <p:sldId id="303" r:id="rId50"/>
    <p:sldId id="304" r:id="rId51"/>
    <p:sldId id="305" r:id="rId52"/>
    <p:sldId id="306" r:id="rId53"/>
    <p:sldId id="307" r:id="rId54"/>
    <p:sldId id="308" r:id="rId55"/>
    <p:sldId id="309" r:id="rId56"/>
    <p:sldId id="310" r:id="rId57"/>
    <p:sldId id="311" r:id="rId58"/>
    <p:sldId id="313" r:id="rId59"/>
    <p:sldId id="312" r:id="rId60"/>
    <p:sldId id="314" r:id="rId61"/>
    <p:sldId id="315" r:id="rId62"/>
    <p:sldId id="323" r:id="rId63"/>
    <p:sldId id="317" r:id="rId64"/>
    <p:sldId id="260" r:id="rId65"/>
    <p:sldId id="324" r:id="rId66"/>
    <p:sldId id="514" r:id="rId67"/>
    <p:sldId id="263" r:id="rId68"/>
    <p:sldId id="280" r:id="rId69"/>
    <p:sldId id="369" r:id="rId70"/>
    <p:sldId id="375" r:id="rId71"/>
    <p:sldId id="378" r:id="rId72"/>
    <p:sldId id="361" r:id="rId73"/>
    <p:sldId id="360" r:id="rId74"/>
    <p:sldId id="364" r:id="rId75"/>
    <p:sldId id="380" r:id="rId76"/>
    <p:sldId id="371" r:id="rId77"/>
    <p:sldId id="372" r:id="rId78"/>
    <p:sldId id="373" r:id="rId79"/>
    <p:sldId id="382" r:id="rId80"/>
    <p:sldId id="383" r:id="rId81"/>
    <p:sldId id="384" r:id="rId82"/>
    <p:sldId id="385" r:id="rId83"/>
    <p:sldId id="386" r:id="rId84"/>
    <p:sldId id="387" r:id="rId85"/>
    <p:sldId id="388" r:id="rId86"/>
  </p:sldIdLst>
  <p:sldSz cx="12192000" cy="6858000"/>
  <p:notesSz cx="6858000" cy="9144000"/>
  <p:custDataLst>
    <p:tags r:id="rId8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CCCFC"/>
    <a:srgbClr val="FBB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80" autoAdjust="0"/>
    <p:restoredTop sz="94660"/>
  </p:normalViewPr>
  <p:slideViewPr>
    <p:cSldViewPr snapToGrid="0">
      <p:cViewPr varScale="1">
        <p:scale>
          <a:sx n="114" d="100"/>
          <a:sy n="114" d="100"/>
        </p:scale>
        <p:origin x="3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5524E5-5834-4D38-BF24-E7EF9B77F060}" type="doc">
      <dgm:prSet loTypeId="urn:microsoft.com/office/officeart/2005/8/layout/chevron1" loCatId="process" qsTypeId="urn:microsoft.com/office/officeart/2005/8/quickstyle/simple4" qsCatId="simple" csTypeId="urn:microsoft.com/office/officeart/2005/8/colors/accent6_3" csCatId="accent6"/>
      <dgm:spPr/>
      <dgm:t>
        <a:bodyPr/>
        <a:lstStyle/>
        <a:p>
          <a:endParaRPr lang="en-US"/>
        </a:p>
      </dgm:t>
    </dgm:pt>
    <dgm:pt modelId="{D533298E-64D9-4BE8-AC8D-7F9DBA81DC84}">
      <dgm:prSet/>
      <dgm:spPr/>
      <dgm:t>
        <a:bodyPr/>
        <a:lstStyle/>
        <a:p>
          <a:r>
            <a:rPr lang="en-US" dirty="0"/>
            <a:t>Way #1) By Slowing Down the Growth of Pathogens</a:t>
          </a:r>
        </a:p>
      </dgm:t>
    </dgm:pt>
    <dgm:pt modelId="{E8027A62-BB0C-4B33-B8EE-D6F9FCA23E76}" type="parTrans" cxnId="{717F4C4A-8CC9-4B1A-BD08-A22C7EED0EF4}">
      <dgm:prSet/>
      <dgm:spPr/>
      <dgm:t>
        <a:bodyPr/>
        <a:lstStyle/>
        <a:p>
          <a:endParaRPr lang="en-US"/>
        </a:p>
      </dgm:t>
    </dgm:pt>
    <dgm:pt modelId="{5B4AE618-0299-4C4F-AACB-F669B9FCB085}" type="sibTrans" cxnId="{717F4C4A-8CC9-4B1A-BD08-A22C7EED0EF4}">
      <dgm:prSet/>
      <dgm:spPr/>
      <dgm:t>
        <a:bodyPr/>
        <a:lstStyle/>
        <a:p>
          <a:endParaRPr lang="en-US"/>
        </a:p>
      </dgm:t>
    </dgm:pt>
    <dgm:pt modelId="{D76F471C-54AB-4F89-9367-39D61BA3C044}">
      <dgm:prSet/>
      <dgm:spPr/>
      <dgm:t>
        <a:bodyPr/>
        <a:lstStyle/>
        <a:p>
          <a:r>
            <a:rPr lang="en-US" dirty="0"/>
            <a:t>Fevers cause the liver and spleen to remove iron from the blood.</a:t>
          </a:r>
        </a:p>
      </dgm:t>
    </dgm:pt>
    <dgm:pt modelId="{A45B2133-6F44-4CE0-AD70-EC8FE5846FB2}" type="parTrans" cxnId="{DA9D2BB9-839A-4E41-9DF8-268A565158C0}">
      <dgm:prSet/>
      <dgm:spPr/>
      <dgm:t>
        <a:bodyPr/>
        <a:lstStyle/>
        <a:p>
          <a:endParaRPr lang="en-US"/>
        </a:p>
      </dgm:t>
    </dgm:pt>
    <dgm:pt modelId="{5A44A26C-30F2-404B-91BC-F6F2CB08BE2C}" type="sibTrans" cxnId="{DA9D2BB9-839A-4E41-9DF8-268A565158C0}">
      <dgm:prSet/>
      <dgm:spPr/>
      <dgm:t>
        <a:bodyPr/>
        <a:lstStyle/>
        <a:p>
          <a:endParaRPr lang="en-US"/>
        </a:p>
      </dgm:t>
    </dgm:pt>
    <dgm:pt modelId="{0FF73D1D-C420-4CC8-B7AA-A4ECD1D9CB53}">
      <dgm:prSet/>
      <dgm:spPr/>
      <dgm:t>
        <a:bodyPr/>
        <a:lstStyle/>
        <a:p>
          <a:r>
            <a:rPr lang="en-US"/>
            <a:t>Since many bacteria require iron to reproduce, the reproductive process is slowed down while the fever is present. </a:t>
          </a:r>
        </a:p>
      </dgm:t>
    </dgm:pt>
    <dgm:pt modelId="{0791F019-E595-424D-AF97-BECE3D4BB82E}" type="parTrans" cxnId="{63224F84-31A2-4B84-8E96-9D7B1B5C8558}">
      <dgm:prSet/>
      <dgm:spPr/>
      <dgm:t>
        <a:bodyPr/>
        <a:lstStyle/>
        <a:p>
          <a:endParaRPr lang="en-US"/>
        </a:p>
      </dgm:t>
    </dgm:pt>
    <dgm:pt modelId="{473D7311-E920-42CB-9353-7F363CE1A493}" type="sibTrans" cxnId="{63224F84-31A2-4B84-8E96-9D7B1B5C8558}">
      <dgm:prSet/>
      <dgm:spPr/>
      <dgm:t>
        <a:bodyPr/>
        <a:lstStyle/>
        <a:p>
          <a:endParaRPr lang="en-US"/>
        </a:p>
      </dgm:t>
    </dgm:pt>
    <dgm:pt modelId="{CA668B8A-D934-49DE-AB81-A26FB3550F6C}" type="pres">
      <dgm:prSet presAssocID="{E95524E5-5834-4D38-BF24-E7EF9B77F060}" presName="Name0" presStyleCnt="0">
        <dgm:presLayoutVars>
          <dgm:dir/>
          <dgm:animLvl val="lvl"/>
          <dgm:resizeHandles val="exact"/>
        </dgm:presLayoutVars>
      </dgm:prSet>
      <dgm:spPr/>
    </dgm:pt>
    <dgm:pt modelId="{ECBC2FB5-793F-4513-8314-A9B33BE5B1F2}" type="pres">
      <dgm:prSet presAssocID="{D533298E-64D9-4BE8-AC8D-7F9DBA81DC84}" presName="composite" presStyleCnt="0"/>
      <dgm:spPr/>
    </dgm:pt>
    <dgm:pt modelId="{10B7CED9-423B-415C-BBD6-1A43F4C47B79}" type="pres">
      <dgm:prSet presAssocID="{D533298E-64D9-4BE8-AC8D-7F9DBA81DC84}" presName="parTx" presStyleLbl="node1" presStyleIdx="0" presStyleCnt="1">
        <dgm:presLayoutVars>
          <dgm:chMax val="0"/>
          <dgm:chPref val="0"/>
          <dgm:bulletEnabled val="1"/>
        </dgm:presLayoutVars>
      </dgm:prSet>
      <dgm:spPr/>
    </dgm:pt>
    <dgm:pt modelId="{8EE5AF71-A445-4480-9410-8F91E8F4F133}" type="pres">
      <dgm:prSet presAssocID="{D533298E-64D9-4BE8-AC8D-7F9DBA81DC84}" presName="desTx" presStyleLbl="revTx" presStyleIdx="0" presStyleCnt="1">
        <dgm:presLayoutVars>
          <dgm:bulletEnabled val="1"/>
        </dgm:presLayoutVars>
      </dgm:prSet>
      <dgm:spPr/>
    </dgm:pt>
  </dgm:ptLst>
  <dgm:cxnLst>
    <dgm:cxn modelId="{717F4C4A-8CC9-4B1A-BD08-A22C7EED0EF4}" srcId="{E95524E5-5834-4D38-BF24-E7EF9B77F060}" destId="{D533298E-64D9-4BE8-AC8D-7F9DBA81DC84}" srcOrd="0" destOrd="0" parTransId="{E8027A62-BB0C-4B33-B8EE-D6F9FCA23E76}" sibTransId="{5B4AE618-0299-4C4F-AACB-F669B9FCB085}"/>
    <dgm:cxn modelId="{D2758C51-7191-4C55-BB0C-FE42108E008F}" type="presOf" srcId="{E95524E5-5834-4D38-BF24-E7EF9B77F060}" destId="{CA668B8A-D934-49DE-AB81-A26FB3550F6C}" srcOrd="0" destOrd="0" presId="urn:microsoft.com/office/officeart/2005/8/layout/chevron1"/>
    <dgm:cxn modelId="{63224F84-31A2-4B84-8E96-9D7B1B5C8558}" srcId="{D533298E-64D9-4BE8-AC8D-7F9DBA81DC84}" destId="{0FF73D1D-C420-4CC8-B7AA-A4ECD1D9CB53}" srcOrd="1" destOrd="0" parTransId="{0791F019-E595-424D-AF97-BECE3D4BB82E}" sibTransId="{473D7311-E920-42CB-9353-7F363CE1A493}"/>
    <dgm:cxn modelId="{DA9D2BB9-839A-4E41-9DF8-268A565158C0}" srcId="{D533298E-64D9-4BE8-AC8D-7F9DBA81DC84}" destId="{D76F471C-54AB-4F89-9367-39D61BA3C044}" srcOrd="0" destOrd="0" parTransId="{A45B2133-6F44-4CE0-AD70-EC8FE5846FB2}" sibTransId="{5A44A26C-30F2-404B-91BC-F6F2CB08BE2C}"/>
    <dgm:cxn modelId="{F73EBABF-5BD6-4776-A3C8-2DD3CA484441}" type="presOf" srcId="{D76F471C-54AB-4F89-9367-39D61BA3C044}" destId="{8EE5AF71-A445-4480-9410-8F91E8F4F133}" srcOrd="0" destOrd="0" presId="urn:microsoft.com/office/officeart/2005/8/layout/chevron1"/>
    <dgm:cxn modelId="{9442F5BF-4191-4867-ACF7-E3DC7EA2CEB0}" type="presOf" srcId="{D533298E-64D9-4BE8-AC8D-7F9DBA81DC84}" destId="{10B7CED9-423B-415C-BBD6-1A43F4C47B79}" srcOrd="0" destOrd="0" presId="urn:microsoft.com/office/officeart/2005/8/layout/chevron1"/>
    <dgm:cxn modelId="{D6754EC5-651B-42CD-82C0-8CAEB5117374}" type="presOf" srcId="{0FF73D1D-C420-4CC8-B7AA-A4ECD1D9CB53}" destId="{8EE5AF71-A445-4480-9410-8F91E8F4F133}" srcOrd="0" destOrd="1" presId="urn:microsoft.com/office/officeart/2005/8/layout/chevron1"/>
    <dgm:cxn modelId="{A53E8A2A-2A8B-4145-B196-870F073FBC04}" type="presParOf" srcId="{CA668B8A-D934-49DE-AB81-A26FB3550F6C}" destId="{ECBC2FB5-793F-4513-8314-A9B33BE5B1F2}" srcOrd="0" destOrd="0" presId="urn:microsoft.com/office/officeart/2005/8/layout/chevron1"/>
    <dgm:cxn modelId="{2719AC00-DDEC-4C06-B7CA-B09B4AA3477C}" type="presParOf" srcId="{ECBC2FB5-793F-4513-8314-A9B33BE5B1F2}" destId="{10B7CED9-423B-415C-BBD6-1A43F4C47B79}" srcOrd="0" destOrd="0" presId="urn:microsoft.com/office/officeart/2005/8/layout/chevron1"/>
    <dgm:cxn modelId="{84C825A2-139B-4367-96D1-8129BF44C488}" type="presParOf" srcId="{ECBC2FB5-793F-4513-8314-A9B33BE5B1F2}" destId="{8EE5AF71-A445-4480-9410-8F91E8F4F133}"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D77449-954E-4665-82AC-629E860DCE95}"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CFF47885-9C95-4D6F-9E19-FF2EAB5DB72F}">
      <dgm:prSet/>
      <dgm:spPr/>
      <dgm:t>
        <a:bodyPr/>
        <a:lstStyle/>
        <a:p>
          <a:r>
            <a:rPr lang="en-US" dirty="0"/>
            <a:t>Way #2) By Increasing the Metabolic Rate of Cells. </a:t>
          </a:r>
        </a:p>
      </dgm:t>
    </dgm:pt>
    <dgm:pt modelId="{AAA22F45-2002-49D9-9805-58B504F07D46}" type="parTrans" cxnId="{1FDB0DE2-3745-4925-B6FB-BFC7FCBC96E0}">
      <dgm:prSet/>
      <dgm:spPr/>
      <dgm:t>
        <a:bodyPr/>
        <a:lstStyle/>
        <a:p>
          <a:endParaRPr lang="en-US"/>
        </a:p>
      </dgm:t>
    </dgm:pt>
    <dgm:pt modelId="{441A99E5-B637-4B97-90FB-0E9B4D1D81A1}" type="sibTrans" cxnId="{1FDB0DE2-3745-4925-B6FB-BFC7FCBC96E0}">
      <dgm:prSet/>
      <dgm:spPr/>
      <dgm:t>
        <a:bodyPr/>
        <a:lstStyle/>
        <a:p>
          <a:endParaRPr lang="en-US"/>
        </a:p>
      </dgm:t>
    </dgm:pt>
    <dgm:pt modelId="{B8D244CE-3925-4CD4-909A-6C475A6B0ACE}">
      <dgm:prSet/>
      <dgm:spPr/>
      <dgm:t>
        <a:bodyPr/>
        <a:lstStyle/>
        <a:p>
          <a:r>
            <a:rPr lang="en-US" dirty="0"/>
            <a:t>Increasing the metabolic rate of defensive cells makes them “turbo charged” where they can work faster than usual. </a:t>
          </a:r>
        </a:p>
      </dgm:t>
    </dgm:pt>
    <dgm:pt modelId="{D107AF0B-5DE5-4D11-902F-A83C3608A88F}" type="parTrans" cxnId="{1BB0B1AA-02B5-48B0-AA91-ECD9F24BF230}">
      <dgm:prSet/>
      <dgm:spPr/>
      <dgm:t>
        <a:bodyPr/>
        <a:lstStyle/>
        <a:p>
          <a:endParaRPr lang="en-US"/>
        </a:p>
      </dgm:t>
    </dgm:pt>
    <dgm:pt modelId="{A4B6B25C-5BE8-4CFB-B8E2-404D0BC077EB}" type="sibTrans" cxnId="{1BB0B1AA-02B5-48B0-AA91-ECD9F24BF230}">
      <dgm:prSet/>
      <dgm:spPr/>
      <dgm:t>
        <a:bodyPr/>
        <a:lstStyle/>
        <a:p>
          <a:endParaRPr lang="en-US"/>
        </a:p>
      </dgm:t>
    </dgm:pt>
    <dgm:pt modelId="{EC750B17-1841-4401-A4CD-E58DFC0CEFF3}" type="pres">
      <dgm:prSet presAssocID="{09D77449-954E-4665-82AC-629E860DCE95}" presName="vert0" presStyleCnt="0">
        <dgm:presLayoutVars>
          <dgm:dir/>
          <dgm:animOne val="branch"/>
          <dgm:animLvl val="lvl"/>
        </dgm:presLayoutVars>
      </dgm:prSet>
      <dgm:spPr/>
    </dgm:pt>
    <dgm:pt modelId="{467D8E8A-4655-4342-9D6C-DF8ECF679EC2}" type="pres">
      <dgm:prSet presAssocID="{CFF47885-9C95-4D6F-9E19-FF2EAB5DB72F}" presName="thickLine" presStyleLbl="alignNode1" presStyleIdx="0" presStyleCnt="1"/>
      <dgm:spPr/>
    </dgm:pt>
    <dgm:pt modelId="{77C512EC-D695-4AA3-A84D-90C5DEFD9002}" type="pres">
      <dgm:prSet presAssocID="{CFF47885-9C95-4D6F-9E19-FF2EAB5DB72F}" presName="horz1" presStyleCnt="0"/>
      <dgm:spPr/>
    </dgm:pt>
    <dgm:pt modelId="{DF16D88C-89A9-471F-90F1-018315E5534A}" type="pres">
      <dgm:prSet presAssocID="{CFF47885-9C95-4D6F-9E19-FF2EAB5DB72F}" presName="tx1" presStyleLbl="revTx" presStyleIdx="0" presStyleCnt="2" custScaleX="152833"/>
      <dgm:spPr/>
    </dgm:pt>
    <dgm:pt modelId="{44CF3562-D908-4CE6-997D-3FA0788431A6}" type="pres">
      <dgm:prSet presAssocID="{CFF47885-9C95-4D6F-9E19-FF2EAB5DB72F}" presName="vert1" presStyleCnt="0"/>
      <dgm:spPr/>
    </dgm:pt>
    <dgm:pt modelId="{EB8F1558-ED5D-44F0-9256-2748618FAB87}" type="pres">
      <dgm:prSet presAssocID="{B8D244CE-3925-4CD4-909A-6C475A6B0ACE}" presName="vertSpace2a" presStyleCnt="0"/>
      <dgm:spPr/>
    </dgm:pt>
    <dgm:pt modelId="{5D1C9606-3B14-4BB0-94F8-A0DD2CFBF09E}" type="pres">
      <dgm:prSet presAssocID="{B8D244CE-3925-4CD4-909A-6C475A6B0ACE}" presName="horz2" presStyleCnt="0"/>
      <dgm:spPr/>
    </dgm:pt>
    <dgm:pt modelId="{21B4B5C0-89CC-440E-A514-DE274088F96E}" type="pres">
      <dgm:prSet presAssocID="{B8D244CE-3925-4CD4-909A-6C475A6B0ACE}" presName="horzSpace2" presStyleCnt="0"/>
      <dgm:spPr/>
    </dgm:pt>
    <dgm:pt modelId="{63DB3CE8-6675-41C3-BD94-E8E5A25D8F26}" type="pres">
      <dgm:prSet presAssocID="{B8D244CE-3925-4CD4-909A-6C475A6B0ACE}" presName="tx2" presStyleLbl="revTx" presStyleIdx="1" presStyleCnt="2" custScaleX="99028"/>
      <dgm:spPr/>
    </dgm:pt>
    <dgm:pt modelId="{9A3A1472-2CAD-44E0-B1B2-7C5FAAEB36D3}" type="pres">
      <dgm:prSet presAssocID="{B8D244CE-3925-4CD4-909A-6C475A6B0ACE}" presName="vert2" presStyleCnt="0"/>
      <dgm:spPr/>
    </dgm:pt>
    <dgm:pt modelId="{CD4A09E0-8335-4B52-8CEE-4B937FD53D9E}" type="pres">
      <dgm:prSet presAssocID="{B8D244CE-3925-4CD4-909A-6C475A6B0ACE}" presName="thinLine2b" presStyleLbl="callout" presStyleIdx="0" presStyleCnt="1"/>
      <dgm:spPr/>
    </dgm:pt>
    <dgm:pt modelId="{45CB2B73-EBFE-4FAA-91FA-D76965465BC4}" type="pres">
      <dgm:prSet presAssocID="{B8D244CE-3925-4CD4-909A-6C475A6B0ACE}" presName="vertSpace2b" presStyleCnt="0"/>
      <dgm:spPr/>
    </dgm:pt>
  </dgm:ptLst>
  <dgm:cxnLst>
    <dgm:cxn modelId="{A9C98651-1388-4E85-B048-98EE27C11757}" type="presOf" srcId="{CFF47885-9C95-4D6F-9E19-FF2EAB5DB72F}" destId="{DF16D88C-89A9-471F-90F1-018315E5534A}" srcOrd="0" destOrd="0" presId="urn:microsoft.com/office/officeart/2008/layout/LinedList"/>
    <dgm:cxn modelId="{A4161298-F26A-491A-918A-7A658B0AA58E}" type="presOf" srcId="{B8D244CE-3925-4CD4-909A-6C475A6B0ACE}" destId="{63DB3CE8-6675-41C3-BD94-E8E5A25D8F26}" srcOrd="0" destOrd="0" presId="urn:microsoft.com/office/officeart/2008/layout/LinedList"/>
    <dgm:cxn modelId="{1BB0B1AA-02B5-48B0-AA91-ECD9F24BF230}" srcId="{CFF47885-9C95-4D6F-9E19-FF2EAB5DB72F}" destId="{B8D244CE-3925-4CD4-909A-6C475A6B0ACE}" srcOrd="0" destOrd="0" parTransId="{D107AF0B-5DE5-4D11-902F-A83C3608A88F}" sibTransId="{A4B6B25C-5BE8-4CFB-B8E2-404D0BC077EB}"/>
    <dgm:cxn modelId="{3C66C7D8-D877-4E5E-9E51-3264368462F4}" type="presOf" srcId="{09D77449-954E-4665-82AC-629E860DCE95}" destId="{EC750B17-1841-4401-A4CD-E58DFC0CEFF3}" srcOrd="0" destOrd="0" presId="urn:microsoft.com/office/officeart/2008/layout/LinedList"/>
    <dgm:cxn modelId="{1FDB0DE2-3745-4925-B6FB-BFC7FCBC96E0}" srcId="{09D77449-954E-4665-82AC-629E860DCE95}" destId="{CFF47885-9C95-4D6F-9E19-FF2EAB5DB72F}" srcOrd="0" destOrd="0" parTransId="{AAA22F45-2002-49D9-9805-58B504F07D46}" sibTransId="{441A99E5-B637-4B97-90FB-0E9B4D1D81A1}"/>
    <dgm:cxn modelId="{E62ED1AC-C264-4AD2-B7DD-F5A4D1B98FB2}" type="presParOf" srcId="{EC750B17-1841-4401-A4CD-E58DFC0CEFF3}" destId="{467D8E8A-4655-4342-9D6C-DF8ECF679EC2}" srcOrd="0" destOrd="0" presId="urn:microsoft.com/office/officeart/2008/layout/LinedList"/>
    <dgm:cxn modelId="{CF470749-1F1D-47FD-A4BD-81A35B4B9718}" type="presParOf" srcId="{EC750B17-1841-4401-A4CD-E58DFC0CEFF3}" destId="{77C512EC-D695-4AA3-A84D-90C5DEFD9002}" srcOrd="1" destOrd="0" presId="urn:microsoft.com/office/officeart/2008/layout/LinedList"/>
    <dgm:cxn modelId="{08CF1B27-8BA2-4780-BA45-8A385514BE1B}" type="presParOf" srcId="{77C512EC-D695-4AA3-A84D-90C5DEFD9002}" destId="{DF16D88C-89A9-471F-90F1-018315E5534A}" srcOrd="0" destOrd="0" presId="urn:microsoft.com/office/officeart/2008/layout/LinedList"/>
    <dgm:cxn modelId="{8A94957E-6230-4C5B-87F6-25D465C29135}" type="presParOf" srcId="{77C512EC-D695-4AA3-A84D-90C5DEFD9002}" destId="{44CF3562-D908-4CE6-997D-3FA0788431A6}" srcOrd="1" destOrd="0" presId="urn:microsoft.com/office/officeart/2008/layout/LinedList"/>
    <dgm:cxn modelId="{B63177CC-BE4A-492C-9FFE-F5F353E2B199}" type="presParOf" srcId="{44CF3562-D908-4CE6-997D-3FA0788431A6}" destId="{EB8F1558-ED5D-44F0-9256-2748618FAB87}" srcOrd="0" destOrd="0" presId="urn:microsoft.com/office/officeart/2008/layout/LinedList"/>
    <dgm:cxn modelId="{EA427407-F756-44F8-88C6-533A3ECDCC4E}" type="presParOf" srcId="{44CF3562-D908-4CE6-997D-3FA0788431A6}" destId="{5D1C9606-3B14-4BB0-94F8-A0DD2CFBF09E}" srcOrd="1" destOrd="0" presId="urn:microsoft.com/office/officeart/2008/layout/LinedList"/>
    <dgm:cxn modelId="{B31D04EF-C583-4119-BF7E-FBEAAE03525C}" type="presParOf" srcId="{5D1C9606-3B14-4BB0-94F8-A0DD2CFBF09E}" destId="{21B4B5C0-89CC-440E-A514-DE274088F96E}" srcOrd="0" destOrd="0" presId="urn:microsoft.com/office/officeart/2008/layout/LinedList"/>
    <dgm:cxn modelId="{84507102-CC63-408E-AC5A-634535AA5CA7}" type="presParOf" srcId="{5D1C9606-3B14-4BB0-94F8-A0DD2CFBF09E}" destId="{63DB3CE8-6675-41C3-BD94-E8E5A25D8F26}" srcOrd="1" destOrd="0" presId="urn:microsoft.com/office/officeart/2008/layout/LinedList"/>
    <dgm:cxn modelId="{62577970-0373-485A-AD22-1C9AB748F6E7}" type="presParOf" srcId="{5D1C9606-3B14-4BB0-94F8-A0DD2CFBF09E}" destId="{9A3A1472-2CAD-44E0-B1B2-7C5FAAEB36D3}" srcOrd="2" destOrd="0" presId="urn:microsoft.com/office/officeart/2008/layout/LinedList"/>
    <dgm:cxn modelId="{CD2459B5-C9D9-4314-9AEF-D8E09EA6D277}" type="presParOf" srcId="{44CF3562-D908-4CE6-997D-3FA0788431A6}" destId="{CD4A09E0-8335-4B52-8CEE-4B937FD53D9E}" srcOrd="2" destOrd="0" presId="urn:microsoft.com/office/officeart/2008/layout/LinedList"/>
    <dgm:cxn modelId="{633AB103-B2BF-40C7-9B20-3BFA472A8429}" type="presParOf" srcId="{44CF3562-D908-4CE6-997D-3FA0788431A6}" destId="{45CB2B73-EBFE-4FAA-91FA-D76965465BC4}"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B7CED9-423B-415C-BBD6-1A43F4C47B79}">
      <dsp:nvSpPr>
        <dsp:cNvPr id="0" name=""/>
        <dsp:cNvSpPr/>
      </dsp:nvSpPr>
      <dsp:spPr>
        <a:xfrm>
          <a:off x="0" y="268237"/>
          <a:ext cx="5127029" cy="1512000"/>
        </a:xfrm>
        <a:prstGeom prst="chevron">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kern="1200" dirty="0"/>
            <a:t>Way #1) By Slowing Down the Growth of Pathogens</a:t>
          </a:r>
        </a:p>
      </dsp:txBody>
      <dsp:txXfrm>
        <a:off x="756000" y="268237"/>
        <a:ext cx="3615029" cy="1512000"/>
      </dsp:txXfrm>
    </dsp:sp>
    <dsp:sp modelId="{8EE5AF71-A445-4480-9410-8F91E8F4F133}">
      <dsp:nvSpPr>
        <dsp:cNvPr id="0" name=""/>
        <dsp:cNvSpPr/>
      </dsp:nvSpPr>
      <dsp:spPr>
        <a:xfrm>
          <a:off x="0" y="1969237"/>
          <a:ext cx="4101623" cy="321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Fevers cause the liver and spleen to remove iron from the blood.</a:t>
          </a:r>
        </a:p>
        <a:p>
          <a:pPr marL="285750" lvl="1" indent="-285750" algn="l" defTabSz="1244600">
            <a:lnSpc>
              <a:spcPct val="90000"/>
            </a:lnSpc>
            <a:spcBef>
              <a:spcPct val="0"/>
            </a:spcBef>
            <a:spcAft>
              <a:spcPct val="15000"/>
            </a:spcAft>
            <a:buChar char="•"/>
          </a:pPr>
          <a:r>
            <a:rPr lang="en-US" sz="2800" kern="1200"/>
            <a:t>Since many bacteria require iron to reproduce, the reproductive process is slowed down while the fever is present. </a:t>
          </a:r>
        </a:p>
      </dsp:txBody>
      <dsp:txXfrm>
        <a:off x="0" y="1969237"/>
        <a:ext cx="4101623" cy="3213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7D8E8A-4655-4342-9D6C-DF8ECF679EC2}">
      <dsp:nvSpPr>
        <dsp:cNvPr id="0" name=""/>
        <dsp:cNvSpPr/>
      </dsp:nvSpPr>
      <dsp:spPr>
        <a:xfrm>
          <a:off x="0" y="0"/>
          <a:ext cx="77450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16D88C-89A9-471F-90F1-018315E5534A}">
      <dsp:nvSpPr>
        <dsp:cNvPr id="0" name=""/>
        <dsp:cNvSpPr/>
      </dsp:nvSpPr>
      <dsp:spPr>
        <a:xfrm>
          <a:off x="0" y="0"/>
          <a:ext cx="2140829" cy="3488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t>Way #2) By Increasing the Metabolic Rate of Cells. </a:t>
          </a:r>
        </a:p>
      </dsp:txBody>
      <dsp:txXfrm>
        <a:off x="0" y="0"/>
        <a:ext cx="2140829" cy="3488513"/>
      </dsp:txXfrm>
    </dsp:sp>
    <dsp:sp modelId="{63DB3CE8-6675-41C3-BD94-E8E5A25D8F26}">
      <dsp:nvSpPr>
        <dsp:cNvPr id="0" name=""/>
        <dsp:cNvSpPr/>
      </dsp:nvSpPr>
      <dsp:spPr>
        <a:xfrm>
          <a:off x="2245886" y="158413"/>
          <a:ext cx="5444556" cy="3168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dirty="0"/>
            <a:t>Increasing the metabolic rate of defensive cells makes them “turbo charged” where they can work faster than usual. </a:t>
          </a:r>
        </a:p>
      </dsp:txBody>
      <dsp:txXfrm>
        <a:off x="2245886" y="158413"/>
        <a:ext cx="5444556" cy="3168278"/>
      </dsp:txXfrm>
    </dsp:sp>
    <dsp:sp modelId="{CD4A09E0-8335-4B52-8CEE-4B937FD53D9E}">
      <dsp:nvSpPr>
        <dsp:cNvPr id="0" name=""/>
        <dsp:cNvSpPr/>
      </dsp:nvSpPr>
      <dsp:spPr>
        <a:xfrm>
          <a:off x="2140829" y="3326692"/>
          <a:ext cx="5603054" cy="0"/>
        </a:xfrm>
        <a:prstGeom prst="line">
          <a:avLst/>
        </a:prstGeom>
        <a:solidFill>
          <a:schemeClr val="accent4">
            <a:hueOff val="0"/>
            <a:satOff val="0"/>
            <a:lumOff val="0"/>
            <a:alphaOff val="0"/>
          </a:schemeClr>
        </a:solidFill>
        <a:ln w="12700" cap="flat" cmpd="sng" algn="ctr">
          <a:solidFill>
            <a:schemeClr val="accent4">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6.845"/>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69 1,'0'6,"0"10,0 7,-6 1,-9-5,-9-4,0-6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0.680"/>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0 0,'0'7,"0"8,7 2,1 4,1 6,-3-2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0.879"/>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0 0,'0'7,"0"1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1.147"/>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260 24,'-7'0,"-8"0,-15 0,-9 0,-4 0,-2-7,1-1,7-1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1.348"/>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1.709"/>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75 31,'-7'0,"-2"-7,-5-1,-8-1,0 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2.113"/>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0 1,'7'0,"8"0,9 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2.527"/>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0 16,'7'0,"1"-7,1-1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2.743"/>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0 1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2.926"/>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0 40,'7'-7,"1"-8,1-2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3.314"/>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1,'6'0,"9"0,2 6,-2 9,3 9,-1 6,-4 5,-4 3,2 2,1 6,-3 10,4 1,0-3,-3-3,-2-5,-3-3,-3-2,-14-2,-5-7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7.063"/>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46,'6'0,"16"0,17 0,8 0,-4-7,-2-2,-2-5,-8-2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3.545"/>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46 39,'-7'0,"-2"-6,-6-10,0-1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3.724"/>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55 1,'-7'6,"-15"16,-3 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3.860"/>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16 0,'0'7,"-6"1,-3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1.913"/>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15 7,'-6'7,"-3"2</inkml:trace>
  <inkml:trace contextRef="#ctx0" brushRef="#br0" timeOffset="2349.169">54 7,'0'-6,"0"10,0 12,0 9,0 7,0-2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4.733"/>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0 0,'7'0,"1"7,1 8,-3 9,-1-1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4.943"/>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1,'0'6,"6"3,3 6,12 0,3 5,-2 5,-6-2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5.129"/>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55,'0'-7,"0"-14,0-5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5.314"/>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51,'7'0,"8"-7,8-2,8 1,4-5,-4-1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5.494"/>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16 0,'0'7,"-7"1,-1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55.697"/>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8.083"/>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0,'6'0,"3"7,6 1,-6 1,-18-3,-7-1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0.729"/>
    </inkml:context>
    <inkml:brush xml:id="br0">
      <inkml:brushProperty name="width" value="0.025" units="cm"/>
      <inkml:brushProperty name="height" value="0.025" units="cm"/>
      <inkml:brushProperty name="color" value="#E4E7E8"/>
      <inkml:brushProperty name="ignorePressure" value="1"/>
    </inkml:brush>
    <inkml:brush xml:id="br1">
      <inkml:brushProperty name="width" value="0.025" units="cm"/>
      <inkml:brushProperty name="height" value="0.025" units="cm"/>
      <inkml:brushProperty name="color" value="#C5CBCD"/>
      <inkml:brushProperty name="ignorePressure" value="1"/>
    </inkml:brush>
  </inkml:definitions>
  <inkml:trace contextRef="#ctx0" brushRef="#br0">385 633,'7'0,"2"6,-1 10,-1 7,-3 7,6-1,7 0,7-4,6-7,5-6,-4 1,-7 5,-8 6,-6 6,-5 4,-4 2,-1 3,-2 0,1 1,-1-1,1 1,1-1,-1 0,8-7,8-9,8-8,14-7,7-4,2-4,0-1,-1 6,-1 2,-10 7,-9 6,-9 8,-8 5,-11 3,-5 3,-2 0,1-5</inkml:trace>
  <inkml:trace contextRef="#ctx0" brushRef="#br0" timeOffset="3486.699">886 1672,'0'6,"0"10,0 7,6 7,3-8,-1-14,12-16,9-6,5 0,5 1,1-2,1 0,0 3,-1 4,0 3,0 2,-8 8,-9 11,-8 8,-6 7,-6-9,-3-14,-1-15,0-13,-1-10,0-6,8 3,8 7,10 8,6 7,-2-1,1 2,-4-5,-13 1,-9-4,-4-6,-3-4,0-5,0-3,14 4,12 2,16-1,7 4,3 1,-1-2,-7-2,-18 3,-19 13,-16 9,-7 12,1 5</inkml:trace>
  <inkml:trace contextRef="#ctx0" brushRef="#br0" timeOffset="4919.812">1078 1787,'7'7,"8"2,8-1,1 5,2 7,4 0,-4 3,-6-2</inkml:trace>
  <inkml:trace contextRef="#ctx0" brushRef="#br0" timeOffset="5315.103">1578 1864,'7'-6,"2"-3</inkml:trace>
  <inkml:trace contextRef="#ctx0" brushRef="#br0" timeOffset="5655.388">1732 1672,'0'-7,"0"-8,0 5,0 3</inkml:trace>
  <inkml:trace contextRef="#ctx0" brushRef="#br0" timeOffset="5899.062">1386 1826,'0'6,"0"10,0 7,0 7,0 5,0 3,-7-5,-1-8</inkml:trace>
  <inkml:trace contextRef="#ctx0" brushRef="#br0" timeOffset="6563.469">1732 1787</inkml:trace>
  <inkml:trace contextRef="#ctx0" brushRef="#br0" timeOffset="6814.555">1809 1710,'-6'0,"-3"7,1 2</inkml:trace>
  <inkml:trace contextRef="#ctx0" brushRef="#br0" timeOffset="7083.615">1771 1903,'0'6,"0"10,0 7,0 1</inkml:trace>
  <inkml:trace contextRef="#ctx0" brushRef="#br0" timeOffset="8964.977">1771 1787,'0'7,"0"8,0 15,0 9,6-2,10-8,7-14,14-18,7-7,-5-3</inkml:trace>
  <inkml:trace contextRef="#ctx0" brushRef="#br0" timeOffset="9401.558">1232 1903,'-13'0,"-4"6,6 10,13 1,19-2,5-4</inkml:trace>
  <inkml:trace contextRef="#ctx0" brushRef="#br1" timeOffset="28330.076">655 1364</inkml:trace>
  <inkml:trace contextRef="#ctx0" brushRef="#br1" timeOffset="28945.625">616 1172</inkml:trace>
  <inkml:trace contextRef="#ctx0" brushRef="#br1" timeOffset="29227.014">616 1133</inkml:trace>
  <inkml:trace contextRef="#ctx0" brushRef="#br1" timeOffset="29760.227">963 1287,'6'0,"3"-6,-1-3</inkml:trace>
  <inkml:trace contextRef="#ctx0" brushRef="#br1" timeOffset="30014.797">1117 1172</inkml:trace>
  <inkml:trace contextRef="#ctx0" brushRef="#br1" timeOffset="30362.144">1155 902,'0'-6,"7"-10,8-7,2-1</inkml:trace>
  <inkml:trace contextRef="#ctx0" brushRef="#br1" timeOffset="30609.762">1270 633,'0'-7,"0"-1</inkml:trace>
  <inkml:trace contextRef="#ctx0" brushRef="#br1" timeOffset="30859.822">1117 440,'0'-6,"0"-3</inkml:trace>
  <inkml:trace contextRef="#ctx0" brushRef="#br1" timeOffset="32245.577">770 17,'0'7,"7"14,8 5,9-3,6 2,-2 3,1-4,3-5,-5 0,-7 4,-7 4,-5 4,-5 4,-2 2,-1 1,-2 1,8 1,1-1,1 0,-2 0,-2 0,-1 0,-2-1,0 1,6-7,1-3,7 2,6-6,7 0,-1 2,0 3,-3 3,-6 3,0 1,-3 1,-4 1,-3 0,-11-6,-17-10,-5-7</inkml:trace>
  <inkml:trace contextRef="#ctx0" brushRef="#br1" timeOffset="33757.391">347 286,'-7'0,"-8"7,-2 8,-4 9,0 13,5 6,5 4,4-1,4-1,8-9,4-3,6-1,8 0,6-4,-1-2,0-4,-4 0,0-3,-3 1,0 4,-3 4,9 5,6-4,4-7,2-1,2-3,-1-5,-6 1,-3-1,-7 4,-7 5,-6 6,-6 4,-3 4,-2 1,-1 2,-1 1,1-1,0 1,0-1,7 0,3 0,-1-1,-1 1,-3-1,6-6,0-2,-1 0,-2 2,4-5,0 0,5-5,-6-13,-6-7</inkml:trace>
  <inkml:trace contextRef="#ctx0" brushRef="#br1" timeOffset="35607.278">847 56,'-6'0,"-3"6,1 9,7 2,12 5,10-2,1 3,3-3,5 8,-3 6,-7 4,-6 2,-6 0,-3 1,-4-1,-1 0,-2-1,8-6,1-3,7-7,1 0,11 3,7 3,-1 3,-7 2,-7 10,-7 3,-12-7,-5-3,-3-1,2-1,0 1,10-6,9-8,4-2,5 4,5 3,-1 3,-5 4,-6 3,1 1,5-6,5-8,-1-2,-12-4,-14-12,-6-7</inkml:trace>
  <inkml:trace contextRef="#ctx0" brushRef="#br1" timeOffset="39375.682">0 363,'7'0,"8"-6,9-9,6-9,5-6,-4-5,7-3,-4-2,-1 0,0 0,2 7,-12 8,-10 16,-14 23,-7 14,-8 10,-1 11,1 5,-2-8,2-18,3-21,4-23,3-17,4-15,1-7,1-6,-6 14,-8 20,-3 23,-4 24,-5 15,2 9,4 3,0-6,3-4,4-15,5-23,4-19,1-13,3-6,0-4,8 5,8 16,2 19,4 15,-2 14,-3 7,0 6,6-4,4-9,4-7,4-15,9-14,-3-12,-3-8,0 0,-7-1,-9-2,-1-2,2 6,3 13,5 17,9 7,5 3,-5-7,-10-10,-9-5</inkml:trace>
  <inkml:trace contextRef="#ctx0" brushRef="#br1" timeOffset="43776.794">1655 1326,'0'-7,"0"-8,0-2</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2-08T04:41:00.727"/>
    </inkml:context>
    <inkml:brush xml:id="br0">
      <inkml:brushProperty name="width" value="0.025" units="cm"/>
      <inkml:brushProperty name="height" value="0.025" units="cm"/>
      <inkml:brushProperty name="ignorePressure" value="1"/>
    </inkml:brush>
  </inkml:definitions>
  <inkml:trace contextRef="#ctx0" brushRef="#br0">90 281</inkml:trace>
  <inkml:trace contextRef="#ctx0" brushRef="#br0" timeOffset="3151.458">90 281,'0'8,"0"10,0 9,0 9,-7-2,-4 0,2-12,8-11,6-15,1-14,0-12,7-8,1 9,-10 18,-13 19,-5 15,0 12,2-9,3-15,4-18,2-15,1-20,2-10,0-4,1 0,0 2,-1 2,-7 10,-3 4,0 17,2 19,3 18,1 7</inkml:trace>
  <inkml:trace contextRef="#ctx0" brushRef="#br0" timeOffset="8058.569">136 372,'0'7,"0"4</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2-08T04:41:07.911"/>
    </inkml:context>
    <inkml:brush xml:id="br0">
      <inkml:brushProperty name="width" value="0.025" units="cm"/>
      <inkml:brushProperty name="height" value="0.025" units="cm"/>
      <inkml:brushProperty name="ignorePressure" value="1"/>
    </inkml:brush>
  </inkml:definitions>
  <inkml:trace contextRef="#ctx0" brushRef="#br0">18 0,'0'8,"0"10,0 10,0 0</inkml:trace>
  <inkml:trace contextRef="#ctx0" brushRef="#br0" timeOffset="1703.302">18 91</inkml:trace>
  <inkml:trace contextRef="#ctx0" brushRef="#br0" timeOffset="1937.679">18 91,'-8'0,"-2"0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8.283"/>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0 0,'0'7,"0"8,7 2,8-2,15-4,9-3,4-3,-5-3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8.465"/>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0,'6'0,"3"7,6 1,7 7,6 7,12 0,5-4,2-5,6-5,7-10,0-5,-4-7,-12-9,-12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8.648"/>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 85,'6'0,"3"-6,-1-10,-1-14,-2-2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8.845"/>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108 16,'-6'0,"-3"0</inkml:trace>
  <inkml:trace contextRef="#ctx0" brushRef="#br0" timeOffset="147.897">70 16,'-7'0,"-8"0,-9-6,1-3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9.312"/>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0 0,'0'7,"7"1,8 1,9 4,-7 0,-13-1,-13-4,-5-3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01:55:49.932"/>
    </inkml:context>
    <inkml:brush xml:id="br0">
      <inkml:brushProperty name="width" value="0.025" units="cm"/>
      <inkml:brushProperty name="height" value="0.025" units="cm"/>
      <inkml:brushProperty name="color" value="#E4E7E8"/>
      <inkml:brushProperty name="ignorePressure" value="1"/>
    </inkml:brush>
  </inkml:definitions>
  <inkml:trace contextRef="#ctx0" brushRef="#br0">222 69,'-7'0,"-8"0,-8 0,-8 0,-4-6,-3-10,-1-7,5-1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3F096-D14F-4D6A-9C8C-E28F000BAF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56D3F4-99AC-44C9-990D-24E02B2EF2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150AAE-2514-400B-9413-D5373518CB18}"/>
              </a:ext>
            </a:extLst>
          </p:cNvPr>
          <p:cNvSpPr>
            <a:spLocks noGrp="1"/>
          </p:cNvSpPr>
          <p:nvPr>
            <p:ph type="dt" sz="half" idx="10"/>
          </p:nvPr>
        </p:nvSpPr>
        <p:spPr/>
        <p:txBody>
          <a:bodyPr/>
          <a:lstStyle/>
          <a:p>
            <a:fld id="{0542916B-9A3F-4E3D-8911-12F35621DC99}" type="datetimeFigureOut">
              <a:rPr lang="en-US" smtClean="0"/>
              <a:t>11/13/2018</a:t>
            </a:fld>
            <a:endParaRPr lang="en-US"/>
          </a:p>
        </p:txBody>
      </p:sp>
      <p:sp>
        <p:nvSpPr>
          <p:cNvPr id="5" name="Footer Placeholder 4">
            <a:extLst>
              <a:ext uri="{FF2B5EF4-FFF2-40B4-BE49-F238E27FC236}">
                <a16:creationId xmlns:a16="http://schemas.microsoft.com/office/drawing/2014/main" id="{FB21B436-9327-4E4C-A2C5-7C55B3856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97FD8-9C73-4EB9-BDDB-F7B8D6E3C321}"/>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2319910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40B09-1A60-45E1-BCD5-B150CB8D00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986EF3-DD98-468E-80AF-02281F64319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462D2D-3142-491E-8743-75A0EEB1B0BC}"/>
              </a:ext>
            </a:extLst>
          </p:cNvPr>
          <p:cNvSpPr>
            <a:spLocks noGrp="1"/>
          </p:cNvSpPr>
          <p:nvPr>
            <p:ph type="dt" sz="half" idx="10"/>
          </p:nvPr>
        </p:nvSpPr>
        <p:spPr/>
        <p:txBody>
          <a:bodyPr/>
          <a:lstStyle/>
          <a:p>
            <a:fld id="{0542916B-9A3F-4E3D-8911-12F35621DC99}" type="datetimeFigureOut">
              <a:rPr lang="en-US" smtClean="0"/>
              <a:t>11/13/2018</a:t>
            </a:fld>
            <a:endParaRPr lang="en-US"/>
          </a:p>
        </p:txBody>
      </p:sp>
      <p:sp>
        <p:nvSpPr>
          <p:cNvPr id="5" name="Footer Placeholder 4">
            <a:extLst>
              <a:ext uri="{FF2B5EF4-FFF2-40B4-BE49-F238E27FC236}">
                <a16:creationId xmlns:a16="http://schemas.microsoft.com/office/drawing/2014/main" id="{D6A9C457-92B4-4807-A9C5-D79C0911E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6A5C3-A836-45A8-8A8E-D159236B2CF7}"/>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1897218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66B2A5-363D-4D00-AFB0-F2E3D81406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B8A186-11B8-4D27-AF57-80B1BDF2A6B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939E5-59E6-487C-A2F7-A4AB3D583484}"/>
              </a:ext>
            </a:extLst>
          </p:cNvPr>
          <p:cNvSpPr>
            <a:spLocks noGrp="1"/>
          </p:cNvSpPr>
          <p:nvPr>
            <p:ph type="dt" sz="half" idx="10"/>
          </p:nvPr>
        </p:nvSpPr>
        <p:spPr/>
        <p:txBody>
          <a:bodyPr/>
          <a:lstStyle/>
          <a:p>
            <a:fld id="{0542916B-9A3F-4E3D-8911-12F35621DC99}" type="datetimeFigureOut">
              <a:rPr lang="en-US" smtClean="0"/>
              <a:t>11/13/2018</a:t>
            </a:fld>
            <a:endParaRPr lang="en-US"/>
          </a:p>
        </p:txBody>
      </p:sp>
      <p:sp>
        <p:nvSpPr>
          <p:cNvPr id="5" name="Footer Placeholder 4">
            <a:extLst>
              <a:ext uri="{FF2B5EF4-FFF2-40B4-BE49-F238E27FC236}">
                <a16:creationId xmlns:a16="http://schemas.microsoft.com/office/drawing/2014/main" id="{1F72584D-6308-4962-BC0E-94956F896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380DCF-B1D6-4BEE-9AF1-6714880B8810}"/>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3319386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EC666-75DF-49ED-9DAD-C118056752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B9344D-B017-46AC-AF7E-9DCD26BDBFD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4703E4-29DD-4AAB-8C1A-2B52CA874783}"/>
              </a:ext>
            </a:extLst>
          </p:cNvPr>
          <p:cNvSpPr>
            <a:spLocks noGrp="1"/>
          </p:cNvSpPr>
          <p:nvPr>
            <p:ph type="dt" sz="half" idx="10"/>
          </p:nvPr>
        </p:nvSpPr>
        <p:spPr/>
        <p:txBody>
          <a:bodyPr/>
          <a:lstStyle/>
          <a:p>
            <a:fld id="{0542916B-9A3F-4E3D-8911-12F35621DC99}" type="datetimeFigureOut">
              <a:rPr lang="en-US" smtClean="0"/>
              <a:t>11/13/2018</a:t>
            </a:fld>
            <a:endParaRPr lang="en-US"/>
          </a:p>
        </p:txBody>
      </p:sp>
      <p:sp>
        <p:nvSpPr>
          <p:cNvPr id="5" name="Footer Placeholder 4">
            <a:extLst>
              <a:ext uri="{FF2B5EF4-FFF2-40B4-BE49-F238E27FC236}">
                <a16:creationId xmlns:a16="http://schemas.microsoft.com/office/drawing/2014/main" id="{1CA7E344-633F-4C4B-A9A3-7FB3D90DE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8AF8E6-875D-423F-812E-755F84369E7C}"/>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367466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05EF8-D409-480D-8E5D-8C145D7C3E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9DA267-F9D7-42A1-85C8-E391957154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EE0EBB-2162-4BC8-83B9-878C09A97AE1}"/>
              </a:ext>
            </a:extLst>
          </p:cNvPr>
          <p:cNvSpPr>
            <a:spLocks noGrp="1"/>
          </p:cNvSpPr>
          <p:nvPr>
            <p:ph type="dt" sz="half" idx="10"/>
          </p:nvPr>
        </p:nvSpPr>
        <p:spPr/>
        <p:txBody>
          <a:bodyPr/>
          <a:lstStyle/>
          <a:p>
            <a:fld id="{0542916B-9A3F-4E3D-8911-12F35621DC99}" type="datetimeFigureOut">
              <a:rPr lang="en-US" smtClean="0"/>
              <a:t>11/13/2018</a:t>
            </a:fld>
            <a:endParaRPr lang="en-US"/>
          </a:p>
        </p:txBody>
      </p:sp>
      <p:sp>
        <p:nvSpPr>
          <p:cNvPr id="5" name="Footer Placeholder 4">
            <a:extLst>
              <a:ext uri="{FF2B5EF4-FFF2-40B4-BE49-F238E27FC236}">
                <a16:creationId xmlns:a16="http://schemas.microsoft.com/office/drawing/2014/main" id="{9C27CDF1-C508-4A0B-9B57-ABC6D6797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25C278-8B19-4F0C-86B2-8726FEEA1E21}"/>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1320652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D25C-4A80-47F0-868F-1CF0DED820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93FC5-C0DE-4282-A00E-FC85B3AC13B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5EC04C-439B-4A0B-B07C-13AADA89AFA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244A8-6827-4828-A1FF-CD45E5C0B0C4}"/>
              </a:ext>
            </a:extLst>
          </p:cNvPr>
          <p:cNvSpPr>
            <a:spLocks noGrp="1"/>
          </p:cNvSpPr>
          <p:nvPr>
            <p:ph type="dt" sz="half" idx="10"/>
          </p:nvPr>
        </p:nvSpPr>
        <p:spPr/>
        <p:txBody>
          <a:bodyPr/>
          <a:lstStyle/>
          <a:p>
            <a:fld id="{0542916B-9A3F-4E3D-8911-12F35621DC99}" type="datetimeFigureOut">
              <a:rPr lang="en-US" smtClean="0"/>
              <a:t>11/13/2018</a:t>
            </a:fld>
            <a:endParaRPr lang="en-US"/>
          </a:p>
        </p:txBody>
      </p:sp>
      <p:sp>
        <p:nvSpPr>
          <p:cNvPr id="6" name="Footer Placeholder 5">
            <a:extLst>
              <a:ext uri="{FF2B5EF4-FFF2-40B4-BE49-F238E27FC236}">
                <a16:creationId xmlns:a16="http://schemas.microsoft.com/office/drawing/2014/main" id="{B491AF98-C455-48A8-BD2F-35C008E2C1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A1097E-25CE-4A72-8DBD-3ADF57E8A0E0}"/>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1351763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DFBB0-84BE-4A68-A2F9-1A0894EC7F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91FBBE-DAA3-4E7C-AF83-9EB49A23C5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C314F21-A362-4BFD-AB77-66120515BBF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7E4574-7954-4FA4-827E-5BD274F0F0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E9640B-0267-40F7-9743-52C6626C8D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1ED1D1-C5DD-4BD6-917B-35F46F7C9856}"/>
              </a:ext>
            </a:extLst>
          </p:cNvPr>
          <p:cNvSpPr>
            <a:spLocks noGrp="1"/>
          </p:cNvSpPr>
          <p:nvPr>
            <p:ph type="dt" sz="half" idx="10"/>
          </p:nvPr>
        </p:nvSpPr>
        <p:spPr/>
        <p:txBody>
          <a:bodyPr/>
          <a:lstStyle/>
          <a:p>
            <a:fld id="{0542916B-9A3F-4E3D-8911-12F35621DC99}" type="datetimeFigureOut">
              <a:rPr lang="en-US" smtClean="0"/>
              <a:t>11/13/2018</a:t>
            </a:fld>
            <a:endParaRPr lang="en-US"/>
          </a:p>
        </p:txBody>
      </p:sp>
      <p:sp>
        <p:nvSpPr>
          <p:cNvPr id="8" name="Footer Placeholder 7">
            <a:extLst>
              <a:ext uri="{FF2B5EF4-FFF2-40B4-BE49-F238E27FC236}">
                <a16:creationId xmlns:a16="http://schemas.microsoft.com/office/drawing/2014/main" id="{65C9CF94-E360-4084-BB5A-54A8B69412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2DC0C0-A1EC-4377-824F-205121A8BA78}"/>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74063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7368-5146-45E1-8D00-0384607BF3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10EDB7-EF2A-4691-9078-4BD68CE00797}"/>
              </a:ext>
            </a:extLst>
          </p:cNvPr>
          <p:cNvSpPr>
            <a:spLocks noGrp="1"/>
          </p:cNvSpPr>
          <p:nvPr>
            <p:ph type="dt" sz="half" idx="10"/>
          </p:nvPr>
        </p:nvSpPr>
        <p:spPr/>
        <p:txBody>
          <a:bodyPr/>
          <a:lstStyle/>
          <a:p>
            <a:fld id="{0542916B-9A3F-4E3D-8911-12F35621DC99}" type="datetimeFigureOut">
              <a:rPr lang="en-US" smtClean="0"/>
              <a:t>11/13/2018</a:t>
            </a:fld>
            <a:endParaRPr lang="en-US"/>
          </a:p>
        </p:txBody>
      </p:sp>
      <p:sp>
        <p:nvSpPr>
          <p:cNvPr id="4" name="Footer Placeholder 3">
            <a:extLst>
              <a:ext uri="{FF2B5EF4-FFF2-40B4-BE49-F238E27FC236}">
                <a16:creationId xmlns:a16="http://schemas.microsoft.com/office/drawing/2014/main" id="{044B45F4-13D8-48CC-BDC9-9AF7226C56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8B9A3-54CF-466A-ACAB-AB222205E020}"/>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4252364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D2C8FD-84B5-4829-97B0-EE3173570CE5}"/>
              </a:ext>
            </a:extLst>
          </p:cNvPr>
          <p:cNvSpPr>
            <a:spLocks noGrp="1"/>
          </p:cNvSpPr>
          <p:nvPr>
            <p:ph type="dt" sz="half" idx="10"/>
          </p:nvPr>
        </p:nvSpPr>
        <p:spPr/>
        <p:txBody>
          <a:bodyPr/>
          <a:lstStyle/>
          <a:p>
            <a:fld id="{0542916B-9A3F-4E3D-8911-12F35621DC99}" type="datetimeFigureOut">
              <a:rPr lang="en-US" smtClean="0"/>
              <a:t>11/13/2018</a:t>
            </a:fld>
            <a:endParaRPr lang="en-US"/>
          </a:p>
        </p:txBody>
      </p:sp>
      <p:sp>
        <p:nvSpPr>
          <p:cNvPr id="3" name="Footer Placeholder 2">
            <a:extLst>
              <a:ext uri="{FF2B5EF4-FFF2-40B4-BE49-F238E27FC236}">
                <a16:creationId xmlns:a16="http://schemas.microsoft.com/office/drawing/2014/main" id="{3ADB6C8E-5C48-4D37-A5B5-E353091117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3DDC7D-0852-4E11-986C-10ECF4834B1B}"/>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2104818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71D9A-AC80-4A7E-96CC-23FC6127B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1B75B-DA15-4F0F-9F5B-B050B24D9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FCE40A-8D50-4A7C-9F6B-CEFF6A0AA5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5C0393-B0F6-40C6-8408-6A43221A078B}"/>
              </a:ext>
            </a:extLst>
          </p:cNvPr>
          <p:cNvSpPr>
            <a:spLocks noGrp="1"/>
          </p:cNvSpPr>
          <p:nvPr>
            <p:ph type="dt" sz="half" idx="10"/>
          </p:nvPr>
        </p:nvSpPr>
        <p:spPr/>
        <p:txBody>
          <a:bodyPr/>
          <a:lstStyle/>
          <a:p>
            <a:fld id="{0542916B-9A3F-4E3D-8911-12F35621DC99}" type="datetimeFigureOut">
              <a:rPr lang="en-US" smtClean="0"/>
              <a:t>11/13/2018</a:t>
            </a:fld>
            <a:endParaRPr lang="en-US"/>
          </a:p>
        </p:txBody>
      </p:sp>
      <p:sp>
        <p:nvSpPr>
          <p:cNvPr id="6" name="Footer Placeholder 5">
            <a:extLst>
              <a:ext uri="{FF2B5EF4-FFF2-40B4-BE49-F238E27FC236}">
                <a16:creationId xmlns:a16="http://schemas.microsoft.com/office/drawing/2014/main" id="{FF016144-6782-4762-9EB2-B1C218BD82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E88712-1E37-4F88-9EEC-4D935BD9A09B}"/>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1039165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3E492-1FDB-430A-9C16-C171071D31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908E24-11DF-428E-81FA-80F3608EA2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3AB194-6CA4-4324-B09A-770291D0F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85A13A-917E-4ABB-AF2F-EEE4CFBA51E9}"/>
              </a:ext>
            </a:extLst>
          </p:cNvPr>
          <p:cNvSpPr>
            <a:spLocks noGrp="1"/>
          </p:cNvSpPr>
          <p:nvPr>
            <p:ph type="dt" sz="half" idx="10"/>
          </p:nvPr>
        </p:nvSpPr>
        <p:spPr/>
        <p:txBody>
          <a:bodyPr/>
          <a:lstStyle/>
          <a:p>
            <a:fld id="{0542916B-9A3F-4E3D-8911-12F35621DC99}" type="datetimeFigureOut">
              <a:rPr lang="en-US" smtClean="0"/>
              <a:t>11/13/2018</a:t>
            </a:fld>
            <a:endParaRPr lang="en-US"/>
          </a:p>
        </p:txBody>
      </p:sp>
      <p:sp>
        <p:nvSpPr>
          <p:cNvPr id="6" name="Footer Placeholder 5">
            <a:extLst>
              <a:ext uri="{FF2B5EF4-FFF2-40B4-BE49-F238E27FC236}">
                <a16:creationId xmlns:a16="http://schemas.microsoft.com/office/drawing/2014/main" id="{40EDEA53-5851-4E36-AC54-63E6122452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96D491-E26D-4D97-B0F9-1D88E533899A}"/>
              </a:ext>
            </a:extLst>
          </p:cNvPr>
          <p:cNvSpPr>
            <a:spLocks noGrp="1"/>
          </p:cNvSpPr>
          <p:nvPr>
            <p:ph type="sldNum" sz="quarter" idx="12"/>
          </p:nvPr>
        </p:nvSpPr>
        <p:spPr/>
        <p:txBody>
          <a:bodyPr/>
          <a:lstStyle/>
          <a:p>
            <a:fld id="{DE93773C-3244-42A6-802D-CFF46DD5BCC0}" type="slidenum">
              <a:rPr lang="en-US" smtClean="0"/>
              <a:t>‹#›</a:t>
            </a:fld>
            <a:endParaRPr lang="en-US"/>
          </a:p>
        </p:txBody>
      </p:sp>
    </p:spTree>
    <p:extLst>
      <p:ext uri="{BB962C8B-B14F-4D97-AF65-F5344CB8AC3E}">
        <p14:creationId xmlns:p14="http://schemas.microsoft.com/office/powerpoint/2010/main" val="3225312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247A94-6035-4375-8275-E46114C3F1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F60CBB-21CD-41A9-A87F-4B1DE47D2D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7D14B-8C25-4548-ACFF-9DF2022CA1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42916B-9A3F-4E3D-8911-12F35621DC99}" type="datetimeFigureOut">
              <a:rPr lang="en-US" smtClean="0"/>
              <a:t>11/13/2018</a:t>
            </a:fld>
            <a:endParaRPr lang="en-US"/>
          </a:p>
        </p:txBody>
      </p:sp>
      <p:sp>
        <p:nvSpPr>
          <p:cNvPr id="5" name="Footer Placeholder 4">
            <a:extLst>
              <a:ext uri="{FF2B5EF4-FFF2-40B4-BE49-F238E27FC236}">
                <a16:creationId xmlns:a16="http://schemas.microsoft.com/office/drawing/2014/main" id="{42D23FDA-E546-47C3-B1D8-4B958C302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AFC9BC-04A9-4FEE-A3E2-11F28ED157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93773C-3244-42A6-802D-CFF46DD5BCC0}" type="slidenum">
              <a:rPr lang="en-US" smtClean="0"/>
              <a:t>‹#›</a:t>
            </a:fld>
            <a:endParaRPr lang="en-US"/>
          </a:p>
        </p:txBody>
      </p:sp>
    </p:spTree>
    <p:extLst>
      <p:ext uri="{BB962C8B-B14F-4D97-AF65-F5344CB8AC3E}">
        <p14:creationId xmlns:p14="http://schemas.microsoft.com/office/powerpoint/2010/main" val="2296341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humanbiofield.wikispaces.com/hb+sweatology+(article)" TargetMode="External"/><Relationship Id="rId2" Type="http://schemas.openxmlformats.org/officeDocument/2006/relationships/image" Target="../media/image11.gif&amp;ehk=DF2xSF1DVze1X4T9URjVsg&amp;r=0&amp;pid=OfficeInsert"/><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19.png"/><Relationship Id="rId26" Type="http://schemas.openxmlformats.org/officeDocument/2006/relationships/image" Target="../media/image230.png"/><Relationship Id="rId39" Type="http://schemas.openxmlformats.org/officeDocument/2006/relationships/image" Target="../media/image29.png"/><Relationship Id="rId21" Type="http://schemas.openxmlformats.org/officeDocument/2006/relationships/customXml" Target="../ink/ink10.xml"/><Relationship Id="rId34" Type="http://schemas.openxmlformats.org/officeDocument/2006/relationships/image" Target="../media/image27.png"/><Relationship Id="rId42" Type="http://schemas.openxmlformats.org/officeDocument/2006/relationships/customXml" Target="../ink/ink21.xml"/><Relationship Id="rId47" Type="http://schemas.openxmlformats.org/officeDocument/2006/relationships/customXml" Target="../ink/ink24.xml"/><Relationship Id="rId50" Type="http://schemas.openxmlformats.org/officeDocument/2006/relationships/image" Target="../media/image34.png"/><Relationship Id="rId55" Type="http://schemas.openxmlformats.org/officeDocument/2006/relationships/customXml" Target="../ink/ink28.xml"/><Relationship Id="rId7" Type="http://schemas.openxmlformats.org/officeDocument/2006/relationships/customXml" Target="../ink/ink3.xml"/><Relationship Id="rId12" Type="http://schemas.openxmlformats.org/officeDocument/2006/relationships/image" Target="../media/image16.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customXml" Target="../ink/ink19.xml"/><Relationship Id="rId46" Type="http://schemas.openxmlformats.org/officeDocument/2006/relationships/image" Target="../media/image32.png"/><Relationship Id="rId59" Type="http://schemas.openxmlformats.org/officeDocument/2006/relationships/image" Target="../media/image38.png"/><Relationship Id="rId2" Type="http://schemas.openxmlformats.org/officeDocument/2006/relationships/image" Target="../media/image12.JPG"/><Relationship Id="rId16" Type="http://schemas.openxmlformats.org/officeDocument/2006/relationships/image" Target="../media/image18.png"/><Relationship Id="rId20" Type="http://schemas.openxmlformats.org/officeDocument/2006/relationships/image" Target="../media/image200.png"/><Relationship Id="rId29" Type="http://schemas.openxmlformats.org/officeDocument/2006/relationships/customXml" Target="../ink/ink14.xml"/><Relationship Id="rId41" Type="http://schemas.openxmlformats.org/officeDocument/2006/relationships/image" Target="../media/image300.png"/><Relationship Id="rId54"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customXml" Target="../ink/ink5.xml"/><Relationship Id="rId24" Type="http://schemas.openxmlformats.org/officeDocument/2006/relationships/image" Target="../media/image22.png"/><Relationship Id="rId32" Type="http://schemas.openxmlformats.org/officeDocument/2006/relationships/image" Target="../media/image26.png"/><Relationship Id="rId37" Type="http://schemas.openxmlformats.org/officeDocument/2006/relationships/image" Target="../media/image28.png"/><Relationship Id="rId40" Type="http://schemas.openxmlformats.org/officeDocument/2006/relationships/customXml" Target="../ink/ink20.xml"/><Relationship Id="rId45" Type="http://schemas.openxmlformats.org/officeDocument/2006/relationships/customXml" Target="../ink/ink23.xml"/><Relationship Id="rId53" Type="http://schemas.openxmlformats.org/officeDocument/2006/relationships/customXml" Target="../ink/ink27.xml"/><Relationship Id="rId58" Type="http://schemas.openxmlformats.org/officeDocument/2006/relationships/customXml" Target="../ink/ink30.xml"/><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240.png"/><Relationship Id="rId36" Type="http://schemas.openxmlformats.org/officeDocument/2006/relationships/customXml" Target="../ink/ink18.xml"/><Relationship Id="rId49" Type="http://schemas.openxmlformats.org/officeDocument/2006/relationships/customXml" Target="../ink/ink25.xml"/><Relationship Id="rId57" Type="http://schemas.openxmlformats.org/officeDocument/2006/relationships/customXml" Target="../ink/ink29.xml"/><Relationship Id="rId10" Type="http://schemas.openxmlformats.org/officeDocument/2006/relationships/image" Target="../media/image15.png"/><Relationship Id="rId19" Type="http://schemas.openxmlformats.org/officeDocument/2006/relationships/customXml" Target="../ink/ink9.xml"/><Relationship Id="rId31" Type="http://schemas.openxmlformats.org/officeDocument/2006/relationships/customXml" Target="../ink/ink15.xml"/><Relationship Id="rId44" Type="http://schemas.openxmlformats.org/officeDocument/2006/relationships/customXml" Target="../ink/ink22.xml"/><Relationship Id="rId52" Type="http://schemas.openxmlformats.org/officeDocument/2006/relationships/image" Target="../media/image35.png"/><Relationship Id="rId60"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customXml" Target="../ink/ink4.xml"/><Relationship Id="rId14" Type="http://schemas.openxmlformats.org/officeDocument/2006/relationships/image" Target="../media/image17.png"/><Relationship Id="rId22" Type="http://schemas.openxmlformats.org/officeDocument/2006/relationships/image" Target="../media/image21.png"/><Relationship Id="rId27" Type="http://schemas.openxmlformats.org/officeDocument/2006/relationships/customXml" Target="../ink/ink13.xml"/><Relationship Id="rId30" Type="http://schemas.openxmlformats.org/officeDocument/2006/relationships/image" Target="../media/image25.png"/><Relationship Id="rId35" Type="http://schemas.openxmlformats.org/officeDocument/2006/relationships/customXml" Target="../ink/ink17.xml"/><Relationship Id="rId43" Type="http://schemas.openxmlformats.org/officeDocument/2006/relationships/image" Target="../media/image31.png"/><Relationship Id="rId48" Type="http://schemas.openxmlformats.org/officeDocument/2006/relationships/image" Target="../media/image33.png"/><Relationship Id="rId56" Type="http://schemas.openxmlformats.org/officeDocument/2006/relationships/image" Target="../media/image37.png"/><Relationship Id="rId8" Type="http://schemas.openxmlformats.org/officeDocument/2006/relationships/image" Target="../media/image14.png"/><Relationship Id="rId51" Type="http://schemas.openxmlformats.org/officeDocument/2006/relationships/customXml" Target="../ink/ink26.xml"/><Relationship Id="rId3" Type="http://schemas.openxmlformats.org/officeDocument/2006/relationships/customXml" Target="../ink/ink1.xml"/></Relationships>
</file>

<file path=ppt/slides/_rels/slide14.xml.rels><?xml version="1.0" encoding="UTF-8" standalone="yes"?>
<Relationships xmlns="http://schemas.openxmlformats.org/package/2006/relationships"><Relationship Id="rId3" Type="http://schemas.openxmlformats.org/officeDocument/2006/relationships/hyperlink" Target="http://game-icons.net/sbed/originals/acid.html" TargetMode="External"/><Relationship Id="rId2" Type="http://schemas.openxmlformats.org/officeDocument/2006/relationships/image" Target="../media/image14.png&amp;ehk=hgPPk1YhiokXyG236SW23g&amp;r=0&amp;pid=OfficeInsert"/><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commons.wikimedia.org/wiki/File:Lysozyme_crystal1.JPG" TargetMode="External"/><Relationship Id="rId2" Type="http://schemas.openxmlformats.org/officeDocument/2006/relationships/image" Target="../media/image16.JPG&amp;ehk=ZuSdNHj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happymommyadventures.blogspot.com/2013/02/a-new-adventure.html" TargetMode="External"/><Relationship Id="rId2" Type="http://schemas.openxmlformats.org/officeDocument/2006/relationships/image" Target="../media/image17.jpg&amp;ehk=yxY4bj0Yj8cfu"/><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T_cell" TargetMode="External"/><Relationship Id="rId2" Type="http://schemas.openxmlformats.org/officeDocument/2006/relationships/image" Target="../media/image18.jpg&amp;ehk=MFfVfrc2NM35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theconversation.com/a-healthy-future-lets-put-medical-science-under-the-microscope-23190" TargetMode="External"/><Relationship Id="rId2" Type="http://schemas.openxmlformats.org/officeDocument/2006/relationships/image" Target="../media/image19.jpg&amp;ehk=K4gwDO5n497zhQep2cYwMw&amp;r=0&amp;pid=OfficeInsert"/><Relationship Id="rId1" Type="http://schemas.openxmlformats.org/officeDocument/2006/relationships/slideLayout" Target="../slideLayouts/slideLayout2.xml"/><Relationship Id="rId4" Type="http://schemas.openxmlformats.org/officeDocument/2006/relationships/hyperlink" Target="https://creativecommons.org/licenses/by-nd/4.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bl-whs.sfinstructionalresources.wikispaces.net/bl+biology" TargetMode="External"/><Relationship Id="rId2" Type="http://schemas.openxmlformats.org/officeDocument/2006/relationships/image" Target="../media/image3.jpg&amp;ehk=HcLLEl6KQjx3fsVbNAeYCA&amp;r=0&amp;pid=OfficeInsert"/><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amp;ehk=s1wKZw8uHh5ZtcRlSeln9g&amp;r=0&amp;pid=OfficeInsert"/><Relationship Id="rId7" Type="http://schemas.openxmlformats.org/officeDocument/2006/relationships/image" Target="../media/image31.JPG"/><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hyperlink" Target="http://olurk.deviantart.com/art/Wood-Pattern-WP-327808692"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ovimagazine.com/art/2187" TargetMode="External"/><Relationship Id="rId2" Type="http://schemas.openxmlformats.org/officeDocument/2006/relationships/image" Target="../media/image32.jpg&amp;ehk=0aINZ8m37bU0iOXwlu1o3Q&amp;r=0&amp;pid=OfficeInsert"/><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hyperlink" Target="http://olurk.deviantart.com/art/Wood-Pattern-WP-327808692" TargetMode="External"/><Relationship Id="rId4" Type="http://schemas.openxmlformats.org/officeDocument/2006/relationships/image" Target="../media/image24.jpg&amp;ehk=s1wKZw8uHh5ZtcRlSeln9g&amp;r=0&amp;pid=OfficeInsert"/></Relationships>
</file>

<file path=ppt/slides/_rels/slide24.xml.rels><?xml version="1.0" encoding="UTF-8" standalone="yes"?>
<Relationships xmlns="http://schemas.openxmlformats.org/package/2006/relationships"><Relationship Id="rId2" Type="http://schemas.openxmlformats.org/officeDocument/2006/relationships/image" Target="../media/image41.jpeg&amp;ehk=5hcU3yqv9jpF5JpexGzI1A&amp;r=0&amp;pid=OfficeInsert"/><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humanbioc.wikispaces.com/IMMUNE+SYSTEM" TargetMode="External"/><Relationship Id="rId2" Type="http://schemas.openxmlformats.org/officeDocument/2006/relationships/image" Target="../media/image43.jpg&amp;ehk=0H1lnlzZuw"/><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cougarsjackie.wikispaces.com/Chemotherapy" TargetMode="External"/><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commons.wikimedia.org/wiki/File:Neutrophil_MRSA_II.jpg" TargetMode="External"/><Relationship Id="rId2" Type="http://schemas.openxmlformats.org/officeDocument/2006/relationships/image" Target="../media/image48.jpg&amp;ehk=OqDVeYic0NA0I"/><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Phagosome" TargetMode="External"/><Relationship Id="rId2" Type="http://schemas.openxmlformats.org/officeDocument/2006/relationships/image" Target="../media/image49.png&amp;ehk=tPGijhsixQ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bio.libretexts.org/TextMaps/Map%3A_Microbiology_(Kaiser)/Unit_6%3A_Adaptive_Immunity/13%3A_Humoral_Immunity/13.2%3A_Ways_That_Antibodies_Help_to_Defend_the_Body/13.2A%3A_Opsonization" TargetMode="External"/><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s://bio.libretexts.org/TextMaps/Map:_Microbiology_(Kaiser)/Unit_6:_Adaptive_Immunity/13:_Humoral_Immunity/13.2:_Ways_That_Antibodies_Help_to_Defend_the_Body/13.2A:_Opsonizatio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bio.libretexts.org/TextMaps/Map%3A_Microbiology_(Kaiser)/Unit_6%3A_Adaptive_Immunity/13%3A_Humoral_Immunity/13.2%3A_Ways_That_Antibodies_Help_to_Defend_the_Body/13.2A%3A_Opsonization" TargetMode="External"/><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health-innovations.org/2015/04/29/the-first-ever-study-to-map-splicing-changes-during-t-cell-development-has-been-published/" TargetMode="External"/><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flickr.com/photos/niaid/29194515956/" TargetMode="External"/><Relationship Id="rId2" Type="http://schemas.openxmlformats.org/officeDocument/2006/relationships/image" Target="../media/image53.jpg&amp;ehk=hJiwtOxAuRNSyW"/><Relationship Id="rId1" Type="http://schemas.openxmlformats.org/officeDocument/2006/relationships/slideLayout" Target="../slideLayouts/slideLayout2.xml"/><Relationship Id="rId4" Type="http://schemas.openxmlformats.org/officeDocument/2006/relationships/hyperlink" Target="https://creativecommons.org/licenses/by/2.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smithlhhsb122.wikispaces.com/Emily+Mc." TargetMode="External"/><Relationship Id="rId2" Type="http://schemas.openxmlformats.org/officeDocument/2006/relationships/image" Target="../media/image54.jpg&amp;ehk=hib31thFd52jmtGkZRxpmg&amp;r=0&amp;pid=OfficeInsert"/><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2011.igem.org/Team:NYC_Wetware/Deinococcus/Data" TargetMode="External"/><Relationship Id="rId2" Type="http://schemas.openxmlformats.org/officeDocument/2006/relationships/image" Target="../media/image55.png&amp;ehk=BeHIxqBfX9"/><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gif&amp;ehk=dvXQHEhqkQqO09aBD26GLQ&amp;r=0&amp;pid=OfficeInsert"/><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g&amp;ehk=aQkkJEQgYbIYyKw8evLVsw&amp;r=0&amp;pid=OfficeInsert"/><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31.JPG"/><Relationship Id="rId3" Type="http://schemas.microsoft.com/office/2007/relationships/hdphoto" Target="../media/hdphoto4.wdp"/><Relationship Id="rId7"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44.JPG"/></Relationships>
</file>

<file path=ppt/slides/_rels/slide55.xml.rels><?xml version="1.0" encoding="UTF-8" standalone="yes"?>
<Relationships xmlns="http://schemas.openxmlformats.org/package/2006/relationships"><Relationship Id="rId3" Type="http://schemas.openxmlformats.org/officeDocument/2006/relationships/image" Target="../media/image65.png&amp;ehk=5Xd6ogn0xIQy0p5lu6wizw&amp;r=0&amp;pid=OfficeInsert"/><Relationship Id="rId2" Type="http://schemas.openxmlformats.org/officeDocument/2006/relationships/image" Target="../media/image64.png&amp;ehk=hIIiXDHOJzNC"/><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betournay.wikispaces.com/The+Immune+System" TargetMode="External"/><Relationship Id="rId2" Type="http://schemas.openxmlformats.org/officeDocument/2006/relationships/image" Target="../media/image66.jpg&amp;ehk=XujUjn0pvNszHDu8lTV6DQ&amp;r=0&amp;pid=OfficeInsert"/><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dietjustice.blogspot.com/2011/04/chronic-pain-suffers-let-down-by-nhs.html" TargetMode="External"/><Relationship Id="rId2" Type="http://schemas.openxmlformats.org/officeDocument/2006/relationships/image" Target="../media/image67.jpg&amp;ehk=gfxfQvVK9"/><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commons.wikimedia.org/wiki/File:Blausen_0625_Lymphocyte_T_cell.png" TargetMode="External"/><Relationship Id="rId2" Type="http://schemas.openxmlformats.org/officeDocument/2006/relationships/image" Target="../media/image73.png&amp;ehk=gyCD023HQ"/><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darkpolitricks.com/2012/12/doctors-eradicate-girls-cancer-by-reprogramming-hiv/" TargetMode="External"/><Relationship Id="rId2" Type="http://schemas.openxmlformats.org/officeDocument/2006/relationships/image" Target="../media/image75.jpg&amp;ehk=d8sR2rVestjwLbfupSNbhQ&amp;r=0&amp;pid=OfficeInsert"/><Relationship Id="rId1" Type="http://schemas.openxmlformats.org/officeDocument/2006/relationships/slideLayout" Target="../slideLayouts/slideLayout2.xml"/><Relationship Id="rId4" Type="http://schemas.openxmlformats.org/officeDocument/2006/relationships/hyperlink" Target="https://creativecommons.org/licenses/by-nc-nd/2.0/"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81.png&amp;ehk=9jc6v"/><Relationship Id="rId3" Type="http://schemas.openxmlformats.org/officeDocument/2006/relationships/image" Target="../media/image23.png"/><Relationship Id="rId7" Type="http://schemas.openxmlformats.org/officeDocument/2006/relationships/image" Target="../media/image80.png&amp;ehk=rm1YULEyvYeUORkyia6Nbw&amp;r=0&amp;pid=OfficeInsert"/><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9.png"/><Relationship Id="rId11" Type="http://schemas.microsoft.com/office/2007/relationships/hdphoto" Target="../media/hdphoto7.wdp"/><Relationship Id="rId5" Type="http://schemas.openxmlformats.org/officeDocument/2006/relationships/image" Target="../media/image78.JP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amp;ehk=46RpS6Ol6eMKN637p3bd8g&amp;r=0&amp;pid=OfficeInsert"/></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4.jpe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83.png"/></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5.jpg&amp;ehk=gObuNWtPqL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commons.wikimedia.org/wiki/File:IEG_key_blue.png" TargetMode="External"/><Relationship Id="rId2" Type="http://schemas.openxmlformats.org/officeDocument/2006/relationships/image" Target="../media/image87.png&amp;ehk=YWkA"/><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3.xml.rels><?xml version="1.0" encoding="UTF-8" standalone="yes"?>
<Relationships xmlns="http://schemas.openxmlformats.org/package/2006/relationships"><Relationship Id="rId3" Type="http://schemas.openxmlformats.org/officeDocument/2006/relationships/hyperlink" Target="http://commons.wikimedia.org/wiki/File:IEG_key_blue.png" TargetMode="External"/><Relationship Id="rId2" Type="http://schemas.openxmlformats.org/officeDocument/2006/relationships/image" Target="../media/image87.png&amp;ehk=YWkA"/><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0.JPG"/><Relationship Id="rId4" Type="http://schemas.openxmlformats.org/officeDocument/2006/relationships/image" Target="../media/image89.png&amp;ehk=MasV8ncswWbY1b0VUBilXw&amp;r=0&amp;pid=OfficeInsert"/></Relationships>
</file>

<file path=ppt/slides/_rels/slide75.xml.rels><?xml version="1.0" encoding="UTF-8" standalone="yes"?>
<Relationships xmlns="http://schemas.openxmlformats.org/package/2006/relationships"><Relationship Id="rId3" Type="http://schemas.openxmlformats.org/officeDocument/2006/relationships/image" Target="../media/image89.png&amp;ehk=MasV8ncswWbY1b0VUBilXw&amp;r=0&amp;pid=OfficeInsert"/><Relationship Id="rId7" Type="http://schemas.openxmlformats.org/officeDocument/2006/relationships/image" Target="../media/image104.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customXml" Target="../ink/ink32.xml"/><Relationship Id="rId5" Type="http://schemas.openxmlformats.org/officeDocument/2006/relationships/image" Target="../media/image103.png"/><Relationship Id="rId4" Type="http://schemas.openxmlformats.org/officeDocument/2006/relationships/customXml" Target="../ink/ink31.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hyperlink" Target="https://assessmentthewebtwopointoway.wikispaces.com/Keys" TargetMode="External"/><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2.png&amp;ehk=HdrIK4e6s6UohuBLuo7GTQ&amp;r=0&amp;pid=OfficeInsert"/><Relationship Id="rId5" Type="http://schemas.openxmlformats.org/officeDocument/2006/relationships/image" Target="../media/image89.png&amp;ehk=MasV8ncswWbY1b0VUBilXw&amp;r=0&amp;pid=OfficeInsert"/><Relationship Id="rId4" Type="http://schemas.microsoft.com/office/2007/relationships/hdphoto" Target="../media/hdphoto8.wdp"/></Relationships>
</file>

<file path=ppt/slides/_rels/slide77.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13.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hyperlink" Target="http://commons.wikimedia.org/wiki/File:IEG_key_blue.png" TargetMode="External"/><Relationship Id="rId5" Type="http://schemas.openxmlformats.org/officeDocument/2006/relationships/image" Target="../media/image87.png&amp;ehk=YWkA"/><Relationship Id="rId4" Type="http://schemas.openxmlformats.org/officeDocument/2006/relationships/image" Target="../media/image93.png&amp;ehk=TWWJ"/></Relationships>
</file>

<file path=ppt/slides/_rels/slide7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3.png&amp;ehk=TWWJ"/></Relationships>
</file>

<file path=ppt/slides/_rels/slide7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rodadas.net/foro/topic/llego-el-bautizo/page/2" TargetMode="External"/><Relationship Id="rId2" Type="http://schemas.openxmlformats.org/officeDocument/2006/relationships/image" Target="../media/image7.net"/><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99.png&amp;ehk=5XOsCfpE4GYyr4z3rqjdRw&amp;r=0&amp;pid=OfficeInsert"/><Relationship Id="rId3" Type="http://schemas.openxmlformats.org/officeDocument/2006/relationships/image" Target="../media/image96.png&amp;ehk=S02wCxPJxyo92"/><Relationship Id="rId7" Type="http://schemas.openxmlformats.org/officeDocument/2006/relationships/hyperlink" Target="http://midnytesketch.deviantart.com/art/Trixie-s-Arrow-340785034" TargetMode="External"/><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8.png&amp;ehk=ip6apKtXU8L2XWJw76FAnQ&amp;r=0&amp;pid=OfficeInsert"/><Relationship Id="rId5" Type="http://schemas.openxmlformats.org/officeDocument/2006/relationships/image" Target="../media/image13.png"/><Relationship Id="rId4" Type="http://schemas.openxmlformats.org/officeDocument/2006/relationships/image" Target="../media/image97.png&amp;ehk=DU39"/></Relationships>
</file>

<file path=ppt/slides/_rels/slide8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6.JPG"/><Relationship Id="rId1" Type="http://schemas.openxmlformats.org/officeDocument/2006/relationships/slideLayout" Target="../slideLayouts/slideLayout2.xml"/><Relationship Id="rId4" Type="http://schemas.microsoft.com/office/2007/relationships/hdphoto" Target="../media/hdphoto7.wdp"/></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g&amp;ehk=HRk2nHfcKhK6IV0e4nydrw&amp;r=0&amp;pid=OfficeInsert"/><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icture">
            <a:extLst>
              <a:ext uri="{FF2B5EF4-FFF2-40B4-BE49-F238E27FC236}">
                <a16:creationId xmlns:a16="http://schemas.microsoft.com/office/drawing/2014/main" id="{25B3922A-E113-48AB-A457-54AC2D48F8FA}"/>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9744" b="15256"/>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F61F3A-B7B5-491B-8A31-AF33FA2144CD}"/>
              </a:ext>
            </a:extLst>
          </p:cNvPr>
          <p:cNvSpPr>
            <a:spLocks noGrp="1"/>
          </p:cNvSpPr>
          <p:nvPr>
            <p:ph type="ctrTitle"/>
          </p:nvPr>
        </p:nvSpPr>
        <p:spPr>
          <a:xfrm>
            <a:off x="3332134" y="1122362"/>
            <a:ext cx="7335865" cy="2900518"/>
          </a:xfrm>
        </p:spPr>
        <p:txBody>
          <a:bodyPr>
            <a:normAutofit/>
          </a:bodyPr>
          <a:lstStyle/>
          <a:p>
            <a:r>
              <a:rPr lang="en-US" dirty="0">
                <a:solidFill>
                  <a:srgbClr val="FFFFFF"/>
                </a:solidFill>
              </a:rPr>
              <a:t>HOST DEFENSES</a:t>
            </a:r>
          </a:p>
        </p:txBody>
      </p:sp>
      <p:sp>
        <p:nvSpPr>
          <p:cNvPr id="3" name="Subtitle 2">
            <a:extLst>
              <a:ext uri="{FF2B5EF4-FFF2-40B4-BE49-F238E27FC236}">
                <a16:creationId xmlns:a16="http://schemas.microsoft.com/office/drawing/2014/main" id="{2FBDA2A4-32A5-4B1F-9D92-92C9B6E40C34}"/>
              </a:ext>
            </a:extLst>
          </p:cNvPr>
          <p:cNvSpPr>
            <a:spLocks noGrp="1"/>
          </p:cNvSpPr>
          <p:nvPr>
            <p:ph type="subTitle" idx="1"/>
          </p:nvPr>
        </p:nvSpPr>
        <p:spPr>
          <a:xfrm>
            <a:off x="3332134" y="4159404"/>
            <a:ext cx="7335866" cy="1098395"/>
          </a:xfrm>
        </p:spPr>
        <p:txBody>
          <a:bodyPr>
            <a:normAutofit/>
          </a:bodyPr>
          <a:lstStyle/>
          <a:p>
            <a:r>
              <a:rPr lang="en-US" dirty="0">
                <a:solidFill>
                  <a:srgbClr val="FFFFFF"/>
                </a:solidFill>
              </a:rPr>
              <a:t>By Scientist Cindy</a:t>
            </a:r>
          </a:p>
        </p:txBody>
      </p:sp>
      <p:pic>
        <p:nvPicPr>
          <p:cNvPr id="6" name="Picture 5">
            <a:extLst>
              <a:ext uri="{FF2B5EF4-FFF2-40B4-BE49-F238E27FC236}">
                <a16:creationId xmlns:a16="http://schemas.microsoft.com/office/drawing/2014/main" id="{386B341F-2D09-4219-A5F4-B367E64D49F3}"/>
              </a:ext>
            </a:extLst>
          </p:cNvPr>
          <p:cNvPicPr>
            <a:picLocks noChangeAspect="1"/>
          </p:cNvPicPr>
          <p:nvPr/>
        </p:nvPicPr>
        <p:blipFill rotWithShape="1">
          <a:blip r:embed="rId3">
            <a:extLst>
              <a:ext uri="{28A0092B-C50C-407E-A947-70E740481C1C}">
                <a14:useLocalDpi xmlns:a14="http://schemas.microsoft.com/office/drawing/2010/main" val="0"/>
              </a:ext>
            </a:extLst>
          </a:blip>
          <a:srcRect b="3550"/>
          <a:stretch/>
        </p:blipFill>
        <p:spPr>
          <a:xfrm>
            <a:off x="254434" y="921105"/>
            <a:ext cx="3077701" cy="59368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577017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15C19753-C975-44E3-AAD8-D82997CE0F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7778" y="643467"/>
            <a:ext cx="6752807" cy="5571066"/>
          </a:xfrm>
          <a:prstGeom prst="rect">
            <a:avLst/>
          </a:prstGeom>
        </p:spPr>
      </p:pic>
      <p:sp>
        <p:nvSpPr>
          <p:cNvPr id="3" name="Rectangle 2">
            <a:extLst>
              <a:ext uri="{FF2B5EF4-FFF2-40B4-BE49-F238E27FC236}">
                <a16:creationId xmlns:a16="http://schemas.microsoft.com/office/drawing/2014/main" id="{06F607F8-15F5-4108-95D5-EA4C90D36CEF}"/>
              </a:ext>
            </a:extLst>
          </p:cNvPr>
          <p:cNvSpPr/>
          <p:nvPr/>
        </p:nvSpPr>
        <p:spPr>
          <a:xfrm>
            <a:off x="641415" y="630764"/>
            <a:ext cx="4429349" cy="1384995"/>
          </a:xfrm>
          <a:prstGeom prst="rect">
            <a:avLst/>
          </a:prstGeom>
          <a:noFill/>
        </p:spPr>
        <p:txBody>
          <a:bodyPr wrap="square" lIns="91440" tIns="45720" rIns="91440" bIns="45720">
            <a:spAutoFit/>
          </a:bodyPr>
          <a:lstStyle/>
          <a:p>
            <a:pPr algn="ctr"/>
            <a:r>
              <a:rPr lang="en-US" sz="2800" dirty="0">
                <a:ln w="0"/>
                <a:solidFill>
                  <a:schemeClr val="accent1"/>
                </a:solidFill>
                <a:effectLst>
                  <a:outerShdw blurRad="38100" dist="25400" dir="5400000" algn="ctr" rotWithShape="0">
                    <a:srgbClr val="6E747A">
                      <a:alpha val="43000"/>
                    </a:srgbClr>
                  </a:outerShdw>
                </a:effectLst>
              </a:rPr>
              <a:t>Mucous membranes are made up of </a:t>
            </a:r>
            <a:r>
              <a:rPr lang="en-US" sz="2800" b="1" dirty="0">
                <a:ln w="0"/>
                <a:solidFill>
                  <a:schemeClr val="accent1"/>
                </a:solidFill>
                <a:effectLst>
                  <a:outerShdw blurRad="38100" dist="25400" dir="5400000" algn="ctr" rotWithShape="0">
                    <a:srgbClr val="6E747A">
                      <a:alpha val="43000"/>
                    </a:srgbClr>
                  </a:outerShdw>
                </a:effectLst>
              </a:rPr>
              <a:t>goblet cells </a:t>
            </a:r>
            <a:r>
              <a:rPr lang="en-US" sz="2800" dirty="0">
                <a:ln w="0"/>
                <a:solidFill>
                  <a:schemeClr val="accent1"/>
                </a:solidFill>
                <a:effectLst>
                  <a:outerShdw blurRad="38100" dist="25400" dir="5400000" algn="ctr" rotWithShape="0">
                    <a:srgbClr val="6E747A">
                      <a:alpha val="43000"/>
                    </a:srgbClr>
                  </a:outerShdw>
                </a:effectLst>
              </a:rPr>
              <a:t>and </a:t>
            </a:r>
            <a:r>
              <a:rPr lang="en-US" sz="2800" b="1" dirty="0">
                <a:ln w="0"/>
                <a:solidFill>
                  <a:schemeClr val="accent1"/>
                </a:solidFill>
                <a:effectLst>
                  <a:outerShdw blurRad="38100" dist="25400" dir="5400000" algn="ctr" rotWithShape="0">
                    <a:srgbClr val="6E747A">
                      <a:alpha val="43000"/>
                    </a:srgbClr>
                  </a:outerShdw>
                </a:effectLst>
              </a:rPr>
              <a:t>ciliated epithelial cells</a:t>
            </a:r>
            <a:r>
              <a:rPr lang="en-US" sz="2800" dirty="0">
                <a:ln w="0"/>
                <a:solidFill>
                  <a:schemeClr val="accent1"/>
                </a:solidFill>
                <a:effectLst>
                  <a:outerShdw blurRad="38100" dist="25400" dir="5400000" algn="ctr" rotWithShape="0">
                    <a:srgbClr val="6E747A">
                      <a:alpha val="43000"/>
                    </a:srgbClr>
                  </a:outerShdw>
                </a:effectLst>
              </a:rPr>
              <a:t>. </a:t>
            </a:r>
          </a:p>
        </p:txBody>
      </p:sp>
      <p:sp>
        <p:nvSpPr>
          <p:cNvPr id="5" name="Rectangle 4">
            <a:extLst>
              <a:ext uri="{FF2B5EF4-FFF2-40B4-BE49-F238E27FC236}">
                <a16:creationId xmlns:a16="http://schemas.microsoft.com/office/drawing/2014/main" id="{63525D76-36CF-423E-A08D-EF6A1BB56647}"/>
              </a:ext>
            </a:extLst>
          </p:cNvPr>
          <p:cNvSpPr/>
          <p:nvPr/>
        </p:nvSpPr>
        <p:spPr>
          <a:xfrm>
            <a:off x="641415" y="2221709"/>
            <a:ext cx="5001491" cy="3970318"/>
          </a:xfrm>
          <a:prstGeom prst="rect">
            <a:avLst/>
          </a:prstGeom>
          <a:noFill/>
        </p:spPr>
        <p:txBody>
          <a:bodyPr wrap="square" lIns="91440" tIns="45720" rIns="91440" bIns="45720">
            <a:spAutoFit/>
          </a:bodyPr>
          <a:lstStyle/>
          <a:p>
            <a:r>
              <a:rPr lang="en-US" sz="2800" dirty="0">
                <a:ln w="0"/>
                <a:solidFill>
                  <a:schemeClr val="accent1"/>
                </a:solidFill>
                <a:effectLst>
                  <a:outerShdw blurRad="38100" dist="25400" dir="5400000" algn="ctr" rotWithShape="0">
                    <a:srgbClr val="6E747A">
                      <a:alpha val="43000"/>
                    </a:srgbClr>
                  </a:outerShdw>
                </a:effectLst>
              </a:rPr>
              <a:t>THE GOBLET CELLS </a:t>
            </a:r>
            <a:r>
              <a:rPr lang="en-US" sz="2800" u="sng" dirty="0">
                <a:ln w="0"/>
                <a:solidFill>
                  <a:schemeClr val="accent1"/>
                </a:solidFill>
                <a:effectLst>
                  <a:outerShdw blurRad="38100" dist="25400" dir="5400000" algn="ctr" rotWithShape="0">
                    <a:srgbClr val="6E747A">
                      <a:alpha val="43000"/>
                    </a:srgbClr>
                  </a:outerShdw>
                </a:effectLst>
              </a:rPr>
              <a:t>SECRETE MUCUS.</a:t>
            </a:r>
          </a:p>
          <a:p>
            <a:endParaRPr lang="en-US" sz="2800" u="sng" dirty="0">
              <a:ln w="0"/>
              <a:solidFill>
                <a:schemeClr val="accent1"/>
              </a:solidFill>
              <a:effectLst>
                <a:outerShdw blurRad="38100" dist="25400" dir="5400000" algn="ctr" rotWithShape="0">
                  <a:srgbClr val="6E747A">
                    <a:alpha val="43000"/>
                  </a:srgbClr>
                </a:outerShdw>
              </a:effectLst>
            </a:endParaRPr>
          </a:p>
          <a:p>
            <a:r>
              <a:rPr lang="en-US" sz="2800" dirty="0">
                <a:ln w="0"/>
                <a:solidFill>
                  <a:schemeClr val="accent1"/>
                </a:solidFill>
                <a:effectLst>
                  <a:outerShdw blurRad="38100" dist="25400" dir="5400000" algn="ctr" rotWithShape="0">
                    <a:srgbClr val="6E747A">
                      <a:alpha val="43000"/>
                    </a:srgbClr>
                  </a:outerShdw>
                </a:effectLst>
              </a:rPr>
              <a:t>MUCUS FUNCTION TO…</a:t>
            </a:r>
          </a:p>
          <a:p>
            <a:pPr marL="457200" indent="-457200">
              <a:buFont typeface="Arial" panose="020B0604020202020204" pitchFamily="34" charset="0"/>
              <a:buChar char="•"/>
            </a:pPr>
            <a:r>
              <a:rPr lang="en-US" sz="2800" dirty="0">
                <a:ln w="0"/>
                <a:solidFill>
                  <a:schemeClr val="accent1"/>
                </a:solidFill>
                <a:effectLst>
                  <a:outerShdw blurRad="38100" dist="25400" dir="5400000" algn="ctr" rotWithShape="0">
                    <a:srgbClr val="6E747A">
                      <a:alpha val="43000"/>
                    </a:srgbClr>
                  </a:outerShdw>
                </a:effectLst>
              </a:rPr>
              <a:t>Cover And Protect Cells </a:t>
            </a:r>
          </a:p>
          <a:p>
            <a:pPr marL="457200" indent="-457200">
              <a:buFont typeface="Arial" panose="020B0604020202020204" pitchFamily="34" charset="0"/>
              <a:buChar char="•"/>
            </a:pPr>
            <a:r>
              <a:rPr lang="en-US" sz="2800" dirty="0">
                <a:ln w="0"/>
                <a:solidFill>
                  <a:schemeClr val="accent1"/>
                </a:solidFill>
                <a:effectLst>
                  <a:outerShdw blurRad="38100" dist="25400" dir="5400000" algn="ctr" rotWithShape="0">
                    <a:srgbClr val="6E747A">
                      <a:alpha val="43000"/>
                    </a:srgbClr>
                  </a:outerShdw>
                </a:effectLst>
              </a:rPr>
              <a:t>Combat Pathogens With Antimicrobial Peptides</a:t>
            </a:r>
          </a:p>
          <a:p>
            <a:pPr marL="457200" indent="-457200">
              <a:buFont typeface="Arial" panose="020B0604020202020204" pitchFamily="34" charset="0"/>
              <a:buChar char="•"/>
            </a:pPr>
            <a:r>
              <a:rPr lang="en-US" sz="2800" dirty="0">
                <a:ln w="0"/>
                <a:solidFill>
                  <a:schemeClr val="accent1"/>
                </a:solidFill>
                <a:effectLst>
                  <a:outerShdw blurRad="38100" dist="25400" dir="5400000" algn="ctr" rotWithShape="0">
                    <a:srgbClr val="6E747A">
                      <a:alpha val="43000"/>
                    </a:srgbClr>
                  </a:outerShdw>
                </a:effectLst>
              </a:rPr>
              <a:t>Trap Pathogens</a:t>
            </a:r>
          </a:p>
          <a:p>
            <a:pPr marL="457200" indent="-457200">
              <a:buFont typeface="Arial" panose="020B0604020202020204" pitchFamily="34" charset="0"/>
              <a:buChar char="•"/>
            </a:pPr>
            <a:endParaRPr lang="en-US" sz="28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79676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iterate type="lt">
                                    <p:tmPct val="13000"/>
                                  </p:iterate>
                                  <p:childTnLst>
                                    <p:animClr clrSpc="rgb" dir="cw">
                                      <p:cBhvr override="childStyle">
                                        <p:cTn id="6" dur="2000" fill="hold"/>
                                        <p:tgtEl>
                                          <p:spTgt spid="5">
                                            <p:txEl>
                                              <p:pRg st="3" end="3"/>
                                            </p:txEl>
                                          </p:spTgt>
                                        </p:tgtEl>
                                        <p:attrNameLst>
                                          <p:attrName>style.color</p:attrName>
                                        </p:attrNameLst>
                                      </p:cBhvr>
                                      <p:to>
                                        <a:srgbClr val="FF0000"/>
                                      </p:to>
                                    </p:animClr>
                                  </p:childTnLst>
                                </p:cTn>
                              </p:par>
                              <p:par>
                                <p:cTn id="7" presetID="3" presetClass="emph" presetSubtype="2" fill="hold" nodeType="withEffect">
                                  <p:stCondLst>
                                    <p:cond delay="0"/>
                                  </p:stCondLst>
                                  <p:iterate type="lt">
                                    <p:tmPct val="13000"/>
                                  </p:iterate>
                                  <p:childTnLst>
                                    <p:animClr clrSpc="rgb" dir="cw">
                                      <p:cBhvr override="childStyle">
                                        <p:cTn id="8" dur="2000" fill="hold"/>
                                        <p:tgtEl>
                                          <p:spTgt spid="5">
                                            <p:txEl>
                                              <p:pRg st="4" end="4"/>
                                            </p:txEl>
                                          </p:spTgt>
                                        </p:tgtEl>
                                        <p:attrNameLst>
                                          <p:attrName>style.color</p:attrName>
                                        </p:attrNameLst>
                                      </p:cBhvr>
                                      <p:to>
                                        <a:srgbClr val="FF0000"/>
                                      </p:to>
                                    </p:animClr>
                                  </p:childTnLst>
                                </p:cTn>
                              </p:par>
                              <p:par>
                                <p:cTn id="9" presetID="3" presetClass="emph" presetSubtype="2" fill="hold" nodeType="withEffect">
                                  <p:stCondLst>
                                    <p:cond delay="0"/>
                                  </p:stCondLst>
                                  <p:iterate type="lt">
                                    <p:tmPct val="13000"/>
                                  </p:iterate>
                                  <p:childTnLst>
                                    <p:animClr clrSpc="rgb" dir="cw">
                                      <p:cBhvr override="childStyle">
                                        <p:cTn id="10" dur="2000" fill="hold"/>
                                        <p:tgtEl>
                                          <p:spTgt spid="5">
                                            <p:txEl>
                                              <p:pRg st="5" end="5"/>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3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3525D76-36CF-423E-A08D-EF6A1BB56647}"/>
              </a:ext>
            </a:extLst>
          </p:cNvPr>
          <p:cNvSpPr/>
          <p:nvPr/>
        </p:nvSpPr>
        <p:spPr>
          <a:xfrm>
            <a:off x="797720" y="902611"/>
            <a:ext cx="4670921" cy="5262979"/>
          </a:xfrm>
          <a:prstGeom prst="rect">
            <a:avLst/>
          </a:prstGeom>
          <a:noFill/>
        </p:spPr>
        <p:txBody>
          <a:bodyPr wrap="square" lIns="91440" tIns="45720" rIns="91440" bIns="45720">
            <a:spAutoFit/>
          </a:bodyPr>
          <a:lstStyle/>
          <a:p>
            <a:r>
              <a:rPr lang="en-US" sz="2800" dirty="0">
                <a:ln w="0"/>
                <a:solidFill>
                  <a:schemeClr val="accent1"/>
                </a:solidFill>
                <a:effectLst>
                  <a:outerShdw blurRad="38100" dist="25400" dir="5400000" algn="ctr" rotWithShape="0">
                    <a:srgbClr val="6E747A">
                      <a:alpha val="43000"/>
                    </a:srgbClr>
                  </a:outerShdw>
                </a:effectLst>
              </a:rPr>
              <a:t>Mucous membranes are lined with </a:t>
            </a:r>
            <a:r>
              <a:rPr lang="en-US" sz="2800" b="1" u="sng" dirty="0">
                <a:ln w="0"/>
                <a:solidFill>
                  <a:schemeClr val="accent1"/>
                </a:solidFill>
                <a:effectLst>
                  <a:outerShdw blurRad="38100" dist="25400" dir="5400000" algn="ctr" rotWithShape="0">
                    <a:srgbClr val="6E747A">
                      <a:alpha val="43000"/>
                    </a:srgbClr>
                  </a:outerShdw>
                </a:effectLst>
              </a:rPr>
              <a:t>ciliated epithelial cells.</a:t>
            </a:r>
            <a:endParaRPr lang="en-US" sz="2800" dirty="0">
              <a:ln w="0"/>
              <a:solidFill>
                <a:schemeClr val="accent1"/>
              </a:solidFill>
            </a:endParaRPr>
          </a:p>
          <a:p>
            <a:endParaRPr lang="en-US" sz="2800" b="1" u="sng" dirty="0">
              <a:ln w="0"/>
              <a:solidFill>
                <a:schemeClr val="accent1"/>
              </a:solidFill>
              <a:effectLst>
                <a:outerShdw blurRad="38100" dist="25400" dir="5400000" algn="ctr" rotWithShape="0">
                  <a:srgbClr val="6E747A">
                    <a:alpha val="43000"/>
                  </a:srgbClr>
                </a:outerShdw>
              </a:effectLst>
            </a:endParaRPr>
          </a:p>
          <a:p>
            <a:pPr marL="457200" indent="-457200">
              <a:buFont typeface="Arial" panose="020B0604020202020204" pitchFamily="34" charset="0"/>
              <a:buChar char="•"/>
            </a:pPr>
            <a:r>
              <a:rPr lang="en-US" sz="2800" dirty="0">
                <a:ln w="0"/>
                <a:solidFill>
                  <a:schemeClr val="accent1"/>
                </a:solidFill>
                <a:effectLst>
                  <a:outerShdw blurRad="38100" dist="25400" dir="5400000" algn="ctr" rotWithShape="0">
                    <a:srgbClr val="6E747A">
                      <a:alpha val="43000"/>
                    </a:srgbClr>
                  </a:outerShdw>
                </a:effectLst>
              </a:rPr>
              <a:t>Cilia function to </a:t>
            </a:r>
            <a:r>
              <a:rPr lang="en-US" sz="2800" i="1" dirty="0">
                <a:ln w="0"/>
                <a:solidFill>
                  <a:schemeClr val="accent1"/>
                </a:solidFill>
                <a:effectLst>
                  <a:outerShdw blurRad="38100" dist="25400" dir="5400000" algn="ctr" rotWithShape="0">
                    <a:srgbClr val="6E747A">
                      <a:alpha val="43000"/>
                    </a:srgbClr>
                  </a:outerShdw>
                </a:effectLst>
              </a:rPr>
              <a:t>sweep away </a:t>
            </a:r>
            <a:r>
              <a:rPr lang="en-US" sz="2800" dirty="0">
                <a:ln w="0"/>
                <a:solidFill>
                  <a:schemeClr val="accent1"/>
                </a:solidFill>
                <a:effectLst>
                  <a:outerShdw blurRad="38100" dist="25400" dir="5400000" algn="ctr" rotWithShape="0">
                    <a:srgbClr val="6E747A">
                      <a:alpha val="43000"/>
                    </a:srgbClr>
                  </a:outerShdw>
                </a:effectLst>
              </a:rPr>
              <a:t>pathogens caught in the mucus. </a:t>
            </a:r>
          </a:p>
          <a:p>
            <a:pPr marL="457200" indent="-457200">
              <a:buFont typeface="Arial" panose="020B0604020202020204" pitchFamily="34" charset="0"/>
              <a:buChar char="•"/>
            </a:pPr>
            <a:r>
              <a:rPr lang="en-US" sz="2800" dirty="0">
                <a:ln w="0"/>
                <a:solidFill>
                  <a:schemeClr val="accent1"/>
                </a:solidFill>
                <a:effectLst>
                  <a:outerShdw blurRad="38100" dist="25400" dir="5400000" algn="ctr" rotWithShape="0">
                    <a:srgbClr val="6E747A">
                      <a:alpha val="43000"/>
                    </a:srgbClr>
                  </a:outerShdw>
                </a:effectLst>
              </a:rPr>
              <a:t>The mucus is then expelled from the body through coughing up or swallowing the pathogen and the mucus it is trapped in. </a:t>
            </a:r>
          </a:p>
          <a:p>
            <a:pPr marL="457200" indent="-457200">
              <a:buFont typeface="Arial" panose="020B0604020202020204" pitchFamily="34" charset="0"/>
              <a:buChar char="•"/>
            </a:pPr>
            <a:endParaRPr lang="en-US" sz="2800" b="0" cap="none" spc="0" dirty="0">
              <a:ln w="0"/>
              <a:solidFill>
                <a:schemeClr val="accent1"/>
              </a:solidFill>
              <a:effectLst>
                <a:outerShdw blurRad="38100" dist="25400" dir="5400000" algn="ctr" rotWithShape="0">
                  <a:srgbClr val="6E747A">
                    <a:alpha val="43000"/>
                  </a:srgbClr>
                </a:outerShdw>
              </a:effectLst>
            </a:endParaRPr>
          </a:p>
        </p:txBody>
      </p:sp>
      <p:sp>
        <p:nvSpPr>
          <p:cNvPr id="6" name="Rectangle 5">
            <a:extLst>
              <a:ext uri="{FF2B5EF4-FFF2-40B4-BE49-F238E27FC236}">
                <a16:creationId xmlns:a16="http://schemas.microsoft.com/office/drawing/2014/main" id="{68156E69-159D-4742-9D38-BC136B5DF690}"/>
              </a:ext>
            </a:extLst>
          </p:cNvPr>
          <p:cNvSpPr/>
          <p:nvPr/>
        </p:nvSpPr>
        <p:spPr>
          <a:xfrm>
            <a:off x="5468641" y="5302269"/>
            <a:ext cx="6096000" cy="646331"/>
          </a:xfrm>
          <a:prstGeom prst="rect">
            <a:avLst/>
          </a:prstGeom>
        </p:spPr>
        <p:txBody>
          <a:bodyPr>
            <a:spAutoFit/>
          </a:bodyPr>
          <a:lstStyle/>
          <a:p>
            <a:pPr algn="ctr"/>
            <a:r>
              <a:rPr lang="en-US" dirty="0"/>
              <a:t>http://www.epithelium3d.com/images/cilia-movement-2%20(2).gif?crc=125337232</a:t>
            </a:r>
          </a:p>
        </p:txBody>
      </p:sp>
      <p:pic>
        <p:nvPicPr>
          <p:cNvPr id="9" name="Picture 8">
            <a:extLst>
              <a:ext uri="{FF2B5EF4-FFF2-40B4-BE49-F238E27FC236}">
                <a16:creationId xmlns:a16="http://schemas.microsoft.com/office/drawing/2014/main" id="{7338D1BE-F742-4C56-847A-95D1DE008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9951" y="1279745"/>
            <a:ext cx="3833380" cy="3782494"/>
          </a:xfrm>
          <a:prstGeom prst="rect">
            <a:avLst/>
          </a:prstGeom>
        </p:spPr>
      </p:pic>
    </p:spTree>
    <p:extLst>
      <p:ext uri="{BB962C8B-B14F-4D97-AF65-F5344CB8AC3E}">
        <p14:creationId xmlns:p14="http://schemas.microsoft.com/office/powerpoint/2010/main" val="241618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text on a white background&#10;&#10;Description generated with very high confidence">
            <a:extLst>
              <a:ext uri="{FF2B5EF4-FFF2-40B4-BE49-F238E27FC236}">
                <a16:creationId xmlns:a16="http://schemas.microsoft.com/office/drawing/2014/main" id="{190F91FF-F1C9-4C2A-B894-A074A5A20F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H="1">
            <a:off x="4524140" y="1332730"/>
            <a:ext cx="7552540" cy="5337128"/>
          </a:xfrm>
          <a:prstGeom prst="rect">
            <a:avLst/>
          </a:prstGeom>
        </p:spPr>
      </p:pic>
      <p:sp>
        <p:nvSpPr>
          <p:cNvPr id="2" name="Title 1">
            <a:extLst>
              <a:ext uri="{FF2B5EF4-FFF2-40B4-BE49-F238E27FC236}">
                <a16:creationId xmlns:a16="http://schemas.microsoft.com/office/drawing/2014/main" id="{24F3262E-148F-4845-A057-0E260C5C7635}"/>
              </a:ext>
            </a:extLst>
          </p:cNvPr>
          <p:cNvSpPr>
            <a:spLocks noGrp="1"/>
          </p:cNvSpPr>
          <p:nvPr>
            <p:ph type="title"/>
          </p:nvPr>
        </p:nvSpPr>
        <p:spPr>
          <a:xfrm>
            <a:off x="833002" y="365125"/>
            <a:ext cx="10520702" cy="1325563"/>
          </a:xfrm>
        </p:spPr>
        <p:txBody>
          <a:bodyPr>
            <a:normAutofit/>
          </a:bodyPr>
          <a:lstStyle/>
          <a:p>
            <a:r>
              <a:rPr lang="en-US" b="1" dirty="0"/>
              <a:t>THE FIRST LINE OF DEFENSE </a:t>
            </a:r>
            <a:r>
              <a:rPr lang="en-US" dirty="0"/>
              <a:t>- </a:t>
            </a:r>
            <a:r>
              <a:rPr lang="en-US" b="1" dirty="0"/>
              <a:t>Prevention</a:t>
            </a:r>
            <a:r>
              <a:rPr lang="en-US" dirty="0"/>
              <a:t> </a:t>
            </a:r>
            <a:br>
              <a:rPr lang="en-US" dirty="0"/>
            </a:br>
            <a:endParaRPr lang="en-US" dirty="0"/>
          </a:p>
        </p:txBody>
      </p:sp>
      <p:sp>
        <p:nvSpPr>
          <p:cNvPr id="3" name="Content Placeholder 2">
            <a:extLst>
              <a:ext uri="{FF2B5EF4-FFF2-40B4-BE49-F238E27FC236}">
                <a16:creationId xmlns:a16="http://schemas.microsoft.com/office/drawing/2014/main" id="{2558E855-B4CA-4A52-979C-C7F3FA63D484}"/>
              </a:ext>
            </a:extLst>
          </p:cNvPr>
          <p:cNvSpPr>
            <a:spLocks noGrp="1"/>
          </p:cNvSpPr>
          <p:nvPr>
            <p:ph idx="1"/>
          </p:nvPr>
        </p:nvSpPr>
        <p:spPr>
          <a:xfrm>
            <a:off x="267720" y="1825625"/>
            <a:ext cx="11086080" cy="4351338"/>
          </a:xfrm>
        </p:spPr>
        <p:txBody>
          <a:bodyPr>
            <a:normAutofit lnSpcReduction="10000"/>
          </a:bodyPr>
          <a:lstStyle/>
          <a:p>
            <a:pPr marL="0" indent="0">
              <a:buNone/>
            </a:pPr>
            <a:r>
              <a:rPr lang="en-US" dirty="0"/>
              <a:t>2 Types of Defenses</a:t>
            </a:r>
          </a:p>
          <a:p>
            <a:pPr marL="0" indent="0">
              <a:buNone/>
            </a:pPr>
            <a:endParaRPr lang="en-US" dirty="0"/>
          </a:p>
          <a:p>
            <a:pPr marL="514350" indent="-514350">
              <a:buFont typeface="+mj-lt"/>
              <a:buAutoNum type="arabicPeriod"/>
            </a:pPr>
            <a:r>
              <a:rPr lang="en-US" dirty="0"/>
              <a:t>Physical Barriers of the Body</a:t>
            </a:r>
          </a:p>
          <a:p>
            <a:pPr marL="971550" lvl="1" indent="-514350">
              <a:buFont typeface="+mj-lt"/>
              <a:buAutoNum type="alphaLcPeriod"/>
            </a:pPr>
            <a:r>
              <a:rPr lang="en-US" dirty="0"/>
              <a:t>Skin</a:t>
            </a:r>
          </a:p>
          <a:p>
            <a:pPr marL="971550" lvl="1" indent="-514350">
              <a:buFont typeface="+mj-lt"/>
              <a:buAutoNum type="alphaLcPeriod"/>
            </a:pPr>
            <a:r>
              <a:rPr lang="en-US" dirty="0"/>
              <a:t>Mucous Membranes</a:t>
            </a:r>
          </a:p>
          <a:p>
            <a:pPr marL="971550" lvl="1" indent="-514350">
              <a:buFont typeface="+mj-lt"/>
              <a:buAutoNum type="alphaLcPeriod"/>
            </a:pPr>
            <a:endParaRPr lang="en-US" dirty="0"/>
          </a:p>
          <a:p>
            <a:pPr marL="514350" indent="-514350">
              <a:buFont typeface="+mj-lt"/>
              <a:buAutoNum type="arabicPeriod"/>
            </a:pPr>
            <a:r>
              <a:rPr lang="en-US" dirty="0"/>
              <a:t>Chemical Defenses</a:t>
            </a:r>
          </a:p>
          <a:p>
            <a:pPr marL="971550" lvl="1" indent="-514350">
              <a:buFont typeface="+mj-lt"/>
              <a:buAutoNum type="alphaLcPeriod"/>
            </a:pPr>
            <a:r>
              <a:rPr lang="en-US" dirty="0"/>
              <a:t>Sweat</a:t>
            </a:r>
          </a:p>
          <a:p>
            <a:pPr marL="971550" lvl="1" indent="-514350">
              <a:buFont typeface="+mj-lt"/>
              <a:buAutoNum type="alphaLcPeriod"/>
            </a:pPr>
            <a:r>
              <a:rPr lang="en-US" dirty="0"/>
              <a:t>Acidic Environments</a:t>
            </a:r>
          </a:p>
          <a:p>
            <a:pPr marL="971550" lvl="1" indent="-514350">
              <a:buFont typeface="+mj-lt"/>
              <a:buAutoNum type="alphaLcPeriod"/>
            </a:pPr>
            <a:r>
              <a:rPr lang="en-US" dirty="0"/>
              <a:t>Lysozyme</a:t>
            </a:r>
          </a:p>
          <a:p>
            <a:pPr marL="514350" indent="-514350">
              <a:buFont typeface="+mj-lt"/>
              <a:buAutoNum type="arabicPeriod"/>
            </a:pPr>
            <a:endParaRPr lang="en-US" dirty="0"/>
          </a:p>
          <a:p>
            <a:pPr marL="457200" lvl="1" indent="0">
              <a:buNone/>
            </a:pPr>
            <a:endParaRPr lang="en-US" dirty="0"/>
          </a:p>
          <a:p>
            <a:pPr marL="971550" lvl="1" indent="-514350">
              <a:buFont typeface="+mj-lt"/>
              <a:buAutoNum type="alphaLcPeriod"/>
            </a:pPr>
            <a:endParaRPr lang="en-US" dirty="0"/>
          </a:p>
          <a:p>
            <a:endParaRPr lang="en-US" dirty="0"/>
          </a:p>
        </p:txBody>
      </p:sp>
      <p:sp>
        <p:nvSpPr>
          <p:cNvPr id="7" name="Oval 6">
            <a:extLst>
              <a:ext uri="{FF2B5EF4-FFF2-40B4-BE49-F238E27FC236}">
                <a16:creationId xmlns:a16="http://schemas.microsoft.com/office/drawing/2014/main" id="{D1D62A94-0BEE-44A0-BAA5-AD377F6F0010}"/>
              </a:ext>
            </a:extLst>
          </p:cNvPr>
          <p:cNvSpPr/>
          <p:nvPr/>
        </p:nvSpPr>
        <p:spPr>
          <a:xfrm>
            <a:off x="553390" y="4552761"/>
            <a:ext cx="2406207" cy="54379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DF3915A3-89CC-4E10-A1D5-E4337DAF8B4D}"/>
              </a:ext>
            </a:extLst>
          </p:cNvPr>
          <p:cNvCxnSpPr/>
          <p:nvPr/>
        </p:nvCxnSpPr>
        <p:spPr>
          <a:xfrm flipV="1">
            <a:off x="833002" y="3218724"/>
            <a:ext cx="1292773" cy="212834"/>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F8D9DEC5-F7E1-49F8-B984-0823A38C58BA}"/>
              </a:ext>
            </a:extLst>
          </p:cNvPr>
          <p:cNvCxnSpPr>
            <a:cxnSpLocks/>
          </p:cNvCxnSpPr>
          <p:nvPr/>
        </p:nvCxnSpPr>
        <p:spPr>
          <a:xfrm flipV="1">
            <a:off x="833002" y="3677350"/>
            <a:ext cx="2968258" cy="101979"/>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76099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F6568F8-A695-42A4-AA43-57B73301BD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68829" flipH="1">
            <a:off x="5543017" y="-332757"/>
            <a:ext cx="1940170" cy="3810000"/>
          </a:xfrm>
          <a:prstGeom prst="rect">
            <a:avLst/>
          </a:prstGeom>
        </p:spPr>
      </p:pic>
      <p:sp>
        <p:nvSpPr>
          <p:cNvPr id="2" name="Title 1">
            <a:extLst>
              <a:ext uri="{FF2B5EF4-FFF2-40B4-BE49-F238E27FC236}">
                <a16:creationId xmlns:a16="http://schemas.microsoft.com/office/drawing/2014/main" id="{ECD00984-8366-44CA-9EF7-28FF7C3316BD}"/>
              </a:ext>
            </a:extLst>
          </p:cNvPr>
          <p:cNvSpPr>
            <a:spLocks noGrp="1"/>
          </p:cNvSpPr>
          <p:nvPr>
            <p:ph type="title"/>
          </p:nvPr>
        </p:nvSpPr>
        <p:spPr>
          <a:xfrm>
            <a:off x="8693115" y="16418"/>
            <a:ext cx="3420607" cy="1699202"/>
          </a:xfrm>
        </p:spPr>
        <p:txBody>
          <a:bodyPr>
            <a:normAutofit fontScale="90000"/>
          </a:bodyPr>
          <a:lstStyle/>
          <a:p>
            <a:pPr algn="ctr"/>
            <a:r>
              <a:rPr lang="en-US" dirty="0">
                <a:latin typeface="AR BLANCA" panose="02000000000000000000" pitchFamily="2" charset="0"/>
              </a:rPr>
              <a:t>The Great As</a:t>
            </a:r>
            <a:r>
              <a:rPr lang="en-US" b="1" i="1" u="sng" dirty="0">
                <a:effectLst>
                  <a:outerShdw blurRad="38100" dist="38100" dir="2700000" algn="tl">
                    <a:srgbClr val="000000">
                      <a:alpha val="43137"/>
                    </a:srgbClr>
                  </a:outerShdw>
                </a:effectLst>
                <a:latin typeface="AR BLANCA" panose="02000000000000000000" pitchFamily="2" charset="0"/>
              </a:rPr>
              <a:t>salt</a:t>
            </a:r>
            <a:r>
              <a:rPr lang="en-US" dirty="0">
                <a:latin typeface="AR BLANCA" panose="02000000000000000000" pitchFamily="2" charset="0"/>
              </a:rPr>
              <a:t> of 2012…</a:t>
            </a:r>
          </a:p>
        </p:txBody>
      </p:sp>
      <p:sp>
        <p:nvSpPr>
          <p:cNvPr id="3" name="Content Placeholder 2">
            <a:extLst>
              <a:ext uri="{FF2B5EF4-FFF2-40B4-BE49-F238E27FC236}">
                <a16:creationId xmlns:a16="http://schemas.microsoft.com/office/drawing/2014/main" id="{C9CAF72C-562D-4E4E-90DD-B858DB2F94F0}"/>
              </a:ext>
            </a:extLst>
          </p:cNvPr>
          <p:cNvSpPr>
            <a:spLocks noGrp="1"/>
          </p:cNvSpPr>
          <p:nvPr>
            <p:ph idx="1"/>
          </p:nvPr>
        </p:nvSpPr>
        <p:spPr>
          <a:xfrm>
            <a:off x="636442" y="527553"/>
            <a:ext cx="4675909" cy="5965322"/>
          </a:xfrm>
        </p:spPr>
        <p:txBody>
          <a:bodyPr>
            <a:normAutofit/>
          </a:bodyPr>
          <a:lstStyle/>
          <a:p>
            <a:r>
              <a:rPr lang="en-US" sz="3600" dirty="0"/>
              <a:t>The skin has sweat glands that secrete sweat which has high concentrations of sodium.</a:t>
            </a:r>
          </a:p>
          <a:p>
            <a:endParaRPr lang="en-US" sz="3600" dirty="0"/>
          </a:p>
          <a:p>
            <a:r>
              <a:rPr lang="en-US" sz="3600" dirty="0"/>
              <a:t>During perspiration, high levels of sodium can kill certain types of bacteria.</a:t>
            </a:r>
          </a:p>
        </p:txBody>
      </p:sp>
      <p:sp>
        <p:nvSpPr>
          <p:cNvPr id="4" name="Oval 3">
            <a:extLst>
              <a:ext uri="{FF2B5EF4-FFF2-40B4-BE49-F238E27FC236}">
                <a16:creationId xmlns:a16="http://schemas.microsoft.com/office/drawing/2014/main" id="{D844221E-ABDF-4A4E-AC80-EC8214194D23}"/>
              </a:ext>
            </a:extLst>
          </p:cNvPr>
          <p:cNvSpPr/>
          <p:nvPr/>
        </p:nvSpPr>
        <p:spPr>
          <a:xfrm>
            <a:off x="6303817" y="2424545"/>
            <a:ext cx="4031673" cy="3532910"/>
          </a:xfrm>
          <a:prstGeom prst="ellipse">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0CE13AA-4D91-481E-9706-0518BC49FF7E}"/>
              </a:ext>
            </a:extLst>
          </p:cNvPr>
          <p:cNvSpPr/>
          <p:nvPr/>
        </p:nvSpPr>
        <p:spPr>
          <a:xfrm>
            <a:off x="6546271" y="2712821"/>
            <a:ext cx="1620983" cy="1288473"/>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A9E5347-0DEF-4A0A-9A59-67150E5DC6CA}"/>
              </a:ext>
            </a:extLst>
          </p:cNvPr>
          <p:cNvSpPr/>
          <p:nvPr/>
        </p:nvSpPr>
        <p:spPr>
          <a:xfrm>
            <a:off x="7910944" y="2712821"/>
            <a:ext cx="1620983" cy="1288473"/>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7CEB4A0-167B-4778-AE5A-BAEB46997FFF}"/>
              </a:ext>
            </a:extLst>
          </p:cNvPr>
          <p:cNvSpPr/>
          <p:nvPr/>
        </p:nvSpPr>
        <p:spPr>
          <a:xfrm>
            <a:off x="7692733" y="4191000"/>
            <a:ext cx="436421" cy="35621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F695B5C-705A-470E-AEB1-4E169F128E6E}"/>
              </a:ext>
            </a:extLst>
          </p:cNvPr>
          <p:cNvSpPr/>
          <p:nvPr/>
        </p:nvSpPr>
        <p:spPr>
          <a:xfrm>
            <a:off x="7139419" y="2780758"/>
            <a:ext cx="744681" cy="75507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6653B4-247F-4EEB-91A7-56BFEDAF62D9}"/>
              </a:ext>
            </a:extLst>
          </p:cNvPr>
          <p:cNvSpPr/>
          <p:nvPr/>
        </p:nvSpPr>
        <p:spPr>
          <a:xfrm>
            <a:off x="8051220" y="2844691"/>
            <a:ext cx="744681" cy="755073"/>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Cylinder 9">
            <a:extLst>
              <a:ext uri="{FF2B5EF4-FFF2-40B4-BE49-F238E27FC236}">
                <a16:creationId xmlns:a16="http://schemas.microsoft.com/office/drawing/2014/main" id="{E312D9D6-2663-488B-8922-3CC206A0EFE9}"/>
              </a:ext>
            </a:extLst>
          </p:cNvPr>
          <p:cNvSpPr/>
          <p:nvPr/>
        </p:nvSpPr>
        <p:spPr>
          <a:xfrm rot="19771554">
            <a:off x="5880469" y="1051721"/>
            <a:ext cx="431061" cy="648096"/>
          </a:xfrm>
          <a:prstGeom prst="can">
            <a:avLst/>
          </a:prstGeom>
          <a:gradFill>
            <a:gsLst>
              <a:gs pos="0">
                <a:schemeClr val="accent1">
                  <a:lumMod val="5000"/>
                  <a:lumOff val="95000"/>
                  <a:alpha val="34000"/>
                </a:schemeClr>
              </a:gs>
              <a:gs pos="100000">
                <a:schemeClr val="bg1">
                  <a:lumMod val="7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39B7512-0DDB-4B03-9EB1-8F06DE6F2EBE}"/>
              </a:ext>
            </a:extLst>
          </p:cNvPr>
          <p:cNvSpPr/>
          <p:nvPr/>
        </p:nvSpPr>
        <p:spPr>
          <a:xfrm rot="3747696">
            <a:off x="5788544" y="1191103"/>
            <a:ext cx="614912" cy="369332"/>
          </a:xfrm>
          <a:prstGeom prst="rect">
            <a:avLst/>
          </a:prstGeom>
          <a:noFill/>
        </p:spPr>
        <p:txBody>
          <a:bodyPr wrap="none" lIns="91440" tIns="45720" rIns="91440" bIns="45720">
            <a:spAutoFit/>
          </a:bodyPr>
          <a:lstStyle/>
          <a:p>
            <a:pPr algn="ctr"/>
            <a:r>
              <a:rPr lang="en-US" b="0" cap="none" spc="0" dirty="0">
                <a:ln w="0"/>
                <a:solidFill>
                  <a:schemeClr val="tx1"/>
                </a:solidFill>
                <a:effectLst>
                  <a:outerShdw blurRad="38100" dist="19050" dir="2700000" algn="tl" rotWithShape="0">
                    <a:schemeClr val="dk1">
                      <a:alpha val="40000"/>
                    </a:schemeClr>
                  </a:outerShdw>
                </a:effectLst>
              </a:rPr>
              <a:t>SALT</a:t>
            </a:r>
          </a:p>
        </p:txBody>
      </p:sp>
      <mc:AlternateContent xmlns:mc="http://schemas.openxmlformats.org/markup-compatibility/2006" xmlns:p14="http://schemas.microsoft.com/office/powerpoint/2010/main">
        <mc:Choice Requires="p14">
          <p:contentPart p14:bwMode="auto" r:id="rId3">
            <p14:nvContentPartPr>
              <p14:cNvPr id="25" name="Ink 24">
                <a:extLst>
                  <a:ext uri="{FF2B5EF4-FFF2-40B4-BE49-F238E27FC236}">
                    <a16:creationId xmlns:a16="http://schemas.microsoft.com/office/drawing/2014/main" id="{1A8FDB4B-BB46-4DD8-AF89-151B18A89D91}"/>
                  </a:ext>
                </a:extLst>
              </p14:cNvPr>
              <p14:cNvContentPartPr/>
              <p14:nvPr/>
            </p14:nvContentPartPr>
            <p14:xfrm>
              <a:off x="6264960" y="1856247"/>
              <a:ext cx="25200" cy="40680"/>
            </p14:xfrm>
          </p:contentPart>
        </mc:Choice>
        <mc:Fallback xmlns="">
          <p:pic>
            <p:nvPicPr>
              <p:cNvPr id="25" name="Ink 24">
                <a:extLst>
                  <a:ext uri="{FF2B5EF4-FFF2-40B4-BE49-F238E27FC236}">
                    <a16:creationId xmlns:a16="http://schemas.microsoft.com/office/drawing/2014/main" id="{1A8FDB4B-BB46-4DD8-AF89-151B18A89D91}"/>
                  </a:ext>
                </a:extLst>
              </p:cNvPr>
              <p:cNvPicPr/>
              <p:nvPr/>
            </p:nvPicPr>
            <p:blipFill>
              <a:blip r:embed="rId4"/>
              <a:stretch>
                <a:fillRect/>
              </a:stretch>
            </p:blipFill>
            <p:spPr>
              <a:xfrm>
                <a:off x="6260640" y="1851927"/>
                <a:ext cx="3384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6" name="Ink 25">
                <a:extLst>
                  <a:ext uri="{FF2B5EF4-FFF2-40B4-BE49-F238E27FC236}">
                    <a16:creationId xmlns:a16="http://schemas.microsoft.com/office/drawing/2014/main" id="{7E1005DC-508C-4089-AFB5-20C1BC116648}"/>
                  </a:ext>
                </a:extLst>
              </p14:cNvPr>
              <p14:cNvContentPartPr/>
              <p14:nvPr/>
            </p14:nvContentPartPr>
            <p14:xfrm>
              <a:off x="6206640" y="1895487"/>
              <a:ext cx="97200" cy="16560"/>
            </p14:xfrm>
          </p:contentPart>
        </mc:Choice>
        <mc:Fallback xmlns="">
          <p:pic>
            <p:nvPicPr>
              <p:cNvPr id="26" name="Ink 25">
                <a:extLst>
                  <a:ext uri="{FF2B5EF4-FFF2-40B4-BE49-F238E27FC236}">
                    <a16:creationId xmlns:a16="http://schemas.microsoft.com/office/drawing/2014/main" id="{7E1005DC-508C-4089-AFB5-20C1BC116648}"/>
                  </a:ext>
                </a:extLst>
              </p:cNvPr>
              <p:cNvPicPr/>
              <p:nvPr/>
            </p:nvPicPr>
            <p:blipFill>
              <a:blip r:embed="rId6"/>
              <a:stretch>
                <a:fillRect/>
              </a:stretch>
            </p:blipFill>
            <p:spPr>
              <a:xfrm>
                <a:off x="6202320" y="1891167"/>
                <a:ext cx="10584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2" name="Ink 31">
                <a:extLst>
                  <a:ext uri="{FF2B5EF4-FFF2-40B4-BE49-F238E27FC236}">
                    <a16:creationId xmlns:a16="http://schemas.microsoft.com/office/drawing/2014/main" id="{B77CAF61-D7D2-4648-B967-576ACC4DCBA9}"/>
                  </a:ext>
                </a:extLst>
              </p14:cNvPr>
              <p14:cNvContentPartPr/>
              <p14:nvPr/>
            </p14:nvContentPartPr>
            <p14:xfrm>
              <a:off x="6331200" y="1870287"/>
              <a:ext cx="14400" cy="12960"/>
            </p14:xfrm>
          </p:contentPart>
        </mc:Choice>
        <mc:Fallback xmlns="">
          <p:pic>
            <p:nvPicPr>
              <p:cNvPr id="32" name="Ink 31">
                <a:extLst>
                  <a:ext uri="{FF2B5EF4-FFF2-40B4-BE49-F238E27FC236}">
                    <a16:creationId xmlns:a16="http://schemas.microsoft.com/office/drawing/2014/main" id="{B77CAF61-D7D2-4648-B967-576ACC4DCBA9}"/>
                  </a:ext>
                </a:extLst>
              </p:cNvPr>
              <p:cNvPicPr/>
              <p:nvPr/>
            </p:nvPicPr>
            <p:blipFill>
              <a:blip r:embed="rId8"/>
              <a:stretch>
                <a:fillRect/>
              </a:stretch>
            </p:blipFill>
            <p:spPr>
              <a:xfrm>
                <a:off x="6326880" y="1865967"/>
                <a:ext cx="2304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3" name="Ink 32">
                <a:extLst>
                  <a:ext uri="{FF2B5EF4-FFF2-40B4-BE49-F238E27FC236}">
                    <a16:creationId xmlns:a16="http://schemas.microsoft.com/office/drawing/2014/main" id="{D6485684-B248-4A73-97F9-5BC7ED24FBAF}"/>
                  </a:ext>
                </a:extLst>
              </p14:cNvPr>
              <p14:cNvContentPartPr/>
              <p14:nvPr/>
            </p14:nvContentPartPr>
            <p14:xfrm>
              <a:off x="6220680" y="1898007"/>
              <a:ext cx="62280" cy="29160"/>
            </p14:xfrm>
          </p:contentPart>
        </mc:Choice>
        <mc:Fallback xmlns="">
          <p:pic>
            <p:nvPicPr>
              <p:cNvPr id="33" name="Ink 32">
                <a:extLst>
                  <a:ext uri="{FF2B5EF4-FFF2-40B4-BE49-F238E27FC236}">
                    <a16:creationId xmlns:a16="http://schemas.microsoft.com/office/drawing/2014/main" id="{D6485684-B248-4A73-97F9-5BC7ED24FBAF}"/>
                  </a:ext>
                </a:extLst>
              </p:cNvPr>
              <p:cNvPicPr/>
              <p:nvPr/>
            </p:nvPicPr>
            <p:blipFill>
              <a:blip r:embed="rId10"/>
              <a:stretch>
                <a:fillRect/>
              </a:stretch>
            </p:blipFill>
            <p:spPr>
              <a:xfrm>
                <a:off x="6216360" y="1893687"/>
                <a:ext cx="7092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4" name="Ink 33">
                <a:extLst>
                  <a:ext uri="{FF2B5EF4-FFF2-40B4-BE49-F238E27FC236}">
                    <a16:creationId xmlns:a16="http://schemas.microsoft.com/office/drawing/2014/main" id="{B48646B6-2882-4EF4-A336-F3C4EF859DF4}"/>
                  </a:ext>
                </a:extLst>
              </p14:cNvPr>
              <p14:cNvContentPartPr/>
              <p14:nvPr/>
            </p14:nvContentPartPr>
            <p14:xfrm>
              <a:off x="6303480" y="1981167"/>
              <a:ext cx="186480" cy="41040"/>
            </p14:xfrm>
          </p:contentPart>
        </mc:Choice>
        <mc:Fallback xmlns="">
          <p:pic>
            <p:nvPicPr>
              <p:cNvPr id="34" name="Ink 33">
                <a:extLst>
                  <a:ext uri="{FF2B5EF4-FFF2-40B4-BE49-F238E27FC236}">
                    <a16:creationId xmlns:a16="http://schemas.microsoft.com/office/drawing/2014/main" id="{B48646B6-2882-4EF4-A336-F3C4EF859DF4}"/>
                  </a:ext>
                </a:extLst>
              </p:cNvPr>
              <p:cNvPicPr/>
              <p:nvPr/>
            </p:nvPicPr>
            <p:blipFill>
              <a:blip r:embed="rId12"/>
              <a:stretch>
                <a:fillRect/>
              </a:stretch>
            </p:blipFill>
            <p:spPr>
              <a:xfrm>
                <a:off x="6299160" y="1976847"/>
                <a:ext cx="19512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5" name="Ink 34">
                <a:extLst>
                  <a:ext uri="{FF2B5EF4-FFF2-40B4-BE49-F238E27FC236}">
                    <a16:creationId xmlns:a16="http://schemas.microsoft.com/office/drawing/2014/main" id="{F4E49098-476B-4406-8731-808A632CF737}"/>
                  </a:ext>
                </a:extLst>
              </p14:cNvPr>
              <p14:cNvContentPartPr/>
              <p14:nvPr/>
            </p14:nvContentPartPr>
            <p14:xfrm>
              <a:off x="6497520" y="1950567"/>
              <a:ext cx="12960" cy="30600"/>
            </p14:xfrm>
          </p:contentPart>
        </mc:Choice>
        <mc:Fallback xmlns="">
          <p:pic>
            <p:nvPicPr>
              <p:cNvPr id="35" name="Ink 34">
                <a:extLst>
                  <a:ext uri="{FF2B5EF4-FFF2-40B4-BE49-F238E27FC236}">
                    <a16:creationId xmlns:a16="http://schemas.microsoft.com/office/drawing/2014/main" id="{F4E49098-476B-4406-8731-808A632CF737}"/>
                  </a:ext>
                </a:extLst>
              </p:cNvPr>
              <p:cNvPicPr/>
              <p:nvPr/>
            </p:nvPicPr>
            <p:blipFill>
              <a:blip r:embed="rId14"/>
              <a:stretch>
                <a:fillRect/>
              </a:stretch>
            </p:blipFill>
            <p:spPr>
              <a:xfrm>
                <a:off x="6493200" y="1946247"/>
                <a:ext cx="2160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8" name="Ink 37">
                <a:extLst>
                  <a:ext uri="{FF2B5EF4-FFF2-40B4-BE49-F238E27FC236}">
                    <a16:creationId xmlns:a16="http://schemas.microsoft.com/office/drawing/2014/main" id="{A7C23E4E-5F8D-47ED-9510-F1B136180C25}"/>
                  </a:ext>
                </a:extLst>
              </p14:cNvPr>
              <p14:cNvContentPartPr/>
              <p14:nvPr/>
            </p14:nvContentPartPr>
            <p14:xfrm>
              <a:off x="6472680" y="1836807"/>
              <a:ext cx="38880" cy="6120"/>
            </p14:xfrm>
          </p:contentPart>
        </mc:Choice>
        <mc:Fallback xmlns="">
          <p:pic>
            <p:nvPicPr>
              <p:cNvPr id="38" name="Ink 37">
                <a:extLst>
                  <a:ext uri="{FF2B5EF4-FFF2-40B4-BE49-F238E27FC236}">
                    <a16:creationId xmlns:a16="http://schemas.microsoft.com/office/drawing/2014/main" id="{A7C23E4E-5F8D-47ED-9510-F1B136180C25}"/>
                  </a:ext>
                </a:extLst>
              </p:cNvPr>
              <p:cNvPicPr/>
              <p:nvPr/>
            </p:nvPicPr>
            <p:blipFill>
              <a:blip r:embed="rId16"/>
              <a:stretch>
                <a:fillRect/>
              </a:stretch>
            </p:blipFill>
            <p:spPr>
              <a:xfrm>
                <a:off x="6468400" y="1832217"/>
                <a:ext cx="47441" cy="153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9" name="Ink 38">
                <a:extLst>
                  <a:ext uri="{FF2B5EF4-FFF2-40B4-BE49-F238E27FC236}">
                    <a16:creationId xmlns:a16="http://schemas.microsoft.com/office/drawing/2014/main" id="{B9B34617-7E21-4773-A528-6495B0061276}"/>
                  </a:ext>
                </a:extLst>
              </p14:cNvPr>
              <p14:cNvContentPartPr/>
              <p14:nvPr/>
            </p14:nvContentPartPr>
            <p14:xfrm>
              <a:off x="6428400" y="1870287"/>
              <a:ext cx="24480" cy="27360"/>
            </p14:xfrm>
          </p:contentPart>
        </mc:Choice>
        <mc:Fallback xmlns="">
          <p:pic>
            <p:nvPicPr>
              <p:cNvPr id="39" name="Ink 38">
                <a:extLst>
                  <a:ext uri="{FF2B5EF4-FFF2-40B4-BE49-F238E27FC236}">
                    <a16:creationId xmlns:a16="http://schemas.microsoft.com/office/drawing/2014/main" id="{B9B34617-7E21-4773-A528-6495B0061276}"/>
                  </a:ext>
                </a:extLst>
              </p:cNvPr>
              <p:cNvPicPr/>
              <p:nvPr/>
            </p:nvPicPr>
            <p:blipFill>
              <a:blip r:embed="rId18"/>
              <a:stretch>
                <a:fillRect/>
              </a:stretch>
            </p:blipFill>
            <p:spPr>
              <a:xfrm>
                <a:off x="6424080" y="1865967"/>
                <a:ext cx="331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2" name="Ink 41">
                <a:extLst>
                  <a:ext uri="{FF2B5EF4-FFF2-40B4-BE49-F238E27FC236}">
                    <a16:creationId xmlns:a16="http://schemas.microsoft.com/office/drawing/2014/main" id="{EF7764B5-796A-4DED-A5DE-390EF22687FA}"/>
                  </a:ext>
                </a:extLst>
              </p14:cNvPr>
              <p14:cNvContentPartPr/>
              <p14:nvPr/>
            </p14:nvContentPartPr>
            <p14:xfrm>
              <a:off x="6307080" y="1873167"/>
              <a:ext cx="80280" cy="25200"/>
            </p14:xfrm>
          </p:contentPart>
        </mc:Choice>
        <mc:Fallback xmlns="">
          <p:pic>
            <p:nvPicPr>
              <p:cNvPr id="42" name="Ink 41">
                <a:extLst>
                  <a:ext uri="{FF2B5EF4-FFF2-40B4-BE49-F238E27FC236}">
                    <a16:creationId xmlns:a16="http://schemas.microsoft.com/office/drawing/2014/main" id="{EF7764B5-796A-4DED-A5DE-390EF22687FA}"/>
                  </a:ext>
                </a:extLst>
              </p:cNvPr>
              <p:cNvPicPr/>
              <p:nvPr/>
            </p:nvPicPr>
            <p:blipFill>
              <a:blip r:embed="rId20"/>
              <a:stretch>
                <a:fillRect/>
              </a:stretch>
            </p:blipFill>
            <p:spPr>
              <a:xfrm>
                <a:off x="6302760" y="1868847"/>
                <a:ext cx="8892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5" name="Ink 44">
                <a:extLst>
                  <a:ext uri="{FF2B5EF4-FFF2-40B4-BE49-F238E27FC236}">
                    <a16:creationId xmlns:a16="http://schemas.microsoft.com/office/drawing/2014/main" id="{B9C8297D-D71E-4C2D-933C-5FE7A087E944}"/>
                  </a:ext>
                </a:extLst>
              </p14:cNvPr>
              <p14:cNvContentPartPr/>
              <p14:nvPr/>
            </p14:nvContentPartPr>
            <p14:xfrm>
              <a:off x="6483840" y="1953447"/>
              <a:ext cx="11160" cy="40680"/>
            </p14:xfrm>
          </p:contentPart>
        </mc:Choice>
        <mc:Fallback xmlns="">
          <p:pic>
            <p:nvPicPr>
              <p:cNvPr id="45" name="Ink 44">
                <a:extLst>
                  <a:ext uri="{FF2B5EF4-FFF2-40B4-BE49-F238E27FC236}">
                    <a16:creationId xmlns:a16="http://schemas.microsoft.com/office/drawing/2014/main" id="{B9C8297D-D71E-4C2D-933C-5FE7A087E944}"/>
                  </a:ext>
                </a:extLst>
              </p:cNvPr>
              <p:cNvPicPr/>
              <p:nvPr/>
            </p:nvPicPr>
            <p:blipFill>
              <a:blip r:embed="rId22"/>
              <a:stretch>
                <a:fillRect/>
              </a:stretch>
            </p:blipFill>
            <p:spPr>
              <a:xfrm>
                <a:off x="6479520" y="1949127"/>
                <a:ext cx="1980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6" name="Ink 45">
                <a:extLst>
                  <a:ext uri="{FF2B5EF4-FFF2-40B4-BE49-F238E27FC236}">
                    <a16:creationId xmlns:a16="http://schemas.microsoft.com/office/drawing/2014/main" id="{675EBAB2-F0F8-4860-99F0-C2B2F51D263D}"/>
                  </a:ext>
                </a:extLst>
              </p14:cNvPr>
              <p14:cNvContentPartPr/>
              <p14:nvPr/>
            </p14:nvContentPartPr>
            <p14:xfrm>
              <a:off x="6567000" y="2064327"/>
              <a:ext cx="360" cy="5760"/>
            </p14:xfrm>
          </p:contentPart>
        </mc:Choice>
        <mc:Fallback xmlns="">
          <p:pic>
            <p:nvPicPr>
              <p:cNvPr id="46" name="Ink 45">
                <a:extLst>
                  <a:ext uri="{FF2B5EF4-FFF2-40B4-BE49-F238E27FC236}">
                    <a16:creationId xmlns:a16="http://schemas.microsoft.com/office/drawing/2014/main" id="{675EBAB2-F0F8-4860-99F0-C2B2F51D263D}"/>
                  </a:ext>
                </a:extLst>
              </p:cNvPr>
              <p:cNvPicPr/>
              <p:nvPr/>
            </p:nvPicPr>
            <p:blipFill>
              <a:blip r:embed="rId24"/>
              <a:stretch>
                <a:fillRect/>
              </a:stretch>
            </p:blipFill>
            <p:spPr>
              <a:xfrm>
                <a:off x="6562680" y="2059647"/>
                <a:ext cx="900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7" name="Ink 46">
                <a:extLst>
                  <a:ext uri="{FF2B5EF4-FFF2-40B4-BE49-F238E27FC236}">
                    <a16:creationId xmlns:a16="http://schemas.microsoft.com/office/drawing/2014/main" id="{D540D667-48C0-470E-A680-66CFD6B411FD}"/>
                  </a:ext>
                </a:extLst>
              </p14:cNvPr>
              <p14:cNvContentPartPr/>
              <p14:nvPr/>
            </p14:nvContentPartPr>
            <p14:xfrm>
              <a:off x="6487440" y="2111127"/>
              <a:ext cx="93960" cy="9000"/>
            </p14:xfrm>
          </p:contentPart>
        </mc:Choice>
        <mc:Fallback xmlns="">
          <p:pic>
            <p:nvPicPr>
              <p:cNvPr id="47" name="Ink 46">
                <a:extLst>
                  <a:ext uri="{FF2B5EF4-FFF2-40B4-BE49-F238E27FC236}">
                    <a16:creationId xmlns:a16="http://schemas.microsoft.com/office/drawing/2014/main" id="{D540D667-48C0-470E-A680-66CFD6B411FD}"/>
                  </a:ext>
                </a:extLst>
              </p:cNvPr>
              <p:cNvPicPr/>
              <p:nvPr/>
            </p:nvPicPr>
            <p:blipFill>
              <a:blip r:embed="rId26"/>
              <a:stretch>
                <a:fillRect/>
              </a:stretch>
            </p:blipFill>
            <p:spPr>
              <a:xfrm>
                <a:off x="6483120" y="2106807"/>
                <a:ext cx="102600" cy="176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8" name="Ink 47">
                <a:extLst>
                  <a:ext uri="{FF2B5EF4-FFF2-40B4-BE49-F238E27FC236}">
                    <a16:creationId xmlns:a16="http://schemas.microsoft.com/office/drawing/2014/main" id="{86ECFBA9-9219-44CF-BA7A-468B522B50A5}"/>
                  </a:ext>
                </a:extLst>
              </p14:cNvPr>
              <p14:cNvContentPartPr/>
              <p14:nvPr/>
            </p14:nvContentPartPr>
            <p14:xfrm>
              <a:off x="6442080" y="2050287"/>
              <a:ext cx="360" cy="360"/>
            </p14:xfrm>
          </p:contentPart>
        </mc:Choice>
        <mc:Fallback xmlns="">
          <p:pic>
            <p:nvPicPr>
              <p:cNvPr id="48" name="Ink 47">
                <a:extLst>
                  <a:ext uri="{FF2B5EF4-FFF2-40B4-BE49-F238E27FC236}">
                    <a16:creationId xmlns:a16="http://schemas.microsoft.com/office/drawing/2014/main" id="{86ECFBA9-9219-44CF-BA7A-468B522B50A5}"/>
                  </a:ext>
                </a:extLst>
              </p:cNvPr>
              <p:cNvPicPr/>
              <p:nvPr/>
            </p:nvPicPr>
            <p:blipFill>
              <a:blip r:embed="rId28"/>
              <a:stretch>
                <a:fillRect/>
              </a:stretch>
            </p:blipFill>
            <p:spPr>
              <a:xfrm>
                <a:off x="6437760" y="204596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9" name="Ink 48">
                <a:extLst>
                  <a:ext uri="{FF2B5EF4-FFF2-40B4-BE49-F238E27FC236}">
                    <a16:creationId xmlns:a16="http://schemas.microsoft.com/office/drawing/2014/main" id="{70947979-46E2-47C4-868E-B8D9E333F55A}"/>
                  </a:ext>
                </a:extLst>
              </p14:cNvPr>
              <p14:cNvContentPartPr/>
              <p14:nvPr/>
            </p14:nvContentPartPr>
            <p14:xfrm>
              <a:off x="6470880" y="2191767"/>
              <a:ext cx="27000" cy="11160"/>
            </p14:xfrm>
          </p:contentPart>
        </mc:Choice>
        <mc:Fallback xmlns="">
          <p:pic>
            <p:nvPicPr>
              <p:cNvPr id="49" name="Ink 48">
                <a:extLst>
                  <a:ext uri="{FF2B5EF4-FFF2-40B4-BE49-F238E27FC236}">
                    <a16:creationId xmlns:a16="http://schemas.microsoft.com/office/drawing/2014/main" id="{70947979-46E2-47C4-868E-B8D9E333F55A}"/>
                  </a:ext>
                </a:extLst>
              </p:cNvPr>
              <p:cNvPicPr/>
              <p:nvPr/>
            </p:nvPicPr>
            <p:blipFill>
              <a:blip r:embed="rId30"/>
              <a:stretch>
                <a:fillRect/>
              </a:stretch>
            </p:blipFill>
            <p:spPr>
              <a:xfrm>
                <a:off x="6466560" y="2187447"/>
                <a:ext cx="3564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1" name="Ink 50">
                <a:extLst>
                  <a:ext uri="{FF2B5EF4-FFF2-40B4-BE49-F238E27FC236}">
                    <a16:creationId xmlns:a16="http://schemas.microsoft.com/office/drawing/2014/main" id="{899D5AB4-AE8A-4C30-9E77-7FB6DC129F46}"/>
                  </a:ext>
                </a:extLst>
              </p14:cNvPr>
              <p14:cNvContentPartPr/>
              <p14:nvPr/>
            </p14:nvContentPartPr>
            <p14:xfrm>
              <a:off x="6456120" y="2230287"/>
              <a:ext cx="25200" cy="360"/>
            </p14:xfrm>
          </p:contentPart>
        </mc:Choice>
        <mc:Fallback xmlns="">
          <p:pic>
            <p:nvPicPr>
              <p:cNvPr id="51" name="Ink 50">
                <a:extLst>
                  <a:ext uri="{FF2B5EF4-FFF2-40B4-BE49-F238E27FC236}">
                    <a16:creationId xmlns:a16="http://schemas.microsoft.com/office/drawing/2014/main" id="{899D5AB4-AE8A-4C30-9E77-7FB6DC129F46}"/>
                  </a:ext>
                </a:extLst>
              </p:cNvPr>
              <p:cNvPicPr/>
              <p:nvPr/>
            </p:nvPicPr>
            <p:blipFill>
              <a:blip r:embed="rId32"/>
              <a:stretch>
                <a:fillRect/>
              </a:stretch>
            </p:blipFill>
            <p:spPr>
              <a:xfrm>
                <a:off x="6451800" y="2225967"/>
                <a:ext cx="3384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52" name="Ink 51">
                <a:extLst>
                  <a:ext uri="{FF2B5EF4-FFF2-40B4-BE49-F238E27FC236}">
                    <a16:creationId xmlns:a16="http://schemas.microsoft.com/office/drawing/2014/main" id="{F905CD51-467A-4700-A8C0-237DFCC17A59}"/>
                  </a:ext>
                </a:extLst>
              </p14:cNvPr>
              <p14:cNvContentPartPr/>
              <p14:nvPr/>
            </p14:nvContentPartPr>
            <p14:xfrm>
              <a:off x="6567000" y="2224887"/>
              <a:ext cx="9000" cy="5760"/>
            </p14:xfrm>
          </p:contentPart>
        </mc:Choice>
        <mc:Fallback xmlns="">
          <p:pic>
            <p:nvPicPr>
              <p:cNvPr id="52" name="Ink 51">
                <a:extLst>
                  <a:ext uri="{FF2B5EF4-FFF2-40B4-BE49-F238E27FC236}">
                    <a16:creationId xmlns:a16="http://schemas.microsoft.com/office/drawing/2014/main" id="{F905CD51-467A-4700-A8C0-237DFCC17A59}"/>
                  </a:ext>
                </a:extLst>
              </p:cNvPr>
              <p:cNvPicPr/>
              <p:nvPr/>
            </p:nvPicPr>
            <p:blipFill>
              <a:blip r:embed="rId34"/>
              <a:stretch>
                <a:fillRect/>
              </a:stretch>
            </p:blipFill>
            <p:spPr>
              <a:xfrm>
                <a:off x="6562680" y="2220567"/>
                <a:ext cx="17640" cy="144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53" name="Ink 52">
                <a:extLst>
                  <a:ext uri="{FF2B5EF4-FFF2-40B4-BE49-F238E27FC236}">
                    <a16:creationId xmlns:a16="http://schemas.microsoft.com/office/drawing/2014/main" id="{4EA7D20A-F2E7-494D-882F-CFEB370F8A42}"/>
                  </a:ext>
                </a:extLst>
              </p14:cNvPr>
              <p14:cNvContentPartPr/>
              <p14:nvPr/>
            </p14:nvContentPartPr>
            <p14:xfrm>
              <a:off x="6594720" y="2119407"/>
              <a:ext cx="360" cy="360"/>
            </p14:xfrm>
          </p:contentPart>
        </mc:Choice>
        <mc:Fallback xmlns="">
          <p:pic>
            <p:nvPicPr>
              <p:cNvPr id="53" name="Ink 52">
                <a:extLst>
                  <a:ext uri="{FF2B5EF4-FFF2-40B4-BE49-F238E27FC236}">
                    <a16:creationId xmlns:a16="http://schemas.microsoft.com/office/drawing/2014/main" id="{4EA7D20A-F2E7-494D-882F-CFEB370F8A42}"/>
                  </a:ext>
                </a:extLst>
              </p:cNvPr>
              <p:cNvPicPr/>
              <p:nvPr/>
            </p:nvPicPr>
            <p:blipFill>
              <a:blip r:embed="rId28"/>
              <a:stretch>
                <a:fillRect/>
              </a:stretch>
            </p:blipFill>
            <p:spPr>
              <a:xfrm>
                <a:off x="6590400" y="211508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4" name="Ink 53">
                <a:extLst>
                  <a:ext uri="{FF2B5EF4-FFF2-40B4-BE49-F238E27FC236}">
                    <a16:creationId xmlns:a16="http://schemas.microsoft.com/office/drawing/2014/main" id="{CC5056F1-6C32-4E79-B441-6FCA6C3A83BE}"/>
                  </a:ext>
                </a:extLst>
              </p14:cNvPr>
              <p14:cNvContentPartPr/>
              <p14:nvPr/>
            </p14:nvContentPartPr>
            <p14:xfrm>
              <a:off x="6594720" y="2036247"/>
              <a:ext cx="9000" cy="14400"/>
            </p14:xfrm>
          </p:contentPart>
        </mc:Choice>
        <mc:Fallback xmlns="">
          <p:pic>
            <p:nvPicPr>
              <p:cNvPr id="54" name="Ink 53">
                <a:extLst>
                  <a:ext uri="{FF2B5EF4-FFF2-40B4-BE49-F238E27FC236}">
                    <a16:creationId xmlns:a16="http://schemas.microsoft.com/office/drawing/2014/main" id="{CC5056F1-6C32-4E79-B441-6FCA6C3A83BE}"/>
                  </a:ext>
                </a:extLst>
              </p:cNvPr>
              <p:cNvPicPr/>
              <p:nvPr/>
            </p:nvPicPr>
            <p:blipFill>
              <a:blip r:embed="rId37"/>
              <a:stretch>
                <a:fillRect/>
              </a:stretch>
            </p:blipFill>
            <p:spPr>
              <a:xfrm>
                <a:off x="6590400" y="2031927"/>
                <a:ext cx="1764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5" name="Ink 54">
                <a:extLst>
                  <a:ext uri="{FF2B5EF4-FFF2-40B4-BE49-F238E27FC236}">
                    <a16:creationId xmlns:a16="http://schemas.microsoft.com/office/drawing/2014/main" id="{BE5BDB80-4919-49B0-B9DC-AB9F7BAB8448}"/>
                  </a:ext>
                </a:extLst>
              </p14:cNvPr>
              <p14:cNvContentPartPr/>
              <p14:nvPr/>
            </p14:nvContentPartPr>
            <p14:xfrm>
              <a:off x="6608400" y="2022567"/>
              <a:ext cx="70200" cy="235440"/>
            </p14:xfrm>
          </p:contentPart>
        </mc:Choice>
        <mc:Fallback xmlns="">
          <p:pic>
            <p:nvPicPr>
              <p:cNvPr id="55" name="Ink 54">
                <a:extLst>
                  <a:ext uri="{FF2B5EF4-FFF2-40B4-BE49-F238E27FC236}">
                    <a16:creationId xmlns:a16="http://schemas.microsoft.com/office/drawing/2014/main" id="{BE5BDB80-4919-49B0-B9DC-AB9F7BAB8448}"/>
                  </a:ext>
                </a:extLst>
              </p:cNvPr>
              <p:cNvPicPr/>
              <p:nvPr/>
            </p:nvPicPr>
            <p:blipFill>
              <a:blip r:embed="rId39"/>
              <a:stretch>
                <a:fillRect/>
              </a:stretch>
            </p:blipFill>
            <p:spPr>
              <a:xfrm>
                <a:off x="6604080" y="2018247"/>
                <a:ext cx="7884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6" name="Ink 55">
                <a:extLst>
                  <a:ext uri="{FF2B5EF4-FFF2-40B4-BE49-F238E27FC236}">
                    <a16:creationId xmlns:a16="http://schemas.microsoft.com/office/drawing/2014/main" id="{9992B66D-FB19-4BC1-91C6-5F005384FBEC}"/>
                  </a:ext>
                </a:extLst>
              </p14:cNvPr>
              <p14:cNvContentPartPr/>
              <p14:nvPr/>
            </p14:nvContentPartPr>
            <p14:xfrm>
              <a:off x="6619920" y="2258007"/>
              <a:ext cx="16560" cy="14400"/>
            </p14:xfrm>
          </p:contentPart>
        </mc:Choice>
        <mc:Fallback xmlns="">
          <p:pic>
            <p:nvPicPr>
              <p:cNvPr id="56" name="Ink 55">
                <a:extLst>
                  <a:ext uri="{FF2B5EF4-FFF2-40B4-BE49-F238E27FC236}">
                    <a16:creationId xmlns:a16="http://schemas.microsoft.com/office/drawing/2014/main" id="{9992B66D-FB19-4BC1-91C6-5F005384FBEC}"/>
                  </a:ext>
                </a:extLst>
              </p:cNvPr>
              <p:cNvPicPr/>
              <p:nvPr/>
            </p:nvPicPr>
            <p:blipFill>
              <a:blip r:embed="rId41"/>
              <a:stretch>
                <a:fillRect/>
              </a:stretch>
            </p:blipFill>
            <p:spPr>
              <a:xfrm>
                <a:off x="6615600" y="2253687"/>
                <a:ext cx="2520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7" name="Ink 56">
                <a:extLst>
                  <a:ext uri="{FF2B5EF4-FFF2-40B4-BE49-F238E27FC236}">
                    <a16:creationId xmlns:a16="http://schemas.microsoft.com/office/drawing/2014/main" id="{1FEC2A3B-1D92-4F75-B796-CAA6A8501B78}"/>
                  </a:ext>
                </a:extLst>
              </p14:cNvPr>
              <p14:cNvContentPartPr/>
              <p14:nvPr/>
            </p14:nvContentPartPr>
            <p14:xfrm>
              <a:off x="6533520" y="2258007"/>
              <a:ext cx="19800" cy="19800"/>
            </p14:xfrm>
          </p:contentPart>
        </mc:Choice>
        <mc:Fallback xmlns="">
          <p:pic>
            <p:nvPicPr>
              <p:cNvPr id="57" name="Ink 56">
                <a:extLst>
                  <a:ext uri="{FF2B5EF4-FFF2-40B4-BE49-F238E27FC236}">
                    <a16:creationId xmlns:a16="http://schemas.microsoft.com/office/drawing/2014/main" id="{1FEC2A3B-1D92-4F75-B796-CAA6A8501B78}"/>
                  </a:ext>
                </a:extLst>
              </p:cNvPr>
              <p:cNvPicPr/>
              <p:nvPr/>
            </p:nvPicPr>
            <p:blipFill>
              <a:blip r:embed="rId43"/>
              <a:stretch>
                <a:fillRect/>
              </a:stretch>
            </p:blipFill>
            <p:spPr>
              <a:xfrm>
                <a:off x="6529200" y="2253687"/>
                <a:ext cx="2844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58" name="Ink 57">
                <a:extLst>
                  <a:ext uri="{FF2B5EF4-FFF2-40B4-BE49-F238E27FC236}">
                    <a16:creationId xmlns:a16="http://schemas.microsoft.com/office/drawing/2014/main" id="{50EE541D-96F0-4A2A-894A-99CF870905C4}"/>
                  </a:ext>
                </a:extLst>
              </p14:cNvPr>
              <p14:cNvContentPartPr/>
              <p14:nvPr/>
            </p14:nvContentPartPr>
            <p14:xfrm>
              <a:off x="6505800" y="2327487"/>
              <a:ext cx="5760" cy="9000"/>
            </p14:xfrm>
          </p:contentPart>
        </mc:Choice>
        <mc:Fallback xmlns="">
          <p:pic>
            <p:nvPicPr>
              <p:cNvPr id="58" name="Ink 57">
                <a:extLst>
                  <a:ext uri="{FF2B5EF4-FFF2-40B4-BE49-F238E27FC236}">
                    <a16:creationId xmlns:a16="http://schemas.microsoft.com/office/drawing/2014/main" id="{50EE541D-96F0-4A2A-894A-99CF870905C4}"/>
                  </a:ext>
                </a:extLst>
              </p:cNvPr>
              <p:cNvPicPr/>
              <p:nvPr/>
            </p:nvPicPr>
            <p:blipFill>
              <a:blip r:embed="rId34"/>
              <a:stretch>
                <a:fillRect/>
              </a:stretch>
            </p:blipFill>
            <p:spPr>
              <a:xfrm>
                <a:off x="6501480" y="2323167"/>
                <a:ext cx="14400" cy="176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0" name="Ink 59">
                <a:extLst>
                  <a:ext uri="{FF2B5EF4-FFF2-40B4-BE49-F238E27FC236}">
                    <a16:creationId xmlns:a16="http://schemas.microsoft.com/office/drawing/2014/main" id="{D3495A10-431F-4C52-BF56-1E0C3128B4FC}"/>
                  </a:ext>
                </a:extLst>
              </p14:cNvPr>
              <p14:cNvContentPartPr/>
              <p14:nvPr/>
            </p14:nvContentPartPr>
            <p14:xfrm>
              <a:off x="6423000" y="2158647"/>
              <a:ext cx="19440" cy="39240"/>
            </p14:xfrm>
          </p:contentPart>
        </mc:Choice>
        <mc:Fallback xmlns="">
          <p:pic>
            <p:nvPicPr>
              <p:cNvPr id="60" name="Ink 59">
                <a:extLst>
                  <a:ext uri="{FF2B5EF4-FFF2-40B4-BE49-F238E27FC236}">
                    <a16:creationId xmlns:a16="http://schemas.microsoft.com/office/drawing/2014/main" id="{D3495A10-431F-4C52-BF56-1E0C3128B4FC}"/>
                  </a:ext>
                </a:extLst>
              </p:cNvPr>
              <p:cNvPicPr/>
              <p:nvPr/>
            </p:nvPicPr>
            <p:blipFill>
              <a:blip r:embed="rId46"/>
              <a:stretch>
                <a:fillRect/>
              </a:stretch>
            </p:blipFill>
            <p:spPr>
              <a:xfrm>
                <a:off x="6418759" y="2154327"/>
                <a:ext cx="27923" cy="478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1" name="Ink 60">
                <a:extLst>
                  <a:ext uri="{FF2B5EF4-FFF2-40B4-BE49-F238E27FC236}">
                    <a16:creationId xmlns:a16="http://schemas.microsoft.com/office/drawing/2014/main" id="{A1335AEA-3528-4577-A207-FCD24D09E7AC}"/>
                  </a:ext>
                </a:extLst>
              </p14:cNvPr>
              <p14:cNvContentPartPr/>
              <p14:nvPr/>
            </p14:nvContentPartPr>
            <p14:xfrm>
              <a:off x="6511560" y="2355207"/>
              <a:ext cx="12960" cy="25200"/>
            </p14:xfrm>
          </p:contentPart>
        </mc:Choice>
        <mc:Fallback xmlns="">
          <p:pic>
            <p:nvPicPr>
              <p:cNvPr id="61" name="Ink 60">
                <a:extLst>
                  <a:ext uri="{FF2B5EF4-FFF2-40B4-BE49-F238E27FC236}">
                    <a16:creationId xmlns:a16="http://schemas.microsoft.com/office/drawing/2014/main" id="{A1335AEA-3528-4577-A207-FCD24D09E7AC}"/>
                  </a:ext>
                </a:extLst>
              </p:cNvPr>
              <p:cNvPicPr/>
              <p:nvPr/>
            </p:nvPicPr>
            <p:blipFill>
              <a:blip r:embed="rId48"/>
              <a:stretch>
                <a:fillRect/>
              </a:stretch>
            </p:blipFill>
            <p:spPr>
              <a:xfrm>
                <a:off x="6507240" y="2350887"/>
                <a:ext cx="2160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2" name="Ink 61">
                <a:extLst>
                  <a:ext uri="{FF2B5EF4-FFF2-40B4-BE49-F238E27FC236}">
                    <a16:creationId xmlns:a16="http://schemas.microsoft.com/office/drawing/2014/main" id="{441320EE-8DD5-44A6-94FF-4D54047B0EA1}"/>
                  </a:ext>
                </a:extLst>
              </p14:cNvPr>
              <p14:cNvContentPartPr/>
              <p14:nvPr/>
            </p14:nvContentPartPr>
            <p14:xfrm>
              <a:off x="6608400" y="2479767"/>
              <a:ext cx="35640" cy="41040"/>
            </p14:xfrm>
          </p:contentPart>
        </mc:Choice>
        <mc:Fallback xmlns="">
          <p:pic>
            <p:nvPicPr>
              <p:cNvPr id="62" name="Ink 61">
                <a:extLst>
                  <a:ext uri="{FF2B5EF4-FFF2-40B4-BE49-F238E27FC236}">
                    <a16:creationId xmlns:a16="http://schemas.microsoft.com/office/drawing/2014/main" id="{441320EE-8DD5-44A6-94FF-4D54047B0EA1}"/>
                  </a:ext>
                </a:extLst>
              </p:cNvPr>
              <p:cNvPicPr/>
              <p:nvPr/>
            </p:nvPicPr>
            <p:blipFill>
              <a:blip r:embed="rId50"/>
              <a:stretch>
                <a:fillRect/>
              </a:stretch>
            </p:blipFill>
            <p:spPr>
              <a:xfrm>
                <a:off x="6604080" y="2475447"/>
                <a:ext cx="4428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3" name="Ink 62">
                <a:extLst>
                  <a:ext uri="{FF2B5EF4-FFF2-40B4-BE49-F238E27FC236}">
                    <a16:creationId xmlns:a16="http://schemas.microsoft.com/office/drawing/2014/main" id="{3D98D802-D53E-44E2-B6AE-052EB7431E0A}"/>
                  </a:ext>
                </a:extLst>
              </p14:cNvPr>
              <p14:cNvContentPartPr/>
              <p14:nvPr/>
            </p14:nvContentPartPr>
            <p14:xfrm>
              <a:off x="6691560" y="2529447"/>
              <a:ext cx="360" cy="19800"/>
            </p14:xfrm>
          </p:contentPart>
        </mc:Choice>
        <mc:Fallback xmlns="">
          <p:pic>
            <p:nvPicPr>
              <p:cNvPr id="63" name="Ink 62">
                <a:extLst>
                  <a:ext uri="{FF2B5EF4-FFF2-40B4-BE49-F238E27FC236}">
                    <a16:creationId xmlns:a16="http://schemas.microsoft.com/office/drawing/2014/main" id="{3D98D802-D53E-44E2-B6AE-052EB7431E0A}"/>
                  </a:ext>
                </a:extLst>
              </p:cNvPr>
              <p:cNvPicPr/>
              <p:nvPr/>
            </p:nvPicPr>
            <p:blipFill>
              <a:blip r:embed="rId52"/>
              <a:stretch>
                <a:fillRect/>
              </a:stretch>
            </p:blipFill>
            <p:spPr>
              <a:xfrm>
                <a:off x="6687240" y="2525127"/>
                <a:ext cx="900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4" name="Ink 63">
                <a:extLst>
                  <a:ext uri="{FF2B5EF4-FFF2-40B4-BE49-F238E27FC236}">
                    <a16:creationId xmlns:a16="http://schemas.microsoft.com/office/drawing/2014/main" id="{F73FBB19-CE07-4CE7-9A93-290634EAC94C}"/>
                  </a:ext>
                </a:extLst>
              </p14:cNvPr>
              <p14:cNvContentPartPr/>
              <p14:nvPr/>
            </p14:nvContentPartPr>
            <p14:xfrm>
              <a:off x="6732960" y="2461767"/>
              <a:ext cx="51480" cy="18360"/>
            </p14:xfrm>
          </p:contentPart>
        </mc:Choice>
        <mc:Fallback xmlns="">
          <p:pic>
            <p:nvPicPr>
              <p:cNvPr id="64" name="Ink 63">
                <a:extLst>
                  <a:ext uri="{FF2B5EF4-FFF2-40B4-BE49-F238E27FC236}">
                    <a16:creationId xmlns:a16="http://schemas.microsoft.com/office/drawing/2014/main" id="{F73FBB19-CE07-4CE7-9A93-290634EAC94C}"/>
                  </a:ext>
                </a:extLst>
              </p:cNvPr>
              <p:cNvPicPr/>
              <p:nvPr/>
            </p:nvPicPr>
            <p:blipFill>
              <a:blip r:embed="rId54"/>
              <a:stretch>
                <a:fillRect/>
              </a:stretch>
            </p:blipFill>
            <p:spPr>
              <a:xfrm>
                <a:off x="6728640" y="2457447"/>
                <a:ext cx="6012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5" name="Ink 64">
                <a:extLst>
                  <a:ext uri="{FF2B5EF4-FFF2-40B4-BE49-F238E27FC236}">
                    <a16:creationId xmlns:a16="http://schemas.microsoft.com/office/drawing/2014/main" id="{DCF2D897-653B-4CB9-A112-66F387A594C8}"/>
                  </a:ext>
                </a:extLst>
              </p14:cNvPr>
              <p14:cNvContentPartPr/>
              <p14:nvPr/>
            </p14:nvContentPartPr>
            <p14:xfrm>
              <a:off x="6838440" y="2410647"/>
              <a:ext cx="5760" cy="9000"/>
            </p14:xfrm>
          </p:contentPart>
        </mc:Choice>
        <mc:Fallback xmlns="">
          <p:pic>
            <p:nvPicPr>
              <p:cNvPr id="65" name="Ink 64">
                <a:extLst>
                  <a:ext uri="{FF2B5EF4-FFF2-40B4-BE49-F238E27FC236}">
                    <a16:creationId xmlns:a16="http://schemas.microsoft.com/office/drawing/2014/main" id="{DCF2D897-653B-4CB9-A112-66F387A594C8}"/>
                  </a:ext>
                </a:extLst>
              </p:cNvPr>
              <p:cNvPicPr/>
              <p:nvPr/>
            </p:nvPicPr>
            <p:blipFill>
              <a:blip r:embed="rId56"/>
              <a:stretch>
                <a:fillRect/>
              </a:stretch>
            </p:blipFill>
            <p:spPr>
              <a:xfrm>
                <a:off x="6834120" y="2406327"/>
                <a:ext cx="14400" cy="176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6" name="Ink 65">
                <a:extLst>
                  <a:ext uri="{FF2B5EF4-FFF2-40B4-BE49-F238E27FC236}">
                    <a16:creationId xmlns:a16="http://schemas.microsoft.com/office/drawing/2014/main" id="{39E23283-1FFE-4C57-B024-1B0861D13283}"/>
                  </a:ext>
                </a:extLst>
              </p14:cNvPr>
              <p14:cNvContentPartPr/>
              <p14:nvPr/>
            </p14:nvContentPartPr>
            <p14:xfrm>
              <a:off x="6816120" y="2466087"/>
              <a:ext cx="360" cy="360"/>
            </p14:xfrm>
          </p:contentPart>
        </mc:Choice>
        <mc:Fallback xmlns="">
          <p:pic>
            <p:nvPicPr>
              <p:cNvPr id="66" name="Ink 65">
                <a:extLst>
                  <a:ext uri="{FF2B5EF4-FFF2-40B4-BE49-F238E27FC236}">
                    <a16:creationId xmlns:a16="http://schemas.microsoft.com/office/drawing/2014/main" id="{39E23283-1FFE-4C57-B024-1B0861D13283}"/>
                  </a:ext>
                </a:extLst>
              </p:cNvPr>
              <p:cNvPicPr/>
              <p:nvPr/>
            </p:nvPicPr>
            <p:blipFill>
              <a:blip r:embed="rId28"/>
              <a:stretch>
                <a:fillRect/>
              </a:stretch>
            </p:blipFill>
            <p:spPr>
              <a:xfrm>
                <a:off x="6811800" y="246176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88" name="Ink 87">
                <a:extLst>
                  <a:ext uri="{FF2B5EF4-FFF2-40B4-BE49-F238E27FC236}">
                    <a16:creationId xmlns:a16="http://schemas.microsoft.com/office/drawing/2014/main" id="{2A039755-E05C-4C1C-B4FB-A52CBF1F61B4}"/>
                  </a:ext>
                </a:extLst>
              </p14:cNvPr>
              <p14:cNvContentPartPr/>
              <p14:nvPr/>
            </p14:nvContentPartPr>
            <p14:xfrm>
              <a:off x="5804880" y="1088367"/>
              <a:ext cx="697320" cy="731520"/>
            </p14:xfrm>
          </p:contentPart>
        </mc:Choice>
        <mc:Fallback xmlns="">
          <p:pic>
            <p:nvPicPr>
              <p:cNvPr id="88" name="Ink 87">
                <a:extLst>
                  <a:ext uri="{FF2B5EF4-FFF2-40B4-BE49-F238E27FC236}">
                    <a16:creationId xmlns:a16="http://schemas.microsoft.com/office/drawing/2014/main" id="{2A039755-E05C-4C1C-B4FB-A52CBF1F61B4}"/>
                  </a:ext>
                </a:extLst>
              </p:cNvPr>
              <p:cNvPicPr/>
              <p:nvPr/>
            </p:nvPicPr>
            <p:blipFill>
              <a:blip r:embed="rId59"/>
              <a:stretch>
                <a:fillRect/>
              </a:stretch>
            </p:blipFill>
            <p:spPr>
              <a:xfrm>
                <a:off x="5800560" y="1084049"/>
                <a:ext cx="705960" cy="740156"/>
              </a:xfrm>
              <a:prstGeom prst="rect">
                <a:avLst/>
              </a:prstGeom>
            </p:spPr>
          </p:pic>
        </mc:Fallback>
      </mc:AlternateContent>
      <p:sp>
        <p:nvSpPr>
          <p:cNvPr id="89" name="Arc 88">
            <a:extLst>
              <a:ext uri="{FF2B5EF4-FFF2-40B4-BE49-F238E27FC236}">
                <a16:creationId xmlns:a16="http://schemas.microsoft.com/office/drawing/2014/main" id="{F3E1EA46-7BA1-4BA5-BB72-2C78DDBA1C7D}"/>
              </a:ext>
            </a:extLst>
          </p:cNvPr>
          <p:cNvSpPr/>
          <p:nvPr/>
        </p:nvSpPr>
        <p:spPr>
          <a:xfrm rot="11379893">
            <a:off x="6997518" y="-189716"/>
            <a:ext cx="914400" cy="914400"/>
          </a:xfrm>
          <a:prstGeom prst="arc">
            <a:avLst>
              <a:gd name="adj1" fmla="val 16200000"/>
              <a:gd name="adj2" fmla="val 19172963"/>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Arc 89">
            <a:extLst>
              <a:ext uri="{FF2B5EF4-FFF2-40B4-BE49-F238E27FC236}">
                <a16:creationId xmlns:a16="http://schemas.microsoft.com/office/drawing/2014/main" id="{262257D1-C714-4C08-8063-642EE044A1E1}"/>
              </a:ext>
            </a:extLst>
          </p:cNvPr>
          <p:cNvSpPr/>
          <p:nvPr/>
        </p:nvSpPr>
        <p:spPr>
          <a:xfrm rot="11822895">
            <a:off x="7054560" y="-202626"/>
            <a:ext cx="914400" cy="914400"/>
          </a:xfrm>
          <a:prstGeom prst="arc">
            <a:avLst>
              <a:gd name="adj1" fmla="val 16200000"/>
              <a:gd name="adj2" fmla="val 19172963"/>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Arc 90">
            <a:extLst>
              <a:ext uri="{FF2B5EF4-FFF2-40B4-BE49-F238E27FC236}">
                <a16:creationId xmlns:a16="http://schemas.microsoft.com/office/drawing/2014/main" id="{C17092EF-E4B3-4779-A7BC-877C14C368FC}"/>
              </a:ext>
            </a:extLst>
          </p:cNvPr>
          <p:cNvSpPr/>
          <p:nvPr/>
        </p:nvSpPr>
        <p:spPr>
          <a:xfrm rot="9788523">
            <a:off x="7206960" y="-133356"/>
            <a:ext cx="914400" cy="914400"/>
          </a:xfrm>
          <a:prstGeom prst="arc">
            <a:avLst>
              <a:gd name="adj1" fmla="val 16200000"/>
              <a:gd name="adj2" fmla="val 19172963"/>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Arc 91">
            <a:extLst>
              <a:ext uri="{FF2B5EF4-FFF2-40B4-BE49-F238E27FC236}">
                <a16:creationId xmlns:a16="http://schemas.microsoft.com/office/drawing/2014/main" id="{4FBA5EA4-2F64-4100-8E6E-11F1AB5D1F24}"/>
              </a:ext>
            </a:extLst>
          </p:cNvPr>
          <p:cNvSpPr/>
          <p:nvPr/>
        </p:nvSpPr>
        <p:spPr>
          <a:xfrm rot="9788523">
            <a:off x="7196065" y="-206609"/>
            <a:ext cx="914400" cy="914400"/>
          </a:xfrm>
          <a:prstGeom prst="arc">
            <a:avLst>
              <a:gd name="adj1" fmla="val 16200000"/>
              <a:gd name="adj2" fmla="val 19172963"/>
            </a:avLst>
          </a:pr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4" name="Picture 93" descr="A picture containing tableware, plate&#10;&#10;Description generated with very high confidence">
            <a:extLst>
              <a:ext uri="{FF2B5EF4-FFF2-40B4-BE49-F238E27FC236}">
                <a16:creationId xmlns:a16="http://schemas.microsoft.com/office/drawing/2014/main" id="{0EAA5B46-0EAF-4F4C-A42F-49BDC398B52A}"/>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9421090" y="5802530"/>
            <a:ext cx="1606259" cy="301663"/>
          </a:xfrm>
          <a:prstGeom prst="rect">
            <a:avLst/>
          </a:prstGeom>
        </p:spPr>
      </p:pic>
      <p:sp>
        <p:nvSpPr>
          <p:cNvPr id="95" name="Title 1">
            <a:extLst>
              <a:ext uri="{FF2B5EF4-FFF2-40B4-BE49-F238E27FC236}">
                <a16:creationId xmlns:a16="http://schemas.microsoft.com/office/drawing/2014/main" id="{6BE30B22-DE78-4E44-8CDF-B889E56D53E3}"/>
              </a:ext>
            </a:extLst>
          </p:cNvPr>
          <p:cNvSpPr txBox="1">
            <a:spLocks/>
          </p:cNvSpPr>
          <p:nvPr/>
        </p:nvSpPr>
        <p:spPr>
          <a:xfrm>
            <a:off x="9751677" y="4948582"/>
            <a:ext cx="1167626" cy="100477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sz="1800" dirty="0">
                <a:latin typeface="AR BLANCA" panose="02000000000000000000" pitchFamily="2" charset="0"/>
              </a:rPr>
              <a:t>MICROBE</a:t>
            </a:r>
          </a:p>
        </p:txBody>
      </p:sp>
      <p:sp>
        <p:nvSpPr>
          <p:cNvPr id="96" name="Title 1">
            <a:extLst>
              <a:ext uri="{FF2B5EF4-FFF2-40B4-BE49-F238E27FC236}">
                <a16:creationId xmlns:a16="http://schemas.microsoft.com/office/drawing/2014/main" id="{A61EB534-A9A8-48EB-BAF3-FD47363D8630}"/>
              </a:ext>
            </a:extLst>
          </p:cNvPr>
          <p:cNvSpPr txBox="1">
            <a:spLocks/>
          </p:cNvSpPr>
          <p:nvPr/>
        </p:nvSpPr>
        <p:spPr>
          <a:xfrm>
            <a:off x="5231015" y="-94595"/>
            <a:ext cx="1167626" cy="100477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sz="1800" dirty="0">
                <a:latin typeface="AR BLANCA" panose="02000000000000000000" pitchFamily="2" charset="0"/>
              </a:rPr>
              <a:t>SWEAT</a:t>
            </a:r>
          </a:p>
        </p:txBody>
      </p:sp>
    </p:spTree>
    <p:extLst>
      <p:ext uri="{BB962C8B-B14F-4D97-AF65-F5344CB8AC3E}">
        <p14:creationId xmlns:p14="http://schemas.microsoft.com/office/powerpoint/2010/main" val="3609908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3262E-148F-4845-A057-0E260C5C7635}"/>
              </a:ext>
            </a:extLst>
          </p:cNvPr>
          <p:cNvSpPr>
            <a:spLocks noGrp="1"/>
          </p:cNvSpPr>
          <p:nvPr>
            <p:ph type="title"/>
          </p:nvPr>
        </p:nvSpPr>
        <p:spPr>
          <a:xfrm>
            <a:off x="833002" y="365125"/>
            <a:ext cx="10520702" cy="1325563"/>
          </a:xfrm>
        </p:spPr>
        <p:txBody>
          <a:bodyPr>
            <a:normAutofit/>
          </a:bodyPr>
          <a:lstStyle/>
          <a:p>
            <a:r>
              <a:rPr lang="en-US" b="1" dirty="0"/>
              <a:t>THE FIRST LINE OF DEFENSE </a:t>
            </a:r>
            <a:r>
              <a:rPr lang="en-US" dirty="0"/>
              <a:t>- </a:t>
            </a:r>
            <a:r>
              <a:rPr lang="en-US" b="1" dirty="0"/>
              <a:t>Prevention</a:t>
            </a:r>
            <a:r>
              <a:rPr lang="en-US" dirty="0"/>
              <a:t> </a:t>
            </a:r>
            <a:br>
              <a:rPr lang="en-US" dirty="0"/>
            </a:br>
            <a:endParaRPr lang="en-US" dirty="0"/>
          </a:p>
        </p:txBody>
      </p:sp>
      <p:sp>
        <p:nvSpPr>
          <p:cNvPr id="3" name="Content Placeholder 2">
            <a:extLst>
              <a:ext uri="{FF2B5EF4-FFF2-40B4-BE49-F238E27FC236}">
                <a16:creationId xmlns:a16="http://schemas.microsoft.com/office/drawing/2014/main" id="{2558E855-B4CA-4A52-979C-C7F3FA63D484}"/>
              </a:ext>
            </a:extLst>
          </p:cNvPr>
          <p:cNvSpPr>
            <a:spLocks noGrp="1"/>
          </p:cNvSpPr>
          <p:nvPr>
            <p:ph idx="1"/>
          </p:nvPr>
        </p:nvSpPr>
        <p:spPr>
          <a:xfrm>
            <a:off x="267720" y="1825625"/>
            <a:ext cx="11086080" cy="4351338"/>
          </a:xfrm>
        </p:spPr>
        <p:txBody>
          <a:bodyPr>
            <a:normAutofit lnSpcReduction="10000"/>
          </a:bodyPr>
          <a:lstStyle/>
          <a:p>
            <a:pPr marL="0" indent="0">
              <a:buNone/>
            </a:pPr>
            <a:r>
              <a:rPr lang="en-US" dirty="0"/>
              <a:t>2 Types of Defenses</a:t>
            </a:r>
          </a:p>
          <a:p>
            <a:pPr marL="0" indent="0">
              <a:buNone/>
            </a:pPr>
            <a:endParaRPr lang="en-US" dirty="0"/>
          </a:p>
          <a:p>
            <a:pPr marL="514350" indent="-514350">
              <a:buFont typeface="+mj-lt"/>
              <a:buAutoNum type="arabicPeriod"/>
            </a:pPr>
            <a:r>
              <a:rPr lang="en-US" dirty="0"/>
              <a:t>Physical Barriers of the Body</a:t>
            </a:r>
          </a:p>
          <a:p>
            <a:pPr marL="971550" lvl="1" indent="-514350">
              <a:buFont typeface="+mj-lt"/>
              <a:buAutoNum type="alphaLcPeriod"/>
            </a:pPr>
            <a:r>
              <a:rPr lang="en-US" dirty="0"/>
              <a:t>Skin</a:t>
            </a:r>
          </a:p>
          <a:p>
            <a:pPr marL="971550" lvl="1" indent="-514350">
              <a:buFont typeface="+mj-lt"/>
              <a:buAutoNum type="alphaLcPeriod"/>
            </a:pPr>
            <a:r>
              <a:rPr lang="en-US" dirty="0"/>
              <a:t>Mucous Membranes</a:t>
            </a:r>
          </a:p>
          <a:p>
            <a:pPr marL="971550" lvl="1" indent="-514350">
              <a:buFont typeface="+mj-lt"/>
              <a:buAutoNum type="alphaLcPeriod"/>
            </a:pPr>
            <a:endParaRPr lang="en-US" dirty="0"/>
          </a:p>
          <a:p>
            <a:pPr marL="514350" indent="-514350">
              <a:buFont typeface="+mj-lt"/>
              <a:buAutoNum type="arabicPeriod"/>
            </a:pPr>
            <a:r>
              <a:rPr lang="en-US" dirty="0"/>
              <a:t>Chemical Defenses</a:t>
            </a:r>
          </a:p>
          <a:p>
            <a:pPr marL="971550" lvl="1" indent="-514350">
              <a:buFont typeface="+mj-lt"/>
              <a:buAutoNum type="alphaLcPeriod"/>
            </a:pPr>
            <a:r>
              <a:rPr lang="en-US" dirty="0"/>
              <a:t>Sweat</a:t>
            </a:r>
          </a:p>
          <a:p>
            <a:pPr marL="971550" lvl="1" indent="-514350">
              <a:buFont typeface="+mj-lt"/>
              <a:buAutoNum type="alphaLcPeriod"/>
            </a:pPr>
            <a:r>
              <a:rPr lang="en-US" dirty="0"/>
              <a:t>Acidic Environments</a:t>
            </a:r>
          </a:p>
          <a:p>
            <a:pPr marL="971550" lvl="1" indent="-514350">
              <a:buFont typeface="+mj-lt"/>
              <a:buAutoNum type="alphaLcPeriod"/>
            </a:pPr>
            <a:r>
              <a:rPr lang="en-US" dirty="0"/>
              <a:t>Lysozyme</a:t>
            </a:r>
          </a:p>
          <a:p>
            <a:pPr marL="514350" indent="-514350">
              <a:buFont typeface="+mj-lt"/>
              <a:buAutoNum type="arabicPeriod"/>
            </a:pPr>
            <a:endParaRPr lang="en-US" dirty="0"/>
          </a:p>
          <a:p>
            <a:pPr marL="457200" lvl="1" indent="0">
              <a:buNone/>
            </a:pPr>
            <a:endParaRPr lang="en-US" dirty="0"/>
          </a:p>
          <a:p>
            <a:pPr marL="971550" lvl="1" indent="-514350">
              <a:buFont typeface="+mj-lt"/>
              <a:buAutoNum type="alphaLcPeriod"/>
            </a:pPr>
            <a:endParaRPr lang="en-US" dirty="0"/>
          </a:p>
          <a:p>
            <a:endParaRPr lang="en-US" dirty="0"/>
          </a:p>
        </p:txBody>
      </p:sp>
      <p:sp>
        <p:nvSpPr>
          <p:cNvPr id="7" name="Oval 6">
            <a:extLst>
              <a:ext uri="{FF2B5EF4-FFF2-40B4-BE49-F238E27FC236}">
                <a16:creationId xmlns:a16="http://schemas.microsoft.com/office/drawing/2014/main" id="{D1D62A94-0BEE-44A0-BAA5-AD377F6F0010}"/>
              </a:ext>
            </a:extLst>
          </p:cNvPr>
          <p:cNvSpPr/>
          <p:nvPr/>
        </p:nvSpPr>
        <p:spPr>
          <a:xfrm>
            <a:off x="509271" y="4925834"/>
            <a:ext cx="3924184" cy="66848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silhouette&#10;&#10;Description generated with high confidence">
            <a:extLst>
              <a:ext uri="{FF2B5EF4-FFF2-40B4-BE49-F238E27FC236}">
                <a16:creationId xmlns:a16="http://schemas.microsoft.com/office/drawing/2014/main" id="{828B1D7F-0C51-4320-88E8-809F456AC78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0" y="1385243"/>
            <a:ext cx="4876800" cy="4876800"/>
          </a:xfrm>
          <a:prstGeom prst="rect">
            <a:avLst/>
          </a:prstGeom>
        </p:spPr>
      </p:pic>
      <p:cxnSp>
        <p:nvCxnSpPr>
          <p:cNvPr id="8" name="Straight Connector 7">
            <a:extLst>
              <a:ext uri="{FF2B5EF4-FFF2-40B4-BE49-F238E27FC236}">
                <a16:creationId xmlns:a16="http://schemas.microsoft.com/office/drawing/2014/main" id="{D6C55E8A-1962-4E93-9538-2DA8D707B139}"/>
              </a:ext>
            </a:extLst>
          </p:cNvPr>
          <p:cNvCxnSpPr/>
          <p:nvPr/>
        </p:nvCxnSpPr>
        <p:spPr>
          <a:xfrm flipV="1">
            <a:off x="833002" y="3218724"/>
            <a:ext cx="1292773" cy="212834"/>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B5B1BCE6-31F7-4343-B3ED-51572FA492C8}"/>
              </a:ext>
            </a:extLst>
          </p:cNvPr>
          <p:cNvCxnSpPr>
            <a:cxnSpLocks/>
          </p:cNvCxnSpPr>
          <p:nvPr/>
        </p:nvCxnSpPr>
        <p:spPr>
          <a:xfrm flipV="1">
            <a:off x="833002" y="3583958"/>
            <a:ext cx="3045315" cy="184001"/>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69B19C2A-B82A-40A3-A6E9-61146E5802F5}"/>
              </a:ext>
            </a:extLst>
          </p:cNvPr>
          <p:cNvCxnSpPr/>
          <p:nvPr/>
        </p:nvCxnSpPr>
        <p:spPr>
          <a:xfrm flipV="1">
            <a:off x="833001" y="4751949"/>
            <a:ext cx="1292773" cy="212834"/>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41464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animal, invertebrate, arthropod&#10;&#10;Description generated with very high confidence">
            <a:extLst>
              <a:ext uri="{FF2B5EF4-FFF2-40B4-BE49-F238E27FC236}">
                <a16:creationId xmlns:a16="http://schemas.microsoft.com/office/drawing/2014/main" id="{2E6C96B0-CB7D-4719-803E-B79F5E6102D0}"/>
              </a:ext>
            </a:extLst>
          </p:cNvPr>
          <p:cNvPicPr>
            <a:picLocks noChangeAspect="1"/>
          </p:cNvPicPr>
          <p:nvPr/>
        </p:nvPicPr>
        <p:blipFill rotWithShape="1">
          <a:blip r:embed="rId2">
            <a:extLst>
              <a:ext uri="{28A0092B-C50C-407E-A947-70E740481C1C}">
                <a14:useLocalDpi xmlns:a14="http://schemas.microsoft.com/office/drawing/2010/main" val="0"/>
              </a:ext>
            </a:extLst>
          </a:blip>
          <a:srcRect l="3818" r="5977"/>
          <a:stretch/>
        </p:blipFill>
        <p:spPr>
          <a:xfrm>
            <a:off x="20" y="10"/>
            <a:ext cx="4639713" cy="6857990"/>
          </a:xfrm>
          <a:prstGeom prst="rect">
            <a:avLst/>
          </a:prstGeom>
        </p:spPr>
      </p:pic>
      <p:sp>
        <p:nvSpPr>
          <p:cNvPr id="13" name="Rectangle 12">
            <a:extLst>
              <a:ext uri="{FF2B5EF4-FFF2-40B4-BE49-F238E27FC236}">
                <a16:creationId xmlns:a16="http://schemas.microsoft.com/office/drawing/2014/main" id="{3856B5A6-FF87-428D-B5E7-1ABD70CD3E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CD00984-8366-44CA-9EF7-28FF7C3316BD}"/>
              </a:ext>
            </a:extLst>
          </p:cNvPr>
          <p:cNvSpPr>
            <a:spLocks noGrp="1"/>
          </p:cNvSpPr>
          <p:nvPr>
            <p:ph type="title"/>
          </p:nvPr>
        </p:nvSpPr>
        <p:spPr>
          <a:xfrm>
            <a:off x="5069940" y="365124"/>
            <a:ext cx="6172200" cy="1828800"/>
          </a:xfrm>
        </p:spPr>
        <p:txBody>
          <a:bodyPr>
            <a:normAutofit/>
          </a:bodyPr>
          <a:lstStyle/>
          <a:p>
            <a:r>
              <a:rPr lang="en-US" b="1">
                <a:solidFill>
                  <a:schemeClr val="bg1"/>
                </a:solidFill>
              </a:rPr>
              <a:t>ACIDIC ENVIRONMENTS</a:t>
            </a:r>
            <a:endParaRPr lang="en-US">
              <a:solidFill>
                <a:schemeClr val="bg1"/>
              </a:solidFill>
            </a:endParaRPr>
          </a:p>
        </p:txBody>
      </p:sp>
      <p:sp>
        <p:nvSpPr>
          <p:cNvPr id="3" name="Content Placeholder 2">
            <a:extLst>
              <a:ext uri="{FF2B5EF4-FFF2-40B4-BE49-F238E27FC236}">
                <a16:creationId xmlns:a16="http://schemas.microsoft.com/office/drawing/2014/main" id="{C9CAF72C-562D-4E4E-90DD-B858DB2F94F0}"/>
              </a:ext>
            </a:extLst>
          </p:cNvPr>
          <p:cNvSpPr>
            <a:spLocks noGrp="1"/>
          </p:cNvSpPr>
          <p:nvPr>
            <p:ph idx="1"/>
          </p:nvPr>
        </p:nvSpPr>
        <p:spPr>
          <a:xfrm>
            <a:off x="5069940" y="2322576"/>
            <a:ext cx="6172200" cy="3858768"/>
          </a:xfrm>
        </p:spPr>
        <p:txBody>
          <a:bodyPr>
            <a:normAutofit/>
          </a:bodyPr>
          <a:lstStyle/>
          <a:p>
            <a:pPr marL="0" indent="0">
              <a:buNone/>
            </a:pPr>
            <a:endParaRPr lang="en-US" sz="4000" dirty="0">
              <a:solidFill>
                <a:schemeClr val="bg1"/>
              </a:solidFill>
            </a:endParaRPr>
          </a:p>
          <a:p>
            <a:r>
              <a:rPr lang="en-US" sz="4000" dirty="0">
                <a:solidFill>
                  <a:schemeClr val="bg1"/>
                </a:solidFill>
              </a:rPr>
              <a:t>The </a:t>
            </a:r>
            <a:r>
              <a:rPr lang="en-US" sz="4000" b="1" dirty="0">
                <a:solidFill>
                  <a:schemeClr val="bg1"/>
                </a:solidFill>
              </a:rPr>
              <a:t>acidic environments</a:t>
            </a:r>
            <a:r>
              <a:rPr lang="en-US" sz="4000" dirty="0">
                <a:solidFill>
                  <a:schemeClr val="bg1"/>
                </a:solidFill>
              </a:rPr>
              <a:t> of urinary tract, stomach and vagina discourages microbial growth. </a:t>
            </a:r>
          </a:p>
        </p:txBody>
      </p:sp>
    </p:spTree>
    <p:extLst>
      <p:ext uri="{BB962C8B-B14F-4D97-AF65-F5344CB8AC3E}">
        <p14:creationId xmlns:p14="http://schemas.microsoft.com/office/powerpoint/2010/main" val="85852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3262E-148F-4845-A057-0E260C5C7635}"/>
              </a:ext>
            </a:extLst>
          </p:cNvPr>
          <p:cNvSpPr>
            <a:spLocks noGrp="1"/>
          </p:cNvSpPr>
          <p:nvPr>
            <p:ph type="title"/>
          </p:nvPr>
        </p:nvSpPr>
        <p:spPr>
          <a:xfrm>
            <a:off x="833002" y="365125"/>
            <a:ext cx="10520702" cy="1325563"/>
          </a:xfrm>
        </p:spPr>
        <p:txBody>
          <a:bodyPr>
            <a:normAutofit/>
          </a:bodyPr>
          <a:lstStyle/>
          <a:p>
            <a:r>
              <a:rPr lang="en-US" b="1" dirty="0"/>
              <a:t>THE FIRST LINE OF DEFENSE </a:t>
            </a:r>
            <a:r>
              <a:rPr lang="en-US" dirty="0"/>
              <a:t>- </a:t>
            </a:r>
            <a:r>
              <a:rPr lang="en-US" b="1" dirty="0"/>
              <a:t>Prevention</a:t>
            </a:r>
            <a:r>
              <a:rPr lang="en-US" dirty="0"/>
              <a:t> </a:t>
            </a:r>
            <a:br>
              <a:rPr lang="en-US" dirty="0"/>
            </a:br>
            <a:endParaRPr lang="en-US" dirty="0"/>
          </a:p>
        </p:txBody>
      </p:sp>
      <p:sp>
        <p:nvSpPr>
          <p:cNvPr id="3" name="Content Placeholder 2">
            <a:extLst>
              <a:ext uri="{FF2B5EF4-FFF2-40B4-BE49-F238E27FC236}">
                <a16:creationId xmlns:a16="http://schemas.microsoft.com/office/drawing/2014/main" id="{2558E855-B4CA-4A52-979C-C7F3FA63D484}"/>
              </a:ext>
            </a:extLst>
          </p:cNvPr>
          <p:cNvSpPr>
            <a:spLocks noGrp="1"/>
          </p:cNvSpPr>
          <p:nvPr>
            <p:ph idx="1"/>
          </p:nvPr>
        </p:nvSpPr>
        <p:spPr>
          <a:xfrm>
            <a:off x="267720" y="1825625"/>
            <a:ext cx="11086080" cy="4351338"/>
          </a:xfrm>
        </p:spPr>
        <p:txBody>
          <a:bodyPr>
            <a:normAutofit lnSpcReduction="10000"/>
          </a:bodyPr>
          <a:lstStyle/>
          <a:p>
            <a:pPr marL="0" indent="0">
              <a:buNone/>
            </a:pPr>
            <a:r>
              <a:rPr lang="en-US" dirty="0"/>
              <a:t>2 Types of Defenses</a:t>
            </a:r>
          </a:p>
          <a:p>
            <a:pPr marL="0" indent="0">
              <a:buNone/>
            </a:pPr>
            <a:endParaRPr lang="en-US" dirty="0"/>
          </a:p>
          <a:p>
            <a:pPr marL="514350" indent="-514350">
              <a:buFont typeface="+mj-lt"/>
              <a:buAutoNum type="arabicPeriod"/>
            </a:pPr>
            <a:r>
              <a:rPr lang="en-US" dirty="0"/>
              <a:t>Physical Barriers of the Body</a:t>
            </a:r>
          </a:p>
          <a:p>
            <a:pPr marL="971550" lvl="1" indent="-514350">
              <a:buFont typeface="+mj-lt"/>
              <a:buAutoNum type="alphaLcPeriod"/>
            </a:pPr>
            <a:r>
              <a:rPr lang="en-US" dirty="0"/>
              <a:t>Skin</a:t>
            </a:r>
          </a:p>
          <a:p>
            <a:pPr marL="971550" lvl="1" indent="-514350">
              <a:buFont typeface="+mj-lt"/>
              <a:buAutoNum type="alphaLcPeriod"/>
            </a:pPr>
            <a:r>
              <a:rPr lang="en-US" dirty="0"/>
              <a:t>Mucous Membranes</a:t>
            </a:r>
          </a:p>
          <a:p>
            <a:pPr marL="971550" lvl="1" indent="-514350">
              <a:buFont typeface="+mj-lt"/>
              <a:buAutoNum type="alphaLcPeriod"/>
            </a:pPr>
            <a:endParaRPr lang="en-US" dirty="0"/>
          </a:p>
          <a:p>
            <a:pPr marL="514350" indent="-514350">
              <a:buFont typeface="+mj-lt"/>
              <a:buAutoNum type="arabicPeriod"/>
            </a:pPr>
            <a:r>
              <a:rPr lang="en-US" dirty="0"/>
              <a:t>Chemical Defenses</a:t>
            </a:r>
          </a:p>
          <a:p>
            <a:pPr marL="971550" lvl="1" indent="-514350">
              <a:buFont typeface="+mj-lt"/>
              <a:buAutoNum type="alphaLcPeriod"/>
            </a:pPr>
            <a:r>
              <a:rPr lang="en-US" dirty="0"/>
              <a:t>Sweat</a:t>
            </a:r>
          </a:p>
          <a:p>
            <a:pPr marL="971550" lvl="1" indent="-514350">
              <a:buFont typeface="+mj-lt"/>
              <a:buAutoNum type="alphaLcPeriod"/>
            </a:pPr>
            <a:r>
              <a:rPr lang="en-US" dirty="0"/>
              <a:t>Acidic Environments</a:t>
            </a:r>
          </a:p>
          <a:p>
            <a:pPr marL="971550" lvl="1" indent="-514350">
              <a:buFont typeface="+mj-lt"/>
              <a:buAutoNum type="alphaLcPeriod"/>
            </a:pPr>
            <a:r>
              <a:rPr lang="en-US" dirty="0"/>
              <a:t>Lysozyme</a:t>
            </a:r>
          </a:p>
          <a:p>
            <a:pPr marL="514350" indent="-514350">
              <a:buFont typeface="+mj-lt"/>
              <a:buAutoNum type="arabicPeriod"/>
            </a:pPr>
            <a:endParaRPr lang="en-US" dirty="0"/>
          </a:p>
          <a:p>
            <a:pPr marL="457200" lvl="1" indent="0">
              <a:buNone/>
            </a:pPr>
            <a:endParaRPr lang="en-US" dirty="0"/>
          </a:p>
          <a:p>
            <a:pPr marL="971550" lvl="1" indent="-514350">
              <a:buFont typeface="+mj-lt"/>
              <a:buAutoNum type="alphaLcPeriod"/>
            </a:pPr>
            <a:endParaRPr lang="en-US" dirty="0"/>
          </a:p>
          <a:p>
            <a:endParaRPr lang="en-US" dirty="0"/>
          </a:p>
        </p:txBody>
      </p:sp>
      <p:sp>
        <p:nvSpPr>
          <p:cNvPr id="7" name="Oval 6">
            <a:extLst>
              <a:ext uri="{FF2B5EF4-FFF2-40B4-BE49-F238E27FC236}">
                <a16:creationId xmlns:a16="http://schemas.microsoft.com/office/drawing/2014/main" id="{D1D62A94-0BEE-44A0-BAA5-AD377F6F0010}"/>
              </a:ext>
            </a:extLst>
          </p:cNvPr>
          <p:cNvSpPr/>
          <p:nvPr/>
        </p:nvSpPr>
        <p:spPr>
          <a:xfrm>
            <a:off x="267720" y="5327616"/>
            <a:ext cx="3071225" cy="66848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28B1D7F-0C51-4320-88E8-809F456AC78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0" y="1872923"/>
            <a:ext cx="4876800" cy="3901440"/>
          </a:xfrm>
          <a:prstGeom prst="rect">
            <a:avLst/>
          </a:prstGeom>
        </p:spPr>
      </p:pic>
      <p:cxnSp>
        <p:nvCxnSpPr>
          <p:cNvPr id="8" name="Straight Connector 7">
            <a:extLst>
              <a:ext uri="{FF2B5EF4-FFF2-40B4-BE49-F238E27FC236}">
                <a16:creationId xmlns:a16="http://schemas.microsoft.com/office/drawing/2014/main" id="{2A8FF99B-8385-4E07-832D-C5824FC5F363}"/>
              </a:ext>
            </a:extLst>
          </p:cNvPr>
          <p:cNvCxnSpPr/>
          <p:nvPr/>
        </p:nvCxnSpPr>
        <p:spPr>
          <a:xfrm flipV="1">
            <a:off x="833002" y="3218724"/>
            <a:ext cx="1292773" cy="212834"/>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D77A6FF1-70A2-4601-AC22-8A4167FD84DE}"/>
              </a:ext>
            </a:extLst>
          </p:cNvPr>
          <p:cNvCxnSpPr>
            <a:cxnSpLocks/>
          </p:cNvCxnSpPr>
          <p:nvPr/>
        </p:nvCxnSpPr>
        <p:spPr>
          <a:xfrm flipV="1">
            <a:off x="762114" y="3693163"/>
            <a:ext cx="3308972" cy="80699"/>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92837EA7-1986-4425-B346-18F8416BCA43}"/>
              </a:ext>
            </a:extLst>
          </p:cNvPr>
          <p:cNvCxnSpPr>
            <a:cxnSpLocks/>
          </p:cNvCxnSpPr>
          <p:nvPr/>
        </p:nvCxnSpPr>
        <p:spPr>
          <a:xfrm flipV="1">
            <a:off x="833001" y="4824657"/>
            <a:ext cx="1292774" cy="106417"/>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E10029C8-D848-4AAF-95A0-0AC6A42946D4}"/>
              </a:ext>
            </a:extLst>
          </p:cNvPr>
          <p:cNvCxnSpPr>
            <a:cxnSpLocks/>
          </p:cNvCxnSpPr>
          <p:nvPr/>
        </p:nvCxnSpPr>
        <p:spPr>
          <a:xfrm flipV="1">
            <a:off x="691112" y="5192679"/>
            <a:ext cx="3187205" cy="102246"/>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69283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1A00E49-2593-42B6-A36B-7A3E460CE9A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265" r="180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ECD00984-8366-44CA-9EF7-28FF7C3316BD}"/>
              </a:ext>
            </a:extLst>
          </p:cNvPr>
          <p:cNvSpPr>
            <a:spLocks noGrp="1"/>
          </p:cNvSpPr>
          <p:nvPr>
            <p:ph type="title"/>
          </p:nvPr>
        </p:nvSpPr>
        <p:spPr>
          <a:xfrm>
            <a:off x="655320" y="365125"/>
            <a:ext cx="5120114" cy="1692794"/>
          </a:xfrm>
        </p:spPr>
        <p:txBody>
          <a:bodyPr>
            <a:normAutofit/>
          </a:bodyPr>
          <a:lstStyle/>
          <a:p>
            <a:r>
              <a:rPr lang="en-US" sz="6600" b="1" dirty="0"/>
              <a:t>Lysozyme</a:t>
            </a:r>
            <a:endParaRPr lang="en-US" sz="6600" dirty="0"/>
          </a:p>
        </p:txBody>
      </p:sp>
      <p:sp>
        <p:nvSpPr>
          <p:cNvPr id="3" name="Content Placeholder 2">
            <a:extLst>
              <a:ext uri="{FF2B5EF4-FFF2-40B4-BE49-F238E27FC236}">
                <a16:creationId xmlns:a16="http://schemas.microsoft.com/office/drawing/2014/main" id="{C9CAF72C-562D-4E4E-90DD-B858DB2F94F0}"/>
              </a:ext>
            </a:extLst>
          </p:cNvPr>
          <p:cNvSpPr>
            <a:spLocks noGrp="1"/>
          </p:cNvSpPr>
          <p:nvPr>
            <p:ph idx="1"/>
          </p:nvPr>
        </p:nvSpPr>
        <p:spPr>
          <a:xfrm>
            <a:off x="655321" y="2575034"/>
            <a:ext cx="5764529" cy="4282966"/>
          </a:xfrm>
        </p:spPr>
        <p:txBody>
          <a:bodyPr>
            <a:normAutofit/>
          </a:bodyPr>
          <a:lstStyle/>
          <a:p>
            <a:pPr marL="0" indent="0">
              <a:buNone/>
            </a:pPr>
            <a:endParaRPr lang="en-US" dirty="0"/>
          </a:p>
          <a:p>
            <a:r>
              <a:rPr lang="en-US" dirty="0"/>
              <a:t>Saliva and tears contains an enzyme called </a:t>
            </a:r>
            <a:r>
              <a:rPr lang="en-US" b="1" dirty="0"/>
              <a:t>lysozyme</a:t>
            </a:r>
            <a:r>
              <a:rPr lang="en-US" dirty="0"/>
              <a:t> that functions to block the synthesis of the bacterial cell wall. </a:t>
            </a:r>
          </a:p>
          <a:p>
            <a:r>
              <a:rPr lang="en-US" dirty="0"/>
              <a:t>When the bacterial cell wall cannot be synthesized or repaired, the bacteria dies soon after.  </a:t>
            </a:r>
            <a:br>
              <a:rPr lang="en-US" dirty="0"/>
            </a:br>
            <a:endParaRPr lang="en-US" dirty="0"/>
          </a:p>
        </p:txBody>
      </p:sp>
      <p:sp>
        <p:nvSpPr>
          <p:cNvPr id="9" name="TextBox 8">
            <a:extLst>
              <a:ext uri="{FF2B5EF4-FFF2-40B4-BE49-F238E27FC236}">
                <a16:creationId xmlns:a16="http://schemas.microsoft.com/office/drawing/2014/main" id="{A9308573-2C2C-4C69-9377-248ABDB13B66}"/>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happymommyadventures.blogspot.com/2013/02/a-new-adventure.html"/>
              </a:rPr>
              <a:t>This Photo</a:t>
            </a:r>
            <a:r>
              <a:rPr lang="en-US" sz="700">
                <a:solidFill>
                  <a:srgbClr val="FFFFFF"/>
                </a:solidFill>
              </a:rPr>
              <a:t> by Unknown Author is licensed under </a:t>
            </a:r>
            <a:r>
              <a:rPr lang="en-US" sz="700">
                <a:solidFill>
                  <a:srgbClr val="FFFFFF"/>
                </a:solidFill>
                <a:hlinkClick r:id="rId4" tooltip="https://creativecommons.org/licenses/by-nc-nd/3.0/"/>
              </a:rPr>
              <a:t>CC BY-NC-ND</a:t>
            </a:r>
            <a:endParaRPr lang="en-US" sz="700">
              <a:solidFill>
                <a:srgbClr val="FFFFFF"/>
              </a:solidFill>
            </a:endParaRPr>
          </a:p>
        </p:txBody>
      </p:sp>
    </p:spTree>
    <p:extLst>
      <p:ext uri="{BB962C8B-B14F-4D97-AF65-F5344CB8AC3E}">
        <p14:creationId xmlns:p14="http://schemas.microsoft.com/office/powerpoint/2010/main" val="227422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coral&#10;&#10;Description generated with very high confidence">
            <a:extLst>
              <a:ext uri="{FF2B5EF4-FFF2-40B4-BE49-F238E27FC236}">
                <a16:creationId xmlns:a16="http://schemas.microsoft.com/office/drawing/2014/main" id="{A7EF691B-2C23-4D4B-A28F-9994C8604A2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9160" y="-1"/>
            <a:ext cx="6756320" cy="6756320"/>
          </a:xfrm>
          <a:prstGeom prst="rect">
            <a:avLst/>
          </a:prstGeom>
        </p:spPr>
      </p:pic>
      <p:sp>
        <p:nvSpPr>
          <p:cNvPr id="10" name="Rectangle 9">
            <a:extLst>
              <a:ext uri="{FF2B5EF4-FFF2-40B4-BE49-F238E27FC236}">
                <a16:creationId xmlns:a16="http://schemas.microsoft.com/office/drawing/2014/main" id="{C413D172-8B6A-47F5-9813-DE455773F3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9BEC178D-AF27-48D3-AF73-16BC57F6AA6E}"/>
              </a:ext>
            </a:extLst>
          </p:cNvPr>
          <p:cNvPicPr>
            <a:picLocks noChangeAspect="1"/>
          </p:cNvPicPr>
          <p:nvPr/>
        </p:nvPicPr>
        <p:blipFill rotWithShape="1">
          <a:blip r:embed="rId4">
            <a:extLst>
              <a:ext uri="{28A0092B-C50C-407E-A947-70E740481C1C}">
                <a14:useLocalDpi xmlns:a14="http://schemas.microsoft.com/office/drawing/2010/main" val="0"/>
              </a:ext>
            </a:extLst>
          </a:blip>
          <a:srcRect b="3550"/>
          <a:stretch/>
        </p:blipFill>
        <p:spPr>
          <a:xfrm flipH="1">
            <a:off x="7737635" y="-1"/>
            <a:ext cx="3555205" cy="6858001"/>
          </a:xfrm>
          <a:prstGeom prst="rect">
            <a:avLst/>
          </a:prstGeom>
        </p:spPr>
      </p:pic>
      <p:sp>
        <p:nvSpPr>
          <p:cNvPr id="2" name="Title 1">
            <a:extLst>
              <a:ext uri="{FF2B5EF4-FFF2-40B4-BE49-F238E27FC236}">
                <a16:creationId xmlns:a16="http://schemas.microsoft.com/office/drawing/2014/main" id="{8BFAF305-9C97-455C-8B5C-FA0092B9B939}"/>
              </a:ext>
            </a:extLst>
          </p:cNvPr>
          <p:cNvSpPr>
            <a:spLocks noGrp="1"/>
          </p:cNvSpPr>
          <p:nvPr>
            <p:ph type="title"/>
          </p:nvPr>
        </p:nvSpPr>
        <p:spPr>
          <a:xfrm>
            <a:off x="1024532" y="513637"/>
            <a:ext cx="6505575" cy="5830723"/>
          </a:xfrm>
        </p:spPr>
        <p:txBody>
          <a:bodyPr>
            <a:normAutofit/>
          </a:bodyPr>
          <a:lstStyle/>
          <a:p>
            <a:pPr algn="ctr"/>
            <a:r>
              <a:rPr lang="en-US" altLang="en-US" dirty="0">
                <a:solidFill>
                  <a:schemeClr val="bg1"/>
                </a:solidFill>
                <a:effectLst>
                  <a:glow rad="419100">
                    <a:schemeClr val="tx1">
                      <a:alpha val="72000"/>
                    </a:schemeClr>
                  </a:glow>
                </a:effectLst>
                <a:latin typeface="Arial" panose="020B0604020202020204" pitchFamily="34" charset="0"/>
              </a:rPr>
              <a:t>Nonspecific Resistance (Innate Immunity) </a:t>
            </a:r>
            <a:br>
              <a:rPr lang="en-US" altLang="en-US" dirty="0">
                <a:solidFill>
                  <a:schemeClr val="bg1"/>
                </a:solidFill>
                <a:effectLst>
                  <a:glow rad="419100">
                    <a:schemeClr val="tx1">
                      <a:alpha val="72000"/>
                    </a:schemeClr>
                  </a:glow>
                </a:effectLst>
                <a:latin typeface="Arial" panose="020B0604020202020204" pitchFamily="34" charset="0"/>
              </a:rPr>
            </a:br>
            <a:br>
              <a:rPr lang="en-US" altLang="en-US" dirty="0">
                <a:solidFill>
                  <a:schemeClr val="bg1"/>
                </a:solidFill>
                <a:effectLst>
                  <a:glow rad="419100">
                    <a:schemeClr val="tx1">
                      <a:alpha val="72000"/>
                    </a:schemeClr>
                  </a:glow>
                </a:effectLst>
                <a:latin typeface="Arial" panose="020B0604020202020204" pitchFamily="34" charset="0"/>
              </a:rPr>
            </a:br>
            <a:r>
              <a:rPr lang="en-US" altLang="en-US" dirty="0">
                <a:solidFill>
                  <a:schemeClr val="bg1"/>
                </a:solidFill>
                <a:effectLst>
                  <a:glow rad="419100">
                    <a:schemeClr val="tx1">
                      <a:alpha val="72000"/>
                    </a:schemeClr>
                  </a:glow>
                </a:effectLst>
                <a:latin typeface="Arial" panose="020B0604020202020204" pitchFamily="34" charset="0"/>
              </a:rPr>
              <a:t>- The Second Line of Defense</a:t>
            </a:r>
            <a:endParaRPr lang="en-US" dirty="0">
              <a:solidFill>
                <a:schemeClr val="bg1"/>
              </a:solidFill>
              <a:effectLst>
                <a:glow rad="419100">
                  <a:schemeClr val="tx1">
                    <a:alpha val="72000"/>
                  </a:schemeClr>
                </a:glow>
              </a:effectLst>
            </a:endParaRPr>
          </a:p>
        </p:txBody>
      </p:sp>
    </p:spTree>
    <p:extLst>
      <p:ext uri="{BB962C8B-B14F-4D97-AF65-F5344CB8AC3E}">
        <p14:creationId xmlns:p14="http://schemas.microsoft.com/office/powerpoint/2010/main" val="241914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Arrow Connector 1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descr="A picture containing cake, table, chocolate, birthday&#10;&#10;Description generated with very high confidence">
            <a:extLst>
              <a:ext uri="{FF2B5EF4-FFF2-40B4-BE49-F238E27FC236}">
                <a16:creationId xmlns:a16="http://schemas.microsoft.com/office/drawing/2014/main" id="{1876B894-C593-4B5C-86C5-7F7AD49CF7C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164" r="10511" b="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98020C22-716F-4A15-A311-F4ABB6B35E43}"/>
              </a:ext>
            </a:extLst>
          </p:cNvPr>
          <p:cNvSpPr>
            <a:spLocks noGrp="1"/>
          </p:cNvSpPr>
          <p:nvPr>
            <p:ph type="title"/>
          </p:nvPr>
        </p:nvSpPr>
        <p:spPr>
          <a:xfrm>
            <a:off x="655320" y="365125"/>
            <a:ext cx="5120114" cy="1692794"/>
          </a:xfrm>
        </p:spPr>
        <p:txBody>
          <a:bodyPr>
            <a:normAutofit/>
          </a:bodyPr>
          <a:lstStyle/>
          <a:p>
            <a:r>
              <a:rPr lang="en-US" dirty="0">
                <a:latin typeface="AR DARLING" panose="02000000000000000000" pitchFamily="2" charset="0"/>
              </a:rPr>
              <a:t>INVASION!</a:t>
            </a:r>
          </a:p>
        </p:txBody>
      </p:sp>
      <p:sp>
        <p:nvSpPr>
          <p:cNvPr id="3" name="Content Placeholder 2">
            <a:extLst>
              <a:ext uri="{FF2B5EF4-FFF2-40B4-BE49-F238E27FC236}">
                <a16:creationId xmlns:a16="http://schemas.microsoft.com/office/drawing/2014/main" id="{58C603B6-1741-4911-B139-F45BC2A56F6A}"/>
              </a:ext>
            </a:extLst>
          </p:cNvPr>
          <p:cNvSpPr>
            <a:spLocks noGrp="1"/>
          </p:cNvSpPr>
          <p:nvPr>
            <p:ph idx="1"/>
          </p:nvPr>
        </p:nvSpPr>
        <p:spPr>
          <a:xfrm>
            <a:off x="655321" y="2575034"/>
            <a:ext cx="5693228" cy="3462228"/>
          </a:xfrm>
        </p:spPr>
        <p:txBody>
          <a:bodyPr>
            <a:normAutofit fontScale="92500" lnSpcReduction="20000"/>
          </a:bodyPr>
          <a:lstStyle/>
          <a:p>
            <a:r>
              <a:rPr lang="en-US" sz="3200" b="1" dirty="0"/>
              <a:t>Sometimes the body’s physical and chemical barriers are not enough to keep pathogen out of the body.</a:t>
            </a:r>
          </a:p>
          <a:p>
            <a:pPr marL="0" indent="0">
              <a:buNone/>
            </a:pPr>
            <a:endParaRPr lang="en-US" sz="3200" b="1" dirty="0"/>
          </a:p>
          <a:p>
            <a:r>
              <a:rPr lang="en-US" sz="3200" b="1" dirty="0"/>
              <a:t>When a pathogen or other suspicious substance is found inside our body, the second line of defense goes into action!</a:t>
            </a:r>
          </a:p>
        </p:txBody>
      </p:sp>
      <p:sp>
        <p:nvSpPr>
          <p:cNvPr id="6" name="TextBox 5">
            <a:extLst>
              <a:ext uri="{FF2B5EF4-FFF2-40B4-BE49-F238E27FC236}">
                <a16:creationId xmlns:a16="http://schemas.microsoft.com/office/drawing/2014/main" id="{0437B3AE-0DD2-4813-8B7F-7B33739B817C}"/>
              </a:ext>
            </a:extLst>
          </p:cNvPr>
          <p:cNvSpPr txBox="1"/>
          <p:nvPr/>
        </p:nvSpPr>
        <p:spPr>
          <a:xfrm>
            <a:off x="9865722" y="6657945"/>
            <a:ext cx="23262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theconversation.com/a-healthy-future-lets-put-medical-science-under-the-microscope-23190"/>
              </a:rPr>
              <a:t>This Photo</a:t>
            </a:r>
            <a:r>
              <a:rPr lang="en-US" sz="700">
                <a:solidFill>
                  <a:srgbClr val="FFFFFF"/>
                </a:solidFill>
              </a:rPr>
              <a:t> by Unknown Author is licensed under </a:t>
            </a:r>
            <a:r>
              <a:rPr lang="en-US" sz="700">
                <a:solidFill>
                  <a:srgbClr val="FFFFFF"/>
                </a:solidFill>
                <a:hlinkClick r:id="rId4" tooltip="https://creativecommons.org/licenses/by-nd/4.0/"/>
              </a:rPr>
              <a:t>CC BY-ND</a:t>
            </a:r>
            <a:endParaRPr lang="en-US" sz="700">
              <a:solidFill>
                <a:srgbClr val="FFFFFF"/>
              </a:solidFill>
            </a:endParaRPr>
          </a:p>
        </p:txBody>
      </p:sp>
    </p:spTree>
    <p:extLst>
      <p:ext uri="{BB962C8B-B14F-4D97-AF65-F5344CB8AC3E}">
        <p14:creationId xmlns:p14="http://schemas.microsoft.com/office/powerpoint/2010/main" val="2711535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animal, invertebrate, arthropod&#10;&#10;Description generated with very high confidence">
            <a:extLst>
              <a:ext uri="{FF2B5EF4-FFF2-40B4-BE49-F238E27FC236}">
                <a16:creationId xmlns:a16="http://schemas.microsoft.com/office/drawing/2014/main" id="{39400671-7B2A-4165-ACBA-5B5F7663389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7400"/>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3B91CFCA-0485-4409-BDC0-B4948A65F237}"/>
              </a:ext>
            </a:extLst>
          </p:cNvPr>
          <p:cNvSpPr>
            <a:spLocks noGrp="1"/>
          </p:cNvSpPr>
          <p:nvPr>
            <p:ph type="title"/>
          </p:nvPr>
        </p:nvSpPr>
        <p:spPr>
          <a:xfrm>
            <a:off x="648929" y="629266"/>
            <a:ext cx="3651467" cy="1676603"/>
          </a:xfrm>
        </p:spPr>
        <p:txBody>
          <a:bodyPr>
            <a:normAutofit/>
          </a:bodyPr>
          <a:lstStyle/>
          <a:p>
            <a:r>
              <a:rPr lang="en-US" sz="3700" b="1"/>
              <a:t>The Functions of the Immune System</a:t>
            </a:r>
          </a:p>
        </p:txBody>
      </p:sp>
      <p:sp>
        <p:nvSpPr>
          <p:cNvPr id="3" name="Content Placeholder 2">
            <a:extLst>
              <a:ext uri="{FF2B5EF4-FFF2-40B4-BE49-F238E27FC236}">
                <a16:creationId xmlns:a16="http://schemas.microsoft.com/office/drawing/2014/main" id="{B77AE63A-B7C6-4C22-B18E-0CAC227C7573}"/>
              </a:ext>
            </a:extLst>
          </p:cNvPr>
          <p:cNvSpPr>
            <a:spLocks noGrp="1"/>
          </p:cNvSpPr>
          <p:nvPr>
            <p:ph idx="1"/>
          </p:nvPr>
        </p:nvSpPr>
        <p:spPr>
          <a:xfrm>
            <a:off x="648931" y="2438400"/>
            <a:ext cx="3651466" cy="3785419"/>
          </a:xfrm>
        </p:spPr>
        <p:txBody>
          <a:bodyPr>
            <a:normAutofit/>
          </a:bodyPr>
          <a:lstStyle/>
          <a:p>
            <a:pPr marL="457200" indent="-457200">
              <a:buFont typeface="+mj-lt"/>
              <a:buAutoNum type="arabicPeriod"/>
            </a:pPr>
            <a:r>
              <a:rPr lang="en-US" sz="2400" dirty="0"/>
              <a:t>Scavenge dead, dying body cells</a:t>
            </a:r>
          </a:p>
          <a:p>
            <a:pPr marL="457200" indent="-457200">
              <a:buFont typeface="+mj-lt"/>
              <a:buAutoNum type="arabicPeriod"/>
            </a:pPr>
            <a:r>
              <a:rPr lang="en-US" sz="2400" dirty="0"/>
              <a:t>Destroy abnormal (cancerous)</a:t>
            </a:r>
          </a:p>
          <a:p>
            <a:pPr marL="457200" indent="-457200">
              <a:buFont typeface="+mj-lt"/>
              <a:buAutoNum type="arabicPeriod"/>
            </a:pPr>
            <a:r>
              <a:rPr lang="en-US" sz="2400" dirty="0"/>
              <a:t>Protect from pathogens &amp; foreign molecules: parasites, bacteria, viruses</a:t>
            </a:r>
          </a:p>
          <a:p>
            <a:pPr marL="0" indent="0">
              <a:buNone/>
            </a:pPr>
            <a:endParaRPr lang="en-US" sz="2400" dirty="0"/>
          </a:p>
        </p:txBody>
      </p:sp>
      <p:sp>
        <p:nvSpPr>
          <p:cNvPr id="11" name="TextBox 10">
            <a:extLst>
              <a:ext uri="{FF2B5EF4-FFF2-40B4-BE49-F238E27FC236}">
                <a16:creationId xmlns:a16="http://schemas.microsoft.com/office/drawing/2014/main" id="{FA537062-23C0-43CF-ABB3-4BD7C9BF4B36}"/>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bl-whs.sfinstructionalresources.wikispaces.net/bl+biology"/>
              </a:rPr>
              <a:t>This Photo</a:t>
            </a:r>
            <a:r>
              <a:rPr lang="en-US" sz="700">
                <a:solidFill>
                  <a:srgbClr val="FFFFFF"/>
                </a:solidFill>
              </a:rPr>
              <a:t> by Unknown Author is licensed under </a:t>
            </a:r>
            <a:r>
              <a:rPr lang="en-US" sz="700">
                <a:solidFill>
                  <a:srgbClr val="FFFFFF"/>
                </a:solidFill>
                <a:hlinkClick r:id="rId4" tooltip="https://creativecommons.org/licenses/by-sa/3.0/"/>
              </a:rPr>
              <a:t>CC BY-SA</a:t>
            </a:r>
            <a:endParaRPr lang="en-US" sz="700">
              <a:solidFill>
                <a:srgbClr val="FFFFFF"/>
              </a:solidFill>
            </a:endParaRPr>
          </a:p>
        </p:txBody>
      </p:sp>
    </p:spTree>
    <p:extLst>
      <p:ext uri="{BB962C8B-B14F-4D97-AF65-F5344CB8AC3E}">
        <p14:creationId xmlns:p14="http://schemas.microsoft.com/office/powerpoint/2010/main" val="2674998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D350F9-50E1-429D-84E0-96CB61EE1234}"/>
              </a:ext>
            </a:extLst>
          </p:cNvPr>
          <p:cNvPicPr>
            <a:picLocks noChangeAspect="1"/>
          </p:cNvPicPr>
          <p:nvPr/>
        </p:nvPicPr>
        <p:blipFill rotWithShape="1">
          <a:blip r:embed="rId2">
            <a:extLst>
              <a:ext uri="{28A0092B-C50C-407E-A947-70E740481C1C}">
                <a14:useLocalDpi xmlns:a14="http://schemas.microsoft.com/office/drawing/2010/main" val="0"/>
              </a:ext>
            </a:extLst>
          </a:blip>
          <a:srcRect l="1459" r="3002" b="2"/>
          <a:stretch/>
        </p:blipFill>
        <p:spPr>
          <a:xfrm>
            <a:off x="324107" y="721552"/>
            <a:ext cx="6317017" cy="5735782"/>
          </a:xfrm>
          <a:prstGeom prst="rect">
            <a:avLst/>
          </a:prstGeom>
          <a:effectLst/>
        </p:spPr>
      </p:pic>
      <p:sp>
        <p:nvSpPr>
          <p:cNvPr id="2" name="Title 1">
            <a:extLst>
              <a:ext uri="{FF2B5EF4-FFF2-40B4-BE49-F238E27FC236}">
                <a16:creationId xmlns:a16="http://schemas.microsoft.com/office/drawing/2014/main" id="{932747DB-F614-4B58-A1E3-EFEA57CB8561}"/>
              </a:ext>
            </a:extLst>
          </p:cNvPr>
          <p:cNvSpPr>
            <a:spLocks noGrp="1"/>
          </p:cNvSpPr>
          <p:nvPr>
            <p:ph type="title"/>
          </p:nvPr>
        </p:nvSpPr>
        <p:spPr>
          <a:xfrm>
            <a:off x="0" y="0"/>
            <a:ext cx="12192000" cy="804679"/>
          </a:xfrm>
          <a:solidFill>
            <a:srgbClr val="FCCCFC">
              <a:alpha val="32000"/>
            </a:srgbClr>
          </a:solidFill>
        </p:spPr>
        <p:txBody>
          <a:bodyPr>
            <a:normAutofit/>
          </a:bodyPr>
          <a:lstStyle/>
          <a:p>
            <a:pPr algn="ctr"/>
            <a:r>
              <a:rPr lang="en-US" sz="3700" dirty="0">
                <a:latin typeface="AR DARLING" panose="02000000000000000000" pitchFamily="2" charset="0"/>
              </a:rPr>
              <a:t>How Are Intruders Identified?</a:t>
            </a:r>
          </a:p>
        </p:txBody>
      </p:sp>
      <p:sp>
        <p:nvSpPr>
          <p:cNvPr id="3" name="Content Placeholder 2">
            <a:extLst>
              <a:ext uri="{FF2B5EF4-FFF2-40B4-BE49-F238E27FC236}">
                <a16:creationId xmlns:a16="http://schemas.microsoft.com/office/drawing/2014/main" id="{3F2A95D7-FA29-4FB8-9EDC-8125A0C75663}"/>
              </a:ext>
            </a:extLst>
          </p:cNvPr>
          <p:cNvSpPr>
            <a:spLocks noGrp="1"/>
          </p:cNvSpPr>
          <p:nvPr>
            <p:ph idx="1"/>
          </p:nvPr>
        </p:nvSpPr>
        <p:spPr>
          <a:xfrm>
            <a:off x="7129638" y="923558"/>
            <a:ext cx="4738255" cy="5569527"/>
          </a:xfrm>
        </p:spPr>
        <p:txBody>
          <a:bodyPr>
            <a:normAutofit/>
          </a:bodyPr>
          <a:lstStyle/>
          <a:p>
            <a:pPr marL="0" indent="0">
              <a:buNone/>
            </a:pPr>
            <a:r>
              <a:rPr lang="en-US" sz="3200" b="1" dirty="0"/>
              <a:t>Step One: Identifying "Self" from "Non-self“</a:t>
            </a:r>
          </a:p>
          <a:p>
            <a:pPr marL="0" indent="0">
              <a:buNone/>
            </a:pPr>
            <a:endParaRPr lang="en-US" sz="3200" b="1" dirty="0"/>
          </a:p>
          <a:p>
            <a:r>
              <a:rPr lang="en-US" sz="3200" b="1" dirty="0"/>
              <a:t>The cells of each person's body has a unique molecular marker that tells the cells of their immune system that it belongs there and should not be destroyed.</a:t>
            </a:r>
          </a:p>
        </p:txBody>
      </p:sp>
    </p:spTree>
    <p:extLst>
      <p:ext uri="{BB962C8B-B14F-4D97-AF65-F5344CB8AC3E}">
        <p14:creationId xmlns:p14="http://schemas.microsoft.com/office/powerpoint/2010/main" val="4162036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747DB-F614-4B58-A1E3-EFEA57CB8561}"/>
              </a:ext>
            </a:extLst>
          </p:cNvPr>
          <p:cNvSpPr>
            <a:spLocks noGrp="1"/>
          </p:cNvSpPr>
          <p:nvPr>
            <p:ph type="title"/>
          </p:nvPr>
        </p:nvSpPr>
        <p:spPr>
          <a:xfrm>
            <a:off x="0" y="256675"/>
            <a:ext cx="12192000" cy="770020"/>
          </a:xfrm>
          <a:solidFill>
            <a:srgbClr val="FF6699">
              <a:alpha val="11000"/>
            </a:srgbClr>
          </a:solidFill>
        </p:spPr>
        <p:txBody>
          <a:bodyPr>
            <a:normAutofit/>
          </a:bodyPr>
          <a:lstStyle/>
          <a:p>
            <a:pPr algn="ctr"/>
            <a:r>
              <a:rPr lang="en-US" b="1" dirty="0">
                <a:effectLst>
                  <a:outerShdw blurRad="38100" dist="38100" dir="2700000" algn="tl">
                    <a:srgbClr val="000000">
                      <a:alpha val="43137"/>
                    </a:srgbClr>
                  </a:outerShdw>
                </a:effectLst>
              </a:rPr>
              <a:t>Major Histocompatibility Complexes (MHC)</a:t>
            </a:r>
            <a:endParaRPr lang="en-US" b="1" dirty="0">
              <a:effectLst>
                <a:outerShdw blurRad="38100" dist="38100" dir="2700000" algn="tl">
                  <a:srgbClr val="000000">
                    <a:alpha val="43137"/>
                  </a:srgbClr>
                </a:outerShdw>
              </a:effectLst>
              <a:latin typeface="AR DARLING" panose="02000000000000000000" pitchFamily="2" charset="0"/>
            </a:endParaRPr>
          </a:p>
        </p:txBody>
      </p:sp>
      <p:sp>
        <p:nvSpPr>
          <p:cNvPr id="3" name="Content Placeholder 2">
            <a:extLst>
              <a:ext uri="{FF2B5EF4-FFF2-40B4-BE49-F238E27FC236}">
                <a16:creationId xmlns:a16="http://schemas.microsoft.com/office/drawing/2014/main" id="{3F2A95D7-FA29-4FB8-9EDC-8125A0C75663}"/>
              </a:ext>
            </a:extLst>
          </p:cNvPr>
          <p:cNvSpPr>
            <a:spLocks noGrp="1"/>
          </p:cNvSpPr>
          <p:nvPr>
            <p:ph idx="1"/>
          </p:nvPr>
        </p:nvSpPr>
        <p:spPr>
          <a:xfrm>
            <a:off x="317574" y="1858809"/>
            <a:ext cx="4153479" cy="4351338"/>
          </a:xfrm>
        </p:spPr>
        <p:txBody>
          <a:bodyPr>
            <a:normAutofit/>
          </a:bodyPr>
          <a:lstStyle/>
          <a:p>
            <a:r>
              <a:rPr lang="en-US" sz="3200" b="1" dirty="0"/>
              <a:t>These molecular markers are called </a:t>
            </a:r>
            <a:r>
              <a:rPr lang="en-US" sz="3200" b="1" dirty="0">
                <a:solidFill>
                  <a:srgbClr val="C00000"/>
                </a:solidFill>
              </a:rPr>
              <a:t>Major Histocompatibility Complexes</a:t>
            </a:r>
            <a:r>
              <a:rPr lang="en-US" sz="3200" b="1" dirty="0"/>
              <a:t> (MHC or MHC-I)</a:t>
            </a:r>
          </a:p>
          <a:p>
            <a:r>
              <a:rPr lang="en-US" sz="3200" b="1" dirty="0"/>
              <a:t>Only identical twins have identical MHCs. </a:t>
            </a:r>
          </a:p>
        </p:txBody>
      </p:sp>
      <p:pic>
        <p:nvPicPr>
          <p:cNvPr id="5" name="Picture 4" descr="A close up of a logo&#10;&#10;Description generated with high confidence">
            <a:extLst>
              <a:ext uri="{FF2B5EF4-FFF2-40B4-BE49-F238E27FC236}">
                <a16:creationId xmlns:a16="http://schemas.microsoft.com/office/drawing/2014/main" id="{C67EB538-0614-40C4-8CA4-0B2F126BB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354797" y="2422211"/>
            <a:ext cx="4153480" cy="3839111"/>
          </a:xfrm>
          <a:prstGeom prst="rect">
            <a:avLst/>
          </a:prstGeom>
        </p:spPr>
      </p:pic>
      <p:sp>
        <p:nvSpPr>
          <p:cNvPr id="7" name="Cylinder 6">
            <a:extLst>
              <a:ext uri="{FF2B5EF4-FFF2-40B4-BE49-F238E27FC236}">
                <a16:creationId xmlns:a16="http://schemas.microsoft.com/office/drawing/2014/main" id="{30347FE9-DB88-444F-A3E4-C60AC92CD2BF}"/>
              </a:ext>
            </a:extLst>
          </p:cNvPr>
          <p:cNvSpPr/>
          <p:nvPr/>
        </p:nvSpPr>
        <p:spPr>
          <a:xfrm rot="19862001">
            <a:off x="6876928" y="2200472"/>
            <a:ext cx="185001" cy="779407"/>
          </a:xfrm>
          <a:prstGeom prst="can">
            <a:avLst/>
          </a:prstGeom>
          <a:blipFill dpi="0" rotWithShape="0">
            <a:blip r:embed="rId3">
              <a:extLst>
                <a:ext uri="{837473B0-CC2E-450A-ABE3-18F120FF3D39}">
                  <a1611:picAttrSrcUrl xmlns:a1611="http://schemas.microsoft.com/office/drawing/2016/11/main" r:id="rId4"/>
                </a:ext>
              </a:extLst>
            </a:blip>
            <a:srcRect/>
            <a:stretch>
              <a:fillRect/>
            </a:stretch>
          </a:blip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Alternate Process 5">
            <a:extLst>
              <a:ext uri="{FF2B5EF4-FFF2-40B4-BE49-F238E27FC236}">
                <a16:creationId xmlns:a16="http://schemas.microsoft.com/office/drawing/2014/main" id="{6CB02801-6B6E-4347-B23A-198C56A3FCAE}"/>
              </a:ext>
            </a:extLst>
          </p:cNvPr>
          <p:cNvSpPr/>
          <p:nvPr/>
        </p:nvSpPr>
        <p:spPr>
          <a:xfrm rot="19905041">
            <a:off x="5914760" y="1641784"/>
            <a:ext cx="1491916" cy="770020"/>
          </a:xfrm>
          <a:prstGeom prst="flowChartAlternateProcess">
            <a:avLst/>
          </a:prstGeom>
          <a:ln w="66675">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effectLst>
                  <a:outerShdw blurRad="114300" dist="38100" dir="2700000" sx="102000" sy="102000" algn="tl" rotWithShape="0">
                    <a:prstClr val="black"/>
                  </a:outerShdw>
                </a:effectLst>
                <a:latin typeface="Cooper Std Black" panose="0208090304030B020404" pitchFamily="18" charset="0"/>
                <a:ea typeface="Adobe Gothic Std B" panose="020B0800000000000000" pitchFamily="34" charset="-128"/>
              </a:rPr>
              <a:t>CINDY’S CELL!</a:t>
            </a:r>
          </a:p>
        </p:txBody>
      </p:sp>
      <p:pic>
        <p:nvPicPr>
          <p:cNvPr id="15" name="Picture 14">
            <a:extLst>
              <a:ext uri="{FF2B5EF4-FFF2-40B4-BE49-F238E27FC236}">
                <a16:creationId xmlns:a16="http://schemas.microsoft.com/office/drawing/2014/main" id="{4FA5AA57-C1A6-4343-AAB0-BD982EF94D8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4756563">
            <a:off x="9528261" y="1548569"/>
            <a:ext cx="2220999" cy="1984723"/>
          </a:xfrm>
          <a:prstGeom prst="rect">
            <a:avLst/>
          </a:prstGeom>
        </p:spPr>
      </p:pic>
      <p:pic>
        <p:nvPicPr>
          <p:cNvPr id="16" name="Picture 15">
            <a:extLst>
              <a:ext uri="{FF2B5EF4-FFF2-40B4-BE49-F238E27FC236}">
                <a16:creationId xmlns:a16="http://schemas.microsoft.com/office/drawing/2014/main" id="{9F8A109E-42A8-4050-8F6D-4092EE90670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9306820">
            <a:off x="9882674" y="4728013"/>
            <a:ext cx="1899647" cy="1697557"/>
          </a:xfrm>
          <a:prstGeom prst="rect">
            <a:avLst/>
          </a:prstGeom>
        </p:spPr>
      </p:pic>
      <p:pic>
        <p:nvPicPr>
          <p:cNvPr id="17" name="Picture 16">
            <a:extLst>
              <a:ext uri="{FF2B5EF4-FFF2-40B4-BE49-F238E27FC236}">
                <a16:creationId xmlns:a16="http://schemas.microsoft.com/office/drawing/2014/main" id="{AC414DE9-1EC5-4AEC-AD4A-6AB901170F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15396796">
            <a:off x="5915148" y="5025772"/>
            <a:ext cx="1547131" cy="1382543"/>
          </a:xfrm>
          <a:prstGeom prst="rect">
            <a:avLst/>
          </a:prstGeom>
        </p:spPr>
      </p:pic>
      <p:pic>
        <p:nvPicPr>
          <p:cNvPr id="18" name="Picture 17">
            <a:extLst>
              <a:ext uri="{FF2B5EF4-FFF2-40B4-BE49-F238E27FC236}">
                <a16:creationId xmlns:a16="http://schemas.microsoft.com/office/drawing/2014/main" id="{4154459D-257D-450A-AFA3-A2BA92AB74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17353484">
            <a:off x="5432276" y="4086541"/>
            <a:ext cx="1098057" cy="981243"/>
          </a:xfrm>
          <a:prstGeom prst="rect">
            <a:avLst/>
          </a:prstGeom>
        </p:spPr>
      </p:pic>
      <p:pic>
        <p:nvPicPr>
          <p:cNvPr id="19" name="Picture 18">
            <a:extLst>
              <a:ext uri="{FF2B5EF4-FFF2-40B4-BE49-F238E27FC236}">
                <a16:creationId xmlns:a16="http://schemas.microsoft.com/office/drawing/2014/main" id="{52F0D37E-99DA-4E15-AF1F-C66299A42F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1987276">
            <a:off x="7621815" y="1109359"/>
            <a:ext cx="1586888" cy="1418071"/>
          </a:xfrm>
          <a:prstGeom prst="rect">
            <a:avLst/>
          </a:prstGeom>
        </p:spPr>
      </p:pic>
      <p:pic>
        <p:nvPicPr>
          <p:cNvPr id="20" name="Picture 19">
            <a:extLst>
              <a:ext uri="{FF2B5EF4-FFF2-40B4-BE49-F238E27FC236}">
                <a16:creationId xmlns:a16="http://schemas.microsoft.com/office/drawing/2014/main" id="{1D9A4CD2-1AD7-4422-93C0-D1B0B17221C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6116528">
            <a:off x="10093779" y="3472756"/>
            <a:ext cx="1257188" cy="1123445"/>
          </a:xfrm>
          <a:prstGeom prst="rect">
            <a:avLst/>
          </a:prstGeom>
        </p:spPr>
      </p:pic>
      <p:pic>
        <p:nvPicPr>
          <p:cNvPr id="21" name="Picture 20">
            <a:extLst>
              <a:ext uri="{FF2B5EF4-FFF2-40B4-BE49-F238E27FC236}">
                <a16:creationId xmlns:a16="http://schemas.microsoft.com/office/drawing/2014/main" id="{22E97C16-62A2-46A5-9062-61EE7E22CA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11068015">
            <a:off x="8985682" y="5611468"/>
            <a:ext cx="1257188" cy="1123445"/>
          </a:xfrm>
          <a:prstGeom prst="rect">
            <a:avLst/>
          </a:prstGeom>
        </p:spPr>
      </p:pic>
      <p:pic>
        <p:nvPicPr>
          <p:cNvPr id="22" name="Picture 21">
            <a:extLst>
              <a:ext uri="{FF2B5EF4-FFF2-40B4-BE49-F238E27FC236}">
                <a16:creationId xmlns:a16="http://schemas.microsoft.com/office/drawing/2014/main" id="{1A90AE1D-F79C-4F48-8072-D5DA2F707AD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13126361">
            <a:off x="7286035" y="5996251"/>
            <a:ext cx="1098057" cy="981243"/>
          </a:xfrm>
          <a:prstGeom prst="rect">
            <a:avLst/>
          </a:prstGeom>
        </p:spPr>
      </p:pic>
      <p:pic>
        <p:nvPicPr>
          <p:cNvPr id="23" name="Picture 22">
            <a:extLst>
              <a:ext uri="{FF2B5EF4-FFF2-40B4-BE49-F238E27FC236}">
                <a16:creationId xmlns:a16="http://schemas.microsoft.com/office/drawing/2014/main" id="{1F99FAA9-7C03-4D53-9EC3-0B32AD41F9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19302111">
            <a:off x="5134492" y="2666088"/>
            <a:ext cx="1669562" cy="1491950"/>
          </a:xfrm>
          <a:prstGeom prst="rect">
            <a:avLst/>
          </a:prstGeom>
        </p:spPr>
      </p:pic>
      <p:pic>
        <p:nvPicPr>
          <p:cNvPr id="24" name="Picture 23">
            <a:extLst>
              <a:ext uri="{FF2B5EF4-FFF2-40B4-BE49-F238E27FC236}">
                <a16:creationId xmlns:a16="http://schemas.microsoft.com/office/drawing/2014/main" id="{8E37D2D8-4033-4525-BC2D-853BCD4DA4C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8085" y1="9524" x2="68085" y2="9524"/>
                      </a14:backgroundRemoval>
                    </a14:imgEffect>
                  </a14:imgLayer>
                </a14:imgProps>
              </a:ext>
            </a:extLst>
          </a:blip>
          <a:stretch>
            <a:fillRect/>
          </a:stretch>
        </p:blipFill>
        <p:spPr>
          <a:xfrm rot="3084811">
            <a:off x="8933017" y="1875046"/>
            <a:ext cx="1098057" cy="981243"/>
          </a:xfrm>
          <a:prstGeom prst="rect">
            <a:avLst/>
          </a:prstGeom>
        </p:spPr>
      </p:pic>
      <p:pic>
        <p:nvPicPr>
          <p:cNvPr id="26" name="Picture 25" descr="A close up of a sign&#10;&#10;Description generated with very high confidence">
            <a:extLst>
              <a:ext uri="{FF2B5EF4-FFF2-40B4-BE49-F238E27FC236}">
                <a16:creationId xmlns:a16="http://schemas.microsoft.com/office/drawing/2014/main" id="{0E8D0709-FDEE-4195-985D-801AF812CA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0836" y="6413767"/>
            <a:ext cx="1514732" cy="269845"/>
          </a:xfrm>
          <a:prstGeom prst="rect">
            <a:avLst/>
          </a:prstGeom>
        </p:spPr>
      </p:pic>
    </p:spTree>
    <p:extLst>
      <p:ext uri="{BB962C8B-B14F-4D97-AF65-F5344CB8AC3E}">
        <p14:creationId xmlns:p14="http://schemas.microsoft.com/office/powerpoint/2010/main" val="4018503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C18997-765C-4702-9FD6-B4249B0559E3}"/>
              </a:ext>
            </a:extLst>
          </p:cNvPr>
          <p:cNvSpPr/>
          <p:nvPr/>
        </p:nvSpPr>
        <p:spPr>
          <a:xfrm>
            <a:off x="0" y="1"/>
            <a:ext cx="5192225" cy="6858000"/>
          </a:xfrm>
          <a:prstGeom prst="rect">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accent6">
                  <a:lumMod val="75000"/>
                </a:schemeClr>
              </a:solidFill>
            </a:endParaRPr>
          </a:p>
        </p:txBody>
      </p:sp>
      <p:sp>
        <p:nvSpPr>
          <p:cNvPr id="17" name="Rectangle 16">
            <a:extLst>
              <a:ext uri="{FF2B5EF4-FFF2-40B4-BE49-F238E27FC236}">
                <a16:creationId xmlns:a16="http://schemas.microsoft.com/office/drawing/2014/main" id="{ED29BE4C-D55C-4F59-81B8-D98BAE338B3D}"/>
              </a:ext>
            </a:extLst>
          </p:cNvPr>
          <p:cNvSpPr/>
          <p:nvPr/>
        </p:nvSpPr>
        <p:spPr>
          <a:xfrm>
            <a:off x="336884" y="321177"/>
            <a:ext cx="4332307" cy="3170099"/>
          </a:xfrm>
          <a:prstGeom prst="rect">
            <a:avLst/>
          </a:prstGeom>
          <a:noFill/>
        </p:spPr>
        <p:txBody>
          <a:bodyPr wrap="square" lIns="91440" tIns="45720" rIns="91440" bIns="45720">
            <a:spAutoFit/>
          </a:bodyPr>
          <a:lstStyle/>
          <a:p>
            <a:pPr algn="ctr"/>
            <a:r>
              <a:rPr lang="en-US" sz="4000" b="1" dirty="0">
                <a:ln w="9525">
                  <a:solidFill>
                    <a:schemeClr val="bg1"/>
                  </a:solidFill>
                  <a:prstDash val="solid"/>
                </a:ln>
                <a:solidFill>
                  <a:schemeClr val="accent6">
                    <a:lumMod val="60000"/>
                    <a:lumOff val="40000"/>
                  </a:schemeClr>
                </a:solidFill>
                <a:effectLst>
                  <a:outerShdw blurRad="12700" dist="38100" dir="2700000" algn="tl" rotWithShape="0">
                    <a:schemeClr val="bg1">
                      <a:lumMod val="50000"/>
                    </a:schemeClr>
                  </a:outerShdw>
                </a:effectLst>
              </a:rPr>
              <a:t>In fact, when a tissue or organ donor is being tested as a possible “match”, </a:t>
            </a:r>
          </a:p>
        </p:txBody>
      </p:sp>
      <p:sp>
        <p:nvSpPr>
          <p:cNvPr id="32" name="Rectangle 31">
            <a:extLst>
              <a:ext uri="{FF2B5EF4-FFF2-40B4-BE49-F238E27FC236}">
                <a16:creationId xmlns:a16="http://schemas.microsoft.com/office/drawing/2014/main" id="{A5E45EB3-9162-4C45-90DE-395CA62EA7B4}"/>
              </a:ext>
            </a:extLst>
          </p:cNvPr>
          <p:cNvSpPr/>
          <p:nvPr/>
        </p:nvSpPr>
        <p:spPr>
          <a:xfrm>
            <a:off x="336884" y="3959882"/>
            <a:ext cx="4332307" cy="2308324"/>
          </a:xfrm>
          <a:prstGeom prst="rect">
            <a:avLst/>
          </a:prstGeom>
          <a:noFill/>
        </p:spPr>
        <p:txBody>
          <a:bodyPr wrap="square" lIns="91440" tIns="45720" rIns="91440" bIns="45720">
            <a:spAutoFit/>
          </a:bodyPr>
          <a:lstStyle/>
          <a:p>
            <a:pPr algn="ctr"/>
            <a:r>
              <a:rPr lang="en-US" sz="3600" b="1" dirty="0">
                <a:ln w="9525">
                  <a:solidFill>
                    <a:schemeClr val="bg1"/>
                  </a:solidFill>
                  <a:prstDash val="solid"/>
                </a:ln>
                <a:solidFill>
                  <a:schemeClr val="accent6">
                    <a:lumMod val="60000"/>
                    <a:lumOff val="40000"/>
                  </a:schemeClr>
                </a:solidFill>
                <a:effectLst>
                  <a:outerShdw blurRad="12700" dist="38100" dir="2700000" algn="tl" rotWithShape="0">
                    <a:schemeClr val="bg1">
                      <a:lumMod val="50000"/>
                    </a:schemeClr>
                  </a:outerShdw>
                </a:effectLst>
              </a:rPr>
              <a:t>it is the similarity of the MHCs that determines a compatible match!</a:t>
            </a:r>
          </a:p>
        </p:txBody>
      </p:sp>
      <p:pic>
        <p:nvPicPr>
          <p:cNvPr id="8" name="Content Placeholder 16">
            <a:extLst>
              <a:ext uri="{FF2B5EF4-FFF2-40B4-BE49-F238E27FC236}">
                <a16:creationId xmlns:a16="http://schemas.microsoft.com/office/drawing/2014/main" id="{44668919-CEDB-4AFF-9F2D-6356722196C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807" r="1" b="1"/>
          <a:stretch/>
        </p:blipFill>
        <p:spPr>
          <a:xfrm>
            <a:off x="5192225" y="492573"/>
            <a:ext cx="6476739" cy="5880796"/>
          </a:xfrm>
          <a:prstGeom prst="rect">
            <a:avLst/>
          </a:prstGeom>
        </p:spPr>
      </p:pic>
    </p:spTree>
    <p:extLst>
      <p:ext uri="{BB962C8B-B14F-4D97-AF65-F5344CB8AC3E}">
        <p14:creationId xmlns:p14="http://schemas.microsoft.com/office/powerpoint/2010/main" val="88262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8382D31-1B90-4FD3-BF94-F49A75D684AC}"/>
              </a:ext>
            </a:extLst>
          </p:cNvPr>
          <p:cNvSpPr txBox="1">
            <a:spLocks/>
          </p:cNvSpPr>
          <p:nvPr/>
        </p:nvSpPr>
        <p:spPr>
          <a:xfrm>
            <a:off x="-1" y="814533"/>
            <a:ext cx="3412671" cy="5994542"/>
          </a:xfrm>
          <a:prstGeom prst="rect">
            <a:avLst/>
          </a:prstGeom>
          <a:solidFill>
            <a:schemeClr val="tx2">
              <a:lumMod val="20000"/>
              <a:lumOff val="80000"/>
              <a:alpha val="60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sz="2400" b="1" dirty="0">
                <a:latin typeface="Adobe Garamond Pro Bold" panose="02020702060506020403" pitchFamily="18" charset="0"/>
              </a:rPr>
              <a:t>The immune system is constantly screening the cells of the body and checking these MHC molecules for signs of danger.</a:t>
            </a:r>
          </a:p>
          <a:p>
            <a:endParaRPr lang="en-US" sz="2400" b="1" dirty="0">
              <a:latin typeface="Adobe Garamond Pro Bold" panose="02020702060506020403" pitchFamily="18" charset="0"/>
            </a:endParaRPr>
          </a:p>
          <a:p>
            <a:r>
              <a:rPr lang="en-US" sz="2400" b="1" dirty="0">
                <a:latin typeface="Adobe Garamond Pro Bold" panose="02020702060506020403" pitchFamily="18" charset="0"/>
              </a:rPr>
              <a:t>Immune cells can use the MHCs to know if a cell is one of the following potential threats</a:t>
            </a:r>
          </a:p>
          <a:p>
            <a:endParaRPr lang="en-US" sz="2400" b="1" dirty="0">
              <a:latin typeface="Adobe Garamond Pro Bold" panose="02020702060506020403" pitchFamily="18" charset="0"/>
            </a:endParaRPr>
          </a:p>
          <a:p>
            <a:pPr marL="742950" indent="-182880">
              <a:buFont typeface="+mj-lt"/>
              <a:buAutoNum type="arabicPeriod"/>
            </a:pPr>
            <a:r>
              <a:rPr lang="en-US" sz="2400" b="1" dirty="0">
                <a:latin typeface="Adobe Garamond Pro Bold" panose="02020702060506020403" pitchFamily="18" charset="0"/>
              </a:rPr>
              <a:t>A Foreign Invader</a:t>
            </a:r>
          </a:p>
          <a:p>
            <a:pPr marL="742950" indent="-182880">
              <a:buFont typeface="+mj-lt"/>
              <a:buAutoNum type="arabicPeriod"/>
            </a:pPr>
            <a:r>
              <a:rPr lang="en-US" sz="2400" b="1" dirty="0">
                <a:latin typeface="Adobe Garamond Pro Bold" panose="02020702060506020403" pitchFamily="18" charset="0"/>
              </a:rPr>
              <a:t>A Damaged Cell</a:t>
            </a:r>
          </a:p>
          <a:p>
            <a:pPr marL="742950" indent="-182880">
              <a:buFont typeface="+mj-lt"/>
              <a:buAutoNum type="arabicPeriod"/>
            </a:pPr>
            <a:r>
              <a:rPr lang="en-US" sz="2400" b="1" dirty="0">
                <a:latin typeface="Adobe Garamond Pro Bold" panose="02020702060506020403" pitchFamily="18" charset="0"/>
              </a:rPr>
              <a:t>An Infected Cells</a:t>
            </a:r>
          </a:p>
          <a:p>
            <a:pPr marL="742950" indent="-182880">
              <a:buFont typeface="+mj-lt"/>
              <a:buAutoNum type="arabicPeriod"/>
            </a:pPr>
            <a:r>
              <a:rPr lang="en-US" sz="2400" b="1" dirty="0">
                <a:latin typeface="Adobe Garamond Pro Bold" panose="02020702060506020403" pitchFamily="18" charset="0"/>
              </a:rPr>
              <a:t>A Mutated or Cancerous Cell</a:t>
            </a:r>
          </a:p>
        </p:txBody>
      </p:sp>
      <p:pic>
        <p:nvPicPr>
          <p:cNvPr id="4" name="Picture 3" descr="A picture containing clipart&#10;&#10;Description generated with very high confidence">
            <a:extLst>
              <a:ext uri="{FF2B5EF4-FFF2-40B4-BE49-F238E27FC236}">
                <a16:creationId xmlns:a16="http://schemas.microsoft.com/office/drawing/2014/main" id="{1624C7E7-7A61-4FE7-836B-F5170AC3E90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54" b="98380" l="9859" r="89885">
                        <a14:foregroundMark x1="31882" y1="34028" x2="36748" y2="42130"/>
                        <a14:foregroundMark x1="28169" y1="43287" x2="40333" y2="33796"/>
                        <a14:foregroundMark x1="39437" y1="34028" x2="46735" y2="46296"/>
                        <a14:foregroundMark x1="32138" y1="90972" x2="32138" y2="90972"/>
                        <a14:foregroundMark x1="34187" y1="50463" x2="38412" y2="40972"/>
                        <a14:foregroundMark x1="42638" y1="42361" x2="49936" y2="32639"/>
                        <a14:foregroundMark x1="51985" y1="98380" x2="51985" y2="98380"/>
                      </a14:backgroundRemoval>
                    </a14:imgEffect>
                  </a14:imgLayer>
                </a14:imgProps>
              </a:ext>
              <a:ext uri="{28A0092B-C50C-407E-A947-70E740481C1C}">
                <a14:useLocalDpi xmlns:a14="http://schemas.microsoft.com/office/drawing/2010/main" val="0"/>
              </a:ext>
            </a:extLst>
          </a:blip>
          <a:stretch>
            <a:fillRect/>
          </a:stretch>
        </p:blipFill>
        <p:spPr>
          <a:xfrm flipH="1">
            <a:off x="1360796" y="2022726"/>
            <a:ext cx="7707201" cy="4263138"/>
          </a:xfrm>
          <a:prstGeom prst="rect">
            <a:avLst/>
          </a:prstGeom>
        </p:spPr>
      </p:pic>
      <p:sp>
        <p:nvSpPr>
          <p:cNvPr id="11" name="Cylinder 10">
            <a:extLst>
              <a:ext uri="{FF2B5EF4-FFF2-40B4-BE49-F238E27FC236}">
                <a16:creationId xmlns:a16="http://schemas.microsoft.com/office/drawing/2014/main" id="{BB822D0B-0D89-4920-9F41-CA1A335BE99A}"/>
              </a:ext>
            </a:extLst>
          </p:cNvPr>
          <p:cNvSpPr/>
          <p:nvPr/>
        </p:nvSpPr>
        <p:spPr>
          <a:xfrm rot="19862001" flipH="1">
            <a:off x="8519537" y="2135039"/>
            <a:ext cx="244525" cy="1291049"/>
          </a:xfrm>
          <a:prstGeom prst="can">
            <a:avLst/>
          </a:prstGeom>
          <a:blipFill dpi="0" rotWithShape="0">
            <a:blip r:embed="rId4">
              <a:extLst>
                <a:ext uri="{837473B0-CC2E-450A-ABE3-18F120FF3D39}">
                  <a1611:picAttrSrcUrl xmlns:a1611="http://schemas.microsoft.com/office/drawing/2016/11/main" r:id="rId5"/>
                </a:ext>
              </a:extLst>
            </a:blip>
            <a:srcRect/>
            <a:stretch>
              <a:fillRect/>
            </a:stretch>
          </a:blip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BFFAE-A867-4B4A-8B54-D4918923F118}"/>
              </a:ext>
            </a:extLst>
          </p:cNvPr>
          <p:cNvSpPr>
            <a:spLocks noGrp="1"/>
          </p:cNvSpPr>
          <p:nvPr>
            <p:ph type="title"/>
          </p:nvPr>
        </p:nvSpPr>
        <p:spPr>
          <a:xfrm>
            <a:off x="0" y="48925"/>
            <a:ext cx="12192000" cy="765608"/>
          </a:xfrm>
          <a:solidFill>
            <a:schemeClr val="tx2">
              <a:lumMod val="20000"/>
              <a:lumOff val="80000"/>
              <a:alpha val="41000"/>
            </a:schemeClr>
          </a:solidFill>
        </p:spPr>
        <p:txBody>
          <a:bodyPr/>
          <a:lstStyle/>
          <a:p>
            <a:pPr algn="ctr"/>
            <a:r>
              <a:rPr lang="en-US" b="1" dirty="0">
                <a:effectLst>
                  <a:outerShdw blurRad="38100" dist="38100" dir="2700000" algn="tl">
                    <a:srgbClr val="000000">
                      <a:alpha val="43137"/>
                    </a:srgbClr>
                  </a:outerShdw>
                </a:effectLst>
                <a:latin typeface="Cooper Std Black" panose="0208090304030B020404" pitchFamily="18" charset="0"/>
              </a:rPr>
              <a:t>Recognizing Invaders</a:t>
            </a:r>
          </a:p>
        </p:txBody>
      </p:sp>
      <p:pic>
        <p:nvPicPr>
          <p:cNvPr id="8" name="Picture 7" descr="A close up of a sign&#10;&#10;Description generated with very high confidence">
            <a:extLst>
              <a:ext uri="{FF2B5EF4-FFF2-40B4-BE49-F238E27FC236}">
                <a16:creationId xmlns:a16="http://schemas.microsoft.com/office/drawing/2014/main" id="{46A31520-F0AA-4AEB-A53F-C06EADFC0B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4625" y="6189596"/>
            <a:ext cx="1514732" cy="269845"/>
          </a:xfrm>
          <a:prstGeom prst="rect">
            <a:avLst/>
          </a:prstGeom>
        </p:spPr>
      </p:pic>
      <p:pic>
        <p:nvPicPr>
          <p:cNvPr id="10" name="Picture 9" descr="A picture containing clipart&#10;&#10;Description generated with very high confidence">
            <a:extLst>
              <a:ext uri="{FF2B5EF4-FFF2-40B4-BE49-F238E27FC236}">
                <a16:creationId xmlns:a16="http://schemas.microsoft.com/office/drawing/2014/main" id="{98809332-B200-4E44-A28B-855AB72D5E3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04" b="91693" l="10000" r="90000">
                        <a14:foregroundMark x1="24390" y1="35463" x2="58049" y2="23642"/>
                        <a14:foregroundMark x1="23902" y1="23003" x2="56829" y2="31629"/>
                        <a14:foregroundMark x1="16585" y1="36741" x2="17805" y2="35783"/>
                        <a14:foregroundMark x1="21707" y1="31949" x2="22927" y2="30990"/>
                        <a14:foregroundMark x1="22927" y1="30351" x2="23171" y2="28754"/>
                        <a14:foregroundMark x1="24390" y1="27157" x2="26341" y2="24601"/>
                        <a14:foregroundMark x1="28049" y1="23962" x2="28049" y2="23962"/>
                        <a14:foregroundMark x1="29512" y1="27157" x2="31951" y2="33227"/>
                        <a14:foregroundMark x1="23902" y1="42812" x2="58537" y2="34505"/>
                        <a14:foregroundMark x1="47805" y1="10863" x2="47805" y2="10863"/>
                        <a14:foregroundMark x1="45854" y1="91693" x2="45854" y2="91693"/>
                        <a14:foregroundMark x1="46341" y1="18850" x2="75366" y2="35463"/>
                        <a14:foregroundMark x1="75366" y1="35463" x2="75366" y2="35783"/>
                        <a14:foregroundMark x1="57561" y1="17252" x2="60732" y2="38978"/>
                        <a14:foregroundMark x1="60732" y1="38978" x2="65366" y2="51757"/>
                        <a14:foregroundMark x1="53171" y1="45687" x2="60976" y2="33227"/>
                        <a14:foregroundMark x1="50976" y1="36741" x2="56585" y2="44089"/>
                        <a14:foregroundMark x1="56585" y1="44089" x2="57805" y2="47284"/>
                        <a14:foregroundMark x1="39756" y1="21725" x2="35854" y2="30990"/>
                        <a14:foregroundMark x1="35854" y1="30990" x2="34390" y2="47284"/>
                        <a14:foregroundMark x1="17805" y1="47284" x2="25854" y2="34824"/>
                        <a14:foregroundMark x1="17805" y1="37061" x2="25122" y2="35144"/>
                        <a14:foregroundMark x1="25122" y1="35144" x2="25854" y2="34505"/>
                        <a14:foregroundMark x1="18537" y1="30990" x2="19756" y2="29712"/>
                        <a14:foregroundMark x1="45610" y1="9585" x2="45610" y2="9585"/>
                        <a14:foregroundMark x1="29024" y1="18530" x2="29024" y2="18530"/>
                      </a14:backgroundRemoval>
                    </a14:imgEffect>
                  </a14:imgLayer>
                </a14:imgProps>
              </a:ext>
              <a:ext uri="{28A0092B-C50C-407E-A947-70E740481C1C}">
                <a14:useLocalDpi xmlns:a14="http://schemas.microsoft.com/office/drawing/2010/main" val="0"/>
              </a:ext>
            </a:extLst>
          </a:blip>
          <a:stretch>
            <a:fillRect/>
          </a:stretch>
        </p:blipFill>
        <p:spPr>
          <a:xfrm>
            <a:off x="7605509" y="2448552"/>
            <a:ext cx="5077145" cy="3875967"/>
          </a:xfrm>
          <a:prstGeom prst="rect">
            <a:avLst/>
          </a:prstGeom>
        </p:spPr>
      </p:pic>
      <p:sp>
        <p:nvSpPr>
          <p:cNvPr id="12" name="Flowchart: Alternate Process 11">
            <a:extLst>
              <a:ext uri="{FF2B5EF4-FFF2-40B4-BE49-F238E27FC236}">
                <a16:creationId xmlns:a16="http://schemas.microsoft.com/office/drawing/2014/main" id="{6DD9237C-647D-4209-B6C8-0A56F494EE83}"/>
              </a:ext>
            </a:extLst>
          </p:cNvPr>
          <p:cNvSpPr/>
          <p:nvPr/>
        </p:nvSpPr>
        <p:spPr>
          <a:xfrm rot="19905041">
            <a:off x="7327687" y="1299271"/>
            <a:ext cx="1664695" cy="1156187"/>
          </a:xfrm>
          <a:prstGeom prst="flowChartAlternateProcess">
            <a:avLst/>
          </a:prstGeom>
          <a:ln w="66675">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dirty="0">
                <a:effectLst>
                  <a:outerShdw blurRad="114300" dist="38100" dir="2700000" sx="102000" sy="102000" algn="tl" rotWithShape="0">
                    <a:prstClr val="black"/>
                  </a:outerShdw>
                </a:effectLst>
                <a:latin typeface="Cooper Std Black" panose="0208090304030B020404" pitchFamily="18" charset="0"/>
                <a:ea typeface="Adobe Gothic Std B" panose="020B0800000000000000" pitchFamily="34" charset="-128"/>
              </a:rPr>
              <a:t>NOT CINDY’S CELL!</a:t>
            </a:r>
          </a:p>
        </p:txBody>
      </p:sp>
      <p:sp>
        <p:nvSpPr>
          <p:cNvPr id="5" name="Star: 7 Points 4">
            <a:extLst>
              <a:ext uri="{FF2B5EF4-FFF2-40B4-BE49-F238E27FC236}">
                <a16:creationId xmlns:a16="http://schemas.microsoft.com/office/drawing/2014/main" id="{33066E55-5E0E-47D4-8062-C5A799F42349}"/>
              </a:ext>
            </a:extLst>
          </p:cNvPr>
          <p:cNvSpPr/>
          <p:nvPr/>
        </p:nvSpPr>
        <p:spPr>
          <a:xfrm rot="20633877">
            <a:off x="5910865" y="4629632"/>
            <a:ext cx="1157839" cy="811218"/>
          </a:xfrm>
          <a:prstGeom prst="star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200" b="1" dirty="0"/>
              <a:t>The </a:t>
            </a:r>
          </a:p>
          <a:p>
            <a:pPr algn="ctr"/>
            <a:r>
              <a:rPr lang="en-US" sz="1200" b="1" dirty="0"/>
              <a:t>PO PO</a:t>
            </a:r>
          </a:p>
        </p:txBody>
      </p:sp>
    </p:spTree>
    <p:extLst>
      <p:ext uri="{BB962C8B-B14F-4D97-AF65-F5344CB8AC3E}">
        <p14:creationId xmlns:p14="http://schemas.microsoft.com/office/powerpoint/2010/main" val="1472556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mans face&#10;&#10;Description generated with high confidence">
            <a:extLst>
              <a:ext uri="{FF2B5EF4-FFF2-40B4-BE49-F238E27FC236}">
                <a16:creationId xmlns:a16="http://schemas.microsoft.com/office/drawing/2014/main" id="{D5347EEB-C246-4211-9B14-824E6D4A6985}"/>
              </a:ext>
            </a:extLst>
          </p:cNvPr>
          <p:cNvPicPr>
            <a:picLocks noChangeAspect="1"/>
          </p:cNvPicPr>
          <p:nvPr/>
        </p:nvPicPr>
        <p:blipFill rotWithShape="1">
          <a:blip r:embed="rId2">
            <a:extLst>
              <a:ext uri="{28A0092B-C50C-407E-A947-70E740481C1C}">
                <a14:useLocalDpi xmlns:a14="http://schemas.microsoft.com/office/drawing/2010/main" val="0"/>
              </a:ext>
            </a:extLst>
          </a:blip>
          <a:srcRect t="-3495" r="-4771" b="-3"/>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24F3262E-148F-4845-A057-0E260C5C7635}"/>
              </a:ext>
            </a:extLst>
          </p:cNvPr>
          <p:cNvSpPr>
            <a:spLocks noGrp="1"/>
          </p:cNvSpPr>
          <p:nvPr>
            <p:ph type="title"/>
          </p:nvPr>
        </p:nvSpPr>
        <p:spPr>
          <a:xfrm>
            <a:off x="371839" y="116649"/>
            <a:ext cx="6735544" cy="783898"/>
          </a:xfrm>
        </p:spPr>
        <p:txBody>
          <a:bodyPr>
            <a:normAutofit/>
          </a:bodyPr>
          <a:lstStyle/>
          <a:p>
            <a:r>
              <a:rPr lang="en-US" sz="3700" b="1" dirty="0"/>
              <a:t>THE SECOND LINE OF DEFENSE</a:t>
            </a:r>
            <a:endParaRPr lang="en-US" sz="3700" dirty="0"/>
          </a:p>
        </p:txBody>
      </p:sp>
      <p:sp>
        <p:nvSpPr>
          <p:cNvPr id="3" name="Content Placeholder 2">
            <a:extLst>
              <a:ext uri="{FF2B5EF4-FFF2-40B4-BE49-F238E27FC236}">
                <a16:creationId xmlns:a16="http://schemas.microsoft.com/office/drawing/2014/main" id="{9D96118F-1D55-47B6-A83F-5AFA762302F3}"/>
              </a:ext>
            </a:extLst>
          </p:cNvPr>
          <p:cNvSpPr>
            <a:spLocks noGrp="1"/>
          </p:cNvSpPr>
          <p:nvPr>
            <p:ph idx="1"/>
          </p:nvPr>
        </p:nvSpPr>
        <p:spPr>
          <a:xfrm>
            <a:off x="129309" y="1017186"/>
            <a:ext cx="4171088" cy="5497914"/>
          </a:xfrm>
        </p:spPr>
        <p:txBody>
          <a:bodyPr>
            <a:normAutofit/>
          </a:bodyPr>
          <a:lstStyle/>
          <a:p>
            <a:r>
              <a:rPr lang="en-US" b="1" dirty="0"/>
              <a:t>THE SECOND LINE OF DEFENSE  </a:t>
            </a:r>
          </a:p>
          <a:p>
            <a:pPr marL="0" indent="0">
              <a:buNone/>
            </a:pPr>
            <a:r>
              <a:rPr lang="en-US" dirty="0"/>
              <a:t>These defenses are the </a:t>
            </a:r>
          </a:p>
          <a:p>
            <a:pPr marL="514350" indent="-514350">
              <a:buFont typeface="+mj-lt"/>
              <a:buAutoNum type="arabicPeriod"/>
            </a:pPr>
            <a:r>
              <a:rPr lang="en-US" b="1" u="sng" dirty="0"/>
              <a:t>internal cellular </a:t>
            </a:r>
            <a:r>
              <a:rPr lang="en-US" b="1" dirty="0"/>
              <a:t>and </a:t>
            </a:r>
          </a:p>
          <a:p>
            <a:pPr marL="514350" indent="-514350">
              <a:buFont typeface="+mj-lt"/>
              <a:buAutoNum type="arabicPeriod"/>
            </a:pPr>
            <a:r>
              <a:rPr lang="en-US" b="1" u="sng" dirty="0"/>
              <a:t>chemical defenses</a:t>
            </a:r>
            <a:r>
              <a:rPr lang="en-US" dirty="0"/>
              <a:t> </a:t>
            </a:r>
          </a:p>
          <a:p>
            <a:pPr marL="0" indent="0">
              <a:buNone/>
            </a:pPr>
            <a:r>
              <a:rPr lang="en-US" dirty="0"/>
              <a:t>of the body that kick into action if the pathogen enters the body. </a:t>
            </a:r>
          </a:p>
          <a:p>
            <a:pPr marL="0" indent="0">
              <a:buNone/>
            </a:pPr>
            <a:endParaRPr lang="en-US" dirty="0"/>
          </a:p>
        </p:txBody>
      </p:sp>
    </p:spTree>
    <p:extLst>
      <p:ext uri="{BB962C8B-B14F-4D97-AF65-F5344CB8AC3E}">
        <p14:creationId xmlns:p14="http://schemas.microsoft.com/office/powerpoint/2010/main" val="2658953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E660-81A8-4F37-9B2E-F8CB6C859F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73689D-F903-449A-AF35-2EA5D3B086E1}"/>
              </a:ext>
            </a:extLst>
          </p:cNvPr>
          <p:cNvSpPr>
            <a:spLocks noGrp="1"/>
          </p:cNvSpPr>
          <p:nvPr>
            <p:ph idx="1"/>
          </p:nvPr>
        </p:nvSpPr>
        <p:spPr/>
        <p:txBody>
          <a:bodyPr/>
          <a:lstStyle/>
          <a:p>
            <a:endParaRPr lang="en-US"/>
          </a:p>
        </p:txBody>
      </p:sp>
      <p:pic>
        <p:nvPicPr>
          <p:cNvPr id="1026" name="Picture 2" descr="Picture">
            <a:extLst>
              <a:ext uri="{FF2B5EF4-FFF2-40B4-BE49-F238E27FC236}">
                <a16:creationId xmlns:a16="http://schemas.microsoft.com/office/drawing/2014/main" id="{EA5C2459-E9FA-4439-A392-927A86433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12192000" cy="67151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678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E660-81A8-4F37-9B2E-F8CB6C859F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73689D-F903-449A-AF35-2EA5D3B086E1}"/>
              </a:ext>
            </a:extLst>
          </p:cNvPr>
          <p:cNvSpPr>
            <a:spLocks noGrp="1"/>
          </p:cNvSpPr>
          <p:nvPr>
            <p:ph idx="1"/>
          </p:nvPr>
        </p:nvSpPr>
        <p:spPr/>
        <p:txBody>
          <a:bodyPr/>
          <a:lstStyle/>
          <a:p>
            <a:endParaRPr lang="en-US"/>
          </a:p>
        </p:txBody>
      </p:sp>
      <p:pic>
        <p:nvPicPr>
          <p:cNvPr id="1026" name="Picture 2" descr="Picture">
            <a:extLst>
              <a:ext uri="{FF2B5EF4-FFF2-40B4-BE49-F238E27FC236}">
                <a16:creationId xmlns:a16="http://schemas.microsoft.com/office/drawing/2014/main" id="{EA5C2459-E9FA-4439-A392-927A86433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12192000" cy="67151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CC1E2B0-36E1-4CBF-959F-4A4BE6715E47}"/>
              </a:ext>
            </a:extLst>
          </p:cNvPr>
          <p:cNvSpPr/>
          <p:nvPr/>
        </p:nvSpPr>
        <p:spPr>
          <a:xfrm>
            <a:off x="100014" y="2347802"/>
            <a:ext cx="2214562" cy="10811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EE0FBDD-374F-4E71-94C3-9BF8DB36D365}"/>
              </a:ext>
            </a:extLst>
          </p:cNvPr>
          <p:cNvSpPr/>
          <p:nvPr/>
        </p:nvSpPr>
        <p:spPr>
          <a:xfrm>
            <a:off x="2314576" y="2212864"/>
            <a:ext cx="1728787" cy="430323"/>
          </a:xfrm>
          <a:prstGeom prst="ellipse">
            <a:avLst/>
          </a:prstGeom>
          <a:solidFill>
            <a:srgbClr val="FFFF00">
              <a:alpha val="44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855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250" fill="hold"/>
                                        <p:tgtEl>
                                          <p:spTgt spid="6"/>
                                        </p:tgtEl>
                                        <p:attrNameLst>
                                          <p:attrName>ppt_w</p:attrName>
                                        </p:attrNameLst>
                                      </p:cBhvr>
                                      <p:tavLst>
                                        <p:tav tm="0">
                                          <p:val>
                                            <p:fltVal val="0"/>
                                          </p:val>
                                        </p:tav>
                                        <p:tav tm="100000">
                                          <p:val>
                                            <p:strVal val="#ppt_w"/>
                                          </p:val>
                                        </p:tav>
                                      </p:tavLst>
                                    </p:anim>
                                    <p:anim calcmode="lin" valueType="num">
                                      <p:cBhvr>
                                        <p:cTn id="16" dur="1250" fill="hold"/>
                                        <p:tgtEl>
                                          <p:spTgt spid="6"/>
                                        </p:tgtEl>
                                        <p:attrNameLst>
                                          <p:attrName>ppt_h</p:attrName>
                                        </p:attrNameLst>
                                      </p:cBhvr>
                                      <p:tavLst>
                                        <p:tav tm="0">
                                          <p:val>
                                            <p:fltVal val="0"/>
                                          </p:val>
                                        </p:tav>
                                        <p:tav tm="100000">
                                          <p:val>
                                            <p:strVal val="#ppt_h"/>
                                          </p:val>
                                        </p:tav>
                                      </p:tavLst>
                                    </p:anim>
                                    <p:animEffect transition="in" filter="fade">
                                      <p:cBhvr>
                                        <p:cTn id="1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61CEA8-1E81-4422-A609-1027DC62516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285"/>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45B0D51F-AE93-4CAF-ABF0-BE7A105AC4D6}"/>
              </a:ext>
            </a:extLst>
          </p:cNvPr>
          <p:cNvSpPr>
            <a:spLocks noGrp="1"/>
          </p:cNvSpPr>
          <p:nvPr>
            <p:ph type="title"/>
          </p:nvPr>
        </p:nvSpPr>
        <p:spPr>
          <a:xfrm>
            <a:off x="648931" y="343517"/>
            <a:ext cx="3651467" cy="1142384"/>
          </a:xfrm>
        </p:spPr>
        <p:txBody>
          <a:bodyPr>
            <a:normAutofit/>
          </a:bodyPr>
          <a:lstStyle/>
          <a:p>
            <a:r>
              <a:rPr lang="en-US" b="1" dirty="0"/>
              <a:t>PHAGOCYTES</a:t>
            </a:r>
            <a:endParaRPr lang="en-US" dirty="0"/>
          </a:p>
        </p:txBody>
      </p:sp>
      <p:sp>
        <p:nvSpPr>
          <p:cNvPr id="3" name="Content Placeholder 2">
            <a:extLst>
              <a:ext uri="{FF2B5EF4-FFF2-40B4-BE49-F238E27FC236}">
                <a16:creationId xmlns:a16="http://schemas.microsoft.com/office/drawing/2014/main" id="{F12632D3-9522-4CEC-9D0E-5B685750F510}"/>
              </a:ext>
            </a:extLst>
          </p:cNvPr>
          <p:cNvSpPr>
            <a:spLocks noGrp="1"/>
          </p:cNvSpPr>
          <p:nvPr>
            <p:ph idx="1"/>
          </p:nvPr>
        </p:nvSpPr>
        <p:spPr>
          <a:xfrm>
            <a:off x="648931" y="1771650"/>
            <a:ext cx="3651466" cy="4452169"/>
          </a:xfrm>
        </p:spPr>
        <p:txBody>
          <a:bodyPr>
            <a:normAutofit lnSpcReduction="10000"/>
          </a:bodyPr>
          <a:lstStyle/>
          <a:p>
            <a:r>
              <a:rPr lang="en-US" sz="2400" i="1" dirty="0"/>
              <a:t>    Defensive cells </a:t>
            </a:r>
            <a:r>
              <a:rPr lang="en-US" sz="2400" dirty="0"/>
              <a:t>are white blood cells called </a:t>
            </a:r>
            <a:r>
              <a:rPr lang="en-US" sz="2400" b="1" dirty="0"/>
              <a:t>phagocytes </a:t>
            </a:r>
            <a:r>
              <a:rPr lang="en-US" sz="2400" dirty="0"/>
              <a:t>that "eat" unwanted invaders of the body, as well as dead or damaged cells. </a:t>
            </a:r>
          </a:p>
          <a:p>
            <a:r>
              <a:rPr lang="en-US" sz="2400" dirty="0"/>
              <a:t>The term phagocytes comes from the words for "phage" which means "to eat", and "</a:t>
            </a:r>
            <a:r>
              <a:rPr lang="en-US" sz="2400" dirty="0" err="1"/>
              <a:t>cyte</a:t>
            </a:r>
            <a:r>
              <a:rPr lang="en-US" sz="2400" dirty="0"/>
              <a:t>" which means "cell". </a:t>
            </a:r>
          </a:p>
          <a:p>
            <a:r>
              <a:rPr lang="en-US" sz="2400" dirty="0"/>
              <a:t>So phagocytes will "eat" unwanted entities. </a:t>
            </a:r>
          </a:p>
        </p:txBody>
      </p:sp>
    </p:spTree>
    <p:extLst>
      <p:ext uri="{BB962C8B-B14F-4D97-AF65-F5344CB8AC3E}">
        <p14:creationId xmlns:p14="http://schemas.microsoft.com/office/powerpoint/2010/main" val="3093940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clipart&#10;&#10;Description generated with very high confidence">
            <a:extLst>
              <a:ext uri="{FF2B5EF4-FFF2-40B4-BE49-F238E27FC236}">
                <a16:creationId xmlns:a16="http://schemas.microsoft.com/office/drawing/2014/main" id="{22CF621B-81B1-4CCE-98BA-77EDE84F8340}"/>
              </a:ext>
            </a:extLst>
          </p:cNvPr>
          <p:cNvPicPr>
            <a:picLocks noChangeAspect="1"/>
          </p:cNvPicPr>
          <p:nvPr/>
        </p:nvPicPr>
        <p:blipFill rotWithShape="1">
          <a:blip r:embed="rId2">
            <a:extLst>
              <a:ext uri="{28A0092B-C50C-407E-A947-70E740481C1C}">
                <a14:useLocalDpi xmlns:a14="http://schemas.microsoft.com/office/drawing/2010/main" val="0"/>
              </a:ext>
            </a:extLst>
          </a:blip>
          <a:srcRect t="3169" r="-2" b="4881"/>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45B0D51F-AE93-4CAF-ABF0-BE7A105AC4D6}"/>
              </a:ext>
            </a:extLst>
          </p:cNvPr>
          <p:cNvSpPr>
            <a:spLocks noGrp="1"/>
          </p:cNvSpPr>
          <p:nvPr>
            <p:ph type="title"/>
          </p:nvPr>
        </p:nvSpPr>
        <p:spPr>
          <a:xfrm>
            <a:off x="648930" y="0"/>
            <a:ext cx="3651467" cy="1676603"/>
          </a:xfrm>
        </p:spPr>
        <p:txBody>
          <a:bodyPr>
            <a:normAutofit/>
          </a:bodyPr>
          <a:lstStyle/>
          <a:p>
            <a:r>
              <a:rPr lang="en-US" b="1" dirty="0"/>
              <a:t>PHAGOCYTOSIS</a:t>
            </a:r>
            <a:endParaRPr lang="en-US" dirty="0"/>
          </a:p>
        </p:txBody>
      </p:sp>
      <p:sp>
        <p:nvSpPr>
          <p:cNvPr id="3" name="Content Placeholder 2">
            <a:extLst>
              <a:ext uri="{FF2B5EF4-FFF2-40B4-BE49-F238E27FC236}">
                <a16:creationId xmlns:a16="http://schemas.microsoft.com/office/drawing/2014/main" id="{F12632D3-9522-4CEC-9D0E-5B685750F510}"/>
              </a:ext>
            </a:extLst>
          </p:cNvPr>
          <p:cNvSpPr>
            <a:spLocks noGrp="1"/>
          </p:cNvSpPr>
          <p:nvPr>
            <p:ph idx="1"/>
          </p:nvPr>
        </p:nvSpPr>
        <p:spPr>
          <a:xfrm>
            <a:off x="152400" y="1333500"/>
            <a:ext cx="4486656" cy="5372100"/>
          </a:xfrm>
        </p:spPr>
        <p:txBody>
          <a:bodyPr>
            <a:normAutofit lnSpcReduction="10000"/>
          </a:bodyPr>
          <a:lstStyle/>
          <a:p>
            <a:r>
              <a:rPr lang="en-US" i="1" dirty="0"/>
              <a:t> </a:t>
            </a:r>
            <a:r>
              <a:rPr lang="en-US" dirty="0"/>
              <a:t>So phagocytes will "eat" unwanted entities found in the body by engulfing them and chemically breaking them down in a process called </a:t>
            </a:r>
            <a:r>
              <a:rPr lang="en-US" b="1" dirty="0"/>
              <a:t>phagocytosis.</a:t>
            </a:r>
          </a:p>
          <a:p>
            <a:r>
              <a:rPr lang="en-US" b="1" dirty="0"/>
              <a:t> </a:t>
            </a:r>
            <a:r>
              <a:rPr lang="en-US" dirty="0"/>
              <a:t>Phagocytes are </a:t>
            </a:r>
            <a:r>
              <a:rPr lang="en-US" b="1" dirty="0"/>
              <a:t>nonspecific </a:t>
            </a:r>
            <a:r>
              <a:rPr lang="en-US" dirty="0"/>
              <a:t>and will get rid of pathogenic organisms, as well as dead or damaged cells or unwanted debris found in the body. </a:t>
            </a:r>
          </a:p>
          <a:p>
            <a:r>
              <a:rPr lang="en-US" dirty="0"/>
              <a:t>In a sense, they are the body's janitorial service. ​</a:t>
            </a:r>
          </a:p>
        </p:txBody>
      </p:sp>
    </p:spTree>
    <p:extLst>
      <p:ext uri="{BB962C8B-B14F-4D97-AF65-F5344CB8AC3E}">
        <p14:creationId xmlns:p14="http://schemas.microsoft.com/office/powerpoint/2010/main" val="2222699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cake&#10;&#10;Description generated with high confidence">
            <a:extLst>
              <a:ext uri="{FF2B5EF4-FFF2-40B4-BE49-F238E27FC236}">
                <a16:creationId xmlns:a16="http://schemas.microsoft.com/office/drawing/2014/main" id="{8FD8117C-5793-4924-97DC-3868DBEA6AB2}"/>
              </a:ext>
            </a:extLst>
          </p:cNvPr>
          <p:cNvPicPr>
            <a:picLocks noChangeAspect="1"/>
          </p:cNvPicPr>
          <p:nvPr/>
        </p:nvPicPr>
        <p:blipFill rotWithShape="1">
          <a:blip r:embed="rId2">
            <a:extLst>
              <a:ext uri="{28A0092B-C50C-407E-A947-70E740481C1C}">
                <a14:useLocalDpi xmlns:a14="http://schemas.microsoft.com/office/drawing/2010/main" val="0"/>
              </a:ext>
            </a:extLst>
          </a:blip>
          <a:srcRect t="2063" r="318" b="1407"/>
          <a:stretch/>
        </p:blipFill>
        <p:spPr>
          <a:xfrm>
            <a:off x="3331045" y="1162667"/>
            <a:ext cx="4163900" cy="5394219"/>
          </a:xfrm>
          <a:prstGeom prst="rect">
            <a:avLst/>
          </a:prstGeom>
          <a:effectLst/>
        </p:spPr>
      </p:pic>
      <p:sp>
        <p:nvSpPr>
          <p:cNvPr id="2" name="Title 1">
            <a:extLst>
              <a:ext uri="{FF2B5EF4-FFF2-40B4-BE49-F238E27FC236}">
                <a16:creationId xmlns:a16="http://schemas.microsoft.com/office/drawing/2014/main" id="{CC25BC38-CE29-4428-B3AF-2315B9E3DBD3}"/>
              </a:ext>
            </a:extLst>
          </p:cNvPr>
          <p:cNvSpPr>
            <a:spLocks noGrp="1"/>
          </p:cNvSpPr>
          <p:nvPr>
            <p:ph type="title"/>
          </p:nvPr>
        </p:nvSpPr>
        <p:spPr>
          <a:xfrm>
            <a:off x="0" y="301114"/>
            <a:ext cx="12168043" cy="666134"/>
          </a:xfrm>
          <a:solidFill>
            <a:schemeClr val="accent1">
              <a:lumMod val="50000"/>
            </a:schemeClr>
          </a:solidFill>
        </p:spPr>
        <p:txBody>
          <a:bodyPr>
            <a:normAutofit/>
          </a:bodyPr>
          <a:lstStyle/>
          <a:p>
            <a:pPr algn="ctr"/>
            <a:r>
              <a:rPr lang="en-US" sz="4100" b="1" dirty="0">
                <a:solidFill>
                  <a:schemeClr val="bg1">
                    <a:lumMod val="95000"/>
                  </a:schemeClr>
                </a:solidFill>
              </a:rPr>
              <a:t>THE TWO TYPES OF PHAGOCYTES</a:t>
            </a:r>
          </a:p>
        </p:txBody>
      </p:sp>
      <p:sp>
        <p:nvSpPr>
          <p:cNvPr id="3" name="Content Placeholder 2">
            <a:extLst>
              <a:ext uri="{FF2B5EF4-FFF2-40B4-BE49-F238E27FC236}">
                <a16:creationId xmlns:a16="http://schemas.microsoft.com/office/drawing/2014/main" id="{16FAF91D-990B-4562-B9DB-03458C4FB130}"/>
              </a:ext>
            </a:extLst>
          </p:cNvPr>
          <p:cNvSpPr>
            <a:spLocks noGrp="1"/>
          </p:cNvSpPr>
          <p:nvPr>
            <p:ph idx="1"/>
          </p:nvPr>
        </p:nvSpPr>
        <p:spPr>
          <a:xfrm>
            <a:off x="367295" y="1214438"/>
            <a:ext cx="2480032" cy="5052244"/>
          </a:xfrm>
        </p:spPr>
        <p:txBody>
          <a:bodyPr>
            <a:normAutofit/>
          </a:bodyPr>
          <a:lstStyle/>
          <a:p>
            <a:pPr marL="0" indent="0">
              <a:buNone/>
            </a:pPr>
            <a:r>
              <a:rPr lang="en-US" sz="2000" b="1" dirty="0"/>
              <a:t>  The human body has two types of phagocytes; </a:t>
            </a:r>
          </a:p>
          <a:p>
            <a:pPr marL="514350" indent="-514350">
              <a:buFont typeface="+mj-lt"/>
              <a:buAutoNum type="arabicPeriod"/>
            </a:pPr>
            <a:r>
              <a:rPr lang="en-US" sz="2000" b="1" dirty="0"/>
              <a:t>Neutrophils </a:t>
            </a:r>
          </a:p>
          <a:p>
            <a:pPr marL="514350" indent="-514350">
              <a:buFont typeface="+mj-lt"/>
              <a:buAutoNum type="arabicPeriod"/>
            </a:pPr>
            <a:r>
              <a:rPr lang="en-US" sz="2000" b="1" dirty="0"/>
              <a:t>Monocytes (Macrophages).</a:t>
            </a:r>
          </a:p>
          <a:p>
            <a:pPr marL="514350" indent="-514350">
              <a:buFont typeface="+mj-lt"/>
              <a:buAutoNum type="arabicPeriod"/>
            </a:pPr>
            <a:endParaRPr lang="en-US" sz="2000" b="1" dirty="0"/>
          </a:p>
          <a:p>
            <a:pPr marL="0" indent="0">
              <a:buNone/>
            </a:pPr>
            <a:r>
              <a:rPr lang="en-US" sz="2000" b="1" dirty="0"/>
              <a:t> Both of these are types of white blood cells, but they have unique morphology, physiology and different mechanisms of action.</a:t>
            </a:r>
          </a:p>
        </p:txBody>
      </p:sp>
      <p:pic>
        <p:nvPicPr>
          <p:cNvPr id="7" name="Picture 6" descr="A close up of food&#10;&#10;Description generated with high confidence">
            <a:extLst>
              <a:ext uri="{FF2B5EF4-FFF2-40B4-BE49-F238E27FC236}">
                <a16:creationId xmlns:a16="http://schemas.microsoft.com/office/drawing/2014/main" id="{98867D77-0E03-44CA-80F8-1725E0CF1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4945" y="1235520"/>
            <a:ext cx="4329760" cy="5321366"/>
          </a:xfrm>
          <a:prstGeom prst="rect">
            <a:avLst/>
          </a:prstGeom>
        </p:spPr>
      </p:pic>
    </p:spTree>
    <p:extLst>
      <p:ext uri="{BB962C8B-B14F-4D97-AF65-F5344CB8AC3E}">
        <p14:creationId xmlns:p14="http://schemas.microsoft.com/office/powerpoint/2010/main" val="378270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13D172-8B6A-47F5-9813-DE455773F3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430FE32D-708A-4D63-8DA4-62B2F6C4109B}"/>
              </a:ext>
            </a:extLst>
          </p:cNvPr>
          <p:cNvPicPr>
            <a:picLocks noChangeAspect="1"/>
          </p:cNvPicPr>
          <p:nvPr/>
        </p:nvPicPr>
        <p:blipFill rotWithShape="1">
          <a:blip r:embed="rId2">
            <a:extLst>
              <a:ext uri="{28A0092B-C50C-407E-A947-70E740481C1C}">
                <a14:useLocalDpi xmlns:a14="http://schemas.microsoft.com/office/drawing/2010/main" val="0"/>
              </a:ext>
            </a:extLst>
          </a:blip>
          <a:srcRect b="3550"/>
          <a:stretch/>
        </p:blipFill>
        <p:spPr>
          <a:xfrm flipH="1">
            <a:off x="7540705" y="-234497"/>
            <a:ext cx="3555205" cy="6858001"/>
          </a:xfrm>
          <a:prstGeom prst="rect">
            <a:avLst/>
          </a:prstGeom>
        </p:spPr>
      </p:pic>
      <p:sp>
        <p:nvSpPr>
          <p:cNvPr id="2" name="Title 1">
            <a:extLst>
              <a:ext uri="{FF2B5EF4-FFF2-40B4-BE49-F238E27FC236}">
                <a16:creationId xmlns:a16="http://schemas.microsoft.com/office/drawing/2014/main" id="{B098CC93-477D-4173-A710-C25C68598DAC}"/>
              </a:ext>
            </a:extLst>
          </p:cNvPr>
          <p:cNvSpPr>
            <a:spLocks noGrp="1"/>
          </p:cNvSpPr>
          <p:nvPr>
            <p:ph type="title"/>
          </p:nvPr>
        </p:nvSpPr>
        <p:spPr>
          <a:xfrm>
            <a:off x="838200" y="365125"/>
            <a:ext cx="6505575" cy="1325563"/>
          </a:xfrm>
        </p:spPr>
        <p:txBody>
          <a:bodyPr>
            <a:normAutofit/>
          </a:bodyPr>
          <a:lstStyle/>
          <a:p>
            <a:r>
              <a:rPr lang="en-US" altLang="en-US" sz="2800" b="1">
                <a:latin typeface="Arial" panose="020B0604020202020204" pitchFamily="34" charset="0"/>
                <a:cs typeface="Arial" panose="020B0604020202020204" pitchFamily="34" charset="0"/>
              </a:rPr>
              <a:t>The Immune System has 3 Lines of Defense Against Foreign Pathogens:</a:t>
            </a:r>
            <a:endParaRPr lang="en-US" sz="2800"/>
          </a:p>
        </p:txBody>
      </p:sp>
      <p:sp>
        <p:nvSpPr>
          <p:cNvPr id="3" name="Content Placeholder 2">
            <a:extLst>
              <a:ext uri="{FF2B5EF4-FFF2-40B4-BE49-F238E27FC236}">
                <a16:creationId xmlns:a16="http://schemas.microsoft.com/office/drawing/2014/main" id="{8200C693-DD35-4A2F-B0F4-FC468860BCDE}"/>
              </a:ext>
            </a:extLst>
          </p:cNvPr>
          <p:cNvSpPr>
            <a:spLocks noGrp="1"/>
          </p:cNvSpPr>
          <p:nvPr>
            <p:ph idx="1"/>
          </p:nvPr>
        </p:nvSpPr>
        <p:spPr>
          <a:xfrm>
            <a:off x="533399" y="2141537"/>
            <a:ext cx="6505575" cy="4351338"/>
          </a:xfrm>
        </p:spPr>
        <p:txBody>
          <a:bodyPr>
            <a:normAutofit/>
          </a:bodyPr>
          <a:lstStyle/>
          <a:p>
            <a:pPr marL="514350" lvl="0" indent="-457200" eaLnBrk="0" fontAlgn="base" hangingPunct="0">
              <a:spcBef>
                <a:spcPct val="0"/>
              </a:spcBef>
              <a:spcAft>
                <a:spcPct val="0"/>
              </a:spcAft>
              <a:buAutoNum type="arabicPeriod"/>
            </a:pPr>
            <a:r>
              <a:rPr lang="en-US" altLang="en-US" dirty="0">
                <a:latin typeface="Arial" panose="020B0604020202020204" pitchFamily="34" charset="0"/>
              </a:rPr>
              <a:t>Physical and Chemical Barriers– The first line of defense</a:t>
            </a:r>
          </a:p>
          <a:p>
            <a:pPr marL="514350" lvl="0" indent="-457200" eaLnBrk="0" fontAlgn="base" hangingPunct="0">
              <a:spcBef>
                <a:spcPct val="0"/>
              </a:spcBef>
              <a:spcAft>
                <a:spcPct val="0"/>
              </a:spcAft>
              <a:buAutoNum type="arabicPeriod"/>
            </a:pPr>
            <a:r>
              <a:rPr lang="en-US" altLang="en-US" dirty="0">
                <a:latin typeface="Arial" panose="020B0604020202020204" pitchFamily="34" charset="0"/>
              </a:rPr>
              <a:t>Nonspecific Resistance (Innate   Immunity) - The second line of defense</a:t>
            </a:r>
          </a:p>
          <a:p>
            <a:pPr marL="514350" lvl="0" indent="-457200" eaLnBrk="0" fontAlgn="base" hangingPunct="0">
              <a:spcBef>
                <a:spcPct val="0"/>
              </a:spcBef>
              <a:spcAft>
                <a:spcPct val="0"/>
              </a:spcAft>
              <a:buAutoNum type="arabicPeriod"/>
            </a:pPr>
            <a:r>
              <a:rPr lang="en-US" altLang="en-US" dirty="0">
                <a:latin typeface="Arial" panose="020B0604020202020204" pitchFamily="34" charset="0"/>
              </a:rPr>
              <a:t>Specific Resistance (Adaptive Immunity) - The third line of defense</a:t>
            </a:r>
            <a:endParaRPr lang="en-US" dirty="0"/>
          </a:p>
        </p:txBody>
      </p:sp>
    </p:spTree>
    <p:extLst>
      <p:ext uri="{BB962C8B-B14F-4D97-AF65-F5344CB8AC3E}">
        <p14:creationId xmlns:p14="http://schemas.microsoft.com/office/powerpoint/2010/main" val="317854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4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40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40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cake&#10;&#10;Description generated with high confidence">
            <a:extLst>
              <a:ext uri="{FF2B5EF4-FFF2-40B4-BE49-F238E27FC236}">
                <a16:creationId xmlns:a16="http://schemas.microsoft.com/office/drawing/2014/main" id="{ECAE8E2A-2BF5-462E-A45F-AFC9F197A9D9}"/>
              </a:ext>
            </a:extLst>
          </p:cNvPr>
          <p:cNvPicPr>
            <a:picLocks noChangeAspect="1"/>
          </p:cNvPicPr>
          <p:nvPr/>
        </p:nvPicPr>
        <p:blipFill rotWithShape="1">
          <a:blip r:embed="rId2">
            <a:extLst>
              <a:ext uri="{28A0092B-C50C-407E-A947-70E740481C1C}">
                <a14:useLocalDpi xmlns:a14="http://schemas.microsoft.com/office/drawing/2010/main" val="0"/>
              </a:ext>
            </a:extLst>
          </a:blip>
          <a:srcRect l="4457" r="5117"/>
          <a:stretch/>
        </p:blipFill>
        <p:spPr>
          <a:xfrm>
            <a:off x="7556408" y="10"/>
            <a:ext cx="4635591" cy="6857990"/>
          </a:xfrm>
          <a:prstGeom prst="rect">
            <a:avLst/>
          </a:prstGeom>
          <a:effectLst/>
        </p:spPr>
      </p:pic>
      <p:sp>
        <p:nvSpPr>
          <p:cNvPr id="2" name="Title 1">
            <a:extLst>
              <a:ext uri="{FF2B5EF4-FFF2-40B4-BE49-F238E27FC236}">
                <a16:creationId xmlns:a16="http://schemas.microsoft.com/office/drawing/2014/main" id="{082F90B9-0A81-4F89-A89A-FFF48C640461}"/>
              </a:ext>
            </a:extLst>
          </p:cNvPr>
          <p:cNvSpPr>
            <a:spLocks noGrp="1"/>
          </p:cNvSpPr>
          <p:nvPr>
            <p:ph type="title"/>
          </p:nvPr>
        </p:nvSpPr>
        <p:spPr>
          <a:xfrm>
            <a:off x="648929" y="629266"/>
            <a:ext cx="6586491" cy="1676603"/>
          </a:xfrm>
        </p:spPr>
        <p:txBody>
          <a:bodyPr>
            <a:normAutofit/>
          </a:bodyPr>
          <a:lstStyle/>
          <a:p>
            <a:r>
              <a:rPr lang="en-US" dirty="0">
                <a:latin typeface="AR CHRISTY" panose="02000000000000000000" pitchFamily="2" charset="0"/>
              </a:rPr>
              <a:t>Neutropenia</a:t>
            </a:r>
          </a:p>
        </p:txBody>
      </p:sp>
      <p:sp>
        <p:nvSpPr>
          <p:cNvPr id="3" name="Content Placeholder 2">
            <a:extLst>
              <a:ext uri="{FF2B5EF4-FFF2-40B4-BE49-F238E27FC236}">
                <a16:creationId xmlns:a16="http://schemas.microsoft.com/office/drawing/2014/main" id="{D3169BE6-8BBE-4F2E-ACD1-FFA20CED19AE}"/>
              </a:ext>
            </a:extLst>
          </p:cNvPr>
          <p:cNvSpPr>
            <a:spLocks noGrp="1"/>
          </p:cNvSpPr>
          <p:nvPr>
            <p:ph idx="1"/>
          </p:nvPr>
        </p:nvSpPr>
        <p:spPr>
          <a:xfrm>
            <a:off x="648930" y="2438400"/>
            <a:ext cx="6586489" cy="3785419"/>
          </a:xfrm>
        </p:spPr>
        <p:txBody>
          <a:bodyPr>
            <a:normAutofit/>
          </a:bodyPr>
          <a:lstStyle/>
          <a:p>
            <a:r>
              <a:rPr lang="en-US" sz="2400" dirty="0"/>
              <a:t>Neutropenia is a medical condition in which the patient has an abnormally low concentration of neutrophils. </a:t>
            </a:r>
          </a:p>
          <a:p>
            <a:r>
              <a:rPr lang="en-US" sz="2400" dirty="0"/>
              <a:t>Neutrophils are particularly important in fighting off bacterial infections. Patients with significant neutropenia of less than 500 neutrophils per microliter are at risk of getting sick from the normal flora of the mouth and digestive tract. </a:t>
            </a:r>
          </a:p>
        </p:txBody>
      </p:sp>
    </p:spTree>
    <p:extLst>
      <p:ext uri="{BB962C8B-B14F-4D97-AF65-F5344CB8AC3E}">
        <p14:creationId xmlns:p14="http://schemas.microsoft.com/office/powerpoint/2010/main" val="323412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045B59B-615E-4718-A150-42DE5D03E1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6CF29CD-38B8-4924-BA11-6D60517487E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lipart&#10;&#10;Description generated with very high confidence">
            <a:extLst>
              <a:ext uri="{FF2B5EF4-FFF2-40B4-BE49-F238E27FC236}">
                <a16:creationId xmlns:a16="http://schemas.microsoft.com/office/drawing/2014/main" id="{80509200-A4C2-4C9A-86EB-A5FD79BBF32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6039" y="643464"/>
            <a:ext cx="10870290" cy="3275978"/>
          </a:xfrm>
          <a:prstGeom prst="rect">
            <a:avLst/>
          </a:prstGeom>
        </p:spPr>
      </p:pic>
      <p:sp>
        <p:nvSpPr>
          <p:cNvPr id="2" name="Title 1">
            <a:extLst>
              <a:ext uri="{FF2B5EF4-FFF2-40B4-BE49-F238E27FC236}">
                <a16:creationId xmlns:a16="http://schemas.microsoft.com/office/drawing/2014/main" id="{DBCBDA91-94DF-481A-872D-2637BA4D702C}"/>
              </a:ext>
            </a:extLst>
          </p:cNvPr>
          <p:cNvSpPr>
            <a:spLocks noGrp="1"/>
          </p:cNvSpPr>
          <p:nvPr>
            <p:ph type="title"/>
          </p:nvPr>
        </p:nvSpPr>
        <p:spPr>
          <a:xfrm>
            <a:off x="707011" y="4502330"/>
            <a:ext cx="10765410" cy="1207269"/>
          </a:xfrm>
        </p:spPr>
        <p:txBody>
          <a:bodyPr vert="horz" lIns="91440" tIns="45720" rIns="91440" bIns="45720" rtlCol="0" anchor="b">
            <a:normAutofit/>
          </a:bodyPr>
          <a:lstStyle/>
          <a:p>
            <a:pPr algn="ctr"/>
            <a:r>
              <a:rPr lang="en-US" sz="6000" kern="1200">
                <a:solidFill>
                  <a:srgbClr val="FFFFFF"/>
                </a:solidFill>
                <a:latin typeface="+mj-lt"/>
                <a:ea typeface="+mj-ea"/>
                <a:cs typeface="+mj-cs"/>
              </a:rPr>
              <a:t>Neutropenia</a:t>
            </a:r>
          </a:p>
        </p:txBody>
      </p:sp>
      <p:sp>
        <p:nvSpPr>
          <p:cNvPr id="3" name="Content Placeholder 2">
            <a:extLst>
              <a:ext uri="{FF2B5EF4-FFF2-40B4-BE49-F238E27FC236}">
                <a16:creationId xmlns:a16="http://schemas.microsoft.com/office/drawing/2014/main" id="{3177F069-E43F-4F11-83EF-C174AC06558B}"/>
              </a:ext>
            </a:extLst>
          </p:cNvPr>
          <p:cNvSpPr>
            <a:spLocks noGrp="1"/>
          </p:cNvSpPr>
          <p:nvPr>
            <p:ph idx="1"/>
          </p:nvPr>
        </p:nvSpPr>
        <p:spPr>
          <a:xfrm>
            <a:off x="1376313" y="5665510"/>
            <a:ext cx="9426806" cy="719122"/>
          </a:xfrm>
        </p:spPr>
        <p:txBody>
          <a:bodyPr vert="horz" lIns="91440" tIns="45720" rIns="91440" bIns="45720" rtlCol="0">
            <a:normAutofit/>
          </a:bodyPr>
          <a:lstStyle/>
          <a:p>
            <a:pPr marL="0" indent="0" algn="ctr">
              <a:buNone/>
            </a:pPr>
            <a:r>
              <a:rPr lang="en-US" sz="2200" kern="1200">
                <a:solidFill>
                  <a:srgbClr val="E7E6E6"/>
                </a:solidFill>
                <a:latin typeface="+mn-lt"/>
                <a:ea typeface="+mn-ea"/>
                <a:cs typeface="+mn-cs"/>
              </a:rPr>
              <a:t>Cancer treatments like chemotherapy are the most likely cause of neutropenia.</a:t>
            </a:r>
          </a:p>
        </p:txBody>
      </p:sp>
    </p:spTree>
    <p:extLst>
      <p:ext uri="{BB962C8B-B14F-4D97-AF65-F5344CB8AC3E}">
        <p14:creationId xmlns:p14="http://schemas.microsoft.com/office/powerpoint/2010/main" val="1809900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E660-81A8-4F37-9B2E-F8CB6C859F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73689D-F903-449A-AF35-2EA5D3B086E1}"/>
              </a:ext>
            </a:extLst>
          </p:cNvPr>
          <p:cNvSpPr>
            <a:spLocks noGrp="1"/>
          </p:cNvSpPr>
          <p:nvPr>
            <p:ph idx="1"/>
          </p:nvPr>
        </p:nvSpPr>
        <p:spPr/>
        <p:txBody>
          <a:bodyPr/>
          <a:lstStyle/>
          <a:p>
            <a:endParaRPr lang="en-US"/>
          </a:p>
        </p:txBody>
      </p:sp>
      <p:pic>
        <p:nvPicPr>
          <p:cNvPr id="1026" name="Picture 2" descr="Picture">
            <a:extLst>
              <a:ext uri="{FF2B5EF4-FFF2-40B4-BE49-F238E27FC236}">
                <a16:creationId xmlns:a16="http://schemas.microsoft.com/office/drawing/2014/main" id="{EA5C2459-E9FA-4439-A392-927A86433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12192000" cy="67151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CC1E2B0-36E1-4CBF-959F-4A4BE6715E47}"/>
              </a:ext>
            </a:extLst>
          </p:cNvPr>
          <p:cNvSpPr/>
          <p:nvPr/>
        </p:nvSpPr>
        <p:spPr>
          <a:xfrm>
            <a:off x="100014" y="2347802"/>
            <a:ext cx="2214562" cy="10811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EE0FBDD-374F-4E71-94C3-9BF8DB36D365}"/>
              </a:ext>
            </a:extLst>
          </p:cNvPr>
          <p:cNvSpPr/>
          <p:nvPr/>
        </p:nvSpPr>
        <p:spPr>
          <a:xfrm>
            <a:off x="3757614" y="2223865"/>
            <a:ext cx="1728787" cy="430323"/>
          </a:xfrm>
          <a:prstGeom prst="ellipse">
            <a:avLst/>
          </a:prstGeom>
          <a:solidFill>
            <a:srgbClr val="FFFF00">
              <a:alpha val="44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595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close up of a coral&#10;&#10;Description generated with very high confidence">
            <a:extLst>
              <a:ext uri="{FF2B5EF4-FFF2-40B4-BE49-F238E27FC236}">
                <a16:creationId xmlns:a16="http://schemas.microsoft.com/office/drawing/2014/main" id="{477546C8-1F43-485F-BA6C-F6FFFC828F7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906" t="14937" r="13906" b="10807"/>
          <a:stretch/>
        </p:blipFill>
        <p:spPr>
          <a:xfrm>
            <a:off x="-1698078" y="0"/>
            <a:ext cx="12192000" cy="6858000"/>
          </a:xfrm>
          <a:prstGeom prst="rect">
            <a:avLst/>
          </a:prstGeom>
        </p:spPr>
      </p:pic>
      <p:pic>
        <p:nvPicPr>
          <p:cNvPr id="6" name="Picture 5" descr="A close up of a coral&#10;&#10;Description generated with very high confidence">
            <a:extLst>
              <a:ext uri="{FF2B5EF4-FFF2-40B4-BE49-F238E27FC236}">
                <a16:creationId xmlns:a16="http://schemas.microsoft.com/office/drawing/2014/main" id="{B5B69CC9-8223-4480-9729-BDAEC76F99E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906" t="14937" r="13906" b="10807"/>
          <a:stretch/>
        </p:blipFill>
        <p:spPr>
          <a:xfrm>
            <a:off x="0" y="-91861"/>
            <a:ext cx="12192000" cy="6858000"/>
          </a:xfrm>
          <a:prstGeom prst="rect">
            <a:avLst/>
          </a:prstGeom>
        </p:spPr>
      </p:pic>
      <p:sp>
        <p:nvSpPr>
          <p:cNvPr id="13"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5" name="Straight Connector 14">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C25BC38-CE29-4428-B3AF-2315B9E3DBD3}"/>
              </a:ext>
            </a:extLst>
          </p:cNvPr>
          <p:cNvSpPr>
            <a:spLocks noGrp="1"/>
          </p:cNvSpPr>
          <p:nvPr>
            <p:ph type="title"/>
          </p:nvPr>
        </p:nvSpPr>
        <p:spPr>
          <a:xfrm>
            <a:off x="709448" y="1913950"/>
            <a:ext cx="4204137" cy="1342754"/>
          </a:xfrm>
        </p:spPr>
        <p:txBody>
          <a:bodyPr>
            <a:normAutofit/>
          </a:bodyPr>
          <a:lstStyle/>
          <a:p>
            <a:pPr algn="ctr"/>
            <a:r>
              <a:rPr lang="en-US" sz="3600" b="1"/>
              <a:t>THE NEUTROPHILS</a:t>
            </a:r>
          </a:p>
        </p:txBody>
      </p:sp>
      <p:sp>
        <p:nvSpPr>
          <p:cNvPr id="3" name="Content Placeholder 2">
            <a:extLst>
              <a:ext uri="{FF2B5EF4-FFF2-40B4-BE49-F238E27FC236}">
                <a16:creationId xmlns:a16="http://schemas.microsoft.com/office/drawing/2014/main" id="{16FAF91D-990B-4562-B9DB-03458C4FB130}"/>
              </a:ext>
            </a:extLst>
          </p:cNvPr>
          <p:cNvSpPr>
            <a:spLocks noGrp="1"/>
          </p:cNvSpPr>
          <p:nvPr>
            <p:ph idx="1"/>
          </p:nvPr>
        </p:nvSpPr>
        <p:spPr>
          <a:xfrm>
            <a:off x="525516" y="3417573"/>
            <a:ext cx="4593021" cy="2619839"/>
          </a:xfrm>
        </p:spPr>
        <p:txBody>
          <a:bodyPr anchor="ctr">
            <a:normAutofit fontScale="85000" lnSpcReduction="10000"/>
          </a:bodyPr>
          <a:lstStyle/>
          <a:p>
            <a:pPr marL="0" indent="0">
              <a:buNone/>
            </a:pPr>
            <a:r>
              <a:rPr lang="en-US" sz="3600" b="1" dirty="0"/>
              <a:t>​    The neutrophils are one of the two types of white blood cells categorized as phagocytes.. </a:t>
            </a:r>
          </a:p>
          <a:p>
            <a:r>
              <a:rPr lang="en-US" sz="3600" b="1" dirty="0"/>
              <a:t>They are the first responders.</a:t>
            </a:r>
          </a:p>
        </p:txBody>
      </p:sp>
      <p:sp>
        <p:nvSpPr>
          <p:cNvPr id="8" name="TextBox 7">
            <a:extLst>
              <a:ext uri="{FF2B5EF4-FFF2-40B4-BE49-F238E27FC236}">
                <a16:creationId xmlns:a16="http://schemas.microsoft.com/office/drawing/2014/main" id="{3F0824DE-5CFB-4707-B34D-FD1EF7CF0BA9}"/>
              </a:ext>
            </a:extLst>
          </p:cNvPr>
          <p:cNvSpPr txBox="1"/>
          <p:nvPr/>
        </p:nvSpPr>
        <p:spPr>
          <a:xfrm>
            <a:off x="9884957"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commons.wikimedia.org/wiki/File:Neutrophil_MRSA_II.jpg"/>
              </a:rPr>
              <a:t>This Photo</a:t>
            </a:r>
            <a:r>
              <a:rPr lang="en-US" sz="700">
                <a:solidFill>
                  <a:srgbClr val="FFFFFF"/>
                </a:solidFill>
              </a:rPr>
              <a:t> by Unknown Author is licensed under </a:t>
            </a:r>
            <a:r>
              <a:rPr lang="en-US" sz="700">
                <a:solidFill>
                  <a:srgbClr val="FFFFFF"/>
                </a:solidFill>
                <a:hlinkClick r:id="rId4" tooltip="https://creativecommons.org/licenses/by-sa/3.0/"/>
              </a:rPr>
              <a:t>CC BY-SA</a:t>
            </a:r>
            <a:endParaRPr lang="en-US" sz="700">
              <a:solidFill>
                <a:srgbClr val="FFFFFF"/>
              </a:solidFill>
            </a:endParaRPr>
          </a:p>
        </p:txBody>
      </p:sp>
    </p:spTree>
    <p:extLst>
      <p:ext uri="{BB962C8B-B14F-4D97-AF65-F5344CB8AC3E}">
        <p14:creationId xmlns:p14="http://schemas.microsoft.com/office/powerpoint/2010/main" val="3655186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E660-81A8-4F37-9B2E-F8CB6C859F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73689D-F903-449A-AF35-2EA5D3B086E1}"/>
              </a:ext>
            </a:extLst>
          </p:cNvPr>
          <p:cNvSpPr>
            <a:spLocks noGrp="1"/>
          </p:cNvSpPr>
          <p:nvPr>
            <p:ph idx="1"/>
          </p:nvPr>
        </p:nvSpPr>
        <p:spPr/>
        <p:txBody>
          <a:bodyPr/>
          <a:lstStyle/>
          <a:p>
            <a:endParaRPr lang="en-US"/>
          </a:p>
        </p:txBody>
      </p:sp>
      <p:pic>
        <p:nvPicPr>
          <p:cNvPr id="1026" name="Picture 2" descr="Picture">
            <a:extLst>
              <a:ext uri="{FF2B5EF4-FFF2-40B4-BE49-F238E27FC236}">
                <a16:creationId xmlns:a16="http://schemas.microsoft.com/office/drawing/2014/main" id="{EA5C2459-E9FA-4439-A392-927A86433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12192000" cy="67151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CC1E2B0-36E1-4CBF-959F-4A4BE6715E47}"/>
              </a:ext>
            </a:extLst>
          </p:cNvPr>
          <p:cNvSpPr/>
          <p:nvPr/>
        </p:nvSpPr>
        <p:spPr>
          <a:xfrm>
            <a:off x="100014" y="2347802"/>
            <a:ext cx="2214562" cy="10811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EE0FBDD-374F-4E71-94C3-9BF8DB36D365}"/>
              </a:ext>
            </a:extLst>
          </p:cNvPr>
          <p:cNvSpPr/>
          <p:nvPr/>
        </p:nvSpPr>
        <p:spPr>
          <a:xfrm>
            <a:off x="2586039" y="2458078"/>
            <a:ext cx="1728787" cy="430323"/>
          </a:xfrm>
          <a:prstGeom prst="ellipse">
            <a:avLst/>
          </a:prstGeom>
          <a:solidFill>
            <a:srgbClr val="FFFF00">
              <a:alpha val="44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689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7" name="Picture 6" descr="A close up of a logo&#10;&#10;Description generated with high confidence">
            <a:extLst>
              <a:ext uri="{FF2B5EF4-FFF2-40B4-BE49-F238E27FC236}">
                <a16:creationId xmlns:a16="http://schemas.microsoft.com/office/drawing/2014/main" id="{61BCA489-C0C4-43DA-8089-F13825D1479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51" r="-595" b="-194"/>
          <a:stretch/>
        </p:blipFill>
        <p:spPr>
          <a:xfrm>
            <a:off x="4800601" y="1100545"/>
            <a:ext cx="7391400" cy="5128189"/>
          </a:xfrm>
          <a:prstGeom prst="rect">
            <a:avLst/>
          </a:prstGeom>
          <a:effectLst/>
        </p:spPr>
      </p:pic>
      <p:sp>
        <p:nvSpPr>
          <p:cNvPr id="2" name="Title 1">
            <a:extLst>
              <a:ext uri="{FF2B5EF4-FFF2-40B4-BE49-F238E27FC236}">
                <a16:creationId xmlns:a16="http://schemas.microsoft.com/office/drawing/2014/main" id="{71A7D789-CD60-4F40-B9A0-8F60323AFFC4}"/>
              </a:ext>
            </a:extLst>
          </p:cNvPr>
          <p:cNvSpPr>
            <a:spLocks noGrp="1"/>
          </p:cNvSpPr>
          <p:nvPr>
            <p:ph type="title"/>
          </p:nvPr>
        </p:nvSpPr>
        <p:spPr>
          <a:xfrm>
            <a:off x="648929" y="629266"/>
            <a:ext cx="3667039" cy="1676603"/>
          </a:xfrm>
        </p:spPr>
        <p:txBody>
          <a:bodyPr>
            <a:normAutofit/>
          </a:bodyPr>
          <a:lstStyle/>
          <a:p>
            <a:r>
              <a:rPr lang="en-US" sz="3600">
                <a:solidFill>
                  <a:schemeClr val="bg1"/>
                </a:solidFill>
              </a:rPr>
              <a:t> Monocytes (macrophages) </a:t>
            </a:r>
          </a:p>
        </p:txBody>
      </p:sp>
      <p:sp>
        <p:nvSpPr>
          <p:cNvPr id="3" name="Content Placeholder 2">
            <a:extLst>
              <a:ext uri="{FF2B5EF4-FFF2-40B4-BE49-F238E27FC236}">
                <a16:creationId xmlns:a16="http://schemas.microsoft.com/office/drawing/2014/main" id="{E4E1B965-44CA-428E-8153-A2BC64979E18}"/>
              </a:ext>
            </a:extLst>
          </p:cNvPr>
          <p:cNvSpPr>
            <a:spLocks noGrp="1"/>
          </p:cNvSpPr>
          <p:nvPr>
            <p:ph idx="1"/>
          </p:nvPr>
        </p:nvSpPr>
        <p:spPr>
          <a:xfrm>
            <a:off x="648931" y="2438401"/>
            <a:ext cx="3667036" cy="3779520"/>
          </a:xfrm>
        </p:spPr>
        <p:txBody>
          <a:bodyPr>
            <a:normAutofit/>
          </a:bodyPr>
          <a:lstStyle/>
          <a:p>
            <a:pPr marL="0" indent="0">
              <a:buNone/>
            </a:pPr>
            <a:r>
              <a:rPr lang="en-US" sz="1800">
                <a:solidFill>
                  <a:schemeClr val="bg1"/>
                </a:solidFill>
              </a:rPr>
              <a:t>   Monocytes (macrophages) are the other types of white blood cells that are categorized as phagocytes.</a:t>
            </a:r>
          </a:p>
          <a:p>
            <a:r>
              <a:rPr lang="en-US" sz="1800">
                <a:solidFill>
                  <a:schemeClr val="bg1"/>
                </a:solidFill>
              </a:rPr>
              <a:t> Live in lymphatic fluids </a:t>
            </a:r>
          </a:p>
          <a:p>
            <a:r>
              <a:rPr lang="en-US" sz="1800">
                <a:solidFill>
                  <a:schemeClr val="bg1"/>
                </a:solidFill>
              </a:rPr>
              <a:t>They are able to consume large particles of debris </a:t>
            </a:r>
          </a:p>
          <a:p>
            <a:r>
              <a:rPr lang="en-US" sz="1800">
                <a:solidFill>
                  <a:schemeClr val="bg1"/>
                </a:solidFill>
              </a:rPr>
              <a:t>Can consume large amounts.</a:t>
            </a:r>
          </a:p>
          <a:p>
            <a:r>
              <a:rPr lang="en-US" sz="1800">
                <a:solidFill>
                  <a:schemeClr val="bg1"/>
                </a:solidFill>
              </a:rPr>
              <a:t>Eats a larger variety of things than neutrophils. </a:t>
            </a:r>
          </a:p>
        </p:txBody>
      </p:sp>
    </p:spTree>
    <p:extLst>
      <p:ext uri="{BB962C8B-B14F-4D97-AF65-F5344CB8AC3E}">
        <p14:creationId xmlns:p14="http://schemas.microsoft.com/office/powerpoint/2010/main" val="1424293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7" name="Picture 6">
            <a:extLst>
              <a:ext uri="{FF2B5EF4-FFF2-40B4-BE49-F238E27FC236}">
                <a16:creationId xmlns:a16="http://schemas.microsoft.com/office/drawing/2014/main" id="{61BCA489-C0C4-43DA-8089-F13825D14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6350" y="1100545"/>
            <a:ext cx="5339902" cy="5128189"/>
          </a:xfrm>
          <a:prstGeom prst="rect">
            <a:avLst/>
          </a:prstGeom>
          <a:effectLst/>
        </p:spPr>
      </p:pic>
      <p:sp>
        <p:nvSpPr>
          <p:cNvPr id="2" name="Title 1">
            <a:extLst>
              <a:ext uri="{FF2B5EF4-FFF2-40B4-BE49-F238E27FC236}">
                <a16:creationId xmlns:a16="http://schemas.microsoft.com/office/drawing/2014/main" id="{71A7D789-CD60-4F40-B9A0-8F60323AFFC4}"/>
              </a:ext>
            </a:extLst>
          </p:cNvPr>
          <p:cNvSpPr>
            <a:spLocks noGrp="1"/>
          </p:cNvSpPr>
          <p:nvPr>
            <p:ph type="title"/>
          </p:nvPr>
        </p:nvSpPr>
        <p:spPr>
          <a:xfrm>
            <a:off x="648929" y="629266"/>
            <a:ext cx="3667039" cy="1676603"/>
          </a:xfrm>
        </p:spPr>
        <p:txBody>
          <a:bodyPr>
            <a:normAutofit/>
          </a:bodyPr>
          <a:lstStyle/>
          <a:p>
            <a:r>
              <a:rPr lang="en-US" sz="3600" dirty="0">
                <a:solidFill>
                  <a:schemeClr val="bg1"/>
                </a:solidFill>
              </a:rPr>
              <a:t> Monocytes (macrophages) </a:t>
            </a:r>
          </a:p>
        </p:txBody>
      </p:sp>
      <p:sp>
        <p:nvSpPr>
          <p:cNvPr id="4" name="Rectangle 3">
            <a:extLst>
              <a:ext uri="{FF2B5EF4-FFF2-40B4-BE49-F238E27FC236}">
                <a16:creationId xmlns:a16="http://schemas.microsoft.com/office/drawing/2014/main" id="{629E40F3-1BEC-44C2-8382-42AC1847F8AE}"/>
              </a:ext>
            </a:extLst>
          </p:cNvPr>
          <p:cNvSpPr/>
          <p:nvPr/>
        </p:nvSpPr>
        <p:spPr>
          <a:xfrm>
            <a:off x="648929" y="2650100"/>
            <a:ext cx="3041347" cy="3785652"/>
          </a:xfrm>
          <a:prstGeom prst="rect">
            <a:avLst/>
          </a:prstGeom>
        </p:spPr>
        <p:txBody>
          <a:bodyPr wrap="square">
            <a:spAutoFit/>
          </a:bodyPr>
          <a:lstStyle/>
          <a:p>
            <a:pPr marL="342900" indent="-342900">
              <a:buFont typeface="Arial" panose="020B0604020202020204" pitchFamily="34" charset="0"/>
              <a:buChar char="•"/>
            </a:pPr>
            <a:r>
              <a:rPr lang="en-US" sz="2000" dirty="0">
                <a:solidFill>
                  <a:schemeClr val="bg1">
                    <a:lumMod val="95000"/>
                  </a:schemeClr>
                </a:solidFill>
                <a:latin typeface="Lemon"/>
              </a:rPr>
              <a:t>A macrophage ingesting a bacterium (the rod-shaped structure). </a:t>
            </a:r>
          </a:p>
          <a:p>
            <a:endParaRPr lang="en-US" sz="2000" dirty="0">
              <a:solidFill>
                <a:schemeClr val="bg1">
                  <a:lumMod val="95000"/>
                </a:schemeClr>
              </a:solidFill>
              <a:latin typeface="Lemon"/>
            </a:endParaRPr>
          </a:p>
          <a:p>
            <a:pPr marL="342900" indent="-342900">
              <a:buFont typeface="Arial" panose="020B0604020202020204" pitchFamily="34" charset="0"/>
              <a:buChar char="•"/>
            </a:pPr>
            <a:r>
              <a:rPr lang="en-US" sz="2000" dirty="0">
                <a:solidFill>
                  <a:schemeClr val="bg1">
                    <a:lumMod val="95000"/>
                  </a:schemeClr>
                </a:solidFill>
                <a:latin typeface="Lemon"/>
              </a:rPr>
              <a:t>The bacterium will be pulled inside the cell within a membrane-bound vesicle and quickly killed. –</a:t>
            </a:r>
          </a:p>
          <a:p>
            <a:r>
              <a:rPr lang="en-US" sz="2000" dirty="0">
                <a:solidFill>
                  <a:schemeClr val="bg1">
                    <a:lumMod val="95000"/>
                  </a:schemeClr>
                </a:solidFill>
                <a:latin typeface="Lemon"/>
              </a:rPr>
              <a:t> http://schoolbag.info/biology/humans/17.html</a:t>
            </a:r>
            <a:endParaRPr lang="en-US" sz="2000" dirty="0">
              <a:solidFill>
                <a:schemeClr val="bg1">
                  <a:lumMod val="95000"/>
                </a:schemeClr>
              </a:solidFill>
            </a:endParaRPr>
          </a:p>
        </p:txBody>
      </p:sp>
    </p:spTree>
    <p:extLst>
      <p:ext uri="{BB962C8B-B14F-4D97-AF65-F5344CB8AC3E}">
        <p14:creationId xmlns:p14="http://schemas.microsoft.com/office/powerpoint/2010/main" val="1627940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E660-81A8-4F37-9B2E-F8CB6C859F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73689D-F903-449A-AF35-2EA5D3B086E1}"/>
              </a:ext>
            </a:extLst>
          </p:cNvPr>
          <p:cNvSpPr>
            <a:spLocks noGrp="1"/>
          </p:cNvSpPr>
          <p:nvPr>
            <p:ph idx="1"/>
          </p:nvPr>
        </p:nvSpPr>
        <p:spPr/>
        <p:txBody>
          <a:bodyPr/>
          <a:lstStyle/>
          <a:p>
            <a:endParaRPr lang="en-US"/>
          </a:p>
        </p:txBody>
      </p:sp>
      <p:pic>
        <p:nvPicPr>
          <p:cNvPr id="1026" name="Picture 2" descr="Picture">
            <a:extLst>
              <a:ext uri="{FF2B5EF4-FFF2-40B4-BE49-F238E27FC236}">
                <a16:creationId xmlns:a16="http://schemas.microsoft.com/office/drawing/2014/main" id="{EA5C2459-E9FA-4439-A392-927A86433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12192000" cy="67151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CC1E2B0-36E1-4CBF-959F-4A4BE6715E47}"/>
              </a:ext>
            </a:extLst>
          </p:cNvPr>
          <p:cNvSpPr/>
          <p:nvPr/>
        </p:nvSpPr>
        <p:spPr>
          <a:xfrm>
            <a:off x="100014" y="2347802"/>
            <a:ext cx="2214562" cy="10811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EE0FBDD-374F-4E71-94C3-9BF8DB36D365}"/>
              </a:ext>
            </a:extLst>
          </p:cNvPr>
          <p:cNvSpPr/>
          <p:nvPr/>
        </p:nvSpPr>
        <p:spPr>
          <a:xfrm>
            <a:off x="2414590" y="2888401"/>
            <a:ext cx="1728787" cy="430323"/>
          </a:xfrm>
          <a:prstGeom prst="ellipse">
            <a:avLst/>
          </a:prstGeom>
          <a:solidFill>
            <a:srgbClr val="FFFF00">
              <a:alpha val="44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0871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close up of a logo&#10;&#10;Description generated with high confidence">
            <a:extLst>
              <a:ext uri="{FF2B5EF4-FFF2-40B4-BE49-F238E27FC236}">
                <a16:creationId xmlns:a16="http://schemas.microsoft.com/office/drawing/2014/main" id="{0FF65268-8749-4783-9746-88EBEACC97C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58" t="-2" r="-156" b="3"/>
          <a:stretch/>
        </p:blipFill>
        <p:spPr>
          <a:xfrm>
            <a:off x="4964897" y="640083"/>
            <a:ext cx="7071083" cy="5577838"/>
          </a:xfrm>
          <a:prstGeom prst="rect">
            <a:avLst/>
          </a:prstGeom>
          <a:effectLst/>
        </p:spPr>
      </p:pic>
      <p:sp>
        <p:nvSpPr>
          <p:cNvPr id="6" name="TextBox 5">
            <a:extLst>
              <a:ext uri="{FF2B5EF4-FFF2-40B4-BE49-F238E27FC236}">
                <a16:creationId xmlns:a16="http://schemas.microsoft.com/office/drawing/2014/main" id="{826B39A1-E04C-42A9-B237-22E339392A90}"/>
              </a:ext>
            </a:extLst>
          </p:cNvPr>
          <p:cNvSpPr txBox="1"/>
          <p:nvPr/>
        </p:nvSpPr>
        <p:spPr>
          <a:xfrm>
            <a:off x="9751909" y="6870700"/>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bio.libretexts.org/TextMaps/Map%3A_Microbiology_(Kaiser)/Unit_6%3A_Adaptive_Immunity/13%3A_Humoral_Immunity/13.2%3A_Ways_That_Antibodies_Help_to_Defend_the_Body/13.2A%3A_Opsonization"/>
              </a:rPr>
              <a:t>This Photo</a:t>
            </a:r>
            <a:r>
              <a:rPr lang="en-US" sz="700">
                <a:solidFill>
                  <a:srgbClr val="FFFFFF"/>
                </a:solidFill>
              </a:rPr>
              <a:t> by Unknown Author is licensed under </a:t>
            </a:r>
            <a:r>
              <a:rPr lang="en-US" sz="700">
                <a:solidFill>
                  <a:srgbClr val="FFFFFF"/>
                </a:solidFill>
                <a:hlinkClick r:id="rId5" tooltip="https://creativecommons.org/licenses/by-nc-sa/3.0/"/>
              </a:rPr>
              <a:t>CC BY-NC-SA</a:t>
            </a:r>
            <a:endParaRPr lang="en-US" sz="700">
              <a:solidFill>
                <a:srgbClr val="FFFFFF"/>
              </a:solidFill>
            </a:endParaRPr>
          </a:p>
        </p:txBody>
      </p:sp>
      <p:sp>
        <p:nvSpPr>
          <p:cNvPr id="2" name="Title 1">
            <a:extLst>
              <a:ext uri="{FF2B5EF4-FFF2-40B4-BE49-F238E27FC236}">
                <a16:creationId xmlns:a16="http://schemas.microsoft.com/office/drawing/2014/main" id="{77C7D2BA-352F-48F3-BD73-58F4D8B560F0}"/>
              </a:ext>
            </a:extLst>
          </p:cNvPr>
          <p:cNvSpPr>
            <a:spLocks noGrp="1"/>
          </p:cNvSpPr>
          <p:nvPr>
            <p:ph type="title"/>
          </p:nvPr>
        </p:nvSpPr>
        <p:spPr>
          <a:xfrm>
            <a:off x="648932" y="0"/>
            <a:ext cx="3847146" cy="1676603"/>
          </a:xfrm>
        </p:spPr>
        <p:txBody>
          <a:bodyPr>
            <a:normAutofit/>
          </a:bodyPr>
          <a:lstStyle/>
          <a:p>
            <a:r>
              <a:rPr lang="en-US" b="1" i="1" dirty="0">
                <a:solidFill>
                  <a:srgbClr val="FFFF00"/>
                </a:solidFill>
              </a:rPr>
              <a:t>EOSINOPHILS</a:t>
            </a:r>
            <a:endParaRPr lang="en-US" i="1" dirty="0">
              <a:solidFill>
                <a:srgbClr val="FFFF00"/>
              </a:solidFill>
            </a:endParaRPr>
          </a:p>
        </p:txBody>
      </p:sp>
      <p:sp>
        <p:nvSpPr>
          <p:cNvPr id="3" name="Content Placeholder 2">
            <a:extLst>
              <a:ext uri="{FF2B5EF4-FFF2-40B4-BE49-F238E27FC236}">
                <a16:creationId xmlns:a16="http://schemas.microsoft.com/office/drawing/2014/main" id="{91B6B26D-B709-4680-9B44-687402BC2A33}"/>
              </a:ext>
            </a:extLst>
          </p:cNvPr>
          <p:cNvSpPr>
            <a:spLocks noGrp="1"/>
          </p:cNvSpPr>
          <p:nvPr>
            <p:ph idx="1"/>
          </p:nvPr>
        </p:nvSpPr>
        <p:spPr>
          <a:xfrm>
            <a:off x="648931" y="1814945"/>
            <a:ext cx="3667036" cy="4402976"/>
          </a:xfrm>
        </p:spPr>
        <p:txBody>
          <a:bodyPr>
            <a:normAutofit/>
          </a:bodyPr>
          <a:lstStyle/>
          <a:p>
            <a:r>
              <a:rPr lang="en-US" sz="3600" dirty="0">
                <a:solidFill>
                  <a:schemeClr val="bg1"/>
                </a:solidFill>
              </a:rPr>
              <a:t>The eosinophils specialize in attacking pathogens that are too large for the macrophages to engulf, such as parasitic worms.</a:t>
            </a:r>
          </a:p>
        </p:txBody>
      </p:sp>
    </p:spTree>
    <p:extLst>
      <p:ext uri="{BB962C8B-B14F-4D97-AF65-F5344CB8AC3E}">
        <p14:creationId xmlns:p14="http://schemas.microsoft.com/office/powerpoint/2010/main" val="32171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close up of a logo&#10;&#10;Description generated with high confidence">
            <a:extLst>
              <a:ext uri="{FF2B5EF4-FFF2-40B4-BE49-F238E27FC236}">
                <a16:creationId xmlns:a16="http://schemas.microsoft.com/office/drawing/2014/main" id="{0FF65268-8749-4783-9746-88EBEACC97C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59" t="-2" r="-951" b="3"/>
          <a:stretch/>
        </p:blipFill>
        <p:spPr>
          <a:xfrm>
            <a:off x="4802263" y="640081"/>
            <a:ext cx="7126500" cy="5577838"/>
          </a:xfrm>
          <a:prstGeom prst="rect">
            <a:avLst/>
          </a:prstGeom>
          <a:effectLst/>
        </p:spPr>
      </p:pic>
      <p:sp>
        <p:nvSpPr>
          <p:cNvPr id="2" name="Title 1">
            <a:extLst>
              <a:ext uri="{FF2B5EF4-FFF2-40B4-BE49-F238E27FC236}">
                <a16:creationId xmlns:a16="http://schemas.microsoft.com/office/drawing/2014/main" id="{77C7D2BA-352F-48F3-BD73-58F4D8B560F0}"/>
              </a:ext>
            </a:extLst>
          </p:cNvPr>
          <p:cNvSpPr>
            <a:spLocks noGrp="1"/>
          </p:cNvSpPr>
          <p:nvPr>
            <p:ph type="title"/>
          </p:nvPr>
        </p:nvSpPr>
        <p:spPr>
          <a:xfrm>
            <a:off x="648929" y="158075"/>
            <a:ext cx="3667039" cy="964007"/>
          </a:xfrm>
        </p:spPr>
        <p:txBody>
          <a:bodyPr>
            <a:normAutofit/>
          </a:bodyPr>
          <a:lstStyle/>
          <a:p>
            <a:r>
              <a:rPr lang="en-US" sz="3600" b="1" dirty="0">
                <a:solidFill>
                  <a:schemeClr val="bg1"/>
                </a:solidFill>
              </a:rPr>
              <a:t>EOSINOPHILS</a:t>
            </a:r>
            <a:endParaRPr lang="en-US" sz="3600" dirty="0">
              <a:solidFill>
                <a:schemeClr val="bg1"/>
              </a:solidFill>
            </a:endParaRPr>
          </a:p>
        </p:txBody>
      </p:sp>
      <p:sp>
        <p:nvSpPr>
          <p:cNvPr id="3" name="Content Placeholder 2">
            <a:extLst>
              <a:ext uri="{FF2B5EF4-FFF2-40B4-BE49-F238E27FC236}">
                <a16:creationId xmlns:a16="http://schemas.microsoft.com/office/drawing/2014/main" id="{91B6B26D-B709-4680-9B44-687402BC2A33}"/>
              </a:ext>
            </a:extLst>
          </p:cNvPr>
          <p:cNvSpPr>
            <a:spLocks noGrp="1"/>
          </p:cNvSpPr>
          <p:nvPr>
            <p:ph idx="1"/>
          </p:nvPr>
        </p:nvSpPr>
        <p:spPr>
          <a:xfrm>
            <a:off x="648931" y="1122082"/>
            <a:ext cx="3667036" cy="5577843"/>
          </a:xfrm>
        </p:spPr>
        <p:txBody>
          <a:bodyPr>
            <a:normAutofit/>
          </a:bodyPr>
          <a:lstStyle/>
          <a:p>
            <a:r>
              <a:rPr lang="en-US" dirty="0">
                <a:solidFill>
                  <a:schemeClr val="bg1"/>
                </a:solidFill>
              </a:rPr>
              <a:t>Eosinophils function by positioning themselves close to the pathogen and releasing enzymes that kill the organism and break it down into smaller pieces.</a:t>
            </a:r>
          </a:p>
          <a:p>
            <a:r>
              <a:rPr lang="en-US" dirty="0">
                <a:solidFill>
                  <a:schemeClr val="bg1"/>
                </a:solidFill>
              </a:rPr>
              <a:t> At this point, the macrophages can remove the smaller pieces using phagocytosis. ​</a:t>
            </a:r>
          </a:p>
        </p:txBody>
      </p:sp>
    </p:spTree>
    <p:extLst>
      <p:ext uri="{BB962C8B-B14F-4D97-AF65-F5344CB8AC3E}">
        <p14:creationId xmlns:p14="http://schemas.microsoft.com/office/powerpoint/2010/main" val="20505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3262E-148F-4845-A057-0E260C5C7635}"/>
              </a:ext>
            </a:extLst>
          </p:cNvPr>
          <p:cNvSpPr>
            <a:spLocks noGrp="1"/>
          </p:cNvSpPr>
          <p:nvPr>
            <p:ph type="title"/>
          </p:nvPr>
        </p:nvSpPr>
        <p:spPr>
          <a:xfrm>
            <a:off x="833002" y="365125"/>
            <a:ext cx="10520702" cy="1325563"/>
          </a:xfrm>
        </p:spPr>
        <p:txBody>
          <a:bodyPr>
            <a:normAutofit/>
          </a:bodyPr>
          <a:lstStyle/>
          <a:p>
            <a:r>
              <a:rPr lang="en-US" b="1" dirty="0"/>
              <a:t>THE FIRST LINE OF DEFENSE </a:t>
            </a:r>
            <a:r>
              <a:rPr lang="en-US" dirty="0"/>
              <a:t>- </a:t>
            </a:r>
            <a:r>
              <a:rPr lang="en-US" b="1" dirty="0"/>
              <a:t>Prevention</a:t>
            </a:r>
            <a:r>
              <a:rPr lang="en-US" dirty="0"/>
              <a:t> </a:t>
            </a:r>
            <a:br>
              <a:rPr lang="en-US" dirty="0"/>
            </a:br>
            <a:endParaRPr lang="en-US" dirty="0"/>
          </a:p>
        </p:txBody>
      </p:sp>
      <p:sp>
        <p:nvSpPr>
          <p:cNvPr id="3" name="Content Placeholder 2">
            <a:extLst>
              <a:ext uri="{FF2B5EF4-FFF2-40B4-BE49-F238E27FC236}">
                <a16:creationId xmlns:a16="http://schemas.microsoft.com/office/drawing/2014/main" id="{2558E855-B4CA-4A52-979C-C7F3FA63D484}"/>
              </a:ext>
            </a:extLst>
          </p:cNvPr>
          <p:cNvSpPr>
            <a:spLocks noGrp="1"/>
          </p:cNvSpPr>
          <p:nvPr>
            <p:ph idx="1"/>
          </p:nvPr>
        </p:nvSpPr>
        <p:spPr>
          <a:xfrm>
            <a:off x="267720" y="1825625"/>
            <a:ext cx="4919135" cy="4351338"/>
          </a:xfrm>
        </p:spPr>
        <p:txBody>
          <a:bodyPr>
            <a:normAutofit/>
          </a:bodyPr>
          <a:lstStyle/>
          <a:p>
            <a:pPr marL="0" indent="0">
              <a:buNone/>
            </a:pPr>
            <a:r>
              <a:rPr lang="en-US" dirty="0"/>
              <a:t>The Physical and Chemical Barriers are the First Lines of Defense.</a:t>
            </a:r>
          </a:p>
          <a:p>
            <a:pPr marL="0" indent="0">
              <a:buNone/>
            </a:pPr>
            <a:endParaRPr lang="en-US" dirty="0"/>
          </a:p>
          <a:p>
            <a:pPr marL="0" indent="0">
              <a:buNone/>
            </a:pPr>
            <a:endParaRPr lang="en-US" dirty="0"/>
          </a:p>
          <a:p>
            <a:pPr marL="971550" lvl="1" indent="-514350">
              <a:buFont typeface="+mj-lt"/>
              <a:buAutoNum type="alphaLcPeriod"/>
            </a:pPr>
            <a:endParaRPr lang="en-US" dirty="0"/>
          </a:p>
          <a:p>
            <a:pPr marL="971550" lvl="1" indent="-514350">
              <a:buFont typeface="+mj-lt"/>
              <a:buAutoNum type="alphaLcPeriod"/>
            </a:pPr>
            <a:endParaRPr lang="en-US" dirty="0"/>
          </a:p>
          <a:p>
            <a:endParaRPr lang="en-US" dirty="0"/>
          </a:p>
        </p:txBody>
      </p:sp>
      <p:pic>
        <p:nvPicPr>
          <p:cNvPr id="16" name="Picture 15" descr="A close up of a statue&#10;&#10;Description generated with high confidence">
            <a:extLst>
              <a:ext uri="{FF2B5EF4-FFF2-40B4-BE49-F238E27FC236}">
                <a16:creationId xmlns:a16="http://schemas.microsoft.com/office/drawing/2014/main" id="{A524CF82-C617-4EAC-9CC8-CB8FA99BC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981" y="997527"/>
            <a:ext cx="6527300" cy="5714134"/>
          </a:xfrm>
          <a:prstGeom prst="rect">
            <a:avLst/>
          </a:prstGeom>
        </p:spPr>
      </p:pic>
    </p:spTree>
    <p:extLst>
      <p:ext uri="{BB962C8B-B14F-4D97-AF65-F5344CB8AC3E}">
        <p14:creationId xmlns:p14="http://schemas.microsoft.com/office/powerpoint/2010/main" val="310964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E660-81A8-4F37-9B2E-F8CB6C859F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73689D-F903-449A-AF35-2EA5D3B086E1}"/>
              </a:ext>
            </a:extLst>
          </p:cNvPr>
          <p:cNvSpPr>
            <a:spLocks noGrp="1"/>
          </p:cNvSpPr>
          <p:nvPr>
            <p:ph idx="1"/>
          </p:nvPr>
        </p:nvSpPr>
        <p:spPr/>
        <p:txBody>
          <a:bodyPr/>
          <a:lstStyle/>
          <a:p>
            <a:endParaRPr lang="en-US"/>
          </a:p>
        </p:txBody>
      </p:sp>
      <p:pic>
        <p:nvPicPr>
          <p:cNvPr id="1026" name="Picture 2" descr="Picture">
            <a:extLst>
              <a:ext uri="{FF2B5EF4-FFF2-40B4-BE49-F238E27FC236}">
                <a16:creationId xmlns:a16="http://schemas.microsoft.com/office/drawing/2014/main" id="{EA5C2459-E9FA-4439-A392-927A86433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12192000" cy="67151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CC1E2B0-36E1-4CBF-959F-4A4BE6715E47}"/>
              </a:ext>
            </a:extLst>
          </p:cNvPr>
          <p:cNvSpPr/>
          <p:nvPr/>
        </p:nvSpPr>
        <p:spPr>
          <a:xfrm>
            <a:off x="100014" y="2347802"/>
            <a:ext cx="2214562" cy="10811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EE0FBDD-374F-4E71-94C3-9BF8DB36D365}"/>
              </a:ext>
            </a:extLst>
          </p:cNvPr>
          <p:cNvSpPr/>
          <p:nvPr/>
        </p:nvSpPr>
        <p:spPr>
          <a:xfrm>
            <a:off x="2483170" y="3213838"/>
            <a:ext cx="2489919" cy="430323"/>
          </a:xfrm>
          <a:prstGeom prst="ellipse">
            <a:avLst/>
          </a:prstGeom>
          <a:solidFill>
            <a:srgbClr val="FFFF00">
              <a:alpha val="44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821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flower&#10;&#10;Description generated with very high confidence">
            <a:extLst>
              <a:ext uri="{FF2B5EF4-FFF2-40B4-BE49-F238E27FC236}">
                <a16:creationId xmlns:a16="http://schemas.microsoft.com/office/drawing/2014/main" id="{1F022778-BF05-42E0-895E-1FE81199BE9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285"/>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B0389FE9-5822-4F8A-99C6-B22F9FB59B25}"/>
              </a:ext>
            </a:extLst>
          </p:cNvPr>
          <p:cNvSpPr>
            <a:spLocks noGrp="1"/>
          </p:cNvSpPr>
          <p:nvPr>
            <p:ph type="title"/>
          </p:nvPr>
        </p:nvSpPr>
        <p:spPr>
          <a:xfrm>
            <a:off x="557489" y="263506"/>
            <a:ext cx="3651467" cy="1676603"/>
          </a:xfrm>
        </p:spPr>
        <p:txBody>
          <a:bodyPr>
            <a:normAutofit/>
          </a:bodyPr>
          <a:lstStyle/>
          <a:p>
            <a:pPr algn="ctr"/>
            <a:r>
              <a:rPr lang="en-US" i="1" dirty="0">
                <a:solidFill>
                  <a:schemeClr val="tx2">
                    <a:lumMod val="60000"/>
                    <a:lumOff val="40000"/>
                  </a:schemeClr>
                </a:solidFill>
                <a:effectLst>
                  <a:outerShdw blurRad="38100" dist="38100" dir="2700000" algn="tl">
                    <a:srgbClr val="000000">
                      <a:alpha val="43137"/>
                    </a:srgbClr>
                  </a:outerShdw>
                </a:effectLst>
              </a:rPr>
              <a:t>Natural Killer Cells</a:t>
            </a:r>
          </a:p>
        </p:txBody>
      </p:sp>
      <p:sp>
        <p:nvSpPr>
          <p:cNvPr id="3" name="Content Placeholder 2">
            <a:extLst>
              <a:ext uri="{FF2B5EF4-FFF2-40B4-BE49-F238E27FC236}">
                <a16:creationId xmlns:a16="http://schemas.microsoft.com/office/drawing/2014/main" id="{A4727CB4-89DF-4B89-AC2B-07A3D4984352}"/>
              </a:ext>
            </a:extLst>
          </p:cNvPr>
          <p:cNvSpPr>
            <a:spLocks noGrp="1"/>
          </p:cNvSpPr>
          <p:nvPr>
            <p:ph idx="1"/>
          </p:nvPr>
        </p:nvSpPr>
        <p:spPr>
          <a:xfrm>
            <a:off x="0" y="2438400"/>
            <a:ext cx="4300397" cy="3785419"/>
          </a:xfrm>
        </p:spPr>
        <p:txBody>
          <a:bodyPr>
            <a:normAutofit/>
          </a:bodyPr>
          <a:lstStyle/>
          <a:p>
            <a:r>
              <a:rPr lang="en-US" cap="small" dirty="0"/>
              <a:t>NATURAL KILLER CELLS</a:t>
            </a:r>
            <a:r>
              <a:rPr lang="en-US" dirty="0"/>
              <a:t> induce </a:t>
            </a:r>
            <a:r>
              <a:rPr lang="en-US" cap="small" dirty="0"/>
              <a:t>APOPTOSIS or KILL</a:t>
            </a:r>
            <a:r>
              <a:rPr lang="en-US" dirty="0"/>
              <a:t> virus-infected or tumor cells. </a:t>
            </a:r>
          </a:p>
          <a:p>
            <a:r>
              <a:rPr lang="en-US" dirty="0"/>
              <a:t>Natural killer cells function in </a:t>
            </a:r>
            <a:r>
              <a:rPr lang="en-US" u="sng" dirty="0"/>
              <a:t>cell-mediated</a:t>
            </a:r>
            <a:r>
              <a:rPr lang="en-US" dirty="0"/>
              <a:t>, </a:t>
            </a:r>
            <a:r>
              <a:rPr lang="en-US" u="sng" dirty="0"/>
              <a:t>cytotoxic innate immunity</a:t>
            </a:r>
            <a:endParaRPr lang="en-US" dirty="0"/>
          </a:p>
        </p:txBody>
      </p:sp>
    </p:spTree>
    <p:extLst>
      <p:ext uri="{BB962C8B-B14F-4D97-AF65-F5344CB8AC3E}">
        <p14:creationId xmlns:p14="http://schemas.microsoft.com/office/powerpoint/2010/main" val="2015592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E4A809D5-3600-46D4-A466-67F2349A54F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descr="Fireworks in the sky&#10;&#10;Description generated with high confidence">
            <a:extLst>
              <a:ext uri="{FF2B5EF4-FFF2-40B4-BE49-F238E27FC236}">
                <a16:creationId xmlns:a16="http://schemas.microsoft.com/office/drawing/2014/main" id="{E1B5233E-125F-460A-ABBC-08E561CB51E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862" r="2009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7B527B79-40E5-4AE8-A0B0-A71B4778AD05}"/>
              </a:ext>
            </a:extLst>
          </p:cNvPr>
          <p:cNvSpPr>
            <a:spLocks noGrp="1"/>
          </p:cNvSpPr>
          <p:nvPr>
            <p:ph type="title"/>
          </p:nvPr>
        </p:nvSpPr>
        <p:spPr>
          <a:xfrm>
            <a:off x="655320" y="365125"/>
            <a:ext cx="5120114" cy="1692794"/>
          </a:xfrm>
        </p:spPr>
        <p:txBody>
          <a:bodyPr>
            <a:normAutofit/>
          </a:bodyPr>
          <a:lstStyle/>
          <a:p>
            <a:r>
              <a:rPr lang="en-US" b="1" dirty="0"/>
              <a:t>Natural killer cells</a:t>
            </a:r>
            <a:endParaRPr lang="en-US" dirty="0"/>
          </a:p>
        </p:txBody>
      </p:sp>
      <p:sp>
        <p:nvSpPr>
          <p:cNvPr id="3" name="Content Placeholder 2">
            <a:extLst>
              <a:ext uri="{FF2B5EF4-FFF2-40B4-BE49-F238E27FC236}">
                <a16:creationId xmlns:a16="http://schemas.microsoft.com/office/drawing/2014/main" id="{D35A6759-BBBF-4EED-AABD-31DEAC5B7A03}"/>
              </a:ext>
            </a:extLst>
          </p:cNvPr>
          <p:cNvSpPr>
            <a:spLocks noGrp="1"/>
          </p:cNvSpPr>
          <p:nvPr>
            <p:ph idx="1"/>
          </p:nvPr>
        </p:nvSpPr>
        <p:spPr>
          <a:xfrm>
            <a:off x="161934" y="2575041"/>
            <a:ext cx="6106886" cy="4082889"/>
          </a:xfrm>
        </p:spPr>
        <p:txBody>
          <a:bodyPr>
            <a:noAutofit/>
          </a:bodyPr>
          <a:lstStyle/>
          <a:p>
            <a:r>
              <a:rPr lang="en-US" sz="2400" b="1" dirty="0"/>
              <a:t>Natural killer cells are constantly on patrol seeking out any suspicious characters it finds in the body.</a:t>
            </a:r>
          </a:p>
          <a:p>
            <a:r>
              <a:rPr lang="en-US" sz="2400" b="1" dirty="0"/>
              <a:t>Natural killer cells (NK cells) will indiscriminately kill anything that it perceives as "abnormal".</a:t>
            </a:r>
          </a:p>
          <a:p>
            <a:r>
              <a:rPr lang="en-US" sz="2400" b="1" dirty="0"/>
              <a:t> This means that the NK cells will not only destroy foreign invaders, but will also destroy the body's own cells that may show signs of mutation, or infection or disease.</a:t>
            </a:r>
          </a:p>
          <a:p>
            <a:pPr marL="0" indent="0">
              <a:buNone/>
            </a:pPr>
            <a:endParaRPr lang="en-US" sz="2400" dirty="0"/>
          </a:p>
        </p:txBody>
      </p:sp>
      <p:sp>
        <p:nvSpPr>
          <p:cNvPr id="6" name="TextBox 5">
            <a:extLst>
              <a:ext uri="{FF2B5EF4-FFF2-40B4-BE49-F238E27FC236}">
                <a16:creationId xmlns:a16="http://schemas.microsoft.com/office/drawing/2014/main" id="{E965AAEA-4EB7-4ECC-B5C7-D1145360DFF9}"/>
              </a:ext>
            </a:extLst>
          </p:cNvPr>
          <p:cNvSpPr txBox="1"/>
          <p:nvPr/>
        </p:nvSpPr>
        <p:spPr>
          <a:xfrm>
            <a:off x="10005183" y="6657945"/>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niaid/29194515956/"/>
              </a:rPr>
              <a:t>This Photo</a:t>
            </a:r>
            <a:r>
              <a:rPr lang="en-US" sz="700">
                <a:solidFill>
                  <a:srgbClr val="FFFFFF"/>
                </a:solidFill>
              </a:rPr>
              <a:t> by Unknown Author is licensed under </a:t>
            </a:r>
            <a:r>
              <a:rPr lang="en-US" sz="700">
                <a:solidFill>
                  <a:srgbClr val="FFFFFF"/>
                </a:solidFill>
                <a:hlinkClick r:id="rId4" tooltip="https://creativecommons.org/licenses/by/2.0/"/>
              </a:rPr>
              <a:t>CC BY</a:t>
            </a:r>
            <a:endParaRPr lang="en-US" sz="700">
              <a:solidFill>
                <a:srgbClr val="FFFFFF"/>
              </a:solidFill>
            </a:endParaRPr>
          </a:p>
        </p:txBody>
      </p:sp>
    </p:spTree>
    <p:extLst>
      <p:ext uri="{BB962C8B-B14F-4D97-AF65-F5344CB8AC3E}">
        <p14:creationId xmlns:p14="http://schemas.microsoft.com/office/powerpoint/2010/main" val="1170850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animal, water, sitting, invertebrate&#10;&#10;Description generated with high confidence">
            <a:extLst>
              <a:ext uri="{FF2B5EF4-FFF2-40B4-BE49-F238E27FC236}">
                <a16:creationId xmlns:a16="http://schemas.microsoft.com/office/drawing/2014/main" id="{D37D1818-A65F-4B62-9056-3FAACAF23B5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1591" r="7372" b="-1"/>
          <a:stretch/>
        </p:blipFill>
        <p:spPr>
          <a:xfrm>
            <a:off x="4639056" y="10"/>
            <a:ext cx="7552944" cy="6857990"/>
          </a:xfrm>
          <a:prstGeom prst="rect">
            <a:avLst/>
          </a:prstGeom>
          <a:effectLst/>
        </p:spPr>
      </p:pic>
      <p:sp>
        <p:nvSpPr>
          <p:cNvPr id="2" name="Title 1">
            <a:extLst>
              <a:ext uri="{FF2B5EF4-FFF2-40B4-BE49-F238E27FC236}">
                <a16:creationId xmlns:a16="http://schemas.microsoft.com/office/drawing/2014/main" id="{B0389FE9-5822-4F8A-99C6-B22F9FB59B25}"/>
              </a:ext>
            </a:extLst>
          </p:cNvPr>
          <p:cNvSpPr>
            <a:spLocks noGrp="1"/>
          </p:cNvSpPr>
          <p:nvPr>
            <p:ph type="title"/>
          </p:nvPr>
        </p:nvSpPr>
        <p:spPr>
          <a:xfrm>
            <a:off x="0" y="0"/>
            <a:ext cx="4639056" cy="1676603"/>
          </a:xfrm>
        </p:spPr>
        <p:txBody>
          <a:bodyPr>
            <a:noAutofit/>
          </a:bodyPr>
          <a:lstStyle/>
          <a:p>
            <a:pPr algn="ctr"/>
            <a:r>
              <a:rPr lang="en-US" sz="3600" i="1" dirty="0">
                <a:latin typeface="AR DARLING" panose="02000000000000000000" pitchFamily="2" charset="0"/>
              </a:rPr>
              <a:t>Natural Killer Cells are Indiscriminate Killers</a:t>
            </a:r>
          </a:p>
        </p:txBody>
      </p:sp>
      <p:sp>
        <p:nvSpPr>
          <p:cNvPr id="3" name="Content Placeholder 2">
            <a:extLst>
              <a:ext uri="{FF2B5EF4-FFF2-40B4-BE49-F238E27FC236}">
                <a16:creationId xmlns:a16="http://schemas.microsoft.com/office/drawing/2014/main" id="{A4727CB4-89DF-4B89-AC2B-07A3D4984352}"/>
              </a:ext>
            </a:extLst>
          </p:cNvPr>
          <p:cNvSpPr>
            <a:spLocks noGrp="1"/>
          </p:cNvSpPr>
          <p:nvPr>
            <p:ph idx="1"/>
          </p:nvPr>
        </p:nvSpPr>
        <p:spPr>
          <a:xfrm>
            <a:off x="648931" y="1907178"/>
            <a:ext cx="3651466" cy="4507478"/>
          </a:xfrm>
        </p:spPr>
        <p:txBody>
          <a:bodyPr>
            <a:normAutofit fontScale="92500"/>
          </a:bodyPr>
          <a:lstStyle/>
          <a:p>
            <a:r>
              <a:rPr lang="en-US" sz="2400" b="1" dirty="0"/>
              <a:t>For example, host cells that have become cancerous or that have become infected with a virus are likely targets for the NK cells. </a:t>
            </a:r>
          </a:p>
          <a:p>
            <a:r>
              <a:rPr lang="en-US" sz="2400" b="1" dirty="0"/>
              <a:t>The natural killer cells destroy their target by coming into direct contact with the suspicious cell and secreting proteins that degrade the structural integrity of its membrane until the cell dies. </a:t>
            </a:r>
          </a:p>
        </p:txBody>
      </p:sp>
      <p:sp>
        <p:nvSpPr>
          <p:cNvPr id="4" name="Rectangle 3">
            <a:extLst>
              <a:ext uri="{FF2B5EF4-FFF2-40B4-BE49-F238E27FC236}">
                <a16:creationId xmlns:a16="http://schemas.microsoft.com/office/drawing/2014/main" id="{105A8C3D-CDD0-4B50-A5DE-1AA1F5231E12}"/>
              </a:ext>
            </a:extLst>
          </p:cNvPr>
          <p:cNvSpPr/>
          <p:nvPr/>
        </p:nvSpPr>
        <p:spPr>
          <a:xfrm>
            <a:off x="9701963" y="6113417"/>
            <a:ext cx="1688848" cy="646331"/>
          </a:xfrm>
          <a:prstGeom prst="rect">
            <a:avLst/>
          </a:prstGeom>
          <a:solidFill>
            <a:schemeClr val="bg1"/>
          </a:solidFill>
        </p:spPr>
        <p:txBody>
          <a:bodyPr wrap="square" lIns="91440" tIns="45720" rIns="91440" bIns="45720">
            <a:spAutoFit/>
          </a:bodyPr>
          <a:lstStyle/>
          <a:p>
            <a:pPr algn="ctr"/>
            <a:r>
              <a:rPr lang="en-US" sz="3600" dirty="0">
                <a:ln w="0"/>
              </a:rPr>
              <a:t>i</a:t>
            </a:r>
            <a:r>
              <a:rPr lang="en-US" sz="3600" b="0" cap="none" spc="0" dirty="0">
                <a:ln w="0"/>
                <a:effectLst/>
              </a:rPr>
              <a:t>nvader</a:t>
            </a:r>
          </a:p>
        </p:txBody>
      </p:sp>
      <p:sp>
        <p:nvSpPr>
          <p:cNvPr id="5" name="Speech Bubble: Oval 4">
            <a:extLst>
              <a:ext uri="{FF2B5EF4-FFF2-40B4-BE49-F238E27FC236}">
                <a16:creationId xmlns:a16="http://schemas.microsoft.com/office/drawing/2014/main" id="{8FD0B158-E189-42B8-A7FA-CC554057D03B}"/>
              </a:ext>
            </a:extLst>
          </p:cNvPr>
          <p:cNvSpPr/>
          <p:nvPr/>
        </p:nvSpPr>
        <p:spPr>
          <a:xfrm rot="19125560" flipH="1">
            <a:off x="5755109" y="248989"/>
            <a:ext cx="1724297" cy="1627169"/>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AR DARLING" panose="02000000000000000000" pitchFamily="2" charset="0"/>
              </a:rPr>
              <a:t>OH NO!</a:t>
            </a:r>
          </a:p>
        </p:txBody>
      </p:sp>
    </p:spTree>
    <p:extLst>
      <p:ext uri="{BB962C8B-B14F-4D97-AF65-F5344CB8AC3E}">
        <p14:creationId xmlns:p14="http://schemas.microsoft.com/office/powerpoint/2010/main" val="386308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E660-81A8-4F37-9B2E-F8CB6C859F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73689D-F903-449A-AF35-2EA5D3B086E1}"/>
              </a:ext>
            </a:extLst>
          </p:cNvPr>
          <p:cNvSpPr>
            <a:spLocks noGrp="1"/>
          </p:cNvSpPr>
          <p:nvPr>
            <p:ph idx="1"/>
          </p:nvPr>
        </p:nvSpPr>
        <p:spPr/>
        <p:txBody>
          <a:bodyPr/>
          <a:lstStyle/>
          <a:p>
            <a:endParaRPr lang="en-US"/>
          </a:p>
        </p:txBody>
      </p:sp>
      <p:pic>
        <p:nvPicPr>
          <p:cNvPr id="1026" name="Picture 2" descr="Picture">
            <a:extLst>
              <a:ext uri="{FF2B5EF4-FFF2-40B4-BE49-F238E27FC236}">
                <a16:creationId xmlns:a16="http://schemas.microsoft.com/office/drawing/2014/main" id="{EA5C2459-E9FA-4439-A392-927A86433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12192000" cy="67151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CC1E2B0-36E1-4CBF-959F-4A4BE6715E47}"/>
              </a:ext>
            </a:extLst>
          </p:cNvPr>
          <p:cNvSpPr/>
          <p:nvPr/>
        </p:nvSpPr>
        <p:spPr>
          <a:xfrm>
            <a:off x="200028" y="3779098"/>
            <a:ext cx="2214562" cy="10811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8327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close up of a colorful background&#10;&#10;Description generated with high confidence">
            <a:extLst>
              <a:ext uri="{FF2B5EF4-FFF2-40B4-BE49-F238E27FC236}">
                <a16:creationId xmlns:a16="http://schemas.microsoft.com/office/drawing/2014/main" id="{56EADCA2-A160-4169-9BFA-9C200DEBF8D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127" r="-1" b="6556"/>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B96DB6F8-BAF3-46F1-9CEE-5BC1A93A148D}"/>
              </a:ext>
            </a:extLst>
          </p:cNvPr>
          <p:cNvSpPr>
            <a:spLocks noGrp="1"/>
          </p:cNvSpPr>
          <p:nvPr>
            <p:ph type="title"/>
          </p:nvPr>
        </p:nvSpPr>
        <p:spPr>
          <a:xfrm>
            <a:off x="648929" y="629266"/>
            <a:ext cx="3667039" cy="1676603"/>
          </a:xfrm>
        </p:spPr>
        <p:txBody>
          <a:bodyPr>
            <a:normAutofit/>
          </a:bodyPr>
          <a:lstStyle/>
          <a:p>
            <a:r>
              <a:rPr lang="en-US" sz="3600">
                <a:solidFill>
                  <a:schemeClr val="bg1"/>
                </a:solidFill>
              </a:rPr>
              <a:t>Defensive Proteins</a:t>
            </a:r>
          </a:p>
        </p:txBody>
      </p:sp>
      <p:sp>
        <p:nvSpPr>
          <p:cNvPr id="3" name="Content Placeholder 2">
            <a:extLst>
              <a:ext uri="{FF2B5EF4-FFF2-40B4-BE49-F238E27FC236}">
                <a16:creationId xmlns:a16="http://schemas.microsoft.com/office/drawing/2014/main" id="{916AD0F5-2935-4C8A-86DA-D3753A0FB1DB}"/>
              </a:ext>
            </a:extLst>
          </p:cNvPr>
          <p:cNvSpPr>
            <a:spLocks noGrp="1"/>
          </p:cNvSpPr>
          <p:nvPr>
            <p:ph idx="1"/>
          </p:nvPr>
        </p:nvSpPr>
        <p:spPr>
          <a:xfrm>
            <a:off x="639662" y="2438400"/>
            <a:ext cx="3667036" cy="3779520"/>
          </a:xfrm>
        </p:spPr>
        <p:txBody>
          <a:bodyPr>
            <a:normAutofit/>
          </a:bodyPr>
          <a:lstStyle/>
          <a:p>
            <a:r>
              <a:rPr lang="en-US" dirty="0">
                <a:solidFill>
                  <a:schemeClr val="bg1"/>
                </a:solidFill>
              </a:rPr>
              <a:t>   The second line of defense also includes the action of defensive proteins, such as </a:t>
            </a:r>
          </a:p>
          <a:p>
            <a:pPr marL="514350" indent="-514350">
              <a:buFont typeface="+mj-lt"/>
              <a:buAutoNum type="arabicPeriod"/>
            </a:pPr>
            <a:r>
              <a:rPr lang="en-US" dirty="0">
                <a:solidFill>
                  <a:schemeClr val="bg1"/>
                </a:solidFill>
              </a:rPr>
              <a:t>interferon </a:t>
            </a:r>
          </a:p>
          <a:p>
            <a:pPr marL="514350" indent="-514350">
              <a:buFont typeface="+mj-lt"/>
              <a:buAutoNum type="arabicPeriod"/>
            </a:pPr>
            <a:r>
              <a:rPr lang="en-US" i="1" dirty="0">
                <a:solidFill>
                  <a:schemeClr val="bg1"/>
                </a:solidFill>
              </a:rPr>
              <a:t>the complement system</a:t>
            </a:r>
            <a:r>
              <a:rPr lang="en-US" dirty="0">
                <a:solidFill>
                  <a:schemeClr val="bg1"/>
                </a:solidFill>
              </a:rPr>
              <a:t> ​</a:t>
            </a:r>
          </a:p>
        </p:txBody>
      </p:sp>
      <p:sp>
        <p:nvSpPr>
          <p:cNvPr id="6" name="TextBox 5">
            <a:extLst>
              <a:ext uri="{FF2B5EF4-FFF2-40B4-BE49-F238E27FC236}">
                <a16:creationId xmlns:a16="http://schemas.microsoft.com/office/drawing/2014/main" id="{E156BE83-53DA-4999-8BC7-C07FFD9C0B12}"/>
              </a:ext>
            </a:extLst>
          </p:cNvPr>
          <p:cNvSpPr txBox="1"/>
          <p:nvPr/>
        </p:nvSpPr>
        <p:spPr>
          <a:xfrm>
            <a:off x="9365521" y="6017865"/>
            <a:ext cx="21868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2011.igem.org/Team:NYC_Wetware/Deinococcus/Data"/>
              </a:rPr>
              <a:t>This Photo</a:t>
            </a:r>
            <a:r>
              <a:rPr lang="en-US" sz="700">
                <a:solidFill>
                  <a:srgbClr val="FFFFFF"/>
                </a:solidFill>
              </a:rPr>
              <a:t> by Unknown Author is licensed under </a:t>
            </a:r>
            <a:r>
              <a:rPr lang="en-US" sz="700">
                <a:solidFill>
                  <a:srgbClr val="FFFFFF"/>
                </a:solidFill>
                <a:hlinkClick r:id="rId4" tooltip="https://creativecommons.org/licenses/by/3.0/"/>
              </a:rPr>
              <a:t>CC BY</a:t>
            </a:r>
            <a:endParaRPr lang="en-US" sz="700">
              <a:solidFill>
                <a:srgbClr val="FFFFFF"/>
              </a:solidFill>
            </a:endParaRPr>
          </a:p>
        </p:txBody>
      </p:sp>
    </p:spTree>
    <p:extLst>
      <p:ext uri="{BB962C8B-B14F-4D97-AF65-F5344CB8AC3E}">
        <p14:creationId xmlns:p14="http://schemas.microsoft.com/office/powerpoint/2010/main" val="2544487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E660-81A8-4F37-9B2E-F8CB6C859F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73689D-F903-449A-AF35-2EA5D3B086E1}"/>
              </a:ext>
            </a:extLst>
          </p:cNvPr>
          <p:cNvSpPr>
            <a:spLocks noGrp="1"/>
          </p:cNvSpPr>
          <p:nvPr>
            <p:ph idx="1"/>
          </p:nvPr>
        </p:nvSpPr>
        <p:spPr/>
        <p:txBody>
          <a:bodyPr/>
          <a:lstStyle/>
          <a:p>
            <a:endParaRPr lang="en-US"/>
          </a:p>
        </p:txBody>
      </p:sp>
      <p:pic>
        <p:nvPicPr>
          <p:cNvPr id="1026" name="Picture 2" descr="Picture">
            <a:extLst>
              <a:ext uri="{FF2B5EF4-FFF2-40B4-BE49-F238E27FC236}">
                <a16:creationId xmlns:a16="http://schemas.microsoft.com/office/drawing/2014/main" id="{EA5C2459-E9FA-4439-A392-927A86433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12192000" cy="67151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CC1E2B0-36E1-4CBF-959F-4A4BE6715E47}"/>
              </a:ext>
            </a:extLst>
          </p:cNvPr>
          <p:cNvSpPr/>
          <p:nvPr/>
        </p:nvSpPr>
        <p:spPr>
          <a:xfrm>
            <a:off x="200028" y="3779098"/>
            <a:ext cx="2214562" cy="10811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EE0FBDD-374F-4E71-94C3-9BF8DB36D365}"/>
              </a:ext>
            </a:extLst>
          </p:cNvPr>
          <p:cNvSpPr/>
          <p:nvPr/>
        </p:nvSpPr>
        <p:spPr>
          <a:xfrm>
            <a:off x="2192918" y="3644161"/>
            <a:ext cx="2489919" cy="430323"/>
          </a:xfrm>
          <a:prstGeom prst="ellipse">
            <a:avLst/>
          </a:prstGeom>
          <a:solidFill>
            <a:srgbClr val="FFFF00">
              <a:alpha val="44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1406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F7435D-E3DB-47B1-BA61-B00ACC83A9D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F263A0B5-F8C4-4116-809F-78A768EA79A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484632"/>
            <a:ext cx="5130204"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lipart&#10;&#10;Description generated with very high confidence">
            <a:extLst>
              <a:ext uri="{FF2B5EF4-FFF2-40B4-BE49-F238E27FC236}">
                <a16:creationId xmlns:a16="http://schemas.microsoft.com/office/drawing/2014/main" id="{7465682B-ED8A-4DA6-B832-4BBDDAB75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9008" y="967430"/>
            <a:ext cx="3987352" cy="4773591"/>
          </a:xfrm>
          <a:prstGeom prst="rect">
            <a:avLst/>
          </a:prstGeom>
          <a:effectLst/>
        </p:spPr>
      </p:pic>
      <p:sp>
        <p:nvSpPr>
          <p:cNvPr id="2" name="Title 1">
            <a:extLst>
              <a:ext uri="{FF2B5EF4-FFF2-40B4-BE49-F238E27FC236}">
                <a16:creationId xmlns:a16="http://schemas.microsoft.com/office/drawing/2014/main" id="{B96DB6F8-BAF3-46F1-9CEE-5BC1A93A148D}"/>
              </a:ext>
            </a:extLst>
          </p:cNvPr>
          <p:cNvSpPr>
            <a:spLocks noGrp="1"/>
          </p:cNvSpPr>
          <p:nvPr>
            <p:ph type="title"/>
          </p:nvPr>
        </p:nvSpPr>
        <p:spPr>
          <a:xfrm>
            <a:off x="648929" y="629266"/>
            <a:ext cx="4944152" cy="1622321"/>
          </a:xfrm>
        </p:spPr>
        <p:txBody>
          <a:bodyPr>
            <a:normAutofit/>
          </a:bodyPr>
          <a:lstStyle/>
          <a:p>
            <a:r>
              <a:rPr lang="en-US" dirty="0"/>
              <a:t>Interferon</a:t>
            </a:r>
          </a:p>
        </p:txBody>
      </p:sp>
      <p:sp>
        <p:nvSpPr>
          <p:cNvPr id="3" name="Content Placeholder 2">
            <a:extLst>
              <a:ext uri="{FF2B5EF4-FFF2-40B4-BE49-F238E27FC236}">
                <a16:creationId xmlns:a16="http://schemas.microsoft.com/office/drawing/2014/main" id="{916AD0F5-2935-4C8A-86DA-D3753A0FB1DB}"/>
              </a:ext>
            </a:extLst>
          </p:cNvPr>
          <p:cNvSpPr>
            <a:spLocks noGrp="1"/>
          </p:cNvSpPr>
          <p:nvPr>
            <p:ph idx="1"/>
          </p:nvPr>
        </p:nvSpPr>
        <p:spPr>
          <a:xfrm>
            <a:off x="648930" y="2438400"/>
            <a:ext cx="4944151" cy="3785419"/>
          </a:xfrm>
        </p:spPr>
        <p:txBody>
          <a:bodyPr>
            <a:normAutofit/>
          </a:bodyPr>
          <a:lstStyle/>
          <a:p>
            <a:r>
              <a:rPr lang="en-US" sz="2200" dirty="0"/>
              <a:t>   Interferons are proteins which act to slow down the process of viral reproduction. </a:t>
            </a:r>
          </a:p>
          <a:p>
            <a:r>
              <a:rPr lang="en-US" sz="2200" dirty="0"/>
              <a:t>Once a cell has become infected with a virus, its days are numbered. </a:t>
            </a:r>
          </a:p>
          <a:p>
            <a:r>
              <a:rPr lang="en-US" sz="2200" dirty="0"/>
              <a:t>Cells infected with a virus will secrete small proteins called interferons that will interfere </a:t>
            </a:r>
            <a:r>
              <a:rPr lang="en-US" sz="2200" i="1" dirty="0"/>
              <a:t>(hence the name)</a:t>
            </a:r>
            <a:r>
              <a:rPr lang="en-US" sz="2200" dirty="0"/>
              <a:t>  with the ability of the virus to spread to nearby cells. </a:t>
            </a:r>
            <a:br>
              <a:rPr lang="en-US" sz="2200" dirty="0"/>
            </a:br>
            <a:endParaRPr lang="en-US" sz="2200" dirty="0"/>
          </a:p>
        </p:txBody>
      </p:sp>
    </p:spTree>
    <p:extLst>
      <p:ext uri="{BB962C8B-B14F-4D97-AF65-F5344CB8AC3E}">
        <p14:creationId xmlns:p14="http://schemas.microsoft.com/office/powerpoint/2010/main" val="4010416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E660-81A8-4F37-9B2E-F8CB6C859F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73689D-F903-449A-AF35-2EA5D3B086E1}"/>
              </a:ext>
            </a:extLst>
          </p:cNvPr>
          <p:cNvSpPr>
            <a:spLocks noGrp="1"/>
          </p:cNvSpPr>
          <p:nvPr>
            <p:ph idx="1"/>
          </p:nvPr>
        </p:nvSpPr>
        <p:spPr/>
        <p:txBody>
          <a:bodyPr/>
          <a:lstStyle/>
          <a:p>
            <a:endParaRPr lang="en-US"/>
          </a:p>
        </p:txBody>
      </p:sp>
      <p:pic>
        <p:nvPicPr>
          <p:cNvPr id="1026" name="Picture 2" descr="Picture">
            <a:extLst>
              <a:ext uri="{FF2B5EF4-FFF2-40B4-BE49-F238E27FC236}">
                <a16:creationId xmlns:a16="http://schemas.microsoft.com/office/drawing/2014/main" id="{EA5C2459-E9FA-4439-A392-927A86433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12192000" cy="67151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CC1E2B0-36E1-4CBF-959F-4A4BE6715E47}"/>
              </a:ext>
            </a:extLst>
          </p:cNvPr>
          <p:cNvSpPr/>
          <p:nvPr/>
        </p:nvSpPr>
        <p:spPr>
          <a:xfrm>
            <a:off x="200028" y="3779098"/>
            <a:ext cx="2214562" cy="10811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EE0FBDD-374F-4E71-94C3-9BF8DB36D365}"/>
              </a:ext>
            </a:extLst>
          </p:cNvPr>
          <p:cNvSpPr/>
          <p:nvPr/>
        </p:nvSpPr>
        <p:spPr>
          <a:xfrm>
            <a:off x="2614618" y="4319697"/>
            <a:ext cx="2489919" cy="430323"/>
          </a:xfrm>
          <a:prstGeom prst="ellipse">
            <a:avLst/>
          </a:prstGeom>
          <a:solidFill>
            <a:srgbClr val="FFFF00">
              <a:alpha val="44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1412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DB942-714A-4F00-BC07-24C585129FBF}"/>
              </a:ext>
            </a:extLst>
          </p:cNvPr>
          <p:cNvSpPr>
            <a:spLocks noGrp="1"/>
          </p:cNvSpPr>
          <p:nvPr>
            <p:ph type="title"/>
          </p:nvPr>
        </p:nvSpPr>
        <p:spPr>
          <a:xfrm>
            <a:off x="0" y="102177"/>
            <a:ext cx="11353800" cy="396875"/>
          </a:xfrm>
        </p:spPr>
        <p:txBody>
          <a:bodyPr>
            <a:normAutofit fontScale="90000"/>
          </a:bodyPr>
          <a:lstStyle/>
          <a:p>
            <a:r>
              <a:rPr lang="en-US" dirty="0"/>
              <a:t>   THE COMPLEMENT SYSTEM </a:t>
            </a:r>
          </a:p>
        </p:txBody>
      </p:sp>
      <p:sp>
        <p:nvSpPr>
          <p:cNvPr id="3" name="Content Placeholder 2">
            <a:extLst>
              <a:ext uri="{FF2B5EF4-FFF2-40B4-BE49-F238E27FC236}">
                <a16:creationId xmlns:a16="http://schemas.microsoft.com/office/drawing/2014/main" id="{6AC5E3A6-D457-4039-A102-15F9A7A769E5}"/>
              </a:ext>
            </a:extLst>
          </p:cNvPr>
          <p:cNvSpPr>
            <a:spLocks noGrp="1"/>
          </p:cNvSpPr>
          <p:nvPr>
            <p:ph idx="1"/>
          </p:nvPr>
        </p:nvSpPr>
        <p:spPr>
          <a:xfrm>
            <a:off x="193098" y="675697"/>
            <a:ext cx="11805803" cy="4351338"/>
          </a:xfrm>
        </p:spPr>
        <p:txBody>
          <a:bodyPr>
            <a:normAutofit/>
          </a:bodyPr>
          <a:lstStyle/>
          <a:p>
            <a:r>
              <a:rPr lang="en-US" dirty="0"/>
              <a:t>   The complement system refers to a large group of proteins that work to "complement" or enhance the effects of body's other defense mechanisms. </a:t>
            </a:r>
          </a:p>
        </p:txBody>
      </p:sp>
      <p:pic>
        <p:nvPicPr>
          <p:cNvPr id="2050" name="Picture 2" descr="Picture">
            <a:extLst>
              <a:ext uri="{FF2B5EF4-FFF2-40B4-BE49-F238E27FC236}">
                <a16:creationId xmlns:a16="http://schemas.microsoft.com/office/drawing/2014/main" id="{166A1AFC-8614-4251-BCFA-29C51CD10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385" y="1728643"/>
            <a:ext cx="8335227" cy="4930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213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3262E-148F-4845-A057-0E260C5C7635}"/>
              </a:ext>
            </a:extLst>
          </p:cNvPr>
          <p:cNvSpPr>
            <a:spLocks noGrp="1"/>
          </p:cNvSpPr>
          <p:nvPr>
            <p:ph type="title"/>
          </p:nvPr>
        </p:nvSpPr>
        <p:spPr>
          <a:xfrm>
            <a:off x="833002" y="365125"/>
            <a:ext cx="10520702" cy="1325563"/>
          </a:xfrm>
        </p:spPr>
        <p:txBody>
          <a:bodyPr>
            <a:normAutofit/>
          </a:bodyPr>
          <a:lstStyle/>
          <a:p>
            <a:r>
              <a:rPr lang="en-US" b="1" dirty="0"/>
              <a:t>THE FIRST LINE OF DEFENSE </a:t>
            </a:r>
            <a:r>
              <a:rPr lang="en-US" dirty="0"/>
              <a:t>- </a:t>
            </a:r>
            <a:r>
              <a:rPr lang="en-US" b="1" dirty="0"/>
              <a:t>Prevention</a:t>
            </a:r>
            <a:r>
              <a:rPr lang="en-US" dirty="0"/>
              <a:t> </a:t>
            </a:r>
            <a:br>
              <a:rPr lang="en-US" dirty="0"/>
            </a:br>
            <a:endParaRPr lang="en-US" dirty="0"/>
          </a:p>
        </p:txBody>
      </p:sp>
      <p:sp>
        <p:nvSpPr>
          <p:cNvPr id="3" name="Content Placeholder 2">
            <a:extLst>
              <a:ext uri="{FF2B5EF4-FFF2-40B4-BE49-F238E27FC236}">
                <a16:creationId xmlns:a16="http://schemas.microsoft.com/office/drawing/2014/main" id="{2558E855-B4CA-4A52-979C-C7F3FA63D484}"/>
              </a:ext>
            </a:extLst>
          </p:cNvPr>
          <p:cNvSpPr>
            <a:spLocks noGrp="1"/>
          </p:cNvSpPr>
          <p:nvPr>
            <p:ph idx="1"/>
          </p:nvPr>
        </p:nvSpPr>
        <p:spPr>
          <a:xfrm>
            <a:off x="267720" y="1825625"/>
            <a:ext cx="11086080" cy="4351338"/>
          </a:xfrm>
        </p:spPr>
        <p:txBody>
          <a:bodyPr>
            <a:normAutofit/>
          </a:bodyPr>
          <a:lstStyle/>
          <a:p>
            <a:pPr marL="514350" indent="-514350">
              <a:buFont typeface="+mj-lt"/>
              <a:buAutoNum type="arabicPeriod"/>
            </a:pPr>
            <a:r>
              <a:rPr lang="en-US" dirty="0"/>
              <a:t>Physical Barriers of the Body</a:t>
            </a:r>
          </a:p>
          <a:p>
            <a:pPr marL="971550" lvl="1" indent="-514350">
              <a:buFont typeface="+mj-lt"/>
              <a:buAutoNum type="alphaLcPeriod"/>
            </a:pPr>
            <a:r>
              <a:rPr lang="en-US" dirty="0"/>
              <a:t>Skin</a:t>
            </a:r>
          </a:p>
          <a:p>
            <a:pPr marL="971550" lvl="1" indent="-514350">
              <a:buFont typeface="+mj-lt"/>
              <a:buAutoNum type="alphaLcPeriod"/>
            </a:pPr>
            <a:r>
              <a:rPr lang="en-US" dirty="0"/>
              <a:t>Mucous Membranes</a:t>
            </a:r>
          </a:p>
          <a:p>
            <a:pPr marL="971550" lvl="1" indent="-514350">
              <a:buFont typeface="+mj-lt"/>
              <a:buAutoNum type="alphaLcPeriod"/>
            </a:pPr>
            <a:endParaRPr lang="en-US" dirty="0"/>
          </a:p>
          <a:p>
            <a:pPr marL="514350" indent="-514350">
              <a:buFont typeface="+mj-lt"/>
              <a:buAutoNum type="arabicPeriod"/>
            </a:pPr>
            <a:r>
              <a:rPr lang="en-US" dirty="0"/>
              <a:t>Chemical Defenses</a:t>
            </a:r>
          </a:p>
          <a:p>
            <a:pPr marL="971550" lvl="1" indent="-514350">
              <a:buFont typeface="+mj-lt"/>
              <a:buAutoNum type="alphaLcPeriod"/>
            </a:pPr>
            <a:r>
              <a:rPr lang="en-US" dirty="0"/>
              <a:t>Sweat</a:t>
            </a:r>
          </a:p>
          <a:p>
            <a:pPr marL="971550" lvl="1" indent="-514350">
              <a:buFont typeface="+mj-lt"/>
              <a:buAutoNum type="alphaLcPeriod"/>
            </a:pPr>
            <a:r>
              <a:rPr lang="en-US" dirty="0"/>
              <a:t>Acidic Environments</a:t>
            </a:r>
          </a:p>
          <a:p>
            <a:pPr marL="971550" lvl="1" indent="-514350">
              <a:buFont typeface="+mj-lt"/>
              <a:buAutoNum type="alphaLcPeriod"/>
            </a:pPr>
            <a:r>
              <a:rPr lang="en-US" dirty="0"/>
              <a:t>Lysozyme</a:t>
            </a:r>
          </a:p>
          <a:p>
            <a:pPr marL="514350" indent="-514350">
              <a:buFont typeface="+mj-lt"/>
              <a:buAutoNum type="arabicPeriod"/>
            </a:pPr>
            <a:endParaRPr lang="en-US" dirty="0"/>
          </a:p>
          <a:p>
            <a:pPr marL="971550" lvl="1" indent="-514350">
              <a:buFont typeface="+mj-lt"/>
              <a:buAutoNum type="alphaLcPeriod"/>
            </a:pPr>
            <a:endParaRPr lang="en-US" dirty="0"/>
          </a:p>
          <a:p>
            <a:pPr marL="971550" lvl="1" indent="-514350">
              <a:buFont typeface="+mj-lt"/>
              <a:buAutoNum type="alphaLcPeriod"/>
            </a:pPr>
            <a:endParaRPr lang="en-US" dirty="0"/>
          </a:p>
          <a:p>
            <a:endParaRPr lang="en-US" dirty="0"/>
          </a:p>
        </p:txBody>
      </p:sp>
      <p:sp>
        <p:nvSpPr>
          <p:cNvPr id="7" name="Oval 6">
            <a:extLst>
              <a:ext uri="{FF2B5EF4-FFF2-40B4-BE49-F238E27FC236}">
                <a16:creationId xmlns:a16="http://schemas.microsoft.com/office/drawing/2014/main" id="{D1D62A94-0BEE-44A0-BAA5-AD377F6F0010}"/>
              </a:ext>
            </a:extLst>
          </p:cNvPr>
          <p:cNvSpPr/>
          <p:nvPr/>
        </p:nvSpPr>
        <p:spPr>
          <a:xfrm>
            <a:off x="426143" y="2134322"/>
            <a:ext cx="2406207" cy="76892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close up of a statue&#10;&#10;Description generated with high confidence">
            <a:extLst>
              <a:ext uri="{FF2B5EF4-FFF2-40B4-BE49-F238E27FC236}">
                <a16:creationId xmlns:a16="http://schemas.microsoft.com/office/drawing/2014/main" id="{A524CF82-C617-4EAC-9CC8-CB8FA99BC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981" y="997527"/>
            <a:ext cx="6527300" cy="5714134"/>
          </a:xfrm>
          <a:prstGeom prst="rect">
            <a:avLst/>
          </a:prstGeom>
        </p:spPr>
      </p:pic>
    </p:spTree>
    <p:extLst>
      <p:ext uri="{BB962C8B-B14F-4D97-AF65-F5344CB8AC3E}">
        <p14:creationId xmlns:p14="http://schemas.microsoft.com/office/powerpoint/2010/main" val="2413725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a:extLst>
              <a:ext uri="{FF2B5EF4-FFF2-40B4-BE49-F238E27FC236}">
                <a16:creationId xmlns:a16="http://schemas.microsoft.com/office/drawing/2014/main" id="{166A1AFC-8614-4251-BCFA-29C51CD10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385" y="675697"/>
            <a:ext cx="10115388" cy="59831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7ADB942-714A-4F00-BC07-24C585129FBF}"/>
              </a:ext>
            </a:extLst>
          </p:cNvPr>
          <p:cNvSpPr>
            <a:spLocks noGrp="1"/>
          </p:cNvSpPr>
          <p:nvPr>
            <p:ph type="title"/>
          </p:nvPr>
        </p:nvSpPr>
        <p:spPr>
          <a:xfrm>
            <a:off x="0" y="102177"/>
            <a:ext cx="11353800" cy="396875"/>
          </a:xfrm>
        </p:spPr>
        <p:txBody>
          <a:bodyPr>
            <a:normAutofit fontScale="90000"/>
          </a:bodyPr>
          <a:lstStyle/>
          <a:p>
            <a:r>
              <a:rPr lang="en-US" dirty="0"/>
              <a:t>   THE COMPLEMENT SYSTEM </a:t>
            </a:r>
          </a:p>
        </p:txBody>
      </p:sp>
      <p:sp>
        <p:nvSpPr>
          <p:cNvPr id="3" name="Content Placeholder 2">
            <a:extLst>
              <a:ext uri="{FF2B5EF4-FFF2-40B4-BE49-F238E27FC236}">
                <a16:creationId xmlns:a16="http://schemas.microsoft.com/office/drawing/2014/main" id="{6AC5E3A6-D457-4039-A102-15F9A7A769E5}"/>
              </a:ext>
            </a:extLst>
          </p:cNvPr>
          <p:cNvSpPr>
            <a:spLocks noGrp="1"/>
          </p:cNvSpPr>
          <p:nvPr>
            <p:ph idx="1"/>
          </p:nvPr>
        </p:nvSpPr>
        <p:spPr>
          <a:xfrm>
            <a:off x="0" y="675697"/>
            <a:ext cx="2119745" cy="2053648"/>
          </a:xfrm>
        </p:spPr>
        <p:txBody>
          <a:bodyPr>
            <a:normAutofit/>
          </a:bodyPr>
          <a:lstStyle/>
          <a:p>
            <a:pPr marL="0" indent="0" algn="ctr">
              <a:buNone/>
            </a:pPr>
            <a:r>
              <a:rPr lang="en-US" sz="2000" dirty="0"/>
              <a:t>Destroying the pathogen. Pokes holes in a pathogen's membrane, which leads to cell bursting.  </a:t>
            </a:r>
          </a:p>
        </p:txBody>
      </p:sp>
    </p:spTree>
    <p:extLst>
      <p:ext uri="{BB962C8B-B14F-4D97-AF65-F5344CB8AC3E}">
        <p14:creationId xmlns:p14="http://schemas.microsoft.com/office/powerpoint/2010/main" val="3091503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E660-81A8-4F37-9B2E-F8CB6C859F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73689D-F903-449A-AF35-2EA5D3B086E1}"/>
              </a:ext>
            </a:extLst>
          </p:cNvPr>
          <p:cNvSpPr>
            <a:spLocks noGrp="1"/>
          </p:cNvSpPr>
          <p:nvPr>
            <p:ph idx="1"/>
          </p:nvPr>
        </p:nvSpPr>
        <p:spPr/>
        <p:txBody>
          <a:bodyPr/>
          <a:lstStyle/>
          <a:p>
            <a:endParaRPr lang="en-US"/>
          </a:p>
        </p:txBody>
      </p:sp>
      <p:pic>
        <p:nvPicPr>
          <p:cNvPr id="1026" name="Picture 2" descr="Picture">
            <a:extLst>
              <a:ext uri="{FF2B5EF4-FFF2-40B4-BE49-F238E27FC236}">
                <a16:creationId xmlns:a16="http://schemas.microsoft.com/office/drawing/2014/main" id="{EA5C2459-E9FA-4439-A392-927A86433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12192000" cy="67151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CC1E2B0-36E1-4CBF-959F-4A4BE6715E47}"/>
              </a:ext>
            </a:extLst>
          </p:cNvPr>
          <p:cNvSpPr/>
          <p:nvPr/>
        </p:nvSpPr>
        <p:spPr>
          <a:xfrm>
            <a:off x="0" y="4859966"/>
            <a:ext cx="2214562" cy="10811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1368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D51C1C9-FB41-4295-A183-9EA0078881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90612"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a:extLst>
              <a:ext uri="{FF2B5EF4-FFF2-40B4-BE49-F238E27FC236}">
                <a16:creationId xmlns:a16="http://schemas.microsoft.com/office/drawing/2014/main" id="{335BC1BD-987A-487B-8490-6068CD39D4B8}"/>
              </a:ext>
            </a:extLst>
          </p:cNvPr>
          <p:cNvPicPr>
            <a:picLocks noChangeAspect="1"/>
          </p:cNvPicPr>
          <p:nvPr/>
        </p:nvPicPr>
        <p:blipFill rotWithShape="1">
          <a:blip r:embed="rId2">
            <a:extLst>
              <a:ext uri="{28A0092B-C50C-407E-A947-70E740481C1C}">
                <a14:useLocalDpi xmlns:a14="http://schemas.microsoft.com/office/drawing/2010/main" val="0"/>
              </a:ext>
            </a:extLst>
          </a:blip>
          <a:srcRect t="5903" r="-2" b="-2"/>
          <a:stretch/>
        </p:blipFill>
        <p:spPr>
          <a:xfrm>
            <a:off x="6721233" y="640082"/>
            <a:ext cx="4831104" cy="5577837"/>
          </a:xfrm>
          <a:prstGeom prst="rect">
            <a:avLst/>
          </a:prstGeom>
          <a:effectLst/>
        </p:spPr>
      </p:pic>
      <p:sp>
        <p:nvSpPr>
          <p:cNvPr id="2" name="Title 1">
            <a:extLst>
              <a:ext uri="{FF2B5EF4-FFF2-40B4-BE49-F238E27FC236}">
                <a16:creationId xmlns:a16="http://schemas.microsoft.com/office/drawing/2014/main" id="{BA2ED315-4AA6-411D-9120-1B2472264784}"/>
              </a:ext>
            </a:extLst>
          </p:cNvPr>
          <p:cNvSpPr>
            <a:spLocks noGrp="1"/>
          </p:cNvSpPr>
          <p:nvPr>
            <p:ph type="title"/>
          </p:nvPr>
        </p:nvSpPr>
        <p:spPr>
          <a:xfrm>
            <a:off x="648930" y="629266"/>
            <a:ext cx="5121644" cy="1676603"/>
          </a:xfrm>
        </p:spPr>
        <p:txBody>
          <a:bodyPr>
            <a:normAutofit/>
          </a:bodyPr>
          <a:lstStyle/>
          <a:p>
            <a:r>
              <a:rPr lang="en-US" dirty="0">
                <a:solidFill>
                  <a:schemeClr val="bg1"/>
                </a:solidFill>
              </a:rPr>
              <a:t>Inflammation</a:t>
            </a:r>
          </a:p>
        </p:txBody>
      </p:sp>
      <p:sp>
        <p:nvSpPr>
          <p:cNvPr id="3" name="Content Placeholder 2">
            <a:extLst>
              <a:ext uri="{FF2B5EF4-FFF2-40B4-BE49-F238E27FC236}">
                <a16:creationId xmlns:a16="http://schemas.microsoft.com/office/drawing/2014/main" id="{7C05F9AE-8B66-427A-86BF-032159F8A855}"/>
              </a:ext>
            </a:extLst>
          </p:cNvPr>
          <p:cNvSpPr>
            <a:spLocks noGrp="1"/>
          </p:cNvSpPr>
          <p:nvPr>
            <p:ph idx="1"/>
          </p:nvPr>
        </p:nvSpPr>
        <p:spPr>
          <a:xfrm>
            <a:off x="648931" y="2438400"/>
            <a:ext cx="5121642" cy="3785419"/>
          </a:xfrm>
        </p:spPr>
        <p:txBody>
          <a:bodyPr>
            <a:normAutofit fontScale="92500" lnSpcReduction="10000"/>
          </a:bodyPr>
          <a:lstStyle/>
          <a:p>
            <a:pPr marL="0" indent="0">
              <a:buNone/>
            </a:pPr>
            <a:r>
              <a:rPr lang="en-US" dirty="0">
                <a:solidFill>
                  <a:schemeClr val="bg1"/>
                </a:solidFill>
              </a:rPr>
              <a:t>Inflammation occurs as the result of some sort of internal injury or damage to the tissues. </a:t>
            </a:r>
          </a:p>
          <a:p>
            <a:pPr marL="0" indent="0">
              <a:buNone/>
            </a:pPr>
            <a:r>
              <a:rPr lang="en-US" dirty="0">
                <a:solidFill>
                  <a:schemeClr val="bg1"/>
                </a:solidFill>
              </a:rPr>
              <a:t>The inflammatory response is characterized by four signs:</a:t>
            </a:r>
          </a:p>
          <a:p>
            <a:pPr marL="514350" indent="-514350">
              <a:buFont typeface="+mj-lt"/>
              <a:buAutoNum type="arabicPeriod"/>
            </a:pPr>
            <a:r>
              <a:rPr lang="en-US" dirty="0">
                <a:solidFill>
                  <a:schemeClr val="bg1"/>
                </a:solidFill>
              </a:rPr>
              <a:t>Redness</a:t>
            </a:r>
          </a:p>
          <a:p>
            <a:pPr marL="514350" indent="-514350">
              <a:buFont typeface="+mj-lt"/>
              <a:buAutoNum type="arabicPeriod"/>
            </a:pPr>
            <a:r>
              <a:rPr lang="en-US" dirty="0">
                <a:solidFill>
                  <a:schemeClr val="bg1"/>
                </a:solidFill>
              </a:rPr>
              <a:t>Heat</a:t>
            </a:r>
          </a:p>
          <a:p>
            <a:pPr marL="514350" indent="-514350">
              <a:buFont typeface="+mj-lt"/>
              <a:buAutoNum type="arabicPeriod"/>
            </a:pPr>
            <a:r>
              <a:rPr lang="en-US" dirty="0">
                <a:solidFill>
                  <a:schemeClr val="bg1"/>
                </a:solidFill>
              </a:rPr>
              <a:t>Swelling</a:t>
            </a:r>
          </a:p>
          <a:p>
            <a:pPr marL="514350" indent="-514350">
              <a:buFont typeface="+mj-lt"/>
              <a:buAutoNum type="arabicPeriod"/>
            </a:pPr>
            <a:r>
              <a:rPr lang="en-US" dirty="0">
                <a:solidFill>
                  <a:schemeClr val="bg1"/>
                </a:solidFill>
              </a:rPr>
              <a:t>Pain</a:t>
            </a:r>
          </a:p>
        </p:txBody>
      </p:sp>
    </p:spTree>
    <p:extLst>
      <p:ext uri="{BB962C8B-B14F-4D97-AF65-F5344CB8AC3E}">
        <p14:creationId xmlns:p14="http://schemas.microsoft.com/office/powerpoint/2010/main" val="303709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screenshot of a cell phone&#10;&#10;Description generated with high confidence">
            <a:extLst>
              <a:ext uri="{FF2B5EF4-FFF2-40B4-BE49-F238E27FC236}">
                <a16:creationId xmlns:a16="http://schemas.microsoft.com/office/drawing/2014/main" id="{335BC1BD-987A-487B-8490-6068CD39D4B8}"/>
              </a:ext>
            </a:extLst>
          </p:cNvPr>
          <p:cNvPicPr>
            <a:picLocks noChangeAspect="1"/>
          </p:cNvPicPr>
          <p:nvPr/>
        </p:nvPicPr>
        <p:blipFill rotWithShape="1">
          <a:blip r:embed="rId2">
            <a:extLst>
              <a:ext uri="{28A0092B-C50C-407E-A947-70E740481C1C}">
                <a14:useLocalDpi xmlns:a14="http://schemas.microsoft.com/office/drawing/2010/main" val="0"/>
              </a:ext>
            </a:extLst>
          </a:blip>
          <a:srcRect l="5670" r="9940" b="1"/>
          <a:stretch/>
        </p:blipFill>
        <p:spPr>
          <a:xfrm>
            <a:off x="5276088" y="640082"/>
            <a:ext cx="6276250" cy="5577838"/>
          </a:xfrm>
          <a:prstGeom prst="rect">
            <a:avLst/>
          </a:prstGeom>
          <a:effectLst/>
        </p:spPr>
      </p:pic>
      <p:sp>
        <p:nvSpPr>
          <p:cNvPr id="2" name="Title 1">
            <a:extLst>
              <a:ext uri="{FF2B5EF4-FFF2-40B4-BE49-F238E27FC236}">
                <a16:creationId xmlns:a16="http://schemas.microsoft.com/office/drawing/2014/main" id="{BA2ED315-4AA6-411D-9120-1B2472264784}"/>
              </a:ext>
            </a:extLst>
          </p:cNvPr>
          <p:cNvSpPr>
            <a:spLocks noGrp="1"/>
          </p:cNvSpPr>
          <p:nvPr>
            <p:ph type="title"/>
          </p:nvPr>
        </p:nvSpPr>
        <p:spPr>
          <a:xfrm>
            <a:off x="639662" y="227486"/>
            <a:ext cx="3667039" cy="991716"/>
          </a:xfrm>
        </p:spPr>
        <p:txBody>
          <a:bodyPr>
            <a:normAutofit fontScale="90000"/>
          </a:bodyPr>
          <a:lstStyle/>
          <a:p>
            <a:r>
              <a:rPr lang="en-US" sz="3600" dirty="0">
                <a:solidFill>
                  <a:schemeClr val="bg1"/>
                </a:solidFill>
              </a:rPr>
              <a:t>Inflammation – RED APPEARANCE </a:t>
            </a:r>
          </a:p>
        </p:txBody>
      </p:sp>
      <p:sp>
        <p:nvSpPr>
          <p:cNvPr id="3" name="Content Placeholder 2">
            <a:extLst>
              <a:ext uri="{FF2B5EF4-FFF2-40B4-BE49-F238E27FC236}">
                <a16:creationId xmlns:a16="http://schemas.microsoft.com/office/drawing/2014/main" id="{7C05F9AE-8B66-427A-86BF-032159F8A855}"/>
              </a:ext>
            </a:extLst>
          </p:cNvPr>
          <p:cNvSpPr>
            <a:spLocks noGrp="1"/>
          </p:cNvSpPr>
          <p:nvPr>
            <p:ph idx="1"/>
          </p:nvPr>
        </p:nvSpPr>
        <p:spPr>
          <a:xfrm>
            <a:off x="639665" y="1219202"/>
            <a:ext cx="3667036" cy="4998718"/>
          </a:xfrm>
        </p:spPr>
        <p:txBody>
          <a:bodyPr>
            <a:normAutofit/>
          </a:bodyPr>
          <a:lstStyle/>
          <a:p>
            <a:pPr marL="0" indent="0">
              <a:buNone/>
            </a:pPr>
            <a:r>
              <a:rPr lang="en-US" b="1" u="sng" dirty="0">
                <a:solidFill>
                  <a:schemeClr val="bg1"/>
                </a:solidFill>
              </a:rPr>
              <a:t>What causes the red appearance of the inflammatory response?</a:t>
            </a:r>
          </a:p>
          <a:p>
            <a:r>
              <a:rPr lang="en-US" b="1" u="sng" dirty="0">
                <a:solidFill>
                  <a:schemeClr val="bg1"/>
                </a:solidFill>
              </a:rPr>
              <a:t>​</a:t>
            </a:r>
            <a:r>
              <a:rPr lang="en-US" dirty="0">
                <a:solidFill>
                  <a:schemeClr val="bg1"/>
                </a:solidFill>
              </a:rPr>
              <a:t>Damaged cells release histamine </a:t>
            </a:r>
          </a:p>
          <a:p>
            <a:r>
              <a:rPr lang="en-US" dirty="0">
                <a:solidFill>
                  <a:schemeClr val="bg1"/>
                </a:solidFill>
              </a:rPr>
              <a:t>Histamines widen capillaries</a:t>
            </a:r>
          </a:p>
          <a:p>
            <a:r>
              <a:rPr lang="en-US" dirty="0">
                <a:solidFill>
                  <a:schemeClr val="bg1"/>
                </a:solidFill>
              </a:rPr>
              <a:t>Increases blood flow to the area </a:t>
            </a:r>
          </a:p>
          <a:p>
            <a:r>
              <a:rPr lang="en-US" dirty="0">
                <a:solidFill>
                  <a:schemeClr val="bg1"/>
                </a:solidFill>
              </a:rPr>
              <a:t>Causing redness.  </a:t>
            </a:r>
          </a:p>
        </p:txBody>
      </p:sp>
    </p:spTree>
    <p:extLst>
      <p:ext uri="{BB962C8B-B14F-4D97-AF65-F5344CB8AC3E}">
        <p14:creationId xmlns:p14="http://schemas.microsoft.com/office/powerpoint/2010/main" val="1967469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484632"/>
            <a:ext cx="6584098"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2ED315-4AA6-411D-9120-1B2472264784}"/>
              </a:ext>
            </a:extLst>
          </p:cNvPr>
          <p:cNvSpPr>
            <a:spLocks noGrp="1"/>
          </p:cNvSpPr>
          <p:nvPr>
            <p:ph type="title"/>
          </p:nvPr>
        </p:nvSpPr>
        <p:spPr>
          <a:xfrm>
            <a:off x="648929" y="629266"/>
            <a:ext cx="3505495" cy="1622321"/>
          </a:xfrm>
        </p:spPr>
        <p:txBody>
          <a:bodyPr>
            <a:normAutofit/>
          </a:bodyPr>
          <a:lstStyle/>
          <a:p>
            <a:pPr algn="ctr"/>
            <a:r>
              <a:rPr lang="en-US" sz="3700" dirty="0"/>
              <a:t>Inflammation – RED APPEARANCE </a:t>
            </a:r>
          </a:p>
        </p:txBody>
      </p:sp>
      <p:sp>
        <p:nvSpPr>
          <p:cNvPr id="3" name="Content Placeholder 2">
            <a:extLst>
              <a:ext uri="{FF2B5EF4-FFF2-40B4-BE49-F238E27FC236}">
                <a16:creationId xmlns:a16="http://schemas.microsoft.com/office/drawing/2014/main" id="{7C05F9AE-8B66-427A-86BF-032159F8A855}"/>
              </a:ext>
            </a:extLst>
          </p:cNvPr>
          <p:cNvSpPr>
            <a:spLocks noGrp="1"/>
          </p:cNvSpPr>
          <p:nvPr>
            <p:ph idx="1"/>
          </p:nvPr>
        </p:nvSpPr>
        <p:spPr>
          <a:xfrm>
            <a:off x="648931" y="2438400"/>
            <a:ext cx="3505494" cy="3785419"/>
          </a:xfrm>
        </p:spPr>
        <p:txBody>
          <a:bodyPr>
            <a:normAutofit fontScale="92500" lnSpcReduction="10000"/>
          </a:bodyPr>
          <a:lstStyle/>
          <a:p>
            <a:pPr marL="0" indent="0">
              <a:buNone/>
            </a:pPr>
            <a:r>
              <a:rPr lang="en-US" sz="3200" dirty="0"/>
              <a:t> The widening of the capillaries </a:t>
            </a:r>
            <a:r>
              <a:rPr lang="en-US" sz="3200" u="sng" dirty="0"/>
              <a:t>assists the healing process</a:t>
            </a:r>
            <a:r>
              <a:rPr lang="en-US" sz="3200" dirty="0"/>
              <a:t>, because the increased blood flow to the injured area allows defensive cells and proteins to </a:t>
            </a:r>
            <a:r>
              <a:rPr lang="en-US" sz="3200" u="sng" dirty="0"/>
              <a:t>gain access to the area more easily.</a:t>
            </a:r>
          </a:p>
        </p:txBody>
      </p:sp>
      <p:pic>
        <p:nvPicPr>
          <p:cNvPr id="12" name="Picture 11" descr="A picture containing clipart&#10;&#10;Description generated with very high confidence">
            <a:extLst>
              <a:ext uri="{FF2B5EF4-FFF2-40B4-BE49-F238E27FC236}">
                <a16:creationId xmlns:a16="http://schemas.microsoft.com/office/drawing/2014/main" id="{AC9DABB6-0644-467C-AC28-54806CF56A2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697" b="92610" l="9957" r="90043">
                        <a14:foregroundMark x1="51732" y1="7159" x2="51732" y2="7159"/>
                        <a14:foregroundMark x1="9957" y1="50346" x2="9957" y2="50346"/>
                        <a14:foregroundMark x1="46537" y1="92610" x2="46537" y2="92610"/>
                        <a14:foregroundMark x1="90043" y1="52194" x2="90043" y2="52194"/>
                        <a14:foregroundMark x1="57359" y1="6467" x2="57359" y2="6467"/>
                        <a14:foregroundMark x1="45887" y1="33718" x2="54329" y2="52887"/>
                        <a14:foregroundMark x1="43939" y1="40647" x2="67316" y2="33025"/>
                        <a14:foregroundMark x1="67316" y1="33025" x2="67749" y2="33025"/>
                        <a14:foregroundMark x1="65801" y1="35104" x2="56277" y2="58199"/>
                        <a14:foregroundMark x1="56277" y1="58199" x2="65801" y2="46882"/>
                        <a14:foregroundMark x1="60606" y1="38568" x2="59957" y2="37182"/>
                        <a14:foregroundMark x1="51082" y1="58430" x2="49784" y2="57044"/>
                        <a14:foregroundMark x1="63203" y1="37182" x2="53030" y2="46189"/>
                        <a14:foregroundMark x1="9957" y1="46882" x2="9957" y2="46882"/>
                      </a14:backgroundRemoval>
                    </a14:imgEffect>
                  </a14:imgLayer>
                </a14:imgProps>
              </a:ext>
              <a:ext uri="{28A0092B-C50C-407E-A947-70E740481C1C}">
                <a14:useLocalDpi xmlns:a14="http://schemas.microsoft.com/office/drawing/2010/main" val="0"/>
              </a:ext>
            </a:extLst>
          </a:blip>
          <a:stretch>
            <a:fillRect/>
          </a:stretch>
        </p:blipFill>
        <p:spPr>
          <a:xfrm>
            <a:off x="6903399" y="2751269"/>
            <a:ext cx="1826936" cy="1712258"/>
          </a:xfrm>
          <a:prstGeom prst="rect">
            <a:avLst/>
          </a:prstGeom>
        </p:spPr>
      </p:pic>
      <p:pic>
        <p:nvPicPr>
          <p:cNvPr id="14" name="Picture 13">
            <a:extLst>
              <a:ext uri="{FF2B5EF4-FFF2-40B4-BE49-F238E27FC236}">
                <a16:creationId xmlns:a16="http://schemas.microsoft.com/office/drawing/2014/main" id="{4C87A477-F01A-4175-A0CB-475245B56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85190">
            <a:off x="5480742" y="2829396"/>
            <a:ext cx="1513967" cy="1622322"/>
          </a:xfrm>
          <a:prstGeom prst="rect">
            <a:avLst/>
          </a:prstGeom>
        </p:spPr>
      </p:pic>
      <p:pic>
        <p:nvPicPr>
          <p:cNvPr id="19" name="Picture 18">
            <a:extLst>
              <a:ext uri="{FF2B5EF4-FFF2-40B4-BE49-F238E27FC236}">
                <a16:creationId xmlns:a16="http://schemas.microsoft.com/office/drawing/2014/main" id="{DA50C2D6-D4F0-4127-91DE-6D3CF788B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983475">
            <a:off x="7973352" y="2768636"/>
            <a:ext cx="1513967" cy="1622322"/>
          </a:xfrm>
          <a:prstGeom prst="rect">
            <a:avLst/>
          </a:prstGeom>
        </p:spPr>
      </p:pic>
      <p:pic>
        <p:nvPicPr>
          <p:cNvPr id="22" name="Picture 21" descr="A picture containing clipart&#10;&#10;Description generated with very high confidence">
            <a:extLst>
              <a:ext uri="{FF2B5EF4-FFF2-40B4-BE49-F238E27FC236}">
                <a16:creationId xmlns:a16="http://schemas.microsoft.com/office/drawing/2014/main" id="{C906C136-3B77-4C51-B195-E4E87D24AE3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82" b="95564" l="9939" r="95413">
                        <a14:foregroundMark x1="39602" y1="39372" x2="58410" y2="39372"/>
                        <a14:foregroundMark x1="58410" y1="39372" x2="69878" y2="43993"/>
                        <a14:foregroundMark x1="69878" y1="43993" x2="72171" y2="42884"/>
                        <a14:foregroundMark x1="41743" y1="30499" x2="52294" y2="51201"/>
                        <a14:foregroundMark x1="52294" y1="51201" x2="52294" y2="51017"/>
                        <a14:foregroundMark x1="36697" y1="48059" x2="46330" y2="48429"/>
                        <a14:foregroundMark x1="46330" y1="48429" x2="61621" y2="44547"/>
                        <a14:foregroundMark x1="45107" y1="26987" x2="45107" y2="26987"/>
                        <a14:foregroundMark x1="47554" y1="35305" x2="47554" y2="35305"/>
                        <a14:foregroundMark x1="44495" y1="43438" x2="46483" y2="41590"/>
                        <a14:foregroundMark x1="62691" y1="32717" x2="62691" y2="32717"/>
                        <a14:foregroundMark x1="56269" y1="34011" x2="55352" y2="33457"/>
                        <a14:foregroundMark x1="48930" y1="28096" x2="48930" y2="28096"/>
                        <a14:foregroundMark x1="48165" y1="28096" x2="53364" y2="31608"/>
                        <a14:foregroundMark x1="50153" y1="33457" x2="63456" y2="38447"/>
                        <a14:foregroundMark x1="63456" y1="38447" x2="64832" y2="39741"/>
                        <a14:foregroundMark x1="43119" y1="40481" x2="59174" y2="58226"/>
                        <a14:foregroundMark x1="53976" y1="73567" x2="64985" y2="78189"/>
                        <a14:foregroundMark x1="64985" y1="78189" x2="70795" y2="71719"/>
                        <a14:foregroundMark x1="70795" y1="71719" x2="75841" y2="62107"/>
                        <a14:foregroundMark x1="75841" y1="62107" x2="75382" y2="59335"/>
                        <a14:foregroundMark x1="49541" y1="64695" x2="50917" y2="65250"/>
                        <a14:foregroundMark x1="52905" y1="66543" x2="52905" y2="66543"/>
                        <a14:foregroundMark x1="52446" y1="69501" x2="53823" y2="61368"/>
                        <a14:foregroundMark x1="43272" y1="35120" x2="63150" y2="31793"/>
                        <a14:foregroundMark x1="53364" y1="19224" x2="53364" y2="19224"/>
                        <a14:foregroundMark x1="55963" y1="14972" x2="55963" y2="14972"/>
                        <a14:foregroundMark x1="50917" y1="23290" x2="53058" y2="24399"/>
                        <a14:foregroundMark x1="56422" y1="24030" x2="60398" y2="24954"/>
                        <a14:foregroundMark x1="64526" y1="25139" x2="64526" y2="25139"/>
                        <a14:foregroundMark x1="71101" y1="25693" x2="71101" y2="25693"/>
                        <a14:foregroundMark x1="74312" y1="39741" x2="74312" y2="39741"/>
                        <a14:foregroundMark x1="95413" y1="73567" x2="95413" y2="73567"/>
                        <a14:foregroundMark x1="66055" y1="95564" x2="66055" y2="95564"/>
                      </a14:backgroundRemoval>
                    </a14:imgEffect>
                  </a14:imgLayer>
                </a14:imgProps>
              </a:ext>
              <a:ext uri="{28A0092B-C50C-407E-A947-70E740481C1C}">
                <a14:useLocalDpi xmlns:a14="http://schemas.microsoft.com/office/drawing/2010/main" val="0"/>
              </a:ext>
            </a:extLst>
          </a:blip>
          <a:stretch>
            <a:fillRect/>
          </a:stretch>
        </p:blipFill>
        <p:spPr>
          <a:xfrm>
            <a:off x="7710943" y="1933059"/>
            <a:ext cx="3602117" cy="2979733"/>
          </a:xfrm>
          <a:prstGeom prst="rect">
            <a:avLst/>
          </a:prstGeom>
        </p:spPr>
      </p:pic>
      <p:pic>
        <p:nvPicPr>
          <p:cNvPr id="20" name="Picture 19" descr="A picture containing clipart&#10;&#10;Description generated with very high confidence">
            <a:extLst>
              <a:ext uri="{FF2B5EF4-FFF2-40B4-BE49-F238E27FC236}">
                <a16:creationId xmlns:a16="http://schemas.microsoft.com/office/drawing/2014/main" id="{BF6BC575-E03F-4D51-9D73-5F1FADD25AD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697" b="92610" l="9957" r="90043">
                        <a14:foregroundMark x1="51732" y1="7159" x2="51732" y2="7159"/>
                        <a14:foregroundMark x1="9957" y1="50346" x2="9957" y2="50346"/>
                        <a14:foregroundMark x1="46537" y1="92610" x2="46537" y2="92610"/>
                        <a14:foregroundMark x1="90043" y1="52194" x2="90043" y2="52194"/>
                        <a14:foregroundMark x1="57359" y1="6467" x2="57359" y2="6467"/>
                        <a14:foregroundMark x1="45887" y1="33718" x2="54329" y2="52887"/>
                        <a14:foregroundMark x1="43939" y1="40647" x2="67316" y2="33025"/>
                        <a14:foregroundMark x1="67316" y1="33025" x2="67749" y2="33025"/>
                        <a14:foregroundMark x1="65801" y1="35104" x2="56277" y2="58199"/>
                        <a14:foregroundMark x1="56277" y1="58199" x2="65801" y2="46882"/>
                        <a14:foregroundMark x1="60606" y1="38568" x2="59957" y2="37182"/>
                        <a14:foregroundMark x1="51082" y1="58430" x2="49784" y2="57044"/>
                        <a14:foregroundMark x1="63203" y1="37182" x2="53030" y2="46189"/>
                        <a14:foregroundMark x1="9957" y1="46882" x2="9957" y2="46882"/>
                      </a14:backgroundRemoval>
                    </a14:imgEffect>
                  </a14:imgLayer>
                </a14:imgProps>
              </a:ext>
              <a:ext uri="{28A0092B-C50C-407E-A947-70E740481C1C}">
                <a14:useLocalDpi xmlns:a14="http://schemas.microsoft.com/office/drawing/2010/main" val="0"/>
              </a:ext>
            </a:extLst>
          </a:blip>
          <a:stretch>
            <a:fillRect/>
          </a:stretch>
        </p:blipFill>
        <p:spPr>
          <a:xfrm rot="2897157">
            <a:off x="10157152" y="3386190"/>
            <a:ext cx="1378886" cy="1292332"/>
          </a:xfrm>
          <a:prstGeom prst="rect">
            <a:avLst/>
          </a:prstGeom>
        </p:spPr>
      </p:pic>
      <p:pic>
        <p:nvPicPr>
          <p:cNvPr id="23" name="Picture 22" descr="A picture containing clipart&#10;&#10;Description generated with very high confidence">
            <a:extLst>
              <a:ext uri="{FF2B5EF4-FFF2-40B4-BE49-F238E27FC236}">
                <a16:creationId xmlns:a16="http://schemas.microsoft.com/office/drawing/2014/main" id="{95464903-EC12-4706-90BF-5BD06FEB507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697" b="92610" l="9957" r="90043">
                        <a14:foregroundMark x1="51732" y1="7159" x2="51732" y2="7159"/>
                        <a14:foregroundMark x1="9957" y1="50346" x2="9957" y2="50346"/>
                        <a14:foregroundMark x1="46537" y1="92610" x2="46537" y2="92610"/>
                        <a14:foregroundMark x1="90043" y1="52194" x2="90043" y2="52194"/>
                        <a14:foregroundMark x1="57359" y1="6467" x2="57359" y2="6467"/>
                        <a14:foregroundMark x1="45887" y1="33718" x2="54329" y2="52887"/>
                        <a14:foregroundMark x1="43939" y1="40647" x2="67316" y2="33025"/>
                        <a14:foregroundMark x1="67316" y1="33025" x2="67749" y2="33025"/>
                        <a14:foregroundMark x1="65801" y1="35104" x2="56277" y2="58199"/>
                        <a14:foregroundMark x1="56277" y1="58199" x2="65801" y2="46882"/>
                        <a14:foregroundMark x1="60606" y1="38568" x2="59957" y2="37182"/>
                        <a14:foregroundMark x1="51082" y1="58430" x2="49784" y2="57044"/>
                        <a14:foregroundMark x1="63203" y1="37182" x2="53030" y2="46189"/>
                        <a14:foregroundMark x1="9957" y1="46882" x2="9957" y2="46882"/>
                      </a14:backgroundRemoval>
                    </a14:imgEffect>
                  </a14:imgLayer>
                </a14:imgProps>
              </a:ext>
              <a:ext uri="{28A0092B-C50C-407E-A947-70E740481C1C}">
                <a14:useLocalDpi xmlns:a14="http://schemas.microsoft.com/office/drawing/2010/main" val="0"/>
              </a:ext>
            </a:extLst>
          </a:blip>
          <a:stretch>
            <a:fillRect/>
          </a:stretch>
        </p:blipFill>
        <p:spPr>
          <a:xfrm rot="11026539">
            <a:off x="6241264" y="2435455"/>
            <a:ext cx="1378886" cy="1292332"/>
          </a:xfrm>
          <a:prstGeom prst="rect">
            <a:avLst/>
          </a:prstGeom>
        </p:spPr>
      </p:pic>
      <p:pic>
        <p:nvPicPr>
          <p:cNvPr id="9" name="Picture 8" descr="A picture containing vector graphics&#10;&#10;Description generated with high confidence">
            <a:extLst>
              <a:ext uri="{FF2B5EF4-FFF2-40B4-BE49-F238E27FC236}">
                <a16:creationId xmlns:a16="http://schemas.microsoft.com/office/drawing/2014/main" id="{B49CDAA5-A104-45E2-8C02-9112188F7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3165" y="2161523"/>
            <a:ext cx="6484622" cy="2751269"/>
          </a:xfrm>
          <a:prstGeom prst="rect">
            <a:avLst/>
          </a:prstGeom>
          <a:effectLst/>
        </p:spPr>
      </p:pic>
      <p:pic>
        <p:nvPicPr>
          <p:cNvPr id="25" name="Picture 24" descr="A close up of a sign&#10;&#10;Description generated with very high confidence">
            <a:extLst>
              <a:ext uri="{FF2B5EF4-FFF2-40B4-BE49-F238E27FC236}">
                <a16:creationId xmlns:a16="http://schemas.microsoft.com/office/drawing/2014/main" id="{27522E69-C991-4DC5-8745-4C5FF86C7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6680" y="4925599"/>
            <a:ext cx="1682745" cy="299776"/>
          </a:xfrm>
          <a:prstGeom prst="rect">
            <a:avLst/>
          </a:prstGeom>
        </p:spPr>
      </p:pic>
      <p:pic>
        <p:nvPicPr>
          <p:cNvPr id="27" name="Picture 26" descr="A picture containing clipart&#10;&#10;Description generated with very high confidence">
            <a:extLst>
              <a:ext uri="{FF2B5EF4-FFF2-40B4-BE49-F238E27FC236}">
                <a16:creationId xmlns:a16="http://schemas.microsoft.com/office/drawing/2014/main" id="{4AFCCA10-671E-46A5-815F-DBCA2AEFD1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43941">
            <a:off x="5825821" y="674091"/>
            <a:ext cx="1176164" cy="1162780"/>
          </a:xfrm>
          <a:prstGeom prst="rect">
            <a:avLst/>
          </a:prstGeom>
        </p:spPr>
      </p:pic>
      <p:pic>
        <p:nvPicPr>
          <p:cNvPr id="28" name="Picture 27" descr="A picture containing clipart&#10;&#10;Description generated with very high confidence">
            <a:extLst>
              <a:ext uri="{FF2B5EF4-FFF2-40B4-BE49-F238E27FC236}">
                <a16:creationId xmlns:a16="http://schemas.microsoft.com/office/drawing/2014/main" id="{D7A13B5A-BE3D-4370-B8CA-E38F9DEA87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854321">
            <a:off x="9087051" y="5210500"/>
            <a:ext cx="625780" cy="618659"/>
          </a:xfrm>
          <a:prstGeom prst="rect">
            <a:avLst/>
          </a:prstGeom>
        </p:spPr>
      </p:pic>
      <p:pic>
        <p:nvPicPr>
          <p:cNvPr id="29" name="Picture 28" descr="A picture containing clipart&#10;&#10;Description generated with very high confidence">
            <a:extLst>
              <a:ext uri="{FF2B5EF4-FFF2-40B4-BE49-F238E27FC236}">
                <a16:creationId xmlns:a16="http://schemas.microsoft.com/office/drawing/2014/main" id="{AC2F9C17-92FD-4CCF-A9AA-4D7DE055D6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251190" flipH="1">
            <a:off x="9368153" y="866538"/>
            <a:ext cx="817054" cy="889530"/>
          </a:xfrm>
          <a:prstGeom prst="rect">
            <a:avLst/>
          </a:prstGeom>
        </p:spPr>
      </p:pic>
    </p:spTree>
    <p:extLst>
      <p:ext uri="{BB962C8B-B14F-4D97-AF65-F5344CB8AC3E}">
        <p14:creationId xmlns:p14="http://schemas.microsoft.com/office/powerpoint/2010/main" val="3875140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02442B-BFCE-4D94-A053-748333A3C5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636008" cy="685799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latin typeface="Calibri" panose="020F0502020204030204"/>
            </a:endParaRPr>
          </a:p>
        </p:txBody>
      </p:sp>
      <p:pic>
        <p:nvPicPr>
          <p:cNvPr id="5" name="Picture 4" descr="A close up of a logo&#10;&#10;Description generated with very high confidence">
            <a:extLst>
              <a:ext uri="{FF2B5EF4-FFF2-40B4-BE49-F238E27FC236}">
                <a16:creationId xmlns:a16="http://schemas.microsoft.com/office/drawing/2014/main" id="{C39075DD-D7E4-4288-B506-8B447E13E87C}"/>
              </a:ext>
            </a:extLst>
          </p:cNvPr>
          <p:cNvPicPr>
            <a:picLocks noChangeAspect="1"/>
          </p:cNvPicPr>
          <p:nvPr/>
        </p:nvPicPr>
        <p:blipFill rotWithShape="1">
          <a:blip r:embed="rId2">
            <a:extLst>
              <a:ext uri="{28A0092B-C50C-407E-A947-70E740481C1C}">
                <a14:useLocalDpi xmlns:a14="http://schemas.microsoft.com/office/drawing/2010/main" val="0"/>
              </a:ext>
            </a:extLst>
          </a:blip>
          <a:srcRect l="-4958" t="-1408" r="-4451" b="-1565"/>
          <a:stretch/>
        </p:blipFill>
        <p:spPr>
          <a:xfrm rot="10316261">
            <a:off x="7459644" y="2001058"/>
            <a:ext cx="4649183" cy="4211681"/>
          </a:xfrm>
          <a:prstGeom prst="rect">
            <a:avLst/>
          </a:prstGeom>
          <a:effectLst/>
        </p:spPr>
      </p:pic>
      <p:sp>
        <p:nvSpPr>
          <p:cNvPr id="2" name="Title 1">
            <a:extLst>
              <a:ext uri="{FF2B5EF4-FFF2-40B4-BE49-F238E27FC236}">
                <a16:creationId xmlns:a16="http://schemas.microsoft.com/office/drawing/2014/main" id="{C16A7627-173A-497B-9794-1AAA00AE9C44}"/>
              </a:ext>
            </a:extLst>
          </p:cNvPr>
          <p:cNvSpPr>
            <a:spLocks noGrp="1"/>
          </p:cNvSpPr>
          <p:nvPr>
            <p:ph type="title"/>
          </p:nvPr>
        </p:nvSpPr>
        <p:spPr>
          <a:xfrm>
            <a:off x="164021" y="127530"/>
            <a:ext cx="4471988" cy="1676603"/>
          </a:xfrm>
        </p:spPr>
        <p:txBody>
          <a:bodyPr>
            <a:normAutofit/>
          </a:bodyPr>
          <a:lstStyle/>
          <a:p>
            <a:r>
              <a:rPr lang="en-US" sz="3600" b="1" dirty="0">
                <a:solidFill>
                  <a:schemeClr val="bg1"/>
                </a:solidFill>
              </a:rPr>
              <a:t>Inflammation – Warm to the Touch (Heat)</a:t>
            </a:r>
          </a:p>
        </p:txBody>
      </p:sp>
      <p:sp>
        <p:nvSpPr>
          <p:cNvPr id="3" name="Content Placeholder 2">
            <a:extLst>
              <a:ext uri="{FF2B5EF4-FFF2-40B4-BE49-F238E27FC236}">
                <a16:creationId xmlns:a16="http://schemas.microsoft.com/office/drawing/2014/main" id="{136010AF-92BB-4DCC-B334-EB240A81255B}"/>
              </a:ext>
            </a:extLst>
          </p:cNvPr>
          <p:cNvSpPr>
            <a:spLocks noGrp="1"/>
          </p:cNvSpPr>
          <p:nvPr>
            <p:ph idx="1"/>
          </p:nvPr>
        </p:nvSpPr>
        <p:spPr>
          <a:xfrm>
            <a:off x="648931" y="2438401"/>
            <a:ext cx="3667036" cy="3779520"/>
          </a:xfrm>
        </p:spPr>
        <p:txBody>
          <a:bodyPr>
            <a:normAutofit fontScale="92500" lnSpcReduction="10000"/>
          </a:bodyPr>
          <a:lstStyle/>
          <a:p>
            <a:r>
              <a:rPr lang="en-US" b="1" u="sng" dirty="0">
                <a:solidFill>
                  <a:schemeClr val="bg1"/>
                </a:solidFill>
              </a:rPr>
              <a:t>​I</a:t>
            </a:r>
            <a:r>
              <a:rPr lang="en-US" dirty="0">
                <a:solidFill>
                  <a:schemeClr val="bg1"/>
                </a:solidFill>
              </a:rPr>
              <a:t>ncreased blood flow also elevates the temperature in the area of injury. </a:t>
            </a:r>
          </a:p>
          <a:p>
            <a:r>
              <a:rPr lang="en-US" dirty="0">
                <a:solidFill>
                  <a:schemeClr val="bg1"/>
                </a:solidFill>
              </a:rPr>
              <a:t>The increased temperature also increases the metabolic rate of the host cells in the region which promotes healing. </a:t>
            </a:r>
          </a:p>
          <a:p>
            <a:pPr marL="0" indent="0">
              <a:buNone/>
            </a:pPr>
            <a:endParaRPr lang="en-US" dirty="0">
              <a:solidFill>
                <a:schemeClr val="bg1"/>
              </a:solidFill>
            </a:endParaRPr>
          </a:p>
        </p:txBody>
      </p:sp>
      <p:pic>
        <p:nvPicPr>
          <p:cNvPr id="6" name="Picture 5">
            <a:extLst>
              <a:ext uri="{FF2B5EF4-FFF2-40B4-BE49-F238E27FC236}">
                <a16:creationId xmlns:a16="http://schemas.microsoft.com/office/drawing/2014/main" id="{07C83CBC-2F86-4A06-B304-EEE2FA53C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2220" y="523812"/>
            <a:ext cx="3069860" cy="4079548"/>
          </a:xfrm>
          <a:prstGeom prst="rect">
            <a:avLst/>
          </a:prstGeom>
        </p:spPr>
      </p:pic>
    </p:spTree>
    <p:extLst>
      <p:ext uri="{BB962C8B-B14F-4D97-AF65-F5344CB8AC3E}">
        <p14:creationId xmlns:p14="http://schemas.microsoft.com/office/powerpoint/2010/main" val="1108180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9">
            <a:extLst>
              <a:ext uri="{FF2B5EF4-FFF2-40B4-BE49-F238E27FC236}">
                <a16:creationId xmlns:a16="http://schemas.microsoft.com/office/drawing/2014/main" id="{F60FCA6E-0894-46CD-BD49-5955A51E00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1">
            <a:extLst>
              <a:ext uri="{FF2B5EF4-FFF2-40B4-BE49-F238E27FC236}">
                <a16:creationId xmlns:a16="http://schemas.microsoft.com/office/drawing/2014/main" id="{E78C6E4B-A1F1-4B6C-97EC-BE997495D6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text on a white background&#10;&#10;Description generated with high confidence">
            <a:extLst>
              <a:ext uri="{FF2B5EF4-FFF2-40B4-BE49-F238E27FC236}">
                <a16:creationId xmlns:a16="http://schemas.microsoft.com/office/drawing/2014/main" id="{F4AD72B9-72E4-4B83-AED4-5489F5D07C8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25"/>
          <a:stretch/>
        </p:blipFill>
        <p:spPr>
          <a:xfrm>
            <a:off x="-53096" y="3158836"/>
            <a:ext cx="12245096" cy="3269673"/>
          </a:xfrm>
          <a:prstGeom prst="rect">
            <a:avLst/>
          </a:prstGeom>
        </p:spPr>
      </p:pic>
      <p:sp>
        <p:nvSpPr>
          <p:cNvPr id="2" name="Title 1">
            <a:extLst>
              <a:ext uri="{FF2B5EF4-FFF2-40B4-BE49-F238E27FC236}">
                <a16:creationId xmlns:a16="http://schemas.microsoft.com/office/drawing/2014/main" id="{F33068CD-DC43-4BF6-B6CB-DA3447C46747}"/>
              </a:ext>
            </a:extLst>
          </p:cNvPr>
          <p:cNvSpPr>
            <a:spLocks noGrp="1"/>
          </p:cNvSpPr>
          <p:nvPr>
            <p:ph type="title"/>
          </p:nvPr>
        </p:nvSpPr>
        <p:spPr>
          <a:xfrm>
            <a:off x="0" y="0"/>
            <a:ext cx="12192000" cy="831273"/>
          </a:xfrm>
        </p:spPr>
        <p:txBody>
          <a:bodyPr>
            <a:normAutofit/>
          </a:bodyPr>
          <a:lstStyle/>
          <a:p>
            <a:pPr algn="ctr"/>
            <a:r>
              <a:rPr lang="en-US" sz="3400" b="1" dirty="0">
                <a:effectLst>
                  <a:outerShdw blurRad="38100" dist="38100" dir="2700000" algn="tl">
                    <a:srgbClr val="000000">
                      <a:alpha val="43137"/>
                    </a:srgbClr>
                  </a:outerShdw>
                </a:effectLst>
              </a:rPr>
              <a:t>Inflammatory Response - Swelling</a:t>
            </a:r>
          </a:p>
        </p:txBody>
      </p:sp>
      <p:sp>
        <p:nvSpPr>
          <p:cNvPr id="3" name="Content Placeholder 2">
            <a:extLst>
              <a:ext uri="{FF2B5EF4-FFF2-40B4-BE49-F238E27FC236}">
                <a16:creationId xmlns:a16="http://schemas.microsoft.com/office/drawing/2014/main" id="{2653CA70-78D6-4B99-AC9B-B08E80BDC402}"/>
              </a:ext>
            </a:extLst>
          </p:cNvPr>
          <p:cNvSpPr>
            <a:spLocks noGrp="1"/>
          </p:cNvSpPr>
          <p:nvPr>
            <p:ph idx="1"/>
          </p:nvPr>
        </p:nvSpPr>
        <p:spPr>
          <a:xfrm>
            <a:off x="70979" y="965199"/>
            <a:ext cx="11471777" cy="2193637"/>
          </a:xfrm>
        </p:spPr>
        <p:txBody>
          <a:bodyPr anchor="ctr">
            <a:normAutofit lnSpcReduction="10000"/>
          </a:bodyPr>
          <a:lstStyle/>
          <a:p>
            <a:r>
              <a:rPr lang="en-US" sz="2400" b="1" u="sng" dirty="0"/>
              <a:t>​</a:t>
            </a:r>
            <a:r>
              <a:rPr lang="en-US" sz="2400" dirty="0"/>
              <a:t>The histamines in the area cause the small blood vessels (the capillaries) to become more permeable. </a:t>
            </a:r>
          </a:p>
          <a:p>
            <a:r>
              <a:rPr lang="en-US" sz="2400" dirty="0"/>
              <a:t>This allows more fluids and substances to pass from the bloodstream to the tissues, which causes swelling. </a:t>
            </a:r>
          </a:p>
          <a:p>
            <a:r>
              <a:rPr lang="en-US" sz="2400" dirty="0"/>
              <a:t>However, the swelling brings in vital nutrients and liquids from the blood stream that promote healing. </a:t>
            </a:r>
          </a:p>
          <a:p>
            <a:pPr marL="0" indent="0">
              <a:buNone/>
            </a:pPr>
            <a:endParaRPr lang="en-US" sz="2400" dirty="0"/>
          </a:p>
        </p:txBody>
      </p:sp>
    </p:spTree>
    <p:extLst>
      <p:ext uri="{BB962C8B-B14F-4D97-AF65-F5344CB8AC3E}">
        <p14:creationId xmlns:p14="http://schemas.microsoft.com/office/powerpoint/2010/main" val="4112040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4AD72B9-72E4-4B83-AED4-5489F5D07C8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40" r="814" b="2"/>
          <a:stretch/>
        </p:blipFill>
        <p:spPr>
          <a:xfrm rot="872587">
            <a:off x="5119510" y="1533830"/>
            <a:ext cx="6878526" cy="3654497"/>
          </a:xfrm>
          <a:prstGeom prst="rect">
            <a:avLst/>
          </a:prstGeom>
          <a:ln>
            <a:solidFill>
              <a:schemeClr val="accent1">
                <a:lumMod val="50000"/>
              </a:schemeClr>
            </a:solidFill>
          </a:ln>
        </p:spPr>
      </p:pic>
      <p:sp>
        <p:nvSpPr>
          <p:cNvPr id="2" name="Title 1">
            <a:extLst>
              <a:ext uri="{FF2B5EF4-FFF2-40B4-BE49-F238E27FC236}">
                <a16:creationId xmlns:a16="http://schemas.microsoft.com/office/drawing/2014/main" id="{F33068CD-DC43-4BF6-B6CB-DA3447C46747}"/>
              </a:ext>
            </a:extLst>
          </p:cNvPr>
          <p:cNvSpPr>
            <a:spLocks noGrp="1"/>
          </p:cNvSpPr>
          <p:nvPr>
            <p:ph type="title"/>
          </p:nvPr>
        </p:nvSpPr>
        <p:spPr>
          <a:xfrm>
            <a:off x="5701145" y="-67034"/>
            <a:ext cx="5160818" cy="1325563"/>
          </a:xfrm>
        </p:spPr>
        <p:txBody>
          <a:bodyPr>
            <a:normAutofit/>
          </a:bodyPr>
          <a:lstStyle/>
          <a:p>
            <a:r>
              <a:rPr lang="en-US" sz="3200" b="1" dirty="0">
                <a:solidFill>
                  <a:schemeClr val="bg1"/>
                </a:solidFill>
                <a:effectLst>
                  <a:outerShdw blurRad="38100" dist="38100" dir="2700000" algn="tl">
                    <a:srgbClr val="000000">
                      <a:alpha val="43137"/>
                    </a:srgbClr>
                  </a:outerShdw>
                </a:effectLst>
              </a:rPr>
              <a:t>Inflammatory Response - Pain</a:t>
            </a:r>
          </a:p>
        </p:txBody>
      </p:sp>
      <p:sp>
        <p:nvSpPr>
          <p:cNvPr id="3" name="Content Placeholder 2">
            <a:extLst>
              <a:ext uri="{FF2B5EF4-FFF2-40B4-BE49-F238E27FC236}">
                <a16:creationId xmlns:a16="http://schemas.microsoft.com/office/drawing/2014/main" id="{2653CA70-78D6-4B99-AC9B-B08E80BDC402}"/>
              </a:ext>
            </a:extLst>
          </p:cNvPr>
          <p:cNvSpPr>
            <a:spLocks noGrp="1"/>
          </p:cNvSpPr>
          <p:nvPr>
            <p:ph idx="1"/>
          </p:nvPr>
        </p:nvSpPr>
        <p:spPr>
          <a:xfrm>
            <a:off x="193964" y="304800"/>
            <a:ext cx="3844637" cy="6317673"/>
          </a:xfrm>
        </p:spPr>
        <p:txBody>
          <a:bodyPr>
            <a:normAutofit/>
          </a:bodyPr>
          <a:lstStyle/>
          <a:p>
            <a:r>
              <a:rPr lang="en-US" sz="2400" dirty="0"/>
              <a:t>Pain often accompanies inflammation due to excessive fluid that may have pressed on nerves.</a:t>
            </a:r>
          </a:p>
          <a:p>
            <a:r>
              <a:rPr lang="en-US" sz="2400" dirty="0"/>
              <a:t> Pain can also be experienced due to toxins released by bacterial or by prostaglandins.</a:t>
            </a:r>
          </a:p>
          <a:p>
            <a:r>
              <a:rPr lang="en-US" sz="2400" dirty="0"/>
              <a:t> Pain is unpleasant, but it is protective. </a:t>
            </a:r>
          </a:p>
          <a:p>
            <a:r>
              <a:rPr lang="en-US" sz="2400" dirty="0"/>
              <a:t>It is your body's way of letting you know something is wrong and needs attention. </a:t>
            </a:r>
          </a:p>
          <a:p>
            <a:r>
              <a:rPr lang="en-US" sz="2400" dirty="0"/>
              <a:t>Pain also causes a person to protect the area from additional injury. </a:t>
            </a:r>
          </a:p>
          <a:p>
            <a:pPr marL="0" indent="0">
              <a:buNone/>
            </a:pPr>
            <a:endParaRPr lang="en-US" sz="2400" dirty="0"/>
          </a:p>
        </p:txBody>
      </p:sp>
    </p:spTree>
    <p:extLst>
      <p:ext uri="{BB962C8B-B14F-4D97-AF65-F5344CB8AC3E}">
        <p14:creationId xmlns:p14="http://schemas.microsoft.com/office/powerpoint/2010/main" val="39844046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E660-81A8-4F37-9B2E-F8CB6C859F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73689D-F903-449A-AF35-2EA5D3B086E1}"/>
              </a:ext>
            </a:extLst>
          </p:cNvPr>
          <p:cNvSpPr>
            <a:spLocks noGrp="1"/>
          </p:cNvSpPr>
          <p:nvPr>
            <p:ph idx="1"/>
          </p:nvPr>
        </p:nvSpPr>
        <p:spPr/>
        <p:txBody>
          <a:bodyPr/>
          <a:lstStyle/>
          <a:p>
            <a:endParaRPr lang="en-US"/>
          </a:p>
        </p:txBody>
      </p:sp>
      <p:pic>
        <p:nvPicPr>
          <p:cNvPr id="1026" name="Picture 2" descr="Picture">
            <a:extLst>
              <a:ext uri="{FF2B5EF4-FFF2-40B4-BE49-F238E27FC236}">
                <a16:creationId xmlns:a16="http://schemas.microsoft.com/office/drawing/2014/main" id="{EA5C2459-E9FA-4439-A392-927A86433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7"/>
            <a:ext cx="12192000" cy="671512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CC1E2B0-36E1-4CBF-959F-4A4BE6715E47}"/>
              </a:ext>
            </a:extLst>
          </p:cNvPr>
          <p:cNvSpPr/>
          <p:nvPr/>
        </p:nvSpPr>
        <p:spPr>
          <a:xfrm>
            <a:off x="0" y="5640549"/>
            <a:ext cx="1316182" cy="10811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548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5AB85A-A08A-4F8A-A5EA-69FD80C8AE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23">
            <a:extLst>
              <a:ext uri="{FF2B5EF4-FFF2-40B4-BE49-F238E27FC236}">
                <a16:creationId xmlns:a16="http://schemas.microsoft.com/office/drawing/2014/main" id="{1AB1F50C-9536-4023-B698-A8BCC3E3304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ounded Rectangle 17">
            <a:extLst>
              <a:ext uri="{FF2B5EF4-FFF2-40B4-BE49-F238E27FC236}">
                <a16:creationId xmlns:a16="http://schemas.microsoft.com/office/drawing/2014/main" id="{018DF060-36A7-44DF-9E9A-E7C71624E28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90100C-7DB2-40E9-9003-4B3735E582BF}"/>
              </a:ext>
            </a:extLst>
          </p:cNvPr>
          <p:cNvSpPr>
            <a:spLocks noGrp="1"/>
          </p:cNvSpPr>
          <p:nvPr>
            <p:ph type="title"/>
          </p:nvPr>
        </p:nvSpPr>
        <p:spPr>
          <a:xfrm>
            <a:off x="527958" y="133349"/>
            <a:ext cx="3200400" cy="779463"/>
          </a:xfrm>
        </p:spPr>
        <p:txBody>
          <a:bodyPr>
            <a:normAutofit fontScale="90000"/>
          </a:bodyPr>
          <a:lstStyle/>
          <a:p>
            <a:r>
              <a:rPr lang="en-US" sz="3200" b="1" dirty="0">
                <a:effectLst>
                  <a:outerShdw blurRad="38100" dist="38100" dir="2700000" algn="tl">
                    <a:srgbClr val="000000">
                      <a:alpha val="43137"/>
                    </a:srgbClr>
                  </a:outerShdw>
                </a:effectLst>
              </a:rPr>
              <a:t>FEVER</a:t>
            </a:r>
            <a:r>
              <a:rPr lang="en-US" sz="3200" dirty="0"/>
              <a:t> and Pyrogens</a:t>
            </a:r>
            <a:endParaRPr lang="en-US" sz="32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A5A5024D-2173-4A4F-B56C-C409358D3A54}"/>
              </a:ext>
            </a:extLst>
          </p:cNvPr>
          <p:cNvSpPr>
            <a:spLocks noGrp="1"/>
          </p:cNvSpPr>
          <p:nvPr>
            <p:ph idx="1"/>
          </p:nvPr>
        </p:nvSpPr>
        <p:spPr>
          <a:xfrm>
            <a:off x="375558" y="958640"/>
            <a:ext cx="4016828" cy="5760815"/>
          </a:xfrm>
        </p:spPr>
        <p:txBody>
          <a:bodyPr>
            <a:normAutofit/>
          </a:bodyPr>
          <a:lstStyle/>
          <a:p>
            <a:r>
              <a:rPr lang="en-US" sz="2400" dirty="0"/>
              <a:t>A fever is defined as an </a:t>
            </a:r>
            <a:r>
              <a:rPr lang="en-US" sz="2400" b="1" u="sng" dirty="0"/>
              <a:t>abnormally high body temperature. </a:t>
            </a:r>
            <a:endParaRPr lang="en-US" sz="2400" dirty="0"/>
          </a:p>
          <a:p>
            <a:r>
              <a:rPr lang="en-US" sz="2400" dirty="0"/>
              <a:t>Fevers are caused by chemicals classified as "pyrogens". </a:t>
            </a:r>
          </a:p>
          <a:p>
            <a:pPr lvl="1"/>
            <a:r>
              <a:rPr lang="en-US" dirty="0"/>
              <a:t>The word "pyrogen" comes from the words "pyro", meaning "fire" and "gen", meaning "generator". </a:t>
            </a:r>
          </a:p>
          <a:p>
            <a:r>
              <a:rPr lang="en-US" sz="2400" dirty="0"/>
              <a:t>Pyrogens function to stimulate the hypothalamus to raise the internal temperature of the body. </a:t>
            </a:r>
          </a:p>
        </p:txBody>
      </p:sp>
      <p:pic>
        <p:nvPicPr>
          <p:cNvPr id="9" name="Picture 8" descr="A close up of a map&#10;&#10;Description generated with high confidence">
            <a:extLst>
              <a:ext uri="{FF2B5EF4-FFF2-40B4-BE49-F238E27FC236}">
                <a16:creationId xmlns:a16="http://schemas.microsoft.com/office/drawing/2014/main" id="{9F03BC3C-AA96-4754-A175-E499428A0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8945" y="0"/>
            <a:ext cx="6974237" cy="6858000"/>
          </a:xfrm>
          <a:prstGeom prst="rect">
            <a:avLst/>
          </a:prstGeom>
        </p:spPr>
      </p:pic>
      <p:sp>
        <p:nvSpPr>
          <p:cNvPr id="17" name="Oval 16">
            <a:extLst>
              <a:ext uri="{FF2B5EF4-FFF2-40B4-BE49-F238E27FC236}">
                <a16:creationId xmlns:a16="http://schemas.microsoft.com/office/drawing/2014/main" id="{056F2E19-6C29-4F5D-ADE4-98C71CF84773}"/>
              </a:ext>
            </a:extLst>
          </p:cNvPr>
          <p:cNvSpPr/>
          <p:nvPr/>
        </p:nvSpPr>
        <p:spPr>
          <a:xfrm>
            <a:off x="8213704" y="3079988"/>
            <a:ext cx="400072" cy="3490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B86485F-ECE2-43ED-ADE4-FB94338C5E88}"/>
              </a:ext>
            </a:extLst>
          </p:cNvPr>
          <p:cNvSpPr/>
          <p:nvPr/>
        </p:nvSpPr>
        <p:spPr>
          <a:xfrm>
            <a:off x="5278946" y="2239159"/>
            <a:ext cx="1575576" cy="40011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E93F18A-C570-475A-9A57-F3A4777A6E9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83" b="92630" l="11368" r="91474">
                        <a14:foregroundMark x1="31439" y1="92797" x2="31439" y2="92797"/>
                        <a14:foregroundMark x1="91474" y1="40201" x2="91474" y2="40201"/>
                        <a14:foregroundMark x1="40853" y1="48576" x2="58082" y2="39363"/>
                        <a14:foregroundMark x1="44050" y1="41709" x2="67673" y2="54941"/>
                        <a14:foregroundMark x1="67673" y1="54941" x2="57016" y2="49581"/>
                        <a14:foregroundMark x1="47780" y1="48074" x2="52398" y2="54606"/>
                        <a14:foregroundMark x1="43517" y1="48074" x2="54529" y2="45729"/>
                        <a14:foregroundMark x1="54529" y1="45729" x2="31972" y2="50084"/>
                        <a14:foregroundMark x1="38899" y1="40201" x2="43517" y2="55444"/>
                        <a14:foregroundMark x1="42984" y1="54606" x2="58082" y2="44724"/>
                        <a14:foregroundMark x1="58082" y1="45226" x2="59147" y2="61474"/>
                        <a14:foregroundMark x1="59147" y1="61474" x2="74245" y2="43216"/>
                      </a14:backgroundRemoval>
                    </a14:imgEffect>
                  </a14:imgLayer>
                </a14:imgProps>
              </a:ext>
              <a:ext uri="{28A0092B-C50C-407E-A947-70E740481C1C}">
                <a14:useLocalDpi xmlns:a14="http://schemas.microsoft.com/office/drawing/2010/main" val="0"/>
              </a:ext>
            </a:extLst>
          </a:blip>
          <a:srcRect l="1929" r="3676"/>
          <a:stretch/>
        </p:blipFill>
        <p:spPr>
          <a:xfrm>
            <a:off x="4038600" y="4840365"/>
            <a:ext cx="1671781" cy="1879090"/>
          </a:xfrm>
          <a:prstGeom prst="rect">
            <a:avLst/>
          </a:prstGeom>
          <a:effectLst/>
        </p:spPr>
      </p:pic>
    </p:spTree>
    <p:extLst>
      <p:ext uri="{BB962C8B-B14F-4D97-AF65-F5344CB8AC3E}">
        <p14:creationId xmlns:p14="http://schemas.microsoft.com/office/powerpoint/2010/main" val="11987616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par>
                          <p:cTn id="24" fill="hold">
                            <p:stCondLst>
                              <p:cond delay="500"/>
                            </p:stCondLst>
                            <p:childTnLst>
                              <p:par>
                                <p:cTn id="25" presetID="0" presetClass="path" presetSubtype="0" accel="50000" decel="50000" fill="hold" nodeType="afterEffect">
                                  <p:stCondLst>
                                    <p:cond delay="1000"/>
                                  </p:stCondLst>
                                  <p:childTnLst>
                                    <p:animMotion origin="layout" path="M 0.00247 0.01482 L 0.00247 0.01482 C 0.00091 0.01852 -0.00039 0.02246 -0.00208 0.0257 C -0.003 0.02709 -0.00794 0.03264 -0.00977 0.0338 C -0.01094 0.03449 -0.01224 0.03449 -0.01354 0.03519 C -0.01445 0.03542 -0.0155 0.03588 -0.01654 0.03635 C -0.01875 0.03588 -0.02109 0.03612 -0.02331 0.03519 C -0.02786 0.03311 -0.02578 0.02362 -0.02487 0.0176 C -0.02461 0.01574 -0.02344 0.01482 -0.02253 0.01343 C -0.02109 0.01158 -0.01953 0.00996 -0.0181 0.00811 L -0.01576 0.00556 C -0.01497 0.00463 -0.01432 0.00324 -0.01354 0.00278 L -0.01042 0.00139 C -0.00547 0.00186 -0.00026 0.00139 0.00469 0.00278 C 0.00651 0.00324 0.00846 0.00811 0.00924 0.01088 C 0.01029 0.01436 0.01224 0.02153 0.01224 0.02153 C 0.01172 0.02616 0.01159 0.03079 0.01081 0.03519 C 0.01029 0.03727 0.00937 0.03889 0.00846 0.04051 C 0.00612 0.04468 0.00521 0.04445 0.00247 0.04723 C -0.00013 0.04977 -0.00247 0.05301 -0.00521 0.05533 C -0.00612 0.05625 -0.00716 0.05741 -0.0082 0.05787 C -0.00938 0.0588 -0.01068 0.0588 -0.01198 0.05926 C -0.01276 0.06019 -0.01341 0.06135 -0.01419 0.06204 C -0.01576 0.0632 -0.01875 0.06482 -0.01875 0.06482 C -0.02331 0.06436 -0.028 0.06482 -0.03242 0.06343 C -0.03372 0.06297 -0.03438 0.06065 -0.03542 0.05926 C -0.0362 0.05834 -0.03698 0.05764 -0.03776 0.05672 C -0.03945 0.05394 -0.04102 0.05047 -0.04232 0.04723 C -0.0431 0.04491 -0.04388 0.04283 -0.04453 0.04051 C -0.04492 0.03912 -0.04505 0.03774 -0.04531 0.03635 C -0.0457 0.03449 -0.04635 0.03287 -0.04688 0.03102 C -0.04714 0.02871 -0.04766 0.02662 -0.04753 0.02431 C -0.0474 0.01135 -0.04675 -0.00185 -0.04609 -0.01481 C -0.04596 -0.01759 -0.04479 -0.0206 -0.04375 -0.02291 C -0.04284 -0.025 -0.0418 -0.02731 -0.04076 -0.02963 C -0.04023 -0.03078 -0.03984 -0.0324 -0.03919 -0.03356 C -0.03854 -0.03495 -0.03763 -0.03611 -0.03698 -0.03773 C -0.03646 -0.03888 -0.03607 -0.04051 -0.03542 -0.04166 C -0.03451 -0.04351 -0.03333 -0.04513 -0.03242 -0.04699 C -0.03138 -0.0493 -0.0306 -0.05185 -0.02943 -0.0537 C -0.02852 -0.05509 -0.02734 -0.05532 -0.02643 -0.05648 C -0.02552 -0.05763 -0.025 -0.05949 -0.02409 -0.06041 C -0.02214 -0.06296 -0.01862 -0.06458 -0.01654 -0.06597 L -0.01419 -0.06713 L -0.01198 -0.06851 C -0.00521 -0.06805 0.00169 -0.06805 0.00846 -0.06713 C 0.0099 -0.06713 0.01432 -0.06551 0.01602 -0.06458 C 0.01732 -0.06388 0.01849 -0.0625 0.01979 -0.0618 C 0.02187 -0.06088 0.02396 -0.06018 0.02591 -0.05926 C 0.03789 -0.05347 0.01602 -0.06319 0.03125 -0.05648 C 0.03776 -0.04884 0.02943 -0.0581 0.03581 -0.05231 C 0.03711 -0.05115 0.03828 -0.04976 0.03958 -0.04838 C 0.04115 -0.04676 0.04414 -0.04305 0.04414 -0.04305 C 0.0444 -0.0412 0.04557 -0.03518 0.04557 -0.03356 C 0.04557 -0.0331 0.04531 -0.02083 0.04414 -0.01736 C 0.04036 -0.00694 0.04075 -0.00833 0.03646 -0.00254 C 0.0332 0.00602 0.03698 -0.00277 0.03268 0.00417 C 0.0306 0.00764 0.02865 0.01135 0.02669 0.01482 C 0.02591 0.01621 0.025 0.01737 0.02435 0.01899 C 0.02383 0.02037 0.02357 0.02199 0.02292 0.02292 C 0.022 0.02431 0.0207 0.02454 0.01979 0.0257 C 0.01901 0.02686 0.01836 0.02848 0.01758 0.02963 C 0.01497 0.03357 0.01497 0.03195 0.01146 0.03519 C 0.00482 0.04098 0.01081 0.0382 0.00312 0.04051 C -0.00156 0.04005 -0.00638 0.03982 -0.0112 0.03912 C -0.01198 0.03889 -0.01276 0.03843 -0.01354 0.03774 C -0.01628 0.03496 -0.01836 0.03241 -0.02031 0.02824 C -0.02109 0.02662 -0.02175 0.02477 -0.02253 0.02292 C -0.02331 0.02153 -0.02409 0.02037 -0.02487 0.01899 C -0.02747 0.00741 -0.02786 0.00672 -0.02943 -0.00393 C -0.03021 -0.00972 -0.03047 -0.01412 -0.03086 -0.02013 C -0.03307 -0.04444 -0.03021 -0.01018 -0.03242 -0.03773 C -0.03216 -0.04838 -0.03242 -0.05926 -0.03164 -0.0699 C -0.03151 -0.07291 -0.03047 -0.07569 -0.02943 -0.07801 C -0.02279 -0.09259 -0.02513 -0.08726 -0.01953 -0.09282 C -0.01875 -0.09351 -0.0181 -0.09467 -0.01732 -0.0956 C -0.01159 -0.10046 -0.0155 -0.09629 -0.01042 -0.09953 C -0.00794 -0.10115 -0.0056 -0.10416 -0.00286 -0.10486 L 0.00169 -0.10625 C 0.00625 -0.1074 0.00833 -0.10787 0.01302 -0.10902 C 0.01979 -0.10856 0.02669 -0.10879 0.03346 -0.10763 C 0.03437 -0.1074 0.03516 -0.10601 0.03581 -0.10486 C 0.03698 -0.10277 0.03841 -0.09814 0.03958 -0.0956 C 0.04023 -0.09375 0.04102 -0.09189 0.0418 -0.09004 C 0.04323 -0.08287 0.04206 -0.08912 0.04336 -0.07939 C 0.04362 -0.07754 0.04388 -0.07569 0.04414 -0.07407 C 0.04479 -0.06689 0.04466 -0.06296 0.04557 -0.05648 C 0.04596 -0.0537 0.04635 -0.05092 0.04714 -0.04838 C 0.04766 -0.04652 0.04818 -0.0449 0.0487 -0.04305 C 0.04974 -0.03865 0.04909 -0.03796 0.05091 -0.03356 C 0.05156 -0.03194 0.05247 -0.03101 0.05312 -0.02963 C 0.05378 -0.02824 0.05404 -0.02662 0.05469 -0.02546 C 0.05534 -0.0243 0.05625 -0.02384 0.05703 -0.02291 C 0.06068 -0.01736 0.05807 -0.01851 0.0638 -0.01342 C 0.06575 -0.01157 0.06771 -0.00926 0.06979 -0.0081 C 0.07057 -0.00763 0.07135 -0.00717 0.07214 -0.00671 C 0.07292 -0.00601 0.07357 -0.00439 0.07435 -0.00393 C 0.0763 -0.00301 0.07839 -0.00301 0.08047 -0.00254 C 0.08477 -0.00347 0.08906 -0.00416 0.09336 -0.00532 C 0.09414 -0.00555 0.09505 -0.00555 0.09557 -0.00671 C 0.09687 -0.00902 0.0987 -0.01481 0.0987 -0.01481 C 0.09974 -0.02222 0.10013 -0.02222 0.0987 -0.03217 C 0.09831 -0.03518 0.0957 -0.03842 0.09492 -0.04027 C 0.09193 -0.04652 0.09492 -0.04259 0.09102 -0.04838 C 0.08906 -0.05138 0.08542 -0.05555 0.08346 -0.05787 C 0.08346 -0.05787 0.07891 -0.06319 0.07891 -0.06319 C 0.07799 -0.06412 0.07695 -0.06481 0.07591 -0.06597 C 0.07214 -0.06967 0.075 -0.06782 0.07057 -0.07268 C 0.06966 -0.07361 0.06862 -0.0743 0.06758 -0.07523 C 0.0668 -0.07615 0.06615 -0.07731 0.06536 -0.07801 C 0.06432 -0.0787 0.06328 -0.0787 0.06224 -0.07939 C 0.06016 -0.08078 0.05625 -0.08472 0.05625 -0.08472 C 0.05573 -0.08611 0.05547 -0.08773 0.05469 -0.08888 C 0.05104 -0.09398 0.05339 -0.08541 0.05169 -0.09421 C 0.05221 -0.09768 0.05221 -0.10162 0.05312 -0.10486 C 0.05365 -0.10648 0.05469 -0.10671 0.05547 -0.10763 C 0.05651 -0.10902 0.05742 -0.11041 0.05846 -0.11157 C 0.05924 -0.1125 0.0599 -0.11365 0.06081 -0.11435 C 0.0625 -0.11597 0.0651 -0.1162 0.0668 -0.11713 C 0.07396 -0.12013 0.06068 -0.11666 0.07591 -0.11967 C 0.07995 -0.11921 0.08398 -0.11921 0.08802 -0.11828 C 0.09075 -0.11782 0.09049 -0.1162 0.09258 -0.11296 C 0.09323 -0.11203 0.09427 -0.11157 0.09492 -0.11041 C 0.09831 -0.10416 0.09635 -0.10555 0.0987 -0.09814 C 0.09922 -0.09629 0.10026 -0.09467 0.10091 -0.09282 C 0.10469 -0.08287 0.10143 -0.08912 0.10547 -0.08194 C 0.10573 -0.08032 0.10586 -0.07847 0.10625 -0.07662 C 0.10664 -0.07476 0.10755 -0.07314 0.10768 -0.07129 C 0.10833 -0.06412 0.10768 -0.05671 0.10846 -0.04976 C 0.10872 -0.04791 0.1099 -0.04676 0.11081 -0.0456 C 0.11146 -0.0449 0.11562 -0.04328 0.11602 -0.04305 C 0.1168 -0.04213 0.11745 -0.04097 0.11836 -0.04027 C 0.11927 -0.03958 0.12031 -0.03935 0.12135 -0.03888 C 0.12539 -0.0375 0.12604 -0.0375 0.13047 -0.03634 C 0.13685 -0.0368 0.1431 -0.0368 0.14935 -0.03773 C 0.15195 -0.03796 0.15273 -0.04051 0.15391 -0.04444 C 0.15664 -0.05231 0.15651 -0.05277 0.15781 -0.05926 C 0.15755 -0.06805 0.15833 -0.07731 0.15703 -0.08611 C 0.15625 -0.09097 0.15339 -0.09421 0.15169 -0.09814 C 0.14844 -0.10555 0.15065 -0.10208 0.14635 -0.10763 C 0.14362 -0.11504 0.14453 -0.11342 0.13802 -0.12106 C 0.13281 -0.12731 0.13932 -0.11967 0.13203 -0.12777 C 0.13125 -0.1287 0.13047 -0.12986 0.12969 -0.13055 C 0.12865 -0.13148 0.12513 -0.13379 0.1237 -0.13449 C 0.12266 -0.13495 0.12161 -0.13541 0.12057 -0.13588 C 0.11901 -0.13726 0.11719 -0.13935 0.11536 -0.14004 C 0.11354 -0.14051 0.11172 -0.14074 0.11003 -0.1412 C 0.10898 -0.14213 0.10807 -0.14328 0.10703 -0.14398 C 0.10221 -0.14768 0.09674 -0.14606 0.0918 -0.14676 C 0.08333 -0.14976 0.08646 -0.14676 0.08203 -0.15208 C 0.08164 -0.15301 0.07969 -0.15949 0.07969 -0.16157 C 0.07969 -0.16388 0.08125 -0.16805 0.08203 -0.16944 C 0.08594 -0.17777 0.09271 -0.18518 0.09714 -0.18981 C 0.09896 -0.19143 0.10065 -0.19328 0.10247 -0.19513 C 0.10404 -0.19676 0.10534 -0.19907 0.10703 -0.20046 C 0.10859 -0.20185 0.11055 -0.20208 0.11224 -0.20324 C 0.11341 -0.20393 0.11432 -0.20509 0.11536 -0.20601 C 0.11628 -0.20648 0.11732 -0.20671 0.11836 -0.20717 C 0.11992 -0.2081 0.12292 -0.20995 0.12292 -0.20995 C 0.13229 -0.20902 0.14167 -0.21018 0.15091 -0.20717 C 0.15299 -0.20648 0.15417 -0.20208 0.15547 -0.19907 C 0.15716 -0.1956 0.16042 -0.18564 0.16159 -0.18171 C 0.16237 -0.17893 0.16289 -0.17615 0.1638 -0.17361 C 0.16536 -0.16944 0.16914 -0.16157 0.16914 -0.16157 C 0.1694 -0.15972 0.16927 -0.15763 0.16992 -0.15601 C 0.17057 -0.15393 0.172 -0.15254 0.17292 -0.15069 C 0.17344 -0.14953 0.17396 -0.14791 0.17448 -0.14676 C 0.17461 -0.1449 0.17474 -0.14305 0.17513 -0.1412 C 0.17552 -0.13981 0.1763 -0.13865 0.17669 -0.13726 C 0.17721 -0.13541 0.1776 -0.13356 0.17825 -0.13194 C 0.17917 -0.12916 0.18125 -0.12384 0.18125 -0.12384 L 0.18281 -0.11574 C 0.1832 -0.11342 0.18372 -0.10926 0.18503 -0.10763 C 0.19062 -0.10069 0.18971 -0.10347 0.19492 -0.10092 C 0.20404 -0.09652 0.1944 -0.0993 0.20547 -0.09676 C 0.20742 -0.09606 0.2112 -0.09421 0.21302 -0.09421 C 0.21562 -0.09421 0.2181 -0.09513 0.22057 -0.0956 C 0.22135 -0.09606 0.22214 -0.09629 0.22292 -0.09676 C 0.22448 -0.09838 0.22799 -0.1037 0.22904 -0.10486 C 0.23346 -0.12083 0.23229 -0.11342 0.23346 -0.12638 C 0.23242 -0.13703 0.23294 -0.14768 0.22904 -0.15601 C 0.22839 -0.1574 0.22747 -0.15787 0.22669 -0.15879 C 0.22591 -0.16064 0.22539 -0.16273 0.22448 -0.16412 C 0.21992 -0.17129 0.21992 -0.17013 0.21536 -0.17361 C 0.21133 -0.17662 0.20742 -0.18055 0.20325 -0.1831 C 0.20247 -0.18356 0.20169 -0.18379 0.20091 -0.18426 C 0.19961 -0.18518 0.19844 -0.18634 0.19714 -0.18703 C 0.19349 -0.18888 0.18724 -0.18935 0.18424 -0.18981 C 0.1832 -0.19027 0.18229 -0.19074 0.18125 -0.1912 C 0.17943 -0.19166 0.17773 -0.19213 0.17591 -0.19236 C 0.16849 -0.19398 0.16497 -0.19421 0.15703 -0.19513 C 0.15599 -0.19537 0.15091 -0.19676 0.14935 -0.19791 C 0.14857 -0.19838 0.14792 -0.19953 0.14714 -0.20046 C 0.1474 -0.20185 0.1474 -0.20347 0.14792 -0.20463 C 0.14961 -0.20902 0.15039 -0.2081 0.15247 -0.21134 C 0.15325 -0.2125 0.15378 -0.21435 0.15469 -0.21527 C 0.15807 -0.21967 0.1681 -0.22777 0.17057 -0.2287 C 0.17318 -0.22963 0.17565 -0.23078 0.17825 -0.23148 C 0.18021 -0.23217 0.18229 -0.2324 0.18424 -0.23287 L 0.18958 -0.23426 C 0.19362 -0.23379 0.19779 -0.23449 0.20169 -0.23287 C 0.20325 -0.23217 0.20417 -0.22916 0.20547 -0.22754 C 0.20625 -0.22638 0.20703 -0.22569 0.20781 -0.22476 C 0.20898 -0.22338 0.21042 -0.22245 0.21159 -0.2206 C 0.21367 -0.21736 0.2151 -0.2125 0.21758 -0.20995 C 0.21888 -0.20856 0.22031 -0.20763 0.22135 -0.20601 C 0.22318 -0.20301 0.22435 -0.19953 0.22591 -0.19652 C 0.22708 -0.19421 0.22852 -0.19189 0.22969 -0.18981 C 0.23021 -0.18796 0.2306 -0.18588 0.23125 -0.18426 C 0.23867 -0.16782 0.23307 -0.18148 0.23802 -0.17361 C 0.23971 -0.17106 0.24102 -0.16805 0.24258 -0.16551 C 0.24427 -0.16273 0.24622 -0.16018 0.24792 -0.1574 C 0.2487 -0.15625 0.24935 -0.15439 0.25013 -0.15347 C 0.25182 -0.15138 0.25378 -0.15 0.25547 -0.14791 C 0.25755 -0.1456 0.25937 -0.14236 0.26159 -0.14004 C 0.26224 -0.13912 0.26315 -0.13912 0.2638 -0.13865 C 0.26589 -0.13703 0.26784 -0.13495 0.26992 -0.1331 C 0.27161 -0.13171 0.27357 -0.13078 0.27513 -0.12916 C 0.28411 -0.12013 0.27708 -0.12384 0.28346 -0.12106 C 0.29648 -0.10949 0.27578 -0.12824 0.28958 -0.11435 C 0.29023 -0.11365 0.29115 -0.11365 0.2918 -0.11296 C 0.29362 -0.11134 0.29544 -0.10949 0.29714 -0.10763 C 0.29792 -0.10671 0.2987 -0.10578 0.29948 -0.10486 C 0.30091 -0.10347 0.30247 -0.10231 0.30404 -0.10092 C 0.3056 -0.0993 0.3069 -0.09676 0.30859 -0.0956 C 0.30977 -0.09467 0.31107 -0.09398 0.31237 -0.09282 C 0.31419 -0.0912 0.31575 -0.08888 0.31758 -0.0875 C 0.31862 -0.08657 0.31966 -0.08657 0.3207 -0.08611 C 0.32422 -0.08426 0.3276 -0.08194 0.33125 -0.08078 C 0.34089 -0.07731 0.33633 -0.07916 0.34492 -0.07523 C 0.34596 -0.0743 0.34687 -0.07314 0.34792 -0.07268 C 0.35247 -0.07037 0.3569 -0.06805 0.36159 -0.06713 C 0.37122 -0.06551 0.36667 -0.06643 0.37526 -0.06458 C 0.38385 -0.06504 0.39245 -0.06412 0.40091 -0.06597 C 0.40456 -0.06666 0.40859 -0.07314 0.41081 -0.07801 C 0.41198 -0.08055 0.4138 -0.08611 0.4138 -0.08611 C 0.41497 -0.09421 0.41549 -0.09421 0.41315 -0.10486 C 0.41276 -0.10671 0.41146 -0.1074 0.41081 -0.10902 C 0.4082 -0.11458 0.41081 -0.11203 0.40703 -0.11435 C 0.40625 -0.11574 0.4056 -0.11736 0.40482 -0.11828 C 0.40404 -0.11921 0.40325 -0.11944 0.40247 -0.11967 C 0.39453 -0.12291 0.40078 -0.11944 0.3957 -0.12245 C 0.3888 -0.12199 0.38203 -0.12106 0.37526 -0.12106 C 0.37214 -0.12106 0.36888 -0.12037 0.36615 -0.12245 C 0.36445 -0.12384 0.36406 -0.12777 0.36315 -0.13055 L 0.36159 -0.13449 C 0.36133 -0.13588 0.36081 -0.13726 0.36081 -0.13865 C 0.36081 -0.14513 0.36094 -0.15046 0.3638 -0.15486 C 0.36445 -0.15555 0.36536 -0.15555 0.36615 -0.15601 C 0.36745 -0.15694 0.36862 -0.15787 0.36992 -0.15879 C 0.37096 -0.15949 0.37187 -0.16088 0.37292 -0.16157 C 0.37461 -0.16226 0.37643 -0.16226 0.37825 -0.16273 C 0.37956 -0.16319 0.38073 -0.16412 0.38203 -0.16412 C 0.38789 -0.16481 0.39362 -0.16504 0.39948 -0.16551 C 0.39844 -0.16643 0.39753 -0.16759 0.39648 -0.16828 C 0.39544 -0.16875 0.3944 -0.16898 0.39336 -0.16944 C 0.39258 -0.1699 0.39193 -0.1706 0.39115 -0.17083 C 0.38854 -0.17176 0.38008 -0.17338 0.37825 -0.17361 C 0.36784 -0.1743 0.35755 -0.17453 0.34714 -0.175 C 0.3474 -0.17893 0.3474 -0.1831 0.34792 -0.18703 C 0.34818 -0.18865 0.34909 -0.18958 0.34948 -0.1912 C 0.34974 -0.19236 0.34961 -0.19421 0.35026 -0.19513 C 0.35143 -0.19745 0.35325 -0.19884 0.35469 -0.20046 C 0.35547 -0.20138 0.35612 -0.20301 0.35703 -0.20324 C 0.36354 -0.20509 0.36003 -0.20416 0.36758 -0.20601 C 0.36836 -0.20625 0.36914 -0.20694 0.36992 -0.20717 C 0.37096 -0.20787 0.3724 -0.20694 0.37292 -0.20856 C 0.37344 -0.21018 0.37253 -0.21226 0.37214 -0.21388 C 0.372 -0.21527 0.372 -0.21713 0.37148 -0.21805 C 0.37031 -0.21967 0.36888 -0.2199 0.36758 -0.2206 C 0.36562 -0.22176 0.36016 -0.22291 0.35859 -0.22338 C 0.34479 -0.22662 0.3431 -0.22592 0.32214 -0.2287 C 0.32161 -0.23009 0.32096 -0.23125 0.3207 -0.23287 C 0.32018 -0.23495 0.32018 -0.23726 0.31992 -0.23958 C 0.31966 -0.24097 0.3194 -0.24236 0.31914 -0.24351 C 0.3194 -0.24814 0.3194 -0.25254 0.31992 -0.25717 C 0.3207 -0.26365 0.32109 -0.2618 0.3237 -0.26388 C 0.33008 -0.26875 0.32292 -0.26481 0.33125 -0.26782 C 0.33229 -0.26828 0.33333 -0.26875 0.33424 -0.26921 C 0.33737 -0.27013 0.34336 -0.27199 0.34336 -0.27199 C 0.34466 -0.27268 0.34596 -0.27338 0.34714 -0.27453 C 0.34805 -0.27523 0.34922 -0.27569 0.34948 -0.27731 C 0.34987 -0.28032 0.34935 -0.28379 0.3487 -0.28657 C 0.34831 -0.28842 0.34727 -0.28958 0.34635 -0.29074 C 0.34518 -0.29259 0.34245 -0.29513 0.34115 -0.29606 C 0.3401 -0.29676 0.33906 -0.29699 0.33802 -0.29745 C 0.33411 -0.30231 0.33724 -0.2993 0.33047 -0.30138 C 0.32943 -0.30185 0.32852 -0.30231 0.32747 -0.30277 C 0.32669 -0.30324 0.32604 -0.30393 0.32526 -0.30416 C 0.32044 -0.30532 0.31562 -0.30601 0.31081 -0.30694 C 0.31003 -0.3074 0.30924 -0.30763 0.30859 -0.30833 C 0.30469 -0.31111 0.3013 -0.31597 0.29792 -0.32037 C 0.29766 -0.32176 0.29714 -0.32291 0.29714 -0.3243 C 0.29714 -0.3287 0.29818 -0.33148 0.30026 -0.33379 C 0.30091 -0.33449 0.30169 -0.33449 0.30247 -0.33518 C 0.30352 -0.33588 0.30443 -0.33703 0.30547 -0.33773 C 0.30729 -0.33912 0.31146 -0.34004 0.31302 -0.34051 C 0.31406 -0.34143 0.3151 -0.34259 0.31615 -0.34328 C 0.31706 -0.34398 0.3181 -0.34398 0.31914 -0.34467 C 0.31992 -0.3449 0.3207 -0.34537 0.32135 -0.34583 C 0.32122 -0.34861 0.32096 -0.35138 0.3207 -0.35393 C 0.32044 -0.35532 0.32044 -0.35694 0.31992 -0.3581 C 0.31862 -0.36041 0.31693 -0.36157 0.31536 -0.36342 C 0.31354 -0.36551 0.31107 -0.36851 0.30924 -0.37013 C 0.30547 -0.37361 0.30716 -0.37176 0.30404 -0.37546 C 0.30325 -0.3743 0.30234 -0.37291 0.30169 -0.37152 C 0.30117 -0.37037 0.30078 -0.36875 0.30026 -0.36736 C 0.29948 -0.36574 0.2987 -0.36388 0.29792 -0.36203 C 0.29727 -0.36064 0.29661 -0.35902 0.2957 -0.3581 C 0.29505 -0.3574 0.28906 -0.35532 0.2888 -0.35532 C 0.28398 -0.35648 0.28385 -0.35463 0.28125 -0.36064 C 0.28008 -0.36319 0.27825 -0.36875 0.27825 -0.36875 C 0.27799 -0.37013 0.27747 -0.37152 0.27747 -0.37291 C 0.27747 -0.38055 0.27669 -0.38518 0.28047 -0.38773 C 0.28164 -0.38842 0.28307 -0.38865 0.28424 -0.38888 C 0.28711 -0.38865 0.28997 -0.38912 0.29258 -0.38773 C 0.29466 -0.38657 0.29492 -0.3743 0.29492 -0.3743 C 0.29479 -0.37314 0.29557 -0.35787 0.2918 -0.35671 C 0.28984 -0.35601 0.28776 -0.35763 0.28581 -0.3581 C 0.28203 -0.36805 0.2806 -0.36828 0.28346 -0.38356 C 0.28372 -0.38495 0.28802 -0.38703 0.2888 -0.38773 C 0.29128 -0.38726 0.29753 -0.39027 0.29714 -0.38217 C 0.297 -0.37685 0.29727 -0.37083 0.2957 -0.3662 C 0.2944 -0.36273 0.28958 -0.36064 0.28958 -0.36064 C 0.2888 -0.36111 0.28789 -0.36111 0.28737 -0.36203 C 0.28672 -0.36319 0.28659 -0.36458 0.28659 -0.3662 C 0.28659 -0.37013 0.28633 -0.37453 0.28737 -0.37824 C 0.28776 -0.38009 0.28932 -0.38009 0.29036 -0.38101 C 0.29075 -0.38078 0.29505 -0.37893 0.2957 -0.37824 C 0.29648 -0.37708 0.29714 -0.37546 0.29792 -0.3743 C 0.29896 -0.36898 0.30065 -0.36365 0.2987 -0.3581 C 0.29805 -0.35625 0.29661 -0.35625 0.2957 -0.35532 C 0.29388 -0.35578 0.29193 -0.35532 0.29036 -0.35671 C 0.28854 -0.35833 0.28789 -0.36296 0.28737 -0.3662 C 0.28776 -0.36782 0.28776 -0.37083 0.2888 -0.37152 C 0.29414 -0.3743 0.29453 -0.37129 0.29635 -0.3662 C 0.29609 -0.36435 0.29661 -0.36134 0.2957 -0.36064 C 0.29141 -0.35856 0.29115 -0.36342 0.29036 -0.36736 C 0.29115 -0.36782 0.2918 -0.36875 0.29258 -0.36875 C 0.29727 -0.36875 0.29427 -0.36689 0.29336 -0.3662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26" dur="16500" fill="hold"/>
                                        <p:tgtEl>
                                          <p:spTgt spid="16"/>
                                        </p:tgtEl>
                                        <p:attrNameLst>
                                          <p:attrName>ppt_x</p:attrName>
                                          <p:attrName>ppt_y</p:attrName>
                                        </p:attrNameLst>
                                      </p:cBhvr>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FBDFA86-51D3-4729-B154-7969183728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rgbClr val="5E5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book&#10;&#10;Description generated with very high confidence">
            <a:extLst>
              <a:ext uri="{FF2B5EF4-FFF2-40B4-BE49-F238E27FC236}">
                <a16:creationId xmlns:a16="http://schemas.microsoft.com/office/drawing/2014/main" id="{7177E08E-748A-41CF-A905-5386BD7EBA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3337" y="640080"/>
            <a:ext cx="3709263" cy="5577840"/>
          </a:xfrm>
          <a:prstGeom prst="rect">
            <a:avLst/>
          </a:prstGeom>
        </p:spPr>
      </p:pic>
      <p:cxnSp>
        <p:nvCxnSpPr>
          <p:cNvPr id="12" name="Straight Connector 11">
            <a:extLst>
              <a:ext uri="{FF2B5EF4-FFF2-40B4-BE49-F238E27FC236}">
                <a16:creationId xmlns:a16="http://schemas.microsoft.com/office/drawing/2014/main" id="{0F1CE7C6-BE91-42A7-9214-F33FD918C38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2E2FCAF-314F-484B-BAFE-C73D931F8FD9}"/>
              </a:ext>
            </a:extLst>
          </p:cNvPr>
          <p:cNvSpPr>
            <a:spLocks noGrp="1"/>
          </p:cNvSpPr>
          <p:nvPr>
            <p:ph type="title"/>
          </p:nvPr>
        </p:nvSpPr>
        <p:spPr>
          <a:xfrm>
            <a:off x="1024129" y="585216"/>
            <a:ext cx="5062511" cy="1499616"/>
          </a:xfrm>
        </p:spPr>
        <p:txBody>
          <a:bodyPr>
            <a:normAutofit/>
          </a:bodyPr>
          <a:lstStyle/>
          <a:p>
            <a:r>
              <a:rPr lang="en-US" sz="6600" b="1" dirty="0">
                <a:solidFill>
                  <a:srgbClr val="FFFFFF"/>
                </a:solidFill>
                <a:effectLst>
                  <a:outerShdw blurRad="38100" dist="38100" dir="2700000" algn="tl">
                    <a:srgbClr val="000000">
                      <a:alpha val="43137"/>
                    </a:srgbClr>
                  </a:outerShdw>
                </a:effectLst>
              </a:rPr>
              <a:t>THE SKIN</a:t>
            </a:r>
          </a:p>
        </p:txBody>
      </p:sp>
      <p:sp>
        <p:nvSpPr>
          <p:cNvPr id="3" name="Content Placeholder 2">
            <a:extLst>
              <a:ext uri="{FF2B5EF4-FFF2-40B4-BE49-F238E27FC236}">
                <a16:creationId xmlns:a16="http://schemas.microsoft.com/office/drawing/2014/main" id="{50782636-155E-4E38-925E-2D938F0D49E0}"/>
              </a:ext>
            </a:extLst>
          </p:cNvPr>
          <p:cNvSpPr>
            <a:spLocks noGrp="1"/>
          </p:cNvSpPr>
          <p:nvPr>
            <p:ph idx="1"/>
          </p:nvPr>
        </p:nvSpPr>
        <p:spPr>
          <a:xfrm>
            <a:off x="1024129" y="2286000"/>
            <a:ext cx="5081232" cy="3931920"/>
          </a:xfrm>
        </p:spPr>
        <p:txBody>
          <a:bodyPr>
            <a:normAutofit/>
          </a:bodyPr>
          <a:lstStyle/>
          <a:p>
            <a:r>
              <a:rPr lang="en-US" sz="3200" dirty="0">
                <a:solidFill>
                  <a:srgbClr val="FFFFFF"/>
                </a:solidFill>
              </a:rPr>
              <a:t>Skin provides a physical barrier as a first line of defense against infection.</a:t>
            </a:r>
          </a:p>
          <a:p>
            <a:pPr lvl="1"/>
            <a:r>
              <a:rPr lang="en-US" sz="3200" b="1" dirty="0">
                <a:solidFill>
                  <a:schemeClr val="bg1"/>
                </a:solidFill>
              </a:rPr>
              <a:t>bacteria and viruses cannot penetrate the tightly knit cells of the skin. </a:t>
            </a:r>
          </a:p>
        </p:txBody>
      </p:sp>
    </p:spTree>
    <p:extLst>
      <p:ext uri="{BB962C8B-B14F-4D97-AF65-F5344CB8AC3E}">
        <p14:creationId xmlns:p14="http://schemas.microsoft.com/office/powerpoint/2010/main" val="2568573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turn up thermostat clipart">
            <a:extLst>
              <a:ext uri="{FF2B5EF4-FFF2-40B4-BE49-F238E27FC236}">
                <a16:creationId xmlns:a16="http://schemas.microsoft.com/office/drawing/2014/main" id="{F33EFAD0-5786-4FB1-9A42-46921804D5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95" r="-2" b="937"/>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890100C-7DB2-40E9-9003-4B3735E582BF}"/>
              </a:ext>
            </a:extLst>
          </p:cNvPr>
          <p:cNvSpPr>
            <a:spLocks noGrp="1"/>
          </p:cNvSpPr>
          <p:nvPr>
            <p:ph type="title"/>
          </p:nvPr>
        </p:nvSpPr>
        <p:spPr>
          <a:xfrm>
            <a:off x="1112084" y="-239689"/>
            <a:ext cx="3651467" cy="1676603"/>
          </a:xfrm>
        </p:spPr>
        <p:txBody>
          <a:bodyPr>
            <a:normAutofit/>
          </a:bodyPr>
          <a:lstStyle/>
          <a:p>
            <a:r>
              <a:rPr lang="en-US" b="1" dirty="0">
                <a:solidFill>
                  <a:srgbClr val="C00000"/>
                </a:solidFill>
              </a:rPr>
              <a:t>Pyrogens</a:t>
            </a:r>
            <a:endParaRPr lang="en-US" b="1" dirty="0">
              <a:solidFill>
                <a:srgbClr val="C0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A5A5024D-2173-4A4F-B56C-C409358D3A54}"/>
              </a:ext>
            </a:extLst>
          </p:cNvPr>
          <p:cNvSpPr>
            <a:spLocks noGrp="1"/>
          </p:cNvSpPr>
          <p:nvPr>
            <p:ph idx="1"/>
          </p:nvPr>
        </p:nvSpPr>
        <p:spPr>
          <a:xfrm>
            <a:off x="648931" y="1028700"/>
            <a:ext cx="3651466" cy="5495668"/>
          </a:xfrm>
        </p:spPr>
        <p:txBody>
          <a:bodyPr>
            <a:normAutofit fontScale="92500" lnSpcReduction="10000"/>
          </a:bodyPr>
          <a:lstStyle/>
          <a:p>
            <a:r>
              <a:rPr lang="en-US" dirty="0"/>
              <a:t>Pyrogens can come from the one of 2 different sources.</a:t>
            </a:r>
          </a:p>
          <a:p>
            <a:pPr lvl="1"/>
            <a:r>
              <a:rPr lang="en-US" sz="2800" dirty="0"/>
              <a:t>Pyrogens can comes from the body as one of the second lines of defense against disease </a:t>
            </a:r>
          </a:p>
          <a:p>
            <a:pPr lvl="1"/>
            <a:r>
              <a:rPr lang="en-US" sz="2800" dirty="0"/>
              <a:t>Pyrogens can come from toxins produced by certain bacteria. </a:t>
            </a:r>
          </a:p>
          <a:p>
            <a:r>
              <a:rPr lang="en-US" dirty="0"/>
              <a:t>Regardless of the source of the pyrogen, the result is the same.</a:t>
            </a:r>
          </a:p>
        </p:txBody>
      </p:sp>
    </p:spTree>
    <p:extLst>
      <p:ext uri="{BB962C8B-B14F-4D97-AF65-F5344CB8AC3E}">
        <p14:creationId xmlns:p14="http://schemas.microsoft.com/office/powerpoint/2010/main" val="3365519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ree&#10;&#10;Description generated with high confidence">
            <a:extLst>
              <a:ext uri="{FF2B5EF4-FFF2-40B4-BE49-F238E27FC236}">
                <a16:creationId xmlns:a16="http://schemas.microsoft.com/office/drawing/2014/main" id="{63796F22-E5BA-4072-AEFD-D106152956EB}"/>
              </a:ext>
            </a:extLst>
          </p:cNvPr>
          <p:cNvPicPr>
            <a:picLocks noChangeAspect="1"/>
          </p:cNvPicPr>
          <p:nvPr/>
        </p:nvPicPr>
        <p:blipFill rotWithShape="1">
          <a:blip r:embed="rId2">
            <a:extLst>
              <a:ext uri="{28A0092B-C50C-407E-A947-70E740481C1C}">
                <a14:useLocalDpi xmlns:a14="http://schemas.microsoft.com/office/drawing/2010/main" val="0"/>
              </a:ext>
            </a:extLst>
          </a:blip>
          <a:srcRect t="8760" r="2" b="2"/>
          <a:stretch/>
        </p:blipFill>
        <p:spPr>
          <a:xfrm>
            <a:off x="6090613" y="917667"/>
            <a:ext cx="5461724" cy="5577837"/>
          </a:xfrm>
          <a:prstGeom prst="rect">
            <a:avLst/>
          </a:prstGeom>
          <a:effectLst/>
        </p:spPr>
      </p:pic>
      <p:sp>
        <p:nvSpPr>
          <p:cNvPr id="2" name="Title 1">
            <a:extLst>
              <a:ext uri="{FF2B5EF4-FFF2-40B4-BE49-F238E27FC236}">
                <a16:creationId xmlns:a16="http://schemas.microsoft.com/office/drawing/2014/main" id="{4890100C-7DB2-40E9-9003-4B3735E582BF}"/>
              </a:ext>
            </a:extLst>
          </p:cNvPr>
          <p:cNvSpPr>
            <a:spLocks noGrp="1"/>
          </p:cNvSpPr>
          <p:nvPr>
            <p:ph type="title"/>
          </p:nvPr>
        </p:nvSpPr>
        <p:spPr>
          <a:xfrm>
            <a:off x="-5387" y="99728"/>
            <a:ext cx="12192000" cy="1068905"/>
          </a:xfrm>
        </p:spPr>
        <p:txBody>
          <a:bodyPr>
            <a:normAutofit/>
          </a:bodyPr>
          <a:lstStyle/>
          <a:p>
            <a:pPr algn="ctr"/>
            <a:r>
              <a:rPr lang="en-US" sz="2800" b="1" i="1" dirty="0">
                <a:effectLst>
                  <a:outerShdw blurRad="38100" dist="38100" dir="2700000" algn="tl">
                    <a:srgbClr val="000000">
                      <a:alpha val="43137"/>
                    </a:srgbClr>
                  </a:outerShdw>
                </a:effectLst>
              </a:rPr>
              <a:t>In What Ways Do FEVERS Help the Body Fight Pathogen and Heal from Disease?</a:t>
            </a:r>
          </a:p>
        </p:txBody>
      </p:sp>
      <p:graphicFrame>
        <p:nvGraphicFramePr>
          <p:cNvPr id="15" name="Content Placeholder 2"/>
          <p:cNvGraphicFramePr>
            <a:graphicFrameLocks noGrp="1"/>
          </p:cNvGraphicFramePr>
          <p:nvPr>
            <p:ph idx="1"/>
            <p:extLst>
              <p:ext uri="{D42A27DB-BD31-4B8C-83A1-F6EECF244321}">
                <p14:modId xmlns:p14="http://schemas.microsoft.com/office/powerpoint/2010/main" val="2366926464"/>
              </p:ext>
            </p:extLst>
          </p:nvPr>
        </p:nvGraphicFramePr>
        <p:xfrm>
          <a:off x="648930" y="1045029"/>
          <a:ext cx="5127029" cy="5450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38D12FDC-9C9C-458D-8124-CC6AB4584AFA}"/>
              </a:ext>
            </a:extLst>
          </p:cNvPr>
          <p:cNvSpPr/>
          <p:nvPr/>
        </p:nvSpPr>
        <p:spPr>
          <a:xfrm rot="824640">
            <a:off x="8005880" y="1694184"/>
            <a:ext cx="850297" cy="584775"/>
          </a:xfrm>
          <a:prstGeom prst="rect">
            <a:avLst/>
          </a:prstGeom>
        </p:spPr>
        <p:txBody>
          <a:bodyPr wrap="none">
            <a:spAutoFit/>
          </a:bodyPr>
          <a:lstStyle/>
          <a:p>
            <a:pPr lvl="0"/>
            <a:r>
              <a:rPr lang="en-US" sz="3200" b="1" dirty="0"/>
              <a:t>Fe</a:t>
            </a:r>
            <a:r>
              <a:rPr lang="en-US" sz="3200" b="1" baseline="30000" dirty="0"/>
              <a:t>2+</a:t>
            </a:r>
            <a:endParaRPr lang="en-US" sz="3200" b="1" dirty="0"/>
          </a:p>
        </p:txBody>
      </p:sp>
      <p:sp>
        <p:nvSpPr>
          <p:cNvPr id="17" name="Rectangle 16">
            <a:extLst>
              <a:ext uri="{FF2B5EF4-FFF2-40B4-BE49-F238E27FC236}">
                <a16:creationId xmlns:a16="http://schemas.microsoft.com/office/drawing/2014/main" id="{CA7713F7-1D10-4E57-AF92-7EE8D977ADEA}"/>
              </a:ext>
            </a:extLst>
          </p:cNvPr>
          <p:cNvSpPr/>
          <p:nvPr/>
        </p:nvSpPr>
        <p:spPr>
          <a:xfrm rot="2863917">
            <a:off x="9812805" y="4622441"/>
            <a:ext cx="850297" cy="584775"/>
          </a:xfrm>
          <a:prstGeom prst="rect">
            <a:avLst/>
          </a:prstGeom>
        </p:spPr>
        <p:txBody>
          <a:bodyPr wrap="none">
            <a:spAutoFit/>
          </a:bodyPr>
          <a:lstStyle/>
          <a:p>
            <a:pPr lvl="0"/>
            <a:r>
              <a:rPr lang="en-US" sz="3200" b="1" dirty="0"/>
              <a:t>Fe</a:t>
            </a:r>
            <a:r>
              <a:rPr lang="en-US" sz="3200" b="1" baseline="30000" dirty="0"/>
              <a:t>2+</a:t>
            </a:r>
            <a:endParaRPr lang="en-US" sz="3200" b="1" dirty="0"/>
          </a:p>
        </p:txBody>
      </p:sp>
      <p:sp>
        <p:nvSpPr>
          <p:cNvPr id="18" name="Rectangle 17">
            <a:extLst>
              <a:ext uri="{FF2B5EF4-FFF2-40B4-BE49-F238E27FC236}">
                <a16:creationId xmlns:a16="http://schemas.microsoft.com/office/drawing/2014/main" id="{CDFE158F-FA19-46D5-95E8-2FEF0600B105}"/>
              </a:ext>
            </a:extLst>
          </p:cNvPr>
          <p:cNvSpPr/>
          <p:nvPr/>
        </p:nvSpPr>
        <p:spPr>
          <a:xfrm rot="21047120">
            <a:off x="7929844" y="5647945"/>
            <a:ext cx="850297" cy="584775"/>
          </a:xfrm>
          <a:prstGeom prst="rect">
            <a:avLst/>
          </a:prstGeom>
        </p:spPr>
        <p:txBody>
          <a:bodyPr wrap="none">
            <a:spAutoFit/>
          </a:bodyPr>
          <a:lstStyle/>
          <a:p>
            <a:pPr lvl="0"/>
            <a:r>
              <a:rPr lang="en-US" sz="3200" b="1" dirty="0"/>
              <a:t>Fe</a:t>
            </a:r>
            <a:r>
              <a:rPr lang="en-US" sz="3200" b="1" baseline="30000" dirty="0"/>
              <a:t>3+</a:t>
            </a:r>
            <a:endParaRPr lang="en-US" sz="3200" b="1" dirty="0"/>
          </a:p>
        </p:txBody>
      </p:sp>
      <p:pic>
        <p:nvPicPr>
          <p:cNvPr id="19" name="Picture 18" descr="A close up of a sign&#10;&#10;Description generated with very high confidence">
            <a:extLst>
              <a:ext uri="{FF2B5EF4-FFF2-40B4-BE49-F238E27FC236}">
                <a16:creationId xmlns:a16="http://schemas.microsoft.com/office/drawing/2014/main" id="{320078BB-2EC3-420E-AC88-F430909B2F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21475" y="5810914"/>
            <a:ext cx="1682745" cy="299776"/>
          </a:xfrm>
          <a:prstGeom prst="rect">
            <a:avLst/>
          </a:prstGeom>
        </p:spPr>
      </p:pic>
    </p:spTree>
    <p:extLst>
      <p:ext uri="{BB962C8B-B14F-4D97-AF65-F5344CB8AC3E}">
        <p14:creationId xmlns:p14="http://schemas.microsoft.com/office/powerpoint/2010/main" val="389686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890100C-7DB2-40E9-9003-4B3735E582BF}"/>
              </a:ext>
            </a:extLst>
          </p:cNvPr>
          <p:cNvSpPr>
            <a:spLocks noGrp="1"/>
          </p:cNvSpPr>
          <p:nvPr>
            <p:ph type="title"/>
          </p:nvPr>
        </p:nvSpPr>
        <p:spPr>
          <a:xfrm>
            <a:off x="833002" y="365125"/>
            <a:ext cx="10520702" cy="1325563"/>
          </a:xfrm>
        </p:spPr>
        <p:txBody>
          <a:bodyPr>
            <a:normAutofit/>
          </a:bodyPr>
          <a:lstStyle/>
          <a:p>
            <a:r>
              <a:rPr lang="en-US" b="1" dirty="0">
                <a:effectLst>
                  <a:outerShdw blurRad="38100" dist="38100" dir="2700000" algn="tl">
                    <a:srgbClr val="000000">
                      <a:alpha val="43137"/>
                    </a:srgbClr>
                  </a:outerShdw>
                </a:effectLst>
              </a:rPr>
              <a:t>In What Ways Do FEVERS Help the Body Fight Pathogen and Heal from Disease?</a:t>
            </a:r>
            <a:endParaRPr lang="en-US" b="1">
              <a:effectLst>
                <a:outerShdw blurRad="38100" dist="38100" dir="2700000" algn="tl">
                  <a:srgbClr val="000000">
                    <a:alpha val="43137"/>
                  </a:srgbClr>
                </a:outerShdw>
              </a:effectLst>
            </a:endParaRP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1121904792"/>
              </p:ext>
            </p:extLst>
          </p:nvPr>
        </p:nvGraphicFramePr>
        <p:xfrm>
          <a:off x="405246" y="1926771"/>
          <a:ext cx="7745043" cy="3488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lowchart: Delay 2">
            <a:extLst>
              <a:ext uri="{FF2B5EF4-FFF2-40B4-BE49-F238E27FC236}">
                <a16:creationId xmlns:a16="http://schemas.microsoft.com/office/drawing/2014/main" id="{20750140-9963-482C-A630-D780E75A1E96}"/>
              </a:ext>
            </a:extLst>
          </p:cNvPr>
          <p:cNvSpPr/>
          <p:nvPr/>
        </p:nvSpPr>
        <p:spPr>
          <a:xfrm rot="16200000">
            <a:off x="8425835" y="3249094"/>
            <a:ext cx="2747963" cy="3107775"/>
          </a:xfrm>
          <a:prstGeom prst="flowChartDelay">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8">
            <a:extLst>
              <a:ext uri="{FF2B5EF4-FFF2-40B4-BE49-F238E27FC236}">
                <a16:creationId xmlns:a16="http://schemas.microsoft.com/office/drawing/2014/main" id="{1D0DBA29-7FF1-40DD-9714-B8860BFDA282}"/>
              </a:ext>
            </a:extLst>
          </p:cNvPr>
          <p:cNvSpPr/>
          <p:nvPr/>
        </p:nvSpPr>
        <p:spPr>
          <a:xfrm rot="6596101">
            <a:off x="8977196" y="3918334"/>
            <a:ext cx="493810" cy="892533"/>
          </a:xfrm>
          <a:prstGeom prst="flowChartDelay">
            <a:avLst/>
          </a:prstGeom>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chemeClr val="bg1"/>
                </a:solidFill>
              </a:ln>
            </a:endParaRPr>
          </a:p>
        </p:txBody>
      </p:sp>
      <p:sp>
        <p:nvSpPr>
          <p:cNvPr id="11" name="Flowchart: Delay 10">
            <a:extLst>
              <a:ext uri="{FF2B5EF4-FFF2-40B4-BE49-F238E27FC236}">
                <a16:creationId xmlns:a16="http://schemas.microsoft.com/office/drawing/2014/main" id="{93D4BD86-E0B3-4B81-A244-52ACA406B54A}"/>
              </a:ext>
            </a:extLst>
          </p:cNvPr>
          <p:cNvSpPr/>
          <p:nvPr/>
        </p:nvSpPr>
        <p:spPr>
          <a:xfrm rot="4443605">
            <a:off x="10060009" y="3949157"/>
            <a:ext cx="462072" cy="892533"/>
          </a:xfrm>
          <a:prstGeom prst="flowChartDelay">
            <a:avLst/>
          </a:prstGeom>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chemeClr val="bg1"/>
                </a:solidFill>
              </a:ln>
            </a:endParaRPr>
          </a:p>
        </p:txBody>
      </p:sp>
      <p:sp>
        <p:nvSpPr>
          <p:cNvPr id="13" name="Flowchart: Delay 12">
            <a:extLst>
              <a:ext uri="{FF2B5EF4-FFF2-40B4-BE49-F238E27FC236}">
                <a16:creationId xmlns:a16="http://schemas.microsoft.com/office/drawing/2014/main" id="{CD05998C-059D-42CD-8F0D-369B49543363}"/>
              </a:ext>
            </a:extLst>
          </p:cNvPr>
          <p:cNvSpPr/>
          <p:nvPr/>
        </p:nvSpPr>
        <p:spPr>
          <a:xfrm rot="4443605">
            <a:off x="9903690" y="4138677"/>
            <a:ext cx="390354" cy="513492"/>
          </a:xfrm>
          <a:prstGeom prst="flowChartDelay">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solidFill>
                  <a:schemeClr val="bg1"/>
                </a:solidFill>
              </a:ln>
            </a:endParaRPr>
          </a:p>
        </p:txBody>
      </p:sp>
      <p:sp>
        <p:nvSpPr>
          <p:cNvPr id="15" name="Flowchart: Delay 14">
            <a:extLst>
              <a:ext uri="{FF2B5EF4-FFF2-40B4-BE49-F238E27FC236}">
                <a16:creationId xmlns:a16="http://schemas.microsoft.com/office/drawing/2014/main" id="{54ADECA6-C4D9-49E1-B64D-A60F22F52A03}"/>
              </a:ext>
            </a:extLst>
          </p:cNvPr>
          <p:cNvSpPr/>
          <p:nvPr/>
        </p:nvSpPr>
        <p:spPr>
          <a:xfrm rot="6529599">
            <a:off x="8991177" y="4061554"/>
            <a:ext cx="390354" cy="513492"/>
          </a:xfrm>
          <a:prstGeom prst="flowChartDelay">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solidFill>
                  <a:schemeClr val="bg1"/>
                </a:solidFill>
              </a:ln>
            </a:endParaRPr>
          </a:p>
        </p:txBody>
      </p:sp>
      <p:sp>
        <p:nvSpPr>
          <p:cNvPr id="16" name="Flowchart: Delay 15">
            <a:extLst>
              <a:ext uri="{FF2B5EF4-FFF2-40B4-BE49-F238E27FC236}">
                <a16:creationId xmlns:a16="http://schemas.microsoft.com/office/drawing/2014/main" id="{E74F5178-D0F2-414C-90CF-892AC375F90F}"/>
              </a:ext>
            </a:extLst>
          </p:cNvPr>
          <p:cNvSpPr/>
          <p:nvPr/>
        </p:nvSpPr>
        <p:spPr>
          <a:xfrm rot="5653819">
            <a:off x="9631521" y="5022482"/>
            <a:ext cx="292169" cy="460278"/>
          </a:xfrm>
          <a:prstGeom prst="flowChartDelay">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24863731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1FC7B4-E4A7-4452-B413-1A623E3A723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E0709AF0-24F0-4486-B189-BE6386BDB1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FBE3B62F-5853-4A3C-B050-6186351A71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screenshot of a cell phone&#10;&#10;Description generated with very high confidence">
            <a:extLst>
              <a:ext uri="{FF2B5EF4-FFF2-40B4-BE49-F238E27FC236}">
                <a16:creationId xmlns:a16="http://schemas.microsoft.com/office/drawing/2014/main" id="{C2C33607-FF80-4882-87E9-E802C9596F63}"/>
              </a:ext>
            </a:extLst>
          </p:cNvPr>
          <p:cNvPicPr>
            <a:picLocks noChangeAspect="1"/>
          </p:cNvPicPr>
          <p:nvPr/>
        </p:nvPicPr>
        <p:blipFill rotWithShape="1">
          <a:blip r:embed="rId2">
            <a:extLst>
              <a:ext uri="{28A0092B-C50C-407E-A947-70E740481C1C}">
                <a14:useLocalDpi xmlns:a14="http://schemas.microsoft.com/office/drawing/2010/main" val="0"/>
              </a:ext>
            </a:extLst>
          </a:blip>
          <a:srcRect l="2462" t="16989" r="-762"/>
          <a:stretch/>
        </p:blipFill>
        <p:spPr>
          <a:xfrm>
            <a:off x="4455423" y="2401455"/>
            <a:ext cx="7572909" cy="3565236"/>
          </a:xfrm>
          <a:prstGeom prst="rect">
            <a:avLst/>
          </a:prstGeom>
          <a:solidFill>
            <a:srgbClr val="FFFFFF"/>
          </a:solidFill>
          <a:scene3d>
            <a:camera prst="orthographicFront"/>
            <a:lightRig rig="threePt" dir="t">
              <a:rot lat="0" lon="0" rev="2700000"/>
            </a:lightRig>
          </a:scene3d>
          <a:sp3d>
            <a:bevelT h="38100"/>
            <a:contourClr>
              <a:srgbClr val="C0C0C0"/>
            </a:contourClr>
          </a:sp3d>
        </p:spPr>
      </p:pic>
      <p:sp>
        <p:nvSpPr>
          <p:cNvPr id="2" name="Title 1">
            <a:extLst>
              <a:ext uri="{FF2B5EF4-FFF2-40B4-BE49-F238E27FC236}">
                <a16:creationId xmlns:a16="http://schemas.microsoft.com/office/drawing/2014/main" id="{4890100C-7DB2-40E9-9003-4B3735E582BF}"/>
              </a:ext>
            </a:extLst>
          </p:cNvPr>
          <p:cNvSpPr>
            <a:spLocks noGrp="1"/>
          </p:cNvSpPr>
          <p:nvPr>
            <p:ph type="title"/>
          </p:nvPr>
        </p:nvSpPr>
        <p:spPr>
          <a:xfrm>
            <a:off x="3600311" y="184584"/>
            <a:ext cx="8446933" cy="827788"/>
          </a:xfrm>
        </p:spPr>
        <p:txBody>
          <a:bodyPr>
            <a:normAutofit/>
          </a:bodyPr>
          <a:lstStyle/>
          <a:p>
            <a:pPr algn="ctr"/>
            <a:r>
              <a:rPr lang="en-US" b="1" dirty="0">
                <a:effectLst>
                  <a:outerShdw blurRad="38100" dist="38100" dir="2700000" algn="tl">
                    <a:srgbClr val="000000">
                      <a:alpha val="43137"/>
                    </a:srgbClr>
                  </a:outerShdw>
                </a:effectLst>
              </a:rPr>
              <a:t>TOO MUCH OF A </a:t>
            </a:r>
            <a:r>
              <a:rPr lang="en-US" b="1" i="1" dirty="0">
                <a:effectLst>
                  <a:outerShdw blurRad="38100" dist="38100" dir="2700000" algn="tl">
                    <a:srgbClr val="000000">
                      <a:alpha val="43137"/>
                    </a:srgbClr>
                  </a:outerShdw>
                </a:effectLst>
              </a:rPr>
              <a:t>“GOOD THING”?</a:t>
            </a:r>
          </a:p>
        </p:txBody>
      </p:sp>
      <p:sp>
        <p:nvSpPr>
          <p:cNvPr id="3" name="Content Placeholder 2">
            <a:extLst>
              <a:ext uri="{FF2B5EF4-FFF2-40B4-BE49-F238E27FC236}">
                <a16:creationId xmlns:a16="http://schemas.microsoft.com/office/drawing/2014/main" id="{A5A5024D-2173-4A4F-B56C-C409358D3A54}"/>
              </a:ext>
            </a:extLst>
          </p:cNvPr>
          <p:cNvSpPr>
            <a:spLocks noGrp="1"/>
          </p:cNvSpPr>
          <p:nvPr>
            <p:ph idx="1"/>
          </p:nvPr>
        </p:nvSpPr>
        <p:spPr>
          <a:xfrm>
            <a:off x="498764" y="314037"/>
            <a:ext cx="3362037" cy="6271490"/>
          </a:xfrm>
        </p:spPr>
        <p:txBody>
          <a:bodyPr>
            <a:normAutofit fontScale="85000" lnSpcReduction="20000"/>
          </a:bodyPr>
          <a:lstStyle/>
          <a:p>
            <a:endParaRPr lang="en-US" sz="3200" dirty="0"/>
          </a:p>
          <a:p>
            <a:r>
              <a:rPr lang="en-US" sz="3200" dirty="0"/>
              <a:t>However, there is definitely the possibility of having too much of a good thing when it comes to a fever. </a:t>
            </a:r>
          </a:p>
          <a:p>
            <a:r>
              <a:rPr lang="en-US" sz="3200" dirty="0"/>
              <a:t>Fevers that go over </a:t>
            </a:r>
            <a:r>
              <a:rPr lang="en-US" sz="4300" b="1" dirty="0">
                <a:solidFill>
                  <a:srgbClr val="FF0000"/>
                </a:solidFill>
              </a:rPr>
              <a:t>105°F </a:t>
            </a:r>
            <a:r>
              <a:rPr lang="en-US" sz="3200" dirty="0"/>
              <a:t>in adults can be life-threatening </a:t>
            </a:r>
            <a:r>
              <a:rPr lang="en-US" sz="4700" b="1" i="1" u="sng" dirty="0">
                <a:solidFill>
                  <a:srgbClr val="FF0000"/>
                </a:solidFill>
              </a:rPr>
              <a:t>due to the denaturing of enzymes needed for metabolic processes.</a:t>
            </a:r>
          </a:p>
          <a:p>
            <a:pPr marL="0" indent="0">
              <a:buNone/>
            </a:pPr>
            <a:endParaRPr lang="en-US" sz="3200" dirty="0"/>
          </a:p>
        </p:txBody>
      </p:sp>
    </p:spTree>
    <p:extLst>
      <p:ext uri="{BB962C8B-B14F-4D97-AF65-F5344CB8AC3E}">
        <p14:creationId xmlns:p14="http://schemas.microsoft.com/office/powerpoint/2010/main" val="25318988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animal, arthropod, branchiopod crustacean, invertebrate&#10;&#10;Description generated with very high confidence">
            <a:extLst>
              <a:ext uri="{FF2B5EF4-FFF2-40B4-BE49-F238E27FC236}">
                <a16:creationId xmlns:a16="http://schemas.microsoft.com/office/drawing/2014/main" id="{0ED696A4-A011-40B0-9E0C-9A45217D71F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 b="11412"/>
          <a:stretch/>
        </p:blipFill>
        <p:spPr>
          <a:xfrm>
            <a:off x="4639056" y="10"/>
            <a:ext cx="7552944" cy="6690840"/>
          </a:xfrm>
          <a:prstGeom prst="rect">
            <a:avLst/>
          </a:prstGeom>
          <a:effectLst/>
        </p:spPr>
      </p:pic>
      <p:sp>
        <p:nvSpPr>
          <p:cNvPr id="2" name="Title 1">
            <a:extLst>
              <a:ext uri="{FF2B5EF4-FFF2-40B4-BE49-F238E27FC236}">
                <a16:creationId xmlns:a16="http://schemas.microsoft.com/office/drawing/2014/main" id="{DC2D947F-A1E9-4C4E-95E5-DE4DB6444EC8}"/>
              </a:ext>
            </a:extLst>
          </p:cNvPr>
          <p:cNvSpPr>
            <a:spLocks noGrp="1"/>
          </p:cNvSpPr>
          <p:nvPr>
            <p:ph type="title"/>
          </p:nvPr>
        </p:nvSpPr>
        <p:spPr>
          <a:xfrm>
            <a:off x="353961" y="167150"/>
            <a:ext cx="6164826" cy="1676603"/>
          </a:xfrm>
        </p:spPr>
        <p:txBody>
          <a:bodyPr>
            <a:normAutofit fontScale="90000"/>
          </a:bodyPr>
          <a:lstStyle/>
          <a:p>
            <a:r>
              <a:rPr lang="en-US" b="1" dirty="0"/>
              <a:t>THE THIRD OF DEFENSE = the adaptive immune response</a:t>
            </a:r>
            <a:endParaRPr lang="en-US" dirty="0"/>
          </a:p>
        </p:txBody>
      </p:sp>
      <p:sp>
        <p:nvSpPr>
          <p:cNvPr id="3" name="Content Placeholder 2">
            <a:extLst>
              <a:ext uri="{FF2B5EF4-FFF2-40B4-BE49-F238E27FC236}">
                <a16:creationId xmlns:a16="http://schemas.microsoft.com/office/drawing/2014/main" id="{0F933903-B38A-46CE-89DB-55C1C16046A8}"/>
              </a:ext>
            </a:extLst>
          </p:cNvPr>
          <p:cNvSpPr>
            <a:spLocks noGrp="1"/>
          </p:cNvSpPr>
          <p:nvPr>
            <p:ph idx="1"/>
          </p:nvPr>
        </p:nvSpPr>
        <p:spPr>
          <a:xfrm>
            <a:off x="648931" y="2438400"/>
            <a:ext cx="4562166" cy="3785419"/>
          </a:xfrm>
        </p:spPr>
        <p:txBody>
          <a:bodyPr>
            <a:normAutofit lnSpcReduction="10000"/>
          </a:bodyPr>
          <a:lstStyle/>
          <a:p>
            <a:r>
              <a:rPr lang="en-US" sz="3200" b="1" dirty="0"/>
              <a:t>THE THIRD LINE OF DEFENSE - Destroy</a:t>
            </a:r>
            <a:r>
              <a:rPr lang="en-US" sz="3200" dirty="0"/>
              <a:t> - Destroy the invading pathogen. </a:t>
            </a:r>
          </a:p>
          <a:p>
            <a:r>
              <a:rPr lang="en-US" sz="3200" dirty="0"/>
              <a:t>This is the </a:t>
            </a:r>
            <a:r>
              <a:rPr lang="en-US" sz="3200" b="1" u="sng" dirty="0"/>
              <a:t>third line of defense</a:t>
            </a:r>
            <a:r>
              <a:rPr lang="en-US" sz="3200" dirty="0"/>
              <a:t> and it is accomplished as the </a:t>
            </a:r>
            <a:r>
              <a:rPr lang="en-US" sz="3200" b="1" dirty="0"/>
              <a:t>adaptive immune response. </a:t>
            </a:r>
            <a:endParaRPr lang="en-US" sz="3200" dirty="0"/>
          </a:p>
          <a:p>
            <a:pPr marL="0" indent="0">
              <a:buNone/>
            </a:pPr>
            <a:endParaRPr lang="en-US" sz="3200" dirty="0"/>
          </a:p>
        </p:txBody>
      </p:sp>
    </p:spTree>
    <p:extLst>
      <p:ext uri="{BB962C8B-B14F-4D97-AF65-F5344CB8AC3E}">
        <p14:creationId xmlns:p14="http://schemas.microsoft.com/office/powerpoint/2010/main" val="2079884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0693B-BD08-4A33-B4BF-2793A21BA7B5}"/>
              </a:ext>
            </a:extLst>
          </p:cNvPr>
          <p:cNvSpPr>
            <a:spLocks noGrp="1"/>
          </p:cNvSpPr>
          <p:nvPr>
            <p:ph type="title"/>
          </p:nvPr>
        </p:nvSpPr>
        <p:spPr>
          <a:xfrm>
            <a:off x="6422922" y="365125"/>
            <a:ext cx="4930878" cy="1325563"/>
          </a:xfrm>
          <a:solidFill>
            <a:schemeClr val="bg1">
              <a:lumMod val="95000"/>
            </a:schemeClr>
          </a:solidFill>
        </p:spPr>
        <p:txBody>
          <a:bodyPr/>
          <a:lstStyle/>
          <a:p>
            <a:pPr algn="ctr"/>
            <a:r>
              <a:rPr lang="en-US" dirty="0"/>
              <a:t> </a:t>
            </a:r>
            <a:r>
              <a:rPr lang="en-US" b="1" dirty="0"/>
              <a:t>Adaptive (Specific) Immune System</a:t>
            </a:r>
          </a:p>
        </p:txBody>
      </p:sp>
      <p:sp>
        <p:nvSpPr>
          <p:cNvPr id="3" name="Content Placeholder 2">
            <a:extLst>
              <a:ext uri="{FF2B5EF4-FFF2-40B4-BE49-F238E27FC236}">
                <a16:creationId xmlns:a16="http://schemas.microsoft.com/office/drawing/2014/main" id="{6E2B56B4-1E74-4DDB-9CBB-39EBBD13C81B}"/>
              </a:ext>
            </a:extLst>
          </p:cNvPr>
          <p:cNvSpPr>
            <a:spLocks noGrp="1"/>
          </p:cNvSpPr>
          <p:nvPr>
            <p:ph idx="1"/>
          </p:nvPr>
        </p:nvSpPr>
        <p:spPr>
          <a:xfrm>
            <a:off x="383459" y="1960562"/>
            <a:ext cx="4903839" cy="4351338"/>
          </a:xfrm>
        </p:spPr>
        <p:txBody>
          <a:bodyPr>
            <a:normAutofit fontScale="92500"/>
          </a:bodyPr>
          <a:lstStyle/>
          <a:p>
            <a:r>
              <a:rPr lang="en-US" b="1" dirty="0"/>
              <a:t>Includes the First and Second </a:t>
            </a:r>
            <a:r>
              <a:rPr lang="en-US" dirty="0"/>
              <a:t>lines of defense</a:t>
            </a:r>
          </a:p>
          <a:p>
            <a:r>
              <a:rPr lang="en-US" dirty="0"/>
              <a:t>Also called </a:t>
            </a:r>
            <a:r>
              <a:rPr lang="en-US" b="1" dirty="0"/>
              <a:t>non-specific</a:t>
            </a:r>
            <a:r>
              <a:rPr lang="en-US" dirty="0"/>
              <a:t> immune responses - Attacks only based on the identification of </a:t>
            </a:r>
            <a:r>
              <a:rPr lang="en-US" u="sng" dirty="0"/>
              <a:t>general </a:t>
            </a:r>
            <a:r>
              <a:rPr lang="en-US" dirty="0"/>
              <a:t>threats</a:t>
            </a:r>
          </a:p>
          <a:p>
            <a:r>
              <a:rPr lang="en-US" b="1" dirty="0"/>
              <a:t>Innate </a:t>
            </a:r>
            <a:r>
              <a:rPr lang="en-US" dirty="0"/>
              <a:t>(born with it)</a:t>
            </a:r>
          </a:p>
          <a:p>
            <a:r>
              <a:rPr lang="en-US" dirty="0"/>
              <a:t>Responds </a:t>
            </a:r>
            <a:r>
              <a:rPr lang="en-US" b="1" dirty="0"/>
              <a:t>more quickly </a:t>
            </a:r>
            <a:r>
              <a:rPr lang="en-US" dirty="0"/>
              <a:t>to infection and injury</a:t>
            </a:r>
          </a:p>
          <a:p>
            <a:r>
              <a:rPr lang="en-US" b="1" dirty="0"/>
              <a:t>Ready</a:t>
            </a:r>
            <a:r>
              <a:rPr lang="en-US" dirty="0"/>
              <a:t> to fight at all times</a:t>
            </a:r>
          </a:p>
        </p:txBody>
      </p:sp>
      <p:sp>
        <p:nvSpPr>
          <p:cNvPr id="4" name="Content Placeholder 2">
            <a:extLst>
              <a:ext uri="{FF2B5EF4-FFF2-40B4-BE49-F238E27FC236}">
                <a16:creationId xmlns:a16="http://schemas.microsoft.com/office/drawing/2014/main" id="{480578A4-7E36-41DC-B336-E3C84A0BBEEF}"/>
              </a:ext>
            </a:extLst>
          </p:cNvPr>
          <p:cNvSpPr txBox="1">
            <a:spLocks/>
          </p:cNvSpPr>
          <p:nvPr/>
        </p:nvSpPr>
        <p:spPr>
          <a:xfrm>
            <a:off x="6096000" y="1825625"/>
            <a:ext cx="4903839" cy="43513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Includes the Third</a:t>
            </a:r>
            <a:r>
              <a:rPr lang="en-US" dirty="0"/>
              <a:t> line of defense only</a:t>
            </a:r>
          </a:p>
          <a:p>
            <a:r>
              <a:rPr lang="en-US" i="1" dirty="0"/>
              <a:t>U</a:t>
            </a:r>
            <a:r>
              <a:rPr lang="en-US" dirty="0"/>
              <a:t>ses </a:t>
            </a:r>
            <a:r>
              <a:rPr lang="en-US" b="1" dirty="0"/>
              <a:t>specific </a:t>
            </a:r>
            <a:r>
              <a:rPr lang="en-US" dirty="0"/>
              <a:t>antigens to strategically launch an immune response. </a:t>
            </a:r>
          </a:p>
          <a:p>
            <a:r>
              <a:rPr lang="en-US" b="1" dirty="0"/>
              <a:t>Acquired</a:t>
            </a:r>
            <a:r>
              <a:rPr lang="en-US" dirty="0"/>
              <a:t> after birth (from exposure to pathogens)</a:t>
            </a:r>
            <a:endParaRPr lang="en-US" i="1" dirty="0"/>
          </a:p>
          <a:p>
            <a:r>
              <a:rPr lang="en-US" b="1" dirty="0"/>
              <a:t>Much slower </a:t>
            </a:r>
            <a:r>
              <a:rPr lang="en-US" dirty="0"/>
              <a:t>to respond to threats and infections </a:t>
            </a:r>
          </a:p>
          <a:p>
            <a:r>
              <a:rPr lang="en-US" dirty="0"/>
              <a:t>Is </a:t>
            </a:r>
            <a:r>
              <a:rPr lang="en-US" b="1" dirty="0"/>
              <a:t>NOT ready </a:t>
            </a:r>
            <a:r>
              <a:rPr lang="en-US" dirty="0"/>
              <a:t>to fight at all times. Becomes activated only after there has been an exposure to pathogens</a:t>
            </a:r>
          </a:p>
          <a:p>
            <a:pPr marL="0" indent="0">
              <a:buNone/>
            </a:pPr>
            <a:endParaRPr lang="en-US" dirty="0"/>
          </a:p>
        </p:txBody>
      </p:sp>
      <p:sp>
        <p:nvSpPr>
          <p:cNvPr id="6" name="Rectangle 5">
            <a:extLst>
              <a:ext uri="{FF2B5EF4-FFF2-40B4-BE49-F238E27FC236}">
                <a16:creationId xmlns:a16="http://schemas.microsoft.com/office/drawing/2014/main" id="{E5CDCFE2-969D-4E00-A285-F83575862540}"/>
              </a:ext>
            </a:extLst>
          </p:cNvPr>
          <p:cNvSpPr/>
          <p:nvPr/>
        </p:nvSpPr>
        <p:spPr>
          <a:xfrm>
            <a:off x="6270522" y="6023173"/>
            <a:ext cx="5638799" cy="646331"/>
          </a:xfrm>
          <a:prstGeom prst="rect">
            <a:avLst/>
          </a:prstGeom>
        </p:spPr>
        <p:txBody>
          <a:bodyPr wrap="square">
            <a:spAutoFit/>
          </a:bodyPr>
          <a:lstStyle/>
          <a:p>
            <a:r>
              <a:rPr lang="en-US" b="1" i="1" dirty="0"/>
              <a:t>Uses an immunological memory to learn about the threat and enhance the immune response accordingly. </a:t>
            </a:r>
          </a:p>
        </p:txBody>
      </p:sp>
      <p:sp>
        <p:nvSpPr>
          <p:cNvPr id="7" name="Title 1">
            <a:extLst>
              <a:ext uri="{FF2B5EF4-FFF2-40B4-BE49-F238E27FC236}">
                <a16:creationId xmlns:a16="http://schemas.microsoft.com/office/drawing/2014/main" id="{ADCF488C-E865-4039-8DCD-43AC0DCCD500}"/>
              </a:ext>
            </a:extLst>
          </p:cNvPr>
          <p:cNvSpPr txBox="1">
            <a:spLocks/>
          </p:cNvSpPr>
          <p:nvPr/>
        </p:nvSpPr>
        <p:spPr>
          <a:xfrm>
            <a:off x="484240" y="258578"/>
            <a:ext cx="4702278" cy="1567047"/>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b="1" dirty="0"/>
              <a:t>Innate (Nonspecific) Immune System</a:t>
            </a:r>
          </a:p>
        </p:txBody>
      </p:sp>
      <p:sp>
        <p:nvSpPr>
          <p:cNvPr id="8" name="Rectangle 7">
            <a:extLst>
              <a:ext uri="{FF2B5EF4-FFF2-40B4-BE49-F238E27FC236}">
                <a16:creationId xmlns:a16="http://schemas.microsoft.com/office/drawing/2014/main" id="{A9FD0678-896F-4462-B087-39AA6316FB35}"/>
              </a:ext>
            </a:extLst>
          </p:cNvPr>
          <p:cNvSpPr/>
          <p:nvPr/>
        </p:nvSpPr>
        <p:spPr>
          <a:xfrm>
            <a:off x="5598652" y="511661"/>
            <a:ext cx="994696" cy="830997"/>
          </a:xfrm>
          <a:prstGeom prst="rect">
            <a:avLst/>
          </a:prstGeom>
        </p:spPr>
        <p:txBody>
          <a:bodyPr wrap="none">
            <a:spAutoFit/>
          </a:bodyPr>
          <a:lstStyle/>
          <a:p>
            <a:r>
              <a:rPr lang="en-US" sz="4800" dirty="0"/>
              <a:t>vs. </a:t>
            </a:r>
          </a:p>
        </p:txBody>
      </p:sp>
    </p:spTree>
    <p:extLst>
      <p:ext uri="{BB962C8B-B14F-4D97-AF65-F5344CB8AC3E}">
        <p14:creationId xmlns:p14="http://schemas.microsoft.com/office/powerpoint/2010/main" val="2335912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A7C6796-3ECB-400E-B596-9541EFDC1E5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65344" y="0"/>
            <a:ext cx="4123221" cy="6570870"/>
          </a:xfrm>
          <a:prstGeom prst="rect">
            <a:avLst/>
          </a:prstGeom>
        </p:spPr>
      </p:pic>
      <p:sp>
        <p:nvSpPr>
          <p:cNvPr id="9" name="Rectangle 8">
            <a:extLst>
              <a:ext uri="{FF2B5EF4-FFF2-40B4-BE49-F238E27FC236}">
                <a16:creationId xmlns:a16="http://schemas.microsoft.com/office/drawing/2014/main" id="{3F24A09B-713F-43FC-AB6E-B8808396852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455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0B91AB35-C3B4-4B70-B3DD-13D63B7DA23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72FA142-9D6A-48A9-8CC4-3A6D8D7166AA}"/>
              </a:ext>
            </a:extLst>
          </p:cNvPr>
          <p:cNvSpPr>
            <a:spLocks noGrp="1"/>
          </p:cNvSpPr>
          <p:nvPr>
            <p:ph type="title"/>
          </p:nvPr>
        </p:nvSpPr>
        <p:spPr>
          <a:xfrm>
            <a:off x="646744" y="640080"/>
            <a:ext cx="4173905" cy="5577818"/>
          </a:xfrm>
        </p:spPr>
        <p:txBody>
          <a:bodyPr vert="horz" lIns="91440" tIns="45720" rIns="91440" bIns="45720" rtlCol="0" anchor="ctr">
            <a:normAutofit/>
          </a:bodyPr>
          <a:lstStyle/>
          <a:p>
            <a:pPr algn="r"/>
            <a:r>
              <a:rPr lang="en-US" sz="5400" kern="1200" dirty="0">
                <a:solidFill>
                  <a:srgbClr val="FFFFFF"/>
                </a:solidFill>
                <a:latin typeface="+mj-lt"/>
                <a:ea typeface="+mj-ea"/>
                <a:cs typeface="+mj-cs"/>
              </a:rPr>
              <a:t>Innate Immunity in a Nutshell</a:t>
            </a:r>
          </a:p>
        </p:txBody>
      </p:sp>
    </p:spTree>
    <p:extLst>
      <p:ext uri="{BB962C8B-B14F-4D97-AF65-F5344CB8AC3E}">
        <p14:creationId xmlns:p14="http://schemas.microsoft.com/office/powerpoint/2010/main" val="3933407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ED6512-6858-4552-B699-9A97FE9A4EA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038CB10-1F5C-4D54-9DF7-12586DE5B0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F22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307B4F1-66B1-4AA0-91E4-74F6E770922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767" r="2" b="2"/>
          <a:stretch/>
        </p:blipFill>
        <p:spPr>
          <a:xfrm>
            <a:off x="327547" y="321733"/>
            <a:ext cx="7058306" cy="4107392"/>
          </a:xfrm>
          <a:prstGeom prst="rect">
            <a:avLst/>
          </a:prstGeom>
        </p:spPr>
      </p:pic>
      <p:sp>
        <p:nvSpPr>
          <p:cNvPr id="2" name="Title 1">
            <a:extLst>
              <a:ext uri="{FF2B5EF4-FFF2-40B4-BE49-F238E27FC236}">
                <a16:creationId xmlns:a16="http://schemas.microsoft.com/office/drawing/2014/main" id="{283BBDD4-4CCF-46E1-9166-6C7E4DEAEA0C}"/>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effectLst>
                  <a:outerShdw blurRad="38100" dist="38100" dir="2700000" algn="tl">
                    <a:srgbClr val="000000">
                      <a:alpha val="43137"/>
                    </a:srgbClr>
                  </a:outerShdw>
                </a:effectLst>
              </a:rPr>
              <a:t>The adaptive immune response involves… </a:t>
            </a:r>
          </a:p>
        </p:txBody>
      </p:sp>
      <p:sp>
        <p:nvSpPr>
          <p:cNvPr id="3" name="Content Placeholder 2">
            <a:extLst>
              <a:ext uri="{FF2B5EF4-FFF2-40B4-BE49-F238E27FC236}">
                <a16:creationId xmlns:a16="http://schemas.microsoft.com/office/drawing/2014/main" id="{469380A0-933D-4371-8A15-BD546D57E19B}"/>
              </a:ext>
            </a:extLst>
          </p:cNvPr>
          <p:cNvSpPr>
            <a:spLocks noGrp="1"/>
          </p:cNvSpPr>
          <p:nvPr>
            <p:ph idx="1"/>
          </p:nvPr>
        </p:nvSpPr>
        <p:spPr>
          <a:xfrm>
            <a:off x="8029319" y="917725"/>
            <a:ext cx="3424739" cy="4852362"/>
          </a:xfrm>
        </p:spPr>
        <p:txBody>
          <a:bodyPr anchor="ctr">
            <a:normAutofit/>
          </a:bodyPr>
          <a:lstStyle/>
          <a:p>
            <a:r>
              <a:rPr lang="en-US" sz="4000" b="1" i="1" dirty="0">
                <a:solidFill>
                  <a:srgbClr val="FFFFFF"/>
                </a:solidFill>
              </a:rPr>
              <a:t>B cells</a:t>
            </a:r>
            <a:r>
              <a:rPr lang="en-US" sz="4000" b="1" dirty="0">
                <a:solidFill>
                  <a:srgbClr val="FFFFFF"/>
                </a:solidFill>
              </a:rPr>
              <a:t> and </a:t>
            </a:r>
            <a:r>
              <a:rPr lang="en-US" sz="4000" b="1" i="1" dirty="0">
                <a:solidFill>
                  <a:srgbClr val="FFFFFF"/>
                </a:solidFill>
              </a:rPr>
              <a:t>T cells</a:t>
            </a:r>
          </a:p>
          <a:p>
            <a:r>
              <a:rPr lang="en-US" sz="4000" b="1" i="1" dirty="0">
                <a:solidFill>
                  <a:srgbClr val="FFFFFF"/>
                </a:solidFill>
              </a:rPr>
              <a:t>Recognizing Antigens and Producing Antibodies</a:t>
            </a:r>
            <a:endParaRPr lang="en-US" sz="4000" b="1" dirty="0">
              <a:solidFill>
                <a:srgbClr val="FFFFFF"/>
              </a:solidFill>
            </a:endParaRPr>
          </a:p>
        </p:txBody>
      </p:sp>
      <p:sp>
        <p:nvSpPr>
          <p:cNvPr id="6" name="TextBox 5">
            <a:extLst>
              <a:ext uri="{FF2B5EF4-FFF2-40B4-BE49-F238E27FC236}">
                <a16:creationId xmlns:a16="http://schemas.microsoft.com/office/drawing/2014/main" id="{F1AD2D5F-1155-4053-AF63-36B637A33680}"/>
              </a:ext>
            </a:extLst>
          </p:cNvPr>
          <p:cNvSpPr txBox="1"/>
          <p:nvPr/>
        </p:nvSpPr>
        <p:spPr>
          <a:xfrm>
            <a:off x="4926525" y="4229070"/>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darkpolitricks.com/2012/12/doctors-eradicate-girls-cancer-by-reprogramming-hiv/"/>
              </a:rPr>
              <a:t>This Photo</a:t>
            </a:r>
            <a:r>
              <a:rPr lang="en-US" sz="700">
                <a:solidFill>
                  <a:srgbClr val="FFFFFF"/>
                </a:solidFill>
              </a:rPr>
              <a:t> by Unknown Author is licensed under </a:t>
            </a:r>
            <a:r>
              <a:rPr lang="en-US" sz="700">
                <a:solidFill>
                  <a:srgbClr val="FFFFFF"/>
                </a:solidFill>
                <a:hlinkClick r:id="rId4" tooltip="https://creativecommons.org/licenses/by-nc-nd/2.0/"/>
              </a:rPr>
              <a:t>CC BY-NC-ND</a:t>
            </a:r>
            <a:endParaRPr lang="en-US" sz="700">
              <a:solidFill>
                <a:srgbClr val="FFFFFF"/>
              </a:solidFill>
            </a:endParaRPr>
          </a:p>
        </p:txBody>
      </p:sp>
    </p:spTree>
    <p:extLst>
      <p:ext uri="{BB962C8B-B14F-4D97-AF65-F5344CB8AC3E}">
        <p14:creationId xmlns:p14="http://schemas.microsoft.com/office/powerpoint/2010/main" val="4269531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BBDD4-4CCF-46E1-9166-6C7E4DEAEA0C}"/>
              </a:ext>
            </a:extLst>
          </p:cNvPr>
          <p:cNvSpPr>
            <a:spLocks noGrp="1"/>
          </p:cNvSpPr>
          <p:nvPr>
            <p:ph type="title"/>
          </p:nvPr>
        </p:nvSpPr>
        <p:spPr>
          <a:xfrm>
            <a:off x="417241" y="36777"/>
            <a:ext cx="9250837" cy="786720"/>
          </a:xfrm>
        </p:spPr>
        <p:txBody>
          <a:bodyPr>
            <a:normAutofit/>
          </a:bodyPr>
          <a:lstStyle/>
          <a:p>
            <a:r>
              <a:rPr lang="en-US" b="1" i="1" dirty="0">
                <a:ln w="22225">
                  <a:solidFill>
                    <a:schemeClr val="accent2"/>
                  </a:solidFill>
                  <a:prstDash val="solid"/>
                </a:ln>
                <a:solidFill>
                  <a:schemeClr val="bg1">
                    <a:lumMod val="75000"/>
                  </a:schemeClr>
                </a:solidFill>
              </a:rPr>
              <a:t>The cells of the adaptive immune system </a:t>
            </a:r>
          </a:p>
        </p:txBody>
      </p:sp>
      <p:sp>
        <p:nvSpPr>
          <p:cNvPr id="3" name="Content Placeholder 2">
            <a:extLst>
              <a:ext uri="{FF2B5EF4-FFF2-40B4-BE49-F238E27FC236}">
                <a16:creationId xmlns:a16="http://schemas.microsoft.com/office/drawing/2014/main" id="{469380A0-933D-4371-8A15-BD546D57E19B}"/>
              </a:ext>
            </a:extLst>
          </p:cNvPr>
          <p:cNvSpPr>
            <a:spLocks noGrp="1"/>
          </p:cNvSpPr>
          <p:nvPr>
            <p:ph idx="1"/>
          </p:nvPr>
        </p:nvSpPr>
        <p:spPr>
          <a:xfrm>
            <a:off x="648931" y="1173892"/>
            <a:ext cx="3651466" cy="5233573"/>
          </a:xfrm>
        </p:spPr>
        <p:txBody>
          <a:bodyPr>
            <a:normAutofit/>
          </a:bodyPr>
          <a:lstStyle/>
          <a:p>
            <a:r>
              <a:rPr lang="en-US" dirty="0"/>
              <a:t>Both B cells and T cells are lymphocytes. </a:t>
            </a:r>
          </a:p>
          <a:p>
            <a:r>
              <a:rPr lang="en-US" dirty="0"/>
              <a:t>B-cells and T-cells are derived from hematopoietic stem cells, in red bone marrow.</a:t>
            </a:r>
          </a:p>
          <a:p>
            <a:r>
              <a:rPr lang="en-US" dirty="0"/>
              <a:t> B-CELLS MATURE IN THE BONE MARROW</a:t>
            </a:r>
          </a:p>
          <a:p>
            <a:r>
              <a:rPr lang="en-US" dirty="0"/>
              <a:t>T-CELLS MATURE IN THE THYMUS GLAND</a:t>
            </a:r>
          </a:p>
        </p:txBody>
      </p:sp>
      <p:pic>
        <p:nvPicPr>
          <p:cNvPr id="8" name="Picture 7">
            <a:extLst>
              <a:ext uri="{FF2B5EF4-FFF2-40B4-BE49-F238E27FC236}">
                <a16:creationId xmlns:a16="http://schemas.microsoft.com/office/drawing/2014/main" id="{D8E08B54-7947-4908-A862-B2D672B4D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326" y="0"/>
            <a:ext cx="2813348" cy="2794901"/>
          </a:xfrm>
          <a:prstGeom prst="rect">
            <a:avLst/>
          </a:prstGeom>
        </p:spPr>
      </p:pic>
      <p:pic>
        <p:nvPicPr>
          <p:cNvPr id="11" name="Picture 10" descr="A close up of a logo&#10;&#10;Description generated with high confidence">
            <a:extLst>
              <a:ext uri="{FF2B5EF4-FFF2-40B4-BE49-F238E27FC236}">
                <a16:creationId xmlns:a16="http://schemas.microsoft.com/office/drawing/2014/main" id="{CFD44BF2-F983-4F6A-8167-461889DA4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119" y="1803744"/>
            <a:ext cx="1856159" cy="1715670"/>
          </a:xfrm>
          <a:prstGeom prst="rect">
            <a:avLst/>
          </a:prstGeom>
        </p:spPr>
      </p:pic>
      <p:sp>
        <p:nvSpPr>
          <p:cNvPr id="12" name="Rectangle 11">
            <a:extLst>
              <a:ext uri="{FF2B5EF4-FFF2-40B4-BE49-F238E27FC236}">
                <a16:creationId xmlns:a16="http://schemas.microsoft.com/office/drawing/2014/main" id="{9BD7DAE3-01F5-4D0D-85D6-C47FFC734552}"/>
              </a:ext>
            </a:extLst>
          </p:cNvPr>
          <p:cNvSpPr/>
          <p:nvPr/>
        </p:nvSpPr>
        <p:spPr>
          <a:xfrm>
            <a:off x="6468774" y="3453344"/>
            <a:ext cx="2544286" cy="369332"/>
          </a:xfrm>
          <a:prstGeom prst="rect">
            <a:avLst/>
          </a:prstGeom>
        </p:spPr>
        <p:txBody>
          <a:bodyPr wrap="none">
            <a:spAutoFit/>
          </a:bodyPr>
          <a:lstStyle/>
          <a:p>
            <a:r>
              <a:rPr lang="en-US" dirty="0">
                <a:latin typeface="AR DARLING" panose="02000000000000000000" pitchFamily="2" charset="0"/>
              </a:rPr>
              <a:t>hematopoietic stem cell </a:t>
            </a:r>
          </a:p>
        </p:txBody>
      </p:sp>
      <p:pic>
        <p:nvPicPr>
          <p:cNvPr id="14" name="Picture 13" descr="A picture containing clipart&#10;&#10;Description generated with very high confidence">
            <a:extLst>
              <a:ext uri="{FF2B5EF4-FFF2-40B4-BE49-F238E27FC236}">
                <a16:creationId xmlns:a16="http://schemas.microsoft.com/office/drawing/2014/main" id="{6B916B1F-631A-4BD8-B896-E2D8481AD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8860">
            <a:off x="8888834" y="4277642"/>
            <a:ext cx="1190791" cy="2181529"/>
          </a:xfrm>
          <a:prstGeom prst="rect">
            <a:avLst/>
          </a:prstGeom>
        </p:spPr>
      </p:pic>
      <p:pic>
        <p:nvPicPr>
          <p:cNvPr id="16" name="Picture 15" descr="A picture containing clipart&#10;&#10;Description generated with very high confidence">
            <a:extLst>
              <a:ext uri="{FF2B5EF4-FFF2-40B4-BE49-F238E27FC236}">
                <a16:creationId xmlns:a16="http://schemas.microsoft.com/office/drawing/2014/main" id="{BF034019-6C92-403E-A833-3A5F274671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415" y="4006562"/>
            <a:ext cx="1841183" cy="2400903"/>
          </a:xfrm>
          <a:prstGeom prst="rect">
            <a:avLst/>
          </a:prstGeom>
        </p:spPr>
      </p:pic>
      <p:sp>
        <p:nvSpPr>
          <p:cNvPr id="17" name="Rectangle 16">
            <a:extLst>
              <a:ext uri="{FF2B5EF4-FFF2-40B4-BE49-F238E27FC236}">
                <a16:creationId xmlns:a16="http://schemas.microsoft.com/office/drawing/2014/main" id="{2FF980C6-B837-4B5B-BC5A-052BF807D87F}"/>
              </a:ext>
            </a:extLst>
          </p:cNvPr>
          <p:cNvSpPr/>
          <p:nvPr/>
        </p:nvSpPr>
        <p:spPr>
          <a:xfrm>
            <a:off x="5283380" y="6320369"/>
            <a:ext cx="925253" cy="369332"/>
          </a:xfrm>
          <a:prstGeom prst="rect">
            <a:avLst/>
          </a:prstGeom>
        </p:spPr>
        <p:txBody>
          <a:bodyPr wrap="none">
            <a:spAutoFit/>
          </a:bodyPr>
          <a:lstStyle/>
          <a:p>
            <a:r>
              <a:rPr lang="en-US" dirty="0">
                <a:latin typeface="AR DARLING" panose="02000000000000000000" pitchFamily="2" charset="0"/>
              </a:rPr>
              <a:t>B-Cell</a:t>
            </a:r>
          </a:p>
        </p:txBody>
      </p:sp>
      <p:sp>
        <p:nvSpPr>
          <p:cNvPr id="18" name="Rectangle 17">
            <a:extLst>
              <a:ext uri="{FF2B5EF4-FFF2-40B4-BE49-F238E27FC236}">
                <a16:creationId xmlns:a16="http://schemas.microsoft.com/office/drawing/2014/main" id="{31A51058-6779-4178-80EB-A302CE8CBF72}"/>
              </a:ext>
            </a:extLst>
          </p:cNvPr>
          <p:cNvSpPr/>
          <p:nvPr/>
        </p:nvSpPr>
        <p:spPr>
          <a:xfrm>
            <a:off x="8920270" y="6384191"/>
            <a:ext cx="909223" cy="369332"/>
          </a:xfrm>
          <a:prstGeom prst="rect">
            <a:avLst/>
          </a:prstGeom>
        </p:spPr>
        <p:txBody>
          <a:bodyPr wrap="none">
            <a:spAutoFit/>
          </a:bodyPr>
          <a:lstStyle/>
          <a:p>
            <a:r>
              <a:rPr lang="en-US" dirty="0">
                <a:latin typeface="AR DARLING" panose="02000000000000000000" pitchFamily="2" charset="0"/>
              </a:rPr>
              <a:t>T-Cell</a:t>
            </a:r>
          </a:p>
        </p:txBody>
      </p:sp>
      <p:pic>
        <p:nvPicPr>
          <p:cNvPr id="2050" name="Picture 2">
            <a:extLst>
              <a:ext uri="{FF2B5EF4-FFF2-40B4-BE49-F238E27FC236}">
                <a16:creationId xmlns:a16="http://schemas.microsoft.com/office/drawing/2014/main" id="{EB82F982-B8F9-4C70-897D-80E0C638569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668078" y="622974"/>
            <a:ext cx="1971675" cy="197167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85A358D9-7A6B-492C-AC7B-A4820DC24B37}"/>
              </a:ext>
            </a:extLst>
          </p:cNvPr>
          <p:cNvSpPr/>
          <p:nvPr/>
        </p:nvSpPr>
        <p:spPr>
          <a:xfrm>
            <a:off x="6889268" y="4960294"/>
            <a:ext cx="1435008" cy="369332"/>
          </a:xfrm>
          <a:prstGeom prst="rect">
            <a:avLst/>
          </a:prstGeom>
        </p:spPr>
        <p:txBody>
          <a:bodyPr wrap="none">
            <a:spAutoFit/>
          </a:bodyPr>
          <a:lstStyle/>
          <a:p>
            <a:r>
              <a:rPr lang="en-US" dirty="0">
                <a:latin typeface="AR DARLING" panose="02000000000000000000" pitchFamily="2" charset="0"/>
              </a:rPr>
              <a:t>Lymphocytes</a:t>
            </a:r>
          </a:p>
        </p:txBody>
      </p:sp>
      <p:sp>
        <p:nvSpPr>
          <p:cNvPr id="19" name="Isosceles Triangle 18">
            <a:extLst>
              <a:ext uri="{FF2B5EF4-FFF2-40B4-BE49-F238E27FC236}">
                <a16:creationId xmlns:a16="http://schemas.microsoft.com/office/drawing/2014/main" id="{73AD50C7-CE44-45AB-951D-E26DA34144D4}"/>
              </a:ext>
            </a:extLst>
          </p:cNvPr>
          <p:cNvSpPr/>
          <p:nvPr/>
        </p:nvSpPr>
        <p:spPr>
          <a:xfrm rot="18869575">
            <a:off x="6184059" y="1105567"/>
            <a:ext cx="1154535" cy="1296979"/>
          </a:xfrm>
          <a:custGeom>
            <a:avLst/>
            <a:gdLst>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Lst>
            <a:ahLst/>
            <a:cxnLst>
              <a:cxn ang="0">
                <a:pos x="connsiteX0" y="connsiteY0"/>
              </a:cxn>
              <a:cxn ang="0">
                <a:pos x="connsiteX1" y="connsiteY1"/>
              </a:cxn>
              <a:cxn ang="0">
                <a:pos x="connsiteX2" y="connsiteY2"/>
              </a:cxn>
              <a:cxn ang="0">
                <a:pos x="connsiteX3" y="connsiteY3"/>
              </a:cxn>
            </a:cxnLst>
            <a:rect l="l" t="t" r="r" b="b"/>
            <a:pathLst>
              <a:path w="1154535" h="1296979">
                <a:moveTo>
                  <a:pt x="0" y="1296979"/>
                </a:moveTo>
                <a:lnTo>
                  <a:pt x="577268" y="0"/>
                </a:lnTo>
                <a:lnTo>
                  <a:pt x="1154535" y="1296979"/>
                </a:lnTo>
                <a:cubicBezTo>
                  <a:pt x="553657" y="1024192"/>
                  <a:pt x="448558" y="1009191"/>
                  <a:pt x="0" y="1296979"/>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2" name="Isosceles Triangle 18">
            <a:extLst>
              <a:ext uri="{FF2B5EF4-FFF2-40B4-BE49-F238E27FC236}">
                <a16:creationId xmlns:a16="http://schemas.microsoft.com/office/drawing/2014/main" id="{00F7808B-CC4A-4148-8D01-2D9FE12AD8B0}"/>
              </a:ext>
            </a:extLst>
          </p:cNvPr>
          <p:cNvSpPr/>
          <p:nvPr/>
        </p:nvSpPr>
        <p:spPr>
          <a:xfrm rot="1592838">
            <a:off x="5885633" y="3017388"/>
            <a:ext cx="1320114" cy="2367199"/>
          </a:xfrm>
          <a:custGeom>
            <a:avLst/>
            <a:gdLst>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Lst>
            <a:ahLst/>
            <a:cxnLst>
              <a:cxn ang="0">
                <a:pos x="connsiteX0" y="connsiteY0"/>
              </a:cxn>
              <a:cxn ang="0">
                <a:pos x="connsiteX1" y="connsiteY1"/>
              </a:cxn>
              <a:cxn ang="0">
                <a:pos x="connsiteX2" y="connsiteY2"/>
              </a:cxn>
              <a:cxn ang="0">
                <a:pos x="connsiteX3" y="connsiteY3"/>
              </a:cxn>
            </a:cxnLst>
            <a:rect l="l" t="t" r="r" b="b"/>
            <a:pathLst>
              <a:path w="1154535" h="1296979">
                <a:moveTo>
                  <a:pt x="0" y="1296979"/>
                </a:moveTo>
                <a:lnTo>
                  <a:pt x="577268" y="0"/>
                </a:lnTo>
                <a:lnTo>
                  <a:pt x="1154535" y="1296979"/>
                </a:lnTo>
                <a:cubicBezTo>
                  <a:pt x="553657" y="1024192"/>
                  <a:pt x="448558" y="1009191"/>
                  <a:pt x="0" y="1296979"/>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3" name="Isosceles Triangle 18">
            <a:extLst>
              <a:ext uri="{FF2B5EF4-FFF2-40B4-BE49-F238E27FC236}">
                <a16:creationId xmlns:a16="http://schemas.microsoft.com/office/drawing/2014/main" id="{E0FD950A-C634-454E-A3ED-855F2B3ADB64}"/>
              </a:ext>
            </a:extLst>
          </p:cNvPr>
          <p:cNvSpPr/>
          <p:nvPr/>
        </p:nvSpPr>
        <p:spPr>
          <a:xfrm rot="19076356">
            <a:off x="7875790" y="3177041"/>
            <a:ext cx="1617930" cy="2506474"/>
          </a:xfrm>
          <a:custGeom>
            <a:avLst/>
            <a:gdLst>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54535"/>
              <a:gd name="connsiteY0" fmla="*/ 1296979 h 1296979"/>
              <a:gd name="connsiteX1" fmla="*/ 577268 w 1154535"/>
              <a:gd name="connsiteY1" fmla="*/ 0 h 1296979"/>
              <a:gd name="connsiteX2" fmla="*/ 1154535 w 1154535"/>
              <a:gd name="connsiteY2" fmla="*/ 1296979 h 1296979"/>
              <a:gd name="connsiteX3" fmla="*/ 0 w 1154535"/>
              <a:gd name="connsiteY3" fmla="*/ 1296979 h 1296979"/>
              <a:gd name="connsiteX0" fmla="*/ 0 w 1137469"/>
              <a:gd name="connsiteY0" fmla="*/ 1296979 h 1296979"/>
              <a:gd name="connsiteX1" fmla="*/ 577268 w 1137469"/>
              <a:gd name="connsiteY1" fmla="*/ 0 h 1296979"/>
              <a:gd name="connsiteX2" fmla="*/ 1137469 w 1137469"/>
              <a:gd name="connsiteY2" fmla="*/ 1185501 h 1296979"/>
              <a:gd name="connsiteX3" fmla="*/ 0 w 1137469"/>
              <a:gd name="connsiteY3" fmla="*/ 1296979 h 1296979"/>
              <a:gd name="connsiteX0" fmla="*/ 0 w 1137469"/>
              <a:gd name="connsiteY0" fmla="*/ 1296979 h 1296979"/>
              <a:gd name="connsiteX1" fmla="*/ 577268 w 1137469"/>
              <a:gd name="connsiteY1" fmla="*/ 0 h 1296979"/>
              <a:gd name="connsiteX2" fmla="*/ 1137469 w 1137469"/>
              <a:gd name="connsiteY2" fmla="*/ 1185501 h 1296979"/>
              <a:gd name="connsiteX3" fmla="*/ 0 w 1137469"/>
              <a:gd name="connsiteY3" fmla="*/ 1296979 h 1296979"/>
              <a:gd name="connsiteX0" fmla="*/ 0 w 1522553"/>
              <a:gd name="connsiteY0" fmla="*/ 1528549 h 1528549"/>
              <a:gd name="connsiteX1" fmla="*/ 962352 w 1522553"/>
              <a:gd name="connsiteY1" fmla="*/ 0 h 1528549"/>
              <a:gd name="connsiteX2" fmla="*/ 1522553 w 1522553"/>
              <a:gd name="connsiteY2" fmla="*/ 1185501 h 1528549"/>
              <a:gd name="connsiteX3" fmla="*/ 0 w 1522553"/>
              <a:gd name="connsiteY3" fmla="*/ 1528549 h 1528549"/>
              <a:gd name="connsiteX0" fmla="*/ 0 w 1522553"/>
              <a:gd name="connsiteY0" fmla="*/ 1528549 h 1528549"/>
              <a:gd name="connsiteX1" fmla="*/ 962352 w 1522553"/>
              <a:gd name="connsiteY1" fmla="*/ 0 h 1528549"/>
              <a:gd name="connsiteX2" fmla="*/ 1522553 w 1522553"/>
              <a:gd name="connsiteY2" fmla="*/ 1185501 h 1528549"/>
              <a:gd name="connsiteX3" fmla="*/ 0 w 1522553"/>
              <a:gd name="connsiteY3" fmla="*/ 1528549 h 1528549"/>
            </a:gdLst>
            <a:ahLst/>
            <a:cxnLst>
              <a:cxn ang="0">
                <a:pos x="connsiteX0" y="connsiteY0"/>
              </a:cxn>
              <a:cxn ang="0">
                <a:pos x="connsiteX1" y="connsiteY1"/>
              </a:cxn>
              <a:cxn ang="0">
                <a:pos x="connsiteX2" y="connsiteY2"/>
              </a:cxn>
              <a:cxn ang="0">
                <a:pos x="connsiteX3" y="connsiteY3"/>
              </a:cxn>
            </a:cxnLst>
            <a:rect l="l" t="t" r="r" b="b"/>
            <a:pathLst>
              <a:path w="1522553" h="1528549">
                <a:moveTo>
                  <a:pt x="0" y="1528549"/>
                </a:moveTo>
                <a:lnTo>
                  <a:pt x="962352" y="0"/>
                </a:lnTo>
                <a:lnTo>
                  <a:pt x="1522553" y="1185501"/>
                </a:lnTo>
                <a:cubicBezTo>
                  <a:pt x="1070970" y="1030464"/>
                  <a:pt x="768792" y="1022020"/>
                  <a:pt x="0" y="1528549"/>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24" name="Picture 23" descr="A screen shot of a computer&#10;&#10;Description generated with high confidence">
            <a:extLst>
              <a:ext uri="{FF2B5EF4-FFF2-40B4-BE49-F238E27FC236}">
                <a16:creationId xmlns:a16="http://schemas.microsoft.com/office/drawing/2014/main" id="{C3A07C2D-C679-4374-B25B-462779CDA5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2155" y="5203912"/>
            <a:ext cx="1158922" cy="637407"/>
          </a:xfrm>
          <a:prstGeom prst="rect">
            <a:avLst/>
          </a:prstGeom>
        </p:spPr>
      </p:pic>
      <p:pic>
        <p:nvPicPr>
          <p:cNvPr id="26" name="Picture 25" descr="A flat screen tv&#10;&#10;Description generated with high confidence">
            <a:extLst>
              <a:ext uri="{FF2B5EF4-FFF2-40B4-BE49-F238E27FC236}">
                <a16:creationId xmlns:a16="http://schemas.microsoft.com/office/drawing/2014/main" id="{A1609316-8E0D-43DD-B8E2-A34E247853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9120" y="5207013"/>
            <a:ext cx="1158922" cy="637407"/>
          </a:xfrm>
          <a:prstGeom prst="rect">
            <a:avLst/>
          </a:prstGeom>
        </p:spPr>
      </p:pic>
      <p:pic>
        <p:nvPicPr>
          <p:cNvPr id="30" name="Picture 29" descr="A close up of a logo&#10;&#10;Description generated with very high confidence">
            <a:extLst>
              <a:ext uri="{FF2B5EF4-FFF2-40B4-BE49-F238E27FC236}">
                <a16:creationId xmlns:a16="http://schemas.microsoft.com/office/drawing/2014/main" id="{ABFBF2D3-13F0-4FBD-93C5-E65BE1004B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194410" flipV="1">
            <a:off x="9537545" y="3592985"/>
            <a:ext cx="2880343" cy="1446172"/>
          </a:xfrm>
          <a:prstGeom prst="rect">
            <a:avLst/>
          </a:prstGeom>
        </p:spPr>
      </p:pic>
      <p:pic>
        <p:nvPicPr>
          <p:cNvPr id="32" name="Picture 31" descr="A close up of a logo&#10;&#10;Description generated with very high confidence">
            <a:extLst>
              <a:ext uri="{FF2B5EF4-FFF2-40B4-BE49-F238E27FC236}">
                <a16:creationId xmlns:a16="http://schemas.microsoft.com/office/drawing/2014/main" id="{2B47A2EE-BE65-496E-84DD-56C33DEB75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802481" flipH="1" flipV="1">
            <a:off x="3510333" y="2864807"/>
            <a:ext cx="2528734" cy="1005166"/>
          </a:xfrm>
          <a:prstGeom prst="rect">
            <a:avLst/>
          </a:prstGeom>
        </p:spPr>
      </p:pic>
      <p:sp>
        <p:nvSpPr>
          <p:cNvPr id="33" name="Rectangle 32">
            <a:extLst>
              <a:ext uri="{FF2B5EF4-FFF2-40B4-BE49-F238E27FC236}">
                <a16:creationId xmlns:a16="http://schemas.microsoft.com/office/drawing/2014/main" id="{B41EE2FE-BFF9-4D34-9727-78D2CD230732}"/>
              </a:ext>
            </a:extLst>
          </p:cNvPr>
          <p:cNvSpPr/>
          <p:nvPr/>
        </p:nvSpPr>
        <p:spPr>
          <a:xfrm>
            <a:off x="9631039" y="231549"/>
            <a:ext cx="2045753" cy="369332"/>
          </a:xfrm>
          <a:prstGeom prst="rect">
            <a:avLst/>
          </a:prstGeom>
        </p:spPr>
        <p:txBody>
          <a:bodyPr wrap="none">
            <a:spAutoFit/>
          </a:bodyPr>
          <a:lstStyle/>
          <a:p>
            <a:r>
              <a:rPr lang="en-US" dirty="0">
                <a:latin typeface="AR DARLING" panose="02000000000000000000" pitchFamily="2" charset="0"/>
              </a:rPr>
              <a:t>THYMUS GLAND</a:t>
            </a:r>
          </a:p>
        </p:txBody>
      </p:sp>
      <p:pic>
        <p:nvPicPr>
          <p:cNvPr id="34" name="Picture 33" descr="A picture containing clipart&#10;&#10;Description generated with very high confidence">
            <a:extLst>
              <a:ext uri="{FF2B5EF4-FFF2-40B4-BE49-F238E27FC236}">
                <a16:creationId xmlns:a16="http://schemas.microsoft.com/office/drawing/2014/main" id="{CC65B816-F424-4F10-AFFD-BFDA63E2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18860">
            <a:off x="9342178" y="5512957"/>
            <a:ext cx="290612" cy="532401"/>
          </a:xfrm>
          <a:prstGeom prst="rect">
            <a:avLst/>
          </a:prstGeom>
        </p:spPr>
      </p:pic>
      <p:pic>
        <p:nvPicPr>
          <p:cNvPr id="35" name="Picture 34" descr="A picture containing clipart&#10;&#10;Description generated with very high confidence">
            <a:extLst>
              <a:ext uri="{FF2B5EF4-FFF2-40B4-BE49-F238E27FC236}">
                <a16:creationId xmlns:a16="http://schemas.microsoft.com/office/drawing/2014/main" id="{75046C0A-B164-4F1E-B141-E6AF2AED651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16" b="93252" l="9600" r="92000">
                        <a14:foregroundMark x1="48000" y1="61350" x2="77600" y2="55215"/>
                        <a14:foregroundMark x1="50400" y1="49693" x2="60000" y2="60123"/>
                        <a14:foregroundMark x1="50400" y1="93252" x2="50400" y2="93252"/>
                        <a14:foregroundMark x1="61600" y1="77301" x2="73600" y2="71166"/>
                        <a14:foregroundMark x1="72000" y1="52761" x2="72000" y2="52761"/>
                        <a14:foregroundMark x1="92000" y1="65031" x2="92000" y2="65031"/>
                        <a14:foregroundMark x1="69600" y1="49080" x2="69600" y2="49080"/>
                      </a14:backgroundRemoval>
                    </a14:imgEffect>
                  </a14:imgLayer>
                </a14:imgProps>
              </a:ext>
              <a:ext uri="{28A0092B-C50C-407E-A947-70E740481C1C}">
                <a14:useLocalDpi xmlns:a14="http://schemas.microsoft.com/office/drawing/2010/main" val="0"/>
              </a:ext>
            </a:extLst>
          </a:blip>
          <a:stretch>
            <a:fillRect/>
          </a:stretch>
        </p:blipFill>
        <p:spPr>
          <a:xfrm>
            <a:off x="5200314" y="5329626"/>
            <a:ext cx="665287" cy="867534"/>
          </a:xfrm>
          <a:prstGeom prst="rect">
            <a:avLst/>
          </a:prstGeom>
        </p:spPr>
      </p:pic>
    </p:spTree>
    <p:extLst>
      <p:ext uri="{BB962C8B-B14F-4D97-AF65-F5344CB8AC3E}">
        <p14:creationId xmlns:p14="http://schemas.microsoft.com/office/powerpoint/2010/main" val="142665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0" presetClass="path" presetSubtype="0" accel="50000" decel="50000" fill="hold" nodeType="clickEffect">
                                  <p:stCondLst>
                                    <p:cond delay="0"/>
                                  </p:stCondLst>
                                  <p:childTnLst>
                                    <p:animMotion origin="layout" path="M 0.0013 0.02616 L 0.0013 0.02616 C -0.01237 0.02477 -0.01315 0.03148 -0.01901 0.01898 C -0.0198 0.01736 -0.02032 0.01528 -0.02097 0.01366 C -0.02032 0.00694 -0.02071 -0.00023 -0.01901 -0.00625 C -0.01784 -0.01042 -0.01472 -0.01204 -0.01289 -0.01528 C -0.00717 -0.02547 -0.01329 -0.0213 -0.00482 -0.02431 C -0.00378 -0.02616 -0.003 -0.02824 -0.00183 -0.02963 C -0.00092 -0.03079 0.00026 -0.03056 0.0013 -0.03148 C 0.00234 -0.03241 0.00325 -0.0338 0.00429 -0.03519 C 0.00364 -0.03935 0.00351 -0.04375 0.00234 -0.04769 C 0.00117 -0.05116 -0.00612 -0.0544 -0.00677 -0.05486 C -0.00821 -0.05579 -0.00951 -0.05741 -0.01094 -0.05857 C -0.01407 -0.06088 -0.01524 -0.06042 -0.01901 -0.06204 C -0.0267 -0.06551 -0.01667 -0.06227 -0.02605 -0.06574 C -0.02813 -0.06644 -0.03021 -0.06667 -0.03217 -0.06759 C -0.04414 -0.07176 -0.02526 -0.06644 -0.04336 -0.07107 C -0.04506 -0.07222 -0.04662 -0.07384 -0.04844 -0.07477 C -0.05105 -0.07616 -0.05651 -0.07824 -0.05651 -0.07824 C -0.05717 -0.08009 -0.05834 -0.08148 -0.05847 -0.0838 C -0.05873 -0.08611 -0.05808 -0.08866 -0.05756 -0.09097 C -0.05677 -0.09352 -0.04948 -0.1088 -0.04935 -0.10903 C -0.04792 -0.11134 -0.04584 -0.11204 -0.04427 -0.11435 C -0.04102 -0.11922 -0.03829 -0.12523 -0.03516 -0.13056 C -0.0319 -0.13634 -0.03008 -0.14028 -0.02605 -0.14491 C -0.02487 -0.14653 -0.02344 -0.14746 -0.02201 -0.14861 C -0.02097 -0.15047 -0.02019 -0.15255 -0.01901 -0.15394 C -0.01745 -0.15602 -0.01563 -0.15787 -0.01394 -0.15949 C -0.01146 -0.16158 -0.00847 -0.1632 -0.00586 -0.16482 C -0.00547 -0.16667 -0.00482 -0.16829 -0.00482 -0.17014 C -0.00482 -0.17685 -0.00704 -0.17662 -0.0099 -0.17917 C -0.01094 -0.18102 -0.01172 -0.1831 -0.01289 -0.18449 C -0.01615 -0.18866 -0.0181 -0.18866 -0.02201 -0.19005 C -0.02917 -0.1963 -0.02318 -0.19144 -0.02917 -0.19537 C -0.03086 -0.19653 -0.03243 -0.19815 -0.03425 -0.19908 C -0.0362 -0.2 -0.03829 -0.20023 -0.04024 -0.20093 C -0.04349 -0.20278 -0.04427 -0.20278 -0.0474 -0.20625 C -0.04948 -0.20834 -0.0517 -0.21042 -0.05352 -0.21343 C -0.05469 -0.21574 -0.05756 -0.2213 -0.05951 -0.22246 C -0.06185 -0.22361 -0.06433 -0.22361 -0.06667 -0.22431 C -0.0694 -0.22894 -0.0724 -0.23334 -0.07474 -0.23866 C -0.07709 -0.24398 -0.07956 -0.24931 -0.0819 -0.25486 C -0.08425 -0.26065 -0.08646 -0.26713 -0.08894 -0.27292 C -0.09401 -0.28449 -0.10144 -0.29584 -0.10521 -0.3088 C -0.10769 -0.31806 -0.10638 -0.31389 -0.10925 -0.32153 C -0.10951 -0.32338 -0.11016 -0.325 -0.11016 -0.32685 C -0.11016 -0.32894 -0.1099 -0.33079 -0.10925 -0.33241 C -0.10717 -0.33681 -0.10118 -0.33843 -0.09909 -0.33959 C -0.09701 -0.34074 -0.09506 -0.34213 -0.09297 -0.34306 C -0.08295 -0.34792 -0.0569 -0.34838 -0.05651 -0.34861 C -0.05717 -0.35023 -0.05769 -0.35232 -0.05847 -0.35394 C -0.06172 -0.36042 -0.06289 -0.36158 -0.06667 -0.36667 C -0.06771 -0.36968 -0.06849 -0.37292 -0.06967 -0.37547 C -0.07513 -0.38797 -0.07175 -0.37847 -0.07683 -0.38634 C -0.08243 -0.39537 -0.08177 -0.39445 -0.0849 -0.40255 C -0.08477 -0.40949 -0.08412 -0.46922 -0.0819 -0.48195 C -0.08138 -0.48426 -0.07917 -0.48334 -0.07774 -0.48357 C -0.07136 -0.48472 -0.06498 -0.48496 -0.05847 -0.48542 C -0.0612 -0.50463 -0.05756 -0.48218 -0.06159 -0.49815 C -0.06237 -0.50162 -0.06289 -0.50533 -0.06355 -0.5088 C -0.06485 -0.51505 -0.06771 -0.52685 -0.06771 -0.52685 C -0.06797 -0.53172 -0.06823 -0.53658 -0.06862 -0.54121 C -0.06927 -0.54861 -0.07071 -0.56297 -0.07071 -0.56297 C -0.07032 -0.57014 -0.0711 -0.57778 -0.06967 -0.58449 C -0.06914 -0.58704 -0.06706 -0.58704 -0.06563 -0.5882 C -0.06459 -0.58889 -0.06368 -0.58935 -0.06263 -0.59005 C -0.05599 -0.59329 -0.05573 -0.59213 -0.04636 -0.59352 L -0.02513 -0.59167 C -0.02032 -0.59121 -0.01563 -0.59005 -0.01094 -0.59005 C 0.00468 -0.59005 0.02018 -0.59121 0.0358 -0.59167 C 0.0427 -0.59329 0.04296 -0.59306 0.04895 -0.59537 C 0.05234 -0.59676 0.05468 -0.59792 0.05807 -0.6007 C 0.0608 -0.60324 0.06185 -0.60579 0.06419 -0.60972 C 0.0638 -0.61459 0.06393 -0.61968 0.06315 -0.62408 C 0.06263 -0.62709 0.06093 -0.62871 0.06002 -0.63148 C 0.05924 -0.63426 0.05885 -0.6375 0.05807 -0.64051 C 0.05416 -0.6544 0.05755 -0.63773 0.05494 -0.65116 C 0.05429 -0.64769 0.05507 -0.64144 0.05299 -0.64051 C 0.03945 -0.63287 0.03984 -0.63634 0.03776 -0.64769 C 0.03841 -0.64931 0.03854 -0.65278 0.03984 -0.65301 C 0.04804 -0.6544 0.04804 -0.65185 0.05091 -0.64398 C 0.05065 -0.63866 0.05156 -0.63241 0.05 -0.62778 C 0.04921 -0.6257 0.04635 -0.62732 0.04583 -0.62963 C 0.04323 -0.64375 0.04583 -0.64329 0.05 -0.64584 C 0.05364 -0.64352 0.05299 -0.64584 0.05299 -0.64051 " pathEditMode="relative" ptsTypes="AAAAAAAAAAAAAAAAAAAAAAAAAAAAAAAAAAAAAAAAAAAAAAAAAAAAAAAAAAAAAAAAAAAAAAAAAAAAAAAAAAAAA">
                                      <p:cBhvr>
                                        <p:cTn id="25" dur="2000" fill="hold"/>
                                        <p:tgtEl>
                                          <p:spTgt spid="35"/>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500" fill="hold"/>
                                        <p:tgtEl>
                                          <p:spTgt spid="34"/>
                                        </p:tgtEl>
                                        <p:attrNameLst>
                                          <p:attrName>ppt_w</p:attrName>
                                        </p:attrNameLst>
                                      </p:cBhvr>
                                      <p:tavLst>
                                        <p:tav tm="0">
                                          <p:val>
                                            <p:fltVal val="0"/>
                                          </p:val>
                                        </p:tav>
                                        <p:tav tm="100000">
                                          <p:val>
                                            <p:strVal val="#ppt_w"/>
                                          </p:val>
                                        </p:tav>
                                      </p:tavLst>
                                    </p:anim>
                                    <p:anim calcmode="lin" valueType="num">
                                      <p:cBhvr>
                                        <p:cTn id="31" dur="500" fill="hold"/>
                                        <p:tgtEl>
                                          <p:spTgt spid="34"/>
                                        </p:tgtEl>
                                        <p:attrNameLst>
                                          <p:attrName>ppt_h</p:attrName>
                                        </p:attrNameLst>
                                      </p:cBhvr>
                                      <p:tavLst>
                                        <p:tav tm="0">
                                          <p:val>
                                            <p:fltVal val="0"/>
                                          </p:val>
                                        </p:tav>
                                        <p:tav tm="100000">
                                          <p:val>
                                            <p:strVal val="#ppt_h"/>
                                          </p:val>
                                        </p:tav>
                                      </p:tavLst>
                                    </p:anim>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00078 0.00972 L -0.00078 0.00972 C 0.00326 0.00834 0.00782 0.00972 0.01133 0.00602 C 0.01303 0.00417 0.01211 -0.00115 0.01237 -0.00486 C 0.01277 -0.01018 0.0129 -0.01574 0.01342 -0.02106 C 0.01342 -0.02129 0.01498 -0.03611 0.01537 -0.03727 C 0.01615 -0.03912 0.02175 -0.04375 0.02253 -0.04444 C 0.02956 -0.04328 0.03308 -0.04467 0.03868 -0.03912 C 0.04024 -0.0375 0.04128 -0.03518 0.04271 -0.03356 C 0.04402 -0.03217 0.04545 -0.03125 0.04675 -0.03009 C 0.05053 -0.02615 0.04948 -0.02569 0.05391 -0.02291 C 0.05521 -0.02199 0.05665 -0.02153 0.05795 -0.02106 C 0.05899 -0.02222 0.06029 -0.02291 0.06094 -0.02453 C 0.06172 -0.02662 0.06146 -0.02963 0.06198 -0.03194 C 0.06251 -0.03379 0.06355 -0.03541 0.06407 -0.03727 C 0.06459 -0.03889 0.06433 -0.0412 0.06511 -0.04259 C 0.06576 -0.04398 0.06706 -0.04375 0.0681 -0.04444 C 0.07279 -0.04328 0.07761 -0.04282 0.0823 -0.04074 C 0.08347 -0.04028 0.08425 -0.03819 0.08529 -0.03727 C 0.08633 -0.03634 0.08737 -0.03611 0.08842 -0.03541 C 0.08907 -0.03912 0.09011 -0.04259 0.09037 -0.04629 C 0.09076 -0.05046 0.09089 -0.05463 0.09141 -0.05879 C 0.09167 -0.06065 0.09167 -0.06296 0.09245 -0.06435 C 0.09323 -0.06551 0.09441 -0.06574 0.09545 -0.06597 C 0.10222 -0.06759 0.10899 -0.06852 0.11576 -0.06967 C 0.12266 -0.08819 0.12383 -0.09028 0.13099 -0.11828 C 0.13269 -0.125 0.13399 -0.13194 0.13607 -0.13819 C 0.13946 -0.14861 0.14415 -0.15787 0.14714 -0.16875 C 0.15769 -0.20602 0.14532 -0.16342 0.15534 -0.19398 C 0.16876 -0.23495 0.14974 -0.18102 0.16133 -0.21203 C 0.16329 -0.21713 0.16498 -0.22384 0.16745 -0.22824 C 0.17006 -0.23287 0.1724 -0.23449 0.17553 -0.23727 C 0.17826 -0.23657 0.18126 -0.2375 0.18373 -0.23541 C 0.1849 -0.23426 0.18099 -0.23287 0.17969 -0.23356 C 0.17696 -0.23495 0.17253 -0.24213 0.17045 -0.24629 C 0.16941 -0.24861 0.16849 -0.25115 0.16745 -0.25347 C 0.16706 -0.25532 0.1668 -0.25694 0.16641 -0.25879 C 0.16576 -0.26296 0.16589 -0.26782 0.16446 -0.27153 C 0.16329 -0.2743 0.16107 -0.275 0.15938 -0.27685 C 0.15938 -0.27685 0.15118 -0.29838 0.15118 -0.29838 L 0.14519 -0.31296 C 0.14415 -0.31828 0.14336 -0.32384 0.14206 -0.32916 C 0.14128 -0.33287 0.13985 -0.33611 0.13907 -0.33981 C 0.13855 -0.34282 0.13842 -0.34606 0.13803 -0.34884 C 0.13777 -0.35069 0.13724 -0.35254 0.13698 -0.3544 C 0.13633 -0.36041 0.1362 -0.36666 0.13503 -0.37245 C 0.13451 -0.37477 0.13308 -0.37615 0.13204 -0.37778 C 0.12982 -0.38102 0.12735 -0.38403 0.12487 -0.3868 C 0.12448 -0.38865 0.12435 -0.39051 0.12383 -0.39213 C 0.12214 -0.39768 0.12019 -0.40046 0.11784 -0.40486 C 0.11706 -0.40787 0.11641 -0.41065 0.11576 -0.41389 C 0.11303 -0.42754 0.10769 -0.45532 0.10769 -0.45532 C 0.10691 -0.46296 0.10626 -0.47083 0.1056 -0.4787 C 0.10352 -0.50555 0.10573 -0.48518 0.10365 -0.50393 C 0.10391 -0.51597 0.10378 -0.52801 0.10456 -0.53981 C 0.10482 -0.54213 0.10665 -0.54305 0.10665 -0.54537 C 0.10665 -0.54838 0.10339 -0.55509 0.10261 -0.55787 C 0.0987 -0.57153 0.10235 -0.56273 0.09857 -0.57778 C 0.09805 -0.57963 0.09714 -0.58125 0.09649 -0.5831 C 0.09571 -0.59074 0.09362 -0.6037 0.09649 -0.61018 C 0.09779 -0.61296 0.10053 -0.60903 0.10261 -0.60833 C 0.10222 -0.61018 0.10222 -0.61227 0.10157 -0.61389 C 0.10079 -0.61551 0.09896 -0.61528 0.09857 -0.61736 C 0.09818 -0.61921 0.09948 -0.62268 0.09948 -0.62268 " pathEditMode="relative" ptsTypes="AAAAAAAAAAAAAAAAAAAAAAAAAAAAAAAAAAAAAAAAAAAAAAAAAAAAAAAAAAAAAAAA">
                                      <p:cBhvr>
                                        <p:cTn id="48" dur="2000" fill="hold"/>
                                        <p:tgtEl>
                                          <p:spTgt spid="3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animal, invertebrate, arthropod&#10;&#10;Description generated with very high confidence">
            <a:extLst>
              <a:ext uri="{FF2B5EF4-FFF2-40B4-BE49-F238E27FC236}">
                <a16:creationId xmlns:a16="http://schemas.microsoft.com/office/drawing/2014/main" id="{8DF2974B-A546-4A36-9C8F-F28A04950AE2}"/>
              </a:ext>
            </a:extLst>
          </p:cNvPr>
          <p:cNvPicPr>
            <a:picLocks noChangeAspect="1"/>
          </p:cNvPicPr>
          <p:nvPr/>
        </p:nvPicPr>
        <p:blipFill rotWithShape="1">
          <a:blip r:embed="rId2">
            <a:extLst>
              <a:ext uri="{28A0092B-C50C-407E-A947-70E740481C1C}">
                <a14:useLocalDpi xmlns:a14="http://schemas.microsoft.com/office/drawing/2010/main" val="0"/>
              </a:ext>
            </a:extLst>
          </a:blip>
          <a:srcRect l="50" t="11351" r="23994" b="50000"/>
          <a:stretch/>
        </p:blipFill>
        <p:spPr>
          <a:xfrm>
            <a:off x="2100649" y="0"/>
            <a:ext cx="10091350" cy="6846380"/>
          </a:xfrm>
          <a:prstGeom prst="rect">
            <a:avLst/>
          </a:prstGeom>
        </p:spPr>
      </p:pic>
      <p:sp>
        <p:nvSpPr>
          <p:cNvPr id="2" name="Title 1">
            <a:extLst>
              <a:ext uri="{FF2B5EF4-FFF2-40B4-BE49-F238E27FC236}">
                <a16:creationId xmlns:a16="http://schemas.microsoft.com/office/drawing/2014/main" id="{B4D591F3-BB4C-4813-9167-160653A1D177}"/>
              </a:ext>
            </a:extLst>
          </p:cNvPr>
          <p:cNvSpPr>
            <a:spLocks noGrp="1"/>
          </p:cNvSpPr>
          <p:nvPr>
            <p:ph type="title"/>
          </p:nvPr>
        </p:nvSpPr>
        <p:spPr>
          <a:xfrm>
            <a:off x="383997" y="359547"/>
            <a:ext cx="5995086" cy="1325563"/>
          </a:xfrm>
        </p:spPr>
        <p:txBody>
          <a:bodyPr/>
          <a:lstStyle/>
          <a:p>
            <a:r>
              <a:rPr lang="en-US" b="1" dirty="0">
                <a:solidFill>
                  <a:schemeClr val="bg1"/>
                </a:solidFill>
              </a:rPr>
              <a:t>B-Cells Moving Out!</a:t>
            </a:r>
          </a:p>
        </p:txBody>
      </p:sp>
      <p:sp>
        <p:nvSpPr>
          <p:cNvPr id="3" name="Content Placeholder 2">
            <a:extLst>
              <a:ext uri="{FF2B5EF4-FFF2-40B4-BE49-F238E27FC236}">
                <a16:creationId xmlns:a16="http://schemas.microsoft.com/office/drawing/2014/main" id="{8F09D803-D7A3-4C6E-8DD6-FDBFCF81C275}"/>
              </a:ext>
            </a:extLst>
          </p:cNvPr>
          <p:cNvSpPr>
            <a:spLocks noGrp="1"/>
          </p:cNvSpPr>
          <p:nvPr>
            <p:ph idx="1"/>
          </p:nvPr>
        </p:nvSpPr>
        <p:spPr>
          <a:xfrm>
            <a:off x="310978" y="1813268"/>
            <a:ext cx="5785022" cy="4351338"/>
          </a:xfrm>
        </p:spPr>
        <p:txBody>
          <a:bodyPr>
            <a:normAutofit lnSpcReduction="10000"/>
          </a:bodyPr>
          <a:lstStyle/>
          <a:p>
            <a:r>
              <a:rPr lang="en-US" sz="4400" i="1" dirty="0">
                <a:solidFill>
                  <a:schemeClr val="bg1"/>
                </a:solidFill>
              </a:rPr>
              <a:t>B-cells</a:t>
            </a:r>
            <a:r>
              <a:rPr lang="en-US" sz="4400" dirty="0">
                <a:solidFill>
                  <a:schemeClr val="bg1"/>
                </a:solidFill>
              </a:rPr>
              <a:t> mature in the bone marrow.</a:t>
            </a:r>
          </a:p>
          <a:p>
            <a:r>
              <a:rPr lang="en-US" sz="4400" dirty="0">
                <a:solidFill>
                  <a:schemeClr val="bg1"/>
                </a:solidFill>
              </a:rPr>
              <a:t>Once mature, they move out and into the lymphatic system to reside in the secondary lymphatic organs.</a:t>
            </a:r>
          </a:p>
        </p:txBody>
      </p:sp>
      <p:pic>
        <p:nvPicPr>
          <p:cNvPr id="4" name="Picture 3">
            <a:extLst>
              <a:ext uri="{FF2B5EF4-FFF2-40B4-BE49-F238E27FC236}">
                <a16:creationId xmlns:a16="http://schemas.microsoft.com/office/drawing/2014/main" id="{62C2EEC1-609C-4615-90BC-C6E447622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06049">
            <a:off x="7137552" y="672872"/>
            <a:ext cx="1680519" cy="1669500"/>
          </a:xfrm>
          <a:prstGeom prst="rect">
            <a:avLst/>
          </a:prstGeom>
        </p:spPr>
      </p:pic>
      <p:pic>
        <p:nvPicPr>
          <p:cNvPr id="5" name="Picture 4" descr="A picture containing clipart&#10;&#10;Description generated with very high confidence">
            <a:extLst>
              <a:ext uri="{FF2B5EF4-FFF2-40B4-BE49-F238E27FC236}">
                <a16:creationId xmlns:a16="http://schemas.microsoft.com/office/drawing/2014/main" id="{7A553A4D-64A6-4AB4-8066-995D3A2C123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16" b="93252" l="9600" r="92000">
                        <a14:foregroundMark x1="48000" y1="61350" x2="77600" y2="55215"/>
                        <a14:foregroundMark x1="50400" y1="49693" x2="60000" y2="60123"/>
                        <a14:foregroundMark x1="50400" y1="93252" x2="50400" y2="93252"/>
                        <a14:foregroundMark x1="61600" y1="77301" x2="73600" y2="71166"/>
                        <a14:foregroundMark x1="72000" y1="52761" x2="72000" y2="52761"/>
                        <a14:foregroundMark x1="92000" y1="65031" x2="92000" y2="65031"/>
                        <a14:foregroundMark x1="69600" y1="49080" x2="69600" y2="49080"/>
                      </a14:backgroundRemoval>
                    </a14:imgEffect>
                  </a14:imgLayer>
                </a14:imgProps>
              </a:ext>
              <a:ext uri="{28A0092B-C50C-407E-A947-70E740481C1C}">
                <a14:useLocalDpi xmlns:a14="http://schemas.microsoft.com/office/drawing/2010/main" val="0"/>
              </a:ext>
            </a:extLst>
          </a:blip>
          <a:stretch>
            <a:fillRect/>
          </a:stretch>
        </p:blipFill>
        <p:spPr>
          <a:xfrm flipH="1">
            <a:off x="7635350" y="-141651"/>
            <a:ext cx="1405168" cy="1832339"/>
          </a:xfrm>
          <a:prstGeom prst="rect">
            <a:avLst/>
          </a:prstGeom>
        </p:spPr>
      </p:pic>
    </p:spTree>
    <p:extLst>
      <p:ext uri="{BB962C8B-B14F-4D97-AF65-F5344CB8AC3E}">
        <p14:creationId xmlns:p14="http://schemas.microsoft.com/office/powerpoint/2010/main" val="1166570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path" presetSubtype="0" accel="47000" decel="45000" fill="hold" nodeType="clickEffect">
                                  <p:stCondLst>
                                    <p:cond delay="0"/>
                                  </p:stCondLst>
                                  <p:childTnLst>
                                    <p:animMotion origin="layout" path="M -0.04231 0.0963 C -0.04296 0.16297 -0.00091 0.22153 0.05222 0.22385 C 0.09414 0.22963 0.12865 0.19723 0.12943 0.15718 C 0.12943 0.11806 0.09558 0.08033 0.05287 0.07801 C 0.03151 0.07801 0.01224 0.08264 -0.00156 0.0963 C -0.02161 0.11482 -0.03333 0.14445 -0.03333 0.17894 C -0.03333 0.19723 -0.02994 0.21574 -0.02369 0.23195 C -0.00911 0.26644 0.01914 0.29051 0.05144 0.29352 C 0.08933 0.29861 0.12032 0.26968 0.12032 0.23496 C 0.1211 0.19723 0.09011 0.16528 0.05222 0.16042 C 0.03282 0.16042 0.01563 0.16528 0.00248 0.17639 C -0.01471 0.19491 -0.02565 0.22385 -0.02565 0.25348 C -0.02565 0.26968 -0.02226 0.28542 -0.01666 0.30162 C -0.00364 0.33056 0.02123 0.35463 0.05079 0.35695 C 0.08529 0.36019 0.11276 0.3331 0.11276 0.30162 C 0.11355 0.26968 0.08594 0.24005 0.05144 0.2375 C 0.03425 0.23496 0.01849 0.24005 0.00664 0.25116 C -0.00911 0.26644 -0.01809 0.29051 -0.01809 0.32014 C -0.01809 0.3331 -0.01523 0.34908 -0.01054 0.36273 C 0.00118 0.38912 0.02383 0.41088 0.05013 0.4132 C 0.08112 0.4132 0.10586 0.39236 0.10586 0.36273 C 0.10586 0.3331 0.08178 0.30648 0.05079 0.30394 C 0.03568 0.30394 0.02123 0.30973 0.01081 0.31783 C -0.00364 0.33056 -0.01184 0.35463 -0.01263 0.37871 C -0.01263 0.39236 -0.00911 0.4051 -0.00494 0.41551 C 0.00534 0.44283 0.02592 0.46135 0.04935 0.46135 C 0.07709 0.46366 0.09974 0.44514 0.09974 0.41875 C 0.10039 0.39236 0.07761 0.36829 0.05013 0.36505 C 0.03633 0.36505 0.02331 0.36829 0.0142 0.37871 C 0.00118 0.38912 -0.00638 0.41088 -0.00638 0.43172 C -0.00638 0.44514 -0.00429 0.45579 -0.00026 0.46621 C 0.00951 0.49028 0.02735 0.50625 0.0487 0.50949 C 0.07422 0.50949 0.09414 0.49329 0.09414 0.46945 C 0.09493 0.44514 0.075 0.42361 0.04935 0.4213 C 0.03698 0.4213 0.02592 0.42361 0.01771 0.43172 C 0.00612 0.44283 -0.00091 0.46135 -0.00091 0.48218 C -0.00091 0.49329 0.00118 0.50139 0.00456 0.51181 C 0.01276 0.53287 0.02956 0.5463 0.0487 0.54885 C 0.07136 0.55185 0.08933 0.53588 0.08933 0.51181 C 0.08933 0.49329 0.07214 0.47176 0.04935 0.47176 C 0.03763 0.46945 0.02735 0.47431 0.0198 0.47986 C 0.00951 0.49028 0.00326 0.50625 0.00326 0.52547 C 0.00326 0.53588 0.00534 0.54398 0.00873 0.55185 C 0.01628 0.57037 0.03151 0.58403 0.04792 0.58635 C 0.06862 0.58889 0.08529 0.57292 0.08529 0.5544 C 0.08529 0.53287 0.06862 0.5176 0.0487 0.51435 C 0.03907 0.51435 0.02956 0.5176 0.02253 0.52547 C 0.01276 0.53287 0.00743 0.5463 0.00743 0.56482 C 0.00743 0.57292 0.00951 0.58102 0.01224 0.58889 C 0.01914 0.60486 0.03217 0.61852 0.04792 0.61852 C 0.06602 0.62107 0.08112 0.60741 0.08112 0.58889 C 0.08112 0.57292 0.06654 0.55672 0.04792 0.55672 C 0.03985 0.5544 0.03086 0.55672 0.02461 0.5625 C 0.01628 0.57292 0.01146 0.58635 0.01146 0.59954 C 0.01146 0.60741 0.01276 0.61528 0.01563 0.62107 C 0.02188 0.63704 0.0336 0.64769 0.04792 0.6507 C 0.06459 0.6507 0.07761 0.63704 0.07761 0.62338 C 0.07761 0.60741 0.06459 0.59213 0.04792 0.59213 C 0.03985 0.59213 0.03217 0.59445 0.02735 0.59954 C 0.01914 0.60486 0.01485 0.61852 0.01485 0.63148 C 0.01485 0.63704 0.01628 0.64491 0.01849 0.6507 C 0.02383 0.66598 0.0349 0.67408 0.04727 0.67732 C 0.0625 0.67732 0.07422 0.66598 0.07422 0.65301 C 0.07422 0.63704 0.0625 0.62639 0.04792 0.62338 C 0.0405 0.62338 0.0336 0.62639 0.02878 0.63148 C 0.02188 0.63704 0.01771 0.64769 0.01771 0.66111 C 0.01771 0.66598 0.01914 0.67153 0.02123 0.67732 " pathEditMode="relative" rAng="0" ptsTypes="AAAAAAAAAAAAAAAAAAAAAAAAAAAAAAAAAAAAAAAAAAAAAAAAAAAAAAAAAAAAAAAAAAA">
                                      <p:cBhvr>
                                        <p:cTn id="6" dur="12500" fill="hold"/>
                                        <p:tgtEl>
                                          <p:spTgt spid="5"/>
                                        </p:tgtEl>
                                        <p:attrNameLst>
                                          <p:attrName>ppt_x</p:attrName>
                                          <p:attrName>ppt_y</p:attrName>
                                        </p:attrNameLst>
                                      </p:cBhvr>
                                      <p:rCtr x="8581" y="28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FF407-BEA0-4012-9BE5-D6F076742DD4}"/>
              </a:ext>
            </a:extLst>
          </p:cNvPr>
          <p:cNvSpPr>
            <a:spLocks noGrp="1"/>
          </p:cNvSpPr>
          <p:nvPr>
            <p:ph type="title"/>
          </p:nvPr>
        </p:nvSpPr>
        <p:spPr>
          <a:xfrm>
            <a:off x="838199" y="365125"/>
            <a:ext cx="10515600" cy="1325563"/>
          </a:xfrm>
        </p:spPr>
        <p:txBody>
          <a:bodyPr>
            <a:normAutofit fontScale="90000"/>
          </a:bodyPr>
          <a:lstStyle/>
          <a:p>
            <a:pPr algn="ctr"/>
            <a:r>
              <a:rPr lang="en-US" b="1" dirty="0">
                <a:solidFill>
                  <a:schemeClr val="tx2">
                    <a:lumMod val="50000"/>
                  </a:schemeClr>
                </a:solidFill>
                <a:effectLst>
                  <a:outerShdw blurRad="38100" dist="38100" dir="2700000" algn="tl">
                    <a:srgbClr val="000000">
                      <a:alpha val="43137"/>
                    </a:srgbClr>
                  </a:outerShdw>
                </a:effectLst>
              </a:rPr>
              <a:t>Tight Junctions, Desmosomes and Gap Junctions Hold Epithelial Cells Tightly Together Creating a Preventative Barrier.</a:t>
            </a:r>
          </a:p>
        </p:txBody>
      </p:sp>
      <p:pic>
        <p:nvPicPr>
          <p:cNvPr id="5" name="Content Placeholder 4">
            <a:extLst>
              <a:ext uri="{FF2B5EF4-FFF2-40B4-BE49-F238E27FC236}">
                <a16:creationId xmlns:a16="http://schemas.microsoft.com/office/drawing/2014/main" id="{4BD14ABD-A2CC-4D7D-A0F5-CDC3348848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657" y="2405784"/>
            <a:ext cx="10850685" cy="4087091"/>
          </a:xfrm>
        </p:spPr>
      </p:pic>
    </p:spTree>
    <p:extLst>
      <p:ext uri="{BB962C8B-B14F-4D97-AF65-F5344CB8AC3E}">
        <p14:creationId xmlns:p14="http://schemas.microsoft.com/office/powerpoint/2010/main" val="97539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map&#10;&#10;Description generated with high confidence">
            <a:extLst>
              <a:ext uri="{FF2B5EF4-FFF2-40B4-BE49-F238E27FC236}">
                <a16:creationId xmlns:a16="http://schemas.microsoft.com/office/drawing/2014/main" id="{1B6C5584-3206-4FBC-952F-B61CB480DA1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3042" t="12239"/>
          <a:stretch/>
        </p:blipFill>
        <p:spPr>
          <a:xfrm>
            <a:off x="6332849" y="492573"/>
            <a:ext cx="4195491" cy="5880796"/>
          </a:xfrm>
          <a:prstGeom prst="rect">
            <a:avLst/>
          </a:prstGeom>
        </p:spPr>
      </p:pic>
      <p:sp>
        <p:nvSpPr>
          <p:cNvPr id="10" name="Rectangle 9">
            <a:extLst>
              <a:ext uri="{FF2B5EF4-FFF2-40B4-BE49-F238E27FC236}">
                <a16:creationId xmlns:a16="http://schemas.microsoft.com/office/drawing/2014/main" id="{1707FC24-6981-43D9-B525-C7832BA2246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9725C5-F09C-407B-99CB-187EA471315C}"/>
              </a:ext>
            </a:extLst>
          </p:cNvPr>
          <p:cNvSpPr>
            <a:spLocks noGrp="1"/>
          </p:cNvSpPr>
          <p:nvPr>
            <p:ph type="title"/>
          </p:nvPr>
        </p:nvSpPr>
        <p:spPr>
          <a:xfrm>
            <a:off x="336884" y="919963"/>
            <a:ext cx="4332307" cy="4962524"/>
          </a:xfrm>
        </p:spPr>
        <p:txBody>
          <a:bodyPr vert="horz" lIns="91440" tIns="45720" rIns="91440" bIns="45720" rtlCol="0" anchor="ctr">
            <a:normAutofit fontScale="90000"/>
          </a:bodyPr>
          <a:lstStyle/>
          <a:p>
            <a:pPr algn="ctr"/>
            <a:r>
              <a:rPr lang="en-US" sz="4800" kern="1200" dirty="0">
                <a:solidFill>
                  <a:schemeClr val="bg1"/>
                </a:solidFill>
                <a:latin typeface="+mj-lt"/>
                <a:ea typeface="+mj-ea"/>
                <a:cs typeface="+mj-cs"/>
              </a:rPr>
              <a:t>Secondary Lymphatic Organs</a:t>
            </a:r>
            <a:br>
              <a:rPr lang="en-US" sz="4800" kern="1200" dirty="0">
                <a:solidFill>
                  <a:schemeClr val="bg1"/>
                </a:solidFill>
                <a:latin typeface="+mj-lt"/>
                <a:ea typeface="+mj-ea"/>
                <a:cs typeface="+mj-cs"/>
              </a:rPr>
            </a:br>
            <a:r>
              <a:rPr lang="en-US" sz="4800" kern="1200" dirty="0">
                <a:solidFill>
                  <a:schemeClr val="bg1"/>
                </a:solidFill>
                <a:latin typeface="+mj-lt"/>
                <a:ea typeface="+mj-ea"/>
                <a:cs typeface="+mj-cs"/>
              </a:rPr>
              <a:t>_____</a:t>
            </a:r>
            <a:br>
              <a:rPr lang="en-US" sz="4800" kern="1200" dirty="0">
                <a:solidFill>
                  <a:schemeClr val="bg1"/>
                </a:solidFill>
                <a:latin typeface="+mj-lt"/>
                <a:ea typeface="+mj-ea"/>
                <a:cs typeface="+mj-cs"/>
              </a:rPr>
            </a:br>
            <a:r>
              <a:rPr lang="en-US" sz="4800" kern="1200" dirty="0">
                <a:solidFill>
                  <a:schemeClr val="bg1"/>
                </a:solidFill>
                <a:latin typeface="+mj-lt"/>
                <a:ea typeface="+mj-ea"/>
                <a:cs typeface="+mj-cs"/>
              </a:rPr>
              <a:t>The B-Cells Stay in the Secondary Lymphatic Organs and Wait to be </a:t>
            </a:r>
            <a:r>
              <a:rPr lang="en-US" sz="4800" kern="1200" dirty="0">
                <a:solidFill>
                  <a:srgbClr val="FFFF00"/>
                </a:solidFill>
                <a:latin typeface="+mj-lt"/>
                <a:ea typeface="+mj-ea"/>
                <a:cs typeface="+mj-cs"/>
              </a:rPr>
              <a:t>Activated by the presence of an ANTIGEN</a:t>
            </a:r>
          </a:p>
        </p:txBody>
      </p:sp>
      <p:sp>
        <p:nvSpPr>
          <p:cNvPr id="6" name="Rectangle 5">
            <a:extLst>
              <a:ext uri="{FF2B5EF4-FFF2-40B4-BE49-F238E27FC236}">
                <a16:creationId xmlns:a16="http://schemas.microsoft.com/office/drawing/2014/main" id="{BA018260-15A7-480C-BFA7-BF977B24AD16}"/>
              </a:ext>
            </a:extLst>
          </p:cNvPr>
          <p:cNvSpPr/>
          <p:nvPr/>
        </p:nvSpPr>
        <p:spPr>
          <a:xfrm>
            <a:off x="9485603" y="993747"/>
            <a:ext cx="1597060" cy="523220"/>
          </a:xfrm>
          <a:prstGeom prst="rect">
            <a:avLst/>
          </a:prstGeom>
          <a:solidFill>
            <a:schemeClr val="bg1"/>
          </a:solid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Adenoids</a:t>
            </a:r>
          </a:p>
        </p:txBody>
      </p:sp>
      <p:sp>
        <p:nvSpPr>
          <p:cNvPr id="13" name="Rectangle 12">
            <a:extLst>
              <a:ext uri="{FF2B5EF4-FFF2-40B4-BE49-F238E27FC236}">
                <a16:creationId xmlns:a16="http://schemas.microsoft.com/office/drawing/2014/main" id="{413F91BE-9941-4621-95E2-7D5399DEF0CB}"/>
              </a:ext>
            </a:extLst>
          </p:cNvPr>
          <p:cNvSpPr/>
          <p:nvPr/>
        </p:nvSpPr>
        <p:spPr>
          <a:xfrm>
            <a:off x="9485603" y="2188884"/>
            <a:ext cx="1182397" cy="523220"/>
          </a:xfrm>
          <a:prstGeom prst="rect">
            <a:avLst/>
          </a:prstGeom>
          <a:solidFill>
            <a:schemeClr val="bg1"/>
          </a:solid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Spleen</a:t>
            </a:r>
          </a:p>
        </p:txBody>
      </p:sp>
      <p:sp>
        <p:nvSpPr>
          <p:cNvPr id="15" name="Rectangle 14">
            <a:extLst>
              <a:ext uri="{FF2B5EF4-FFF2-40B4-BE49-F238E27FC236}">
                <a16:creationId xmlns:a16="http://schemas.microsoft.com/office/drawing/2014/main" id="{0946DBD7-CA26-4E14-B259-20B5615D92EF}"/>
              </a:ext>
            </a:extLst>
          </p:cNvPr>
          <p:cNvSpPr/>
          <p:nvPr/>
        </p:nvSpPr>
        <p:spPr>
          <a:xfrm>
            <a:off x="4993341" y="1352519"/>
            <a:ext cx="2399696" cy="523220"/>
          </a:xfrm>
          <a:prstGeom prst="rect">
            <a:avLst/>
          </a:prstGeom>
          <a:solidFill>
            <a:schemeClr val="bg1"/>
          </a:solid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Lymph Nodes</a:t>
            </a:r>
          </a:p>
        </p:txBody>
      </p:sp>
      <p:sp>
        <p:nvSpPr>
          <p:cNvPr id="14" name="Rectangle 13">
            <a:extLst>
              <a:ext uri="{FF2B5EF4-FFF2-40B4-BE49-F238E27FC236}">
                <a16:creationId xmlns:a16="http://schemas.microsoft.com/office/drawing/2014/main" id="{DEE63C80-B7C7-4DDD-B647-7C0FFC118907}"/>
              </a:ext>
            </a:extLst>
          </p:cNvPr>
          <p:cNvSpPr/>
          <p:nvPr/>
        </p:nvSpPr>
        <p:spPr>
          <a:xfrm>
            <a:off x="6639548" y="938588"/>
            <a:ext cx="1182397" cy="523220"/>
          </a:xfrm>
          <a:prstGeom prst="rect">
            <a:avLst/>
          </a:prstGeom>
          <a:solidFill>
            <a:schemeClr val="bg1"/>
          </a:solid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Tonsils</a:t>
            </a:r>
          </a:p>
        </p:txBody>
      </p:sp>
      <p:sp>
        <p:nvSpPr>
          <p:cNvPr id="16" name="Rectangle 15">
            <a:extLst>
              <a:ext uri="{FF2B5EF4-FFF2-40B4-BE49-F238E27FC236}">
                <a16:creationId xmlns:a16="http://schemas.microsoft.com/office/drawing/2014/main" id="{FCFCB850-F541-4DB2-BB8F-D6CE05F43F50}"/>
              </a:ext>
            </a:extLst>
          </p:cNvPr>
          <p:cNvSpPr/>
          <p:nvPr/>
        </p:nvSpPr>
        <p:spPr>
          <a:xfrm>
            <a:off x="6049298" y="1836298"/>
            <a:ext cx="1433882" cy="523220"/>
          </a:xfrm>
          <a:prstGeom prst="rect">
            <a:avLst/>
          </a:prstGeom>
          <a:solidFill>
            <a:schemeClr val="bg1"/>
          </a:solid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Thymus</a:t>
            </a:r>
          </a:p>
        </p:txBody>
      </p:sp>
    </p:spTree>
    <p:extLst>
      <p:ext uri="{BB962C8B-B14F-4D97-AF65-F5344CB8AC3E}">
        <p14:creationId xmlns:p14="http://schemas.microsoft.com/office/powerpoint/2010/main" val="3387321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D0C8F3-0F5F-44DC-96DE-D4F27C986107}"/>
              </a:ext>
            </a:extLst>
          </p:cNvPr>
          <p:cNvPicPr>
            <a:picLocks noChangeAspect="1"/>
          </p:cNvPicPr>
          <p:nvPr/>
        </p:nvPicPr>
        <p:blipFill rotWithShape="1">
          <a:blip r:embed="rId2">
            <a:extLst>
              <a:ext uri="{28A0092B-C50C-407E-A947-70E740481C1C}">
                <a14:useLocalDpi xmlns:a14="http://schemas.microsoft.com/office/drawing/2010/main" val="0"/>
              </a:ext>
            </a:extLst>
          </a:blip>
          <a:srcRect r="1345" b="3"/>
          <a:stretch/>
        </p:blipFill>
        <p:spPr>
          <a:xfrm>
            <a:off x="6090613" y="640082"/>
            <a:ext cx="5461724" cy="5577837"/>
          </a:xfrm>
          <a:prstGeom prst="rect">
            <a:avLst/>
          </a:prstGeom>
          <a:effectLst/>
        </p:spPr>
      </p:pic>
      <p:sp>
        <p:nvSpPr>
          <p:cNvPr id="2" name="Title 1">
            <a:extLst>
              <a:ext uri="{FF2B5EF4-FFF2-40B4-BE49-F238E27FC236}">
                <a16:creationId xmlns:a16="http://schemas.microsoft.com/office/drawing/2014/main" id="{51EE4B66-9CC1-419E-93DA-D2370DC18E99}"/>
              </a:ext>
            </a:extLst>
          </p:cNvPr>
          <p:cNvSpPr>
            <a:spLocks noGrp="1"/>
          </p:cNvSpPr>
          <p:nvPr>
            <p:ph type="title"/>
          </p:nvPr>
        </p:nvSpPr>
        <p:spPr>
          <a:xfrm>
            <a:off x="639663" y="204723"/>
            <a:ext cx="6519314" cy="1166877"/>
          </a:xfrm>
        </p:spPr>
        <p:txBody>
          <a:bodyPr>
            <a:normAutofit/>
          </a:bodyPr>
          <a:lstStyle/>
          <a:p>
            <a:r>
              <a:rPr lang="en-US" b="1" dirty="0">
                <a:solidFill>
                  <a:schemeClr val="accent1">
                    <a:lumMod val="75000"/>
                  </a:schemeClr>
                </a:solidFill>
                <a:effectLst>
                  <a:outerShdw blurRad="38100" dist="38100" dir="2700000" algn="tl">
                    <a:srgbClr val="000000">
                      <a:alpha val="43137"/>
                    </a:srgbClr>
                  </a:outerShdw>
                </a:effectLst>
              </a:rPr>
              <a:t>ANTIGENS and ANTIBODIES</a:t>
            </a:r>
          </a:p>
        </p:txBody>
      </p:sp>
      <p:sp>
        <p:nvSpPr>
          <p:cNvPr id="3" name="Content Placeholder 2">
            <a:extLst>
              <a:ext uri="{FF2B5EF4-FFF2-40B4-BE49-F238E27FC236}">
                <a16:creationId xmlns:a16="http://schemas.microsoft.com/office/drawing/2014/main" id="{9808AF39-6A99-4B03-934B-57B1D03B2B83}"/>
              </a:ext>
            </a:extLst>
          </p:cNvPr>
          <p:cNvSpPr>
            <a:spLocks noGrp="1"/>
          </p:cNvSpPr>
          <p:nvPr>
            <p:ph idx="1"/>
          </p:nvPr>
        </p:nvSpPr>
        <p:spPr>
          <a:xfrm>
            <a:off x="648930" y="1502230"/>
            <a:ext cx="5127029" cy="4721590"/>
          </a:xfrm>
        </p:spPr>
        <p:txBody>
          <a:bodyPr>
            <a:normAutofit fontScale="92500"/>
          </a:bodyPr>
          <a:lstStyle/>
          <a:p>
            <a:r>
              <a:rPr lang="en-US" sz="3200" b="1" dirty="0">
                <a:solidFill>
                  <a:schemeClr val="accent1">
                    <a:lumMod val="75000"/>
                  </a:schemeClr>
                </a:solidFill>
              </a:rPr>
              <a:t>ANTIGENS</a:t>
            </a:r>
            <a:r>
              <a:rPr lang="en-US" sz="3200" b="1" dirty="0"/>
              <a:t> </a:t>
            </a:r>
            <a:r>
              <a:rPr lang="en-US" sz="3200" dirty="0"/>
              <a:t>are defined as </a:t>
            </a:r>
            <a:r>
              <a:rPr lang="en-US" sz="3200" u="sng" dirty="0"/>
              <a:t>anything that has the ability to provoke an immune response </a:t>
            </a:r>
          </a:p>
          <a:p>
            <a:pPr lvl="1"/>
            <a:r>
              <a:rPr lang="en-US" sz="2800" u="sng" dirty="0"/>
              <a:t>Antigens can be viruses, bacteria, or other molecules. </a:t>
            </a:r>
          </a:p>
          <a:p>
            <a:r>
              <a:rPr lang="en-US" sz="3200" b="1" dirty="0">
                <a:solidFill>
                  <a:schemeClr val="accent1">
                    <a:lumMod val="75000"/>
                  </a:schemeClr>
                </a:solidFill>
              </a:rPr>
              <a:t>ANTIBODIES</a:t>
            </a:r>
            <a:r>
              <a:rPr lang="en-US" sz="3200" b="1" dirty="0"/>
              <a:t> </a:t>
            </a:r>
            <a:r>
              <a:rPr lang="en-US" sz="3200" dirty="0"/>
              <a:t>(immunoglobulins) are the proteins produced by the immune system to specifically bind to specific antigens. </a:t>
            </a:r>
          </a:p>
        </p:txBody>
      </p:sp>
    </p:spTree>
    <p:extLst>
      <p:ext uri="{BB962C8B-B14F-4D97-AF65-F5344CB8AC3E}">
        <p14:creationId xmlns:p14="http://schemas.microsoft.com/office/powerpoint/2010/main" val="131201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45FFC-8811-4EC1-ADFE-A9F4875E34F3}"/>
              </a:ext>
            </a:extLst>
          </p:cNvPr>
          <p:cNvSpPr>
            <a:spLocks noGrp="1"/>
          </p:cNvSpPr>
          <p:nvPr>
            <p:ph type="title"/>
          </p:nvPr>
        </p:nvSpPr>
        <p:spPr>
          <a:xfrm>
            <a:off x="0" y="88785"/>
            <a:ext cx="10515600" cy="1256188"/>
          </a:xfrm>
        </p:spPr>
        <p:txBody>
          <a:bodyPr/>
          <a:lstStyle/>
          <a:p>
            <a:r>
              <a:rPr lang="en-US" b="1" dirty="0">
                <a:latin typeface="Cooper Std Black" panose="0208090304030B020404" pitchFamily="18" charset="0"/>
              </a:rPr>
              <a:t>B-Cells PURPOSE IN LIFE!</a:t>
            </a:r>
          </a:p>
        </p:txBody>
      </p:sp>
      <p:sp>
        <p:nvSpPr>
          <p:cNvPr id="3" name="Content Placeholder 2">
            <a:extLst>
              <a:ext uri="{FF2B5EF4-FFF2-40B4-BE49-F238E27FC236}">
                <a16:creationId xmlns:a16="http://schemas.microsoft.com/office/drawing/2014/main" id="{0DC6C343-70CC-4C49-813E-7AB1E3ED342B}"/>
              </a:ext>
            </a:extLst>
          </p:cNvPr>
          <p:cNvSpPr>
            <a:spLocks noGrp="1"/>
          </p:cNvSpPr>
          <p:nvPr>
            <p:ph idx="1"/>
          </p:nvPr>
        </p:nvSpPr>
        <p:spPr>
          <a:xfrm>
            <a:off x="622045" y="1427260"/>
            <a:ext cx="5946434" cy="5037057"/>
          </a:xfrm>
        </p:spPr>
        <p:txBody>
          <a:bodyPr>
            <a:normAutofit lnSpcReduction="10000"/>
          </a:bodyPr>
          <a:lstStyle/>
          <a:p>
            <a:pPr marL="0" indent="0">
              <a:buNone/>
            </a:pPr>
            <a:r>
              <a:rPr lang="en-US" sz="4000" dirty="0"/>
              <a:t>The whole purpose in a B-cell’s life is to… </a:t>
            </a:r>
          </a:p>
          <a:p>
            <a:pPr marL="0" indent="0">
              <a:buNone/>
            </a:pPr>
            <a:endParaRPr lang="en-US" sz="4000" dirty="0"/>
          </a:p>
          <a:p>
            <a:pPr marL="514350" indent="-514350">
              <a:buFont typeface="+mj-lt"/>
              <a:buAutoNum type="arabicPeriod"/>
            </a:pPr>
            <a:r>
              <a:rPr lang="en-US" sz="4000" b="1" dirty="0"/>
              <a:t>IDENTIFY ANTIGENS</a:t>
            </a:r>
          </a:p>
          <a:p>
            <a:pPr marL="514350" indent="-514350">
              <a:buFont typeface="+mj-lt"/>
              <a:buAutoNum type="arabicPeriod"/>
            </a:pPr>
            <a:r>
              <a:rPr lang="en-US" sz="4000" b="1" dirty="0"/>
              <a:t>ALERT THE IMMUNE SYSTEM THAT AN ANTIGEN HAS BEEN FOUND</a:t>
            </a:r>
          </a:p>
          <a:p>
            <a:pPr marL="514350" indent="-514350">
              <a:buFont typeface="+mj-lt"/>
              <a:buAutoNum type="arabicPeriod"/>
            </a:pPr>
            <a:r>
              <a:rPr lang="en-US" sz="4000" b="1" dirty="0"/>
              <a:t>SECRETE ANTIBODIES</a:t>
            </a:r>
          </a:p>
          <a:p>
            <a:endParaRPr lang="en-US" sz="4000" dirty="0"/>
          </a:p>
        </p:txBody>
      </p:sp>
      <p:pic>
        <p:nvPicPr>
          <p:cNvPr id="17" name="Picture 16">
            <a:extLst>
              <a:ext uri="{FF2B5EF4-FFF2-40B4-BE49-F238E27FC236}">
                <a16:creationId xmlns:a16="http://schemas.microsoft.com/office/drawing/2014/main" id="{BE69E1D0-7446-4FE8-9A3B-9D2C55AEC53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13794652">
            <a:off x="8442876" y="735814"/>
            <a:ext cx="1169075" cy="924708"/>
          </a:xfrm>
          <a:prstGeom prst="rect">
            <a:avLst/>
          </a:prstGeom>
        </p:spPr>
      </p:pic>
      <p:sp>
        <p:nvSpPr>
          <p:cNvPr id="23" name="Oval 22">
            <a:extLst>
              <a:ext uri="{FF2B5EF4-FFF2-40B4-BE49-F238E27FC236}">
                <a16:creationId xmlns:a16="http://schemas.microsoft.com/office/drawing/2014/main" id="{7C58BF60-3FC4-4E90-8064-DC8911847179}"/>
              </a:ext>
            </a:extLst>
          </p:cNvPr>
          <p:cNvSpPr/>
          <p:nvPr/>
        </p:nvSpPr>
        <p:spPr>
          <a:xfrm>
            <a:off x="7043058" y="2131566"/>
            <a:ext cx="3924606" cy="3961389"/>
          </a:xfrm>
          <a:prstGeom prst="ellipse">
            <a:avLst/>
          </a:prstGeom>
          <a:solidFill>
            <a:srgbClr val="7030A0">
              <a:alpha val="53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2FD5506-082F-4569-A127-0075D40B3B6E}"/>
              </a:ext>
            </a:extLst>
          </p:cNvPr>
          <p:cNvSpPr/>
          <p:nvPr/>
        </p:nvSpPr>
        <p:spPr>
          <a:xfrm>
            <a:off x="7326514" y="2707204"/>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197D29A-C14D-4ECA-B0F5-37D4B87BDF1E}"/>
              </a:ext>
            </a:extLst>
          </p:cNvPr>
          <p:cNvSpPr/>
          <p:nvPr/>
        </p:nvSpPr>
        <p:spPr>
          <a:xfrm rot="6144486">
            <a:off x="8042200" y="3146650"/>
            <a:ext cx="629408" cy="671780"/>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32E99DA8-1E82-408E-B65F-1CED89FEB495}"/>
              </a:ext>
            </a:extLst>
          </p:cNvPr>
          <p:cNvSpPr/>
          <p:nvPr/>
        </p:nvSpPr>
        <p:spPr>
          <a:xfrm rot="4709116">
            <a:off x="8672619" y="4240786"/>
            <a:ext cx="272408" cy="390796"/>
          </a:xfrm>
          <a:custGeom>
            <a:avLst/>
            <a:gdLst>
              <a:gd name="connsiteX0" fmla="*/ 0 w 357164"/>
              <a:gd name="connsiteY0" fmla="*/ 195324 h 390648"/>
              <a:gd name="connsiteX1" fmla="*/ 178582 w 357164"/>
              <a:gd name="connsiteY1" fmla="*/ 0 h 390648"/>
              <a:gd name="connsiteX2" fmla="*/ 357164 w 357164"/>
              <a:gd name="connsiteY2" fmla="*/ 195324 h 390648"/>
              <a:gd name="connsiteX3" fmla="*/ 178582 w 357164"/>
              <a:gd name="connsiteY3" fmla="*/ 390648 h 390648"/>
              <a:gd name="connsiteX4" fmla="*/ 0 w 357164"/>
              <a:gd name="connsiteY4" fmla="*/ 195324 h 390648"/>
              <a:gd name="connsiteX0" fmla="*/ 0 w 272408"/>
              <a:gd name="connsiteY0" fmla="*/ 212656 h 390796"/>
              <a:gd name="connsiteX1" fmla="*/ 93826 w 272408"/>
              <a:gd name="connsiteY1" fmla="*/ 66 h 390796"/>
              <a:gd name="connsiteX2" fmla="*/ 272408 w 272408"/>
              <a:gd name="connsiteY2" fmla="*/ 195390 h 390796"/>
              <a:gd name="connsiteX3" fmla="*/ 93826 w 272408"/>
              <a:gd name="connsiteY3" fmla="*/ 390714 h 390796"/>
              <a:gd name="connsiteX4" fmla="*/ 0 w 272408"/>
              <a:gd name="connsiteY4" fmla="*/ 212656 h 390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08" h="390796">
                <a:moveTo>
                  <a:pt x="0" y="212656"/>
                </a:moveTo>
                <a:cubicBezTo>
                  <a:pt x="0" y="104782"/>
                  <a:pt x="48425" y="2944"/>
                  <a:pt x="93826" y="66"/>
                </a:cubicBezTo>
                <a:cubicBezTo>
                  <a:pt x="139227" y="-2812"/>
                  <a:pt x="272408" y="87516"/>
                  <a:pt x="272408" y="195390"/>
                </a:cubicBezTo>
                <a:cubicBezTo>
                  <a:pt x="272408" y="303264"/>
                  <a:pt x="139227" y="387836"/>
                  <a:pt x="93826" y="390714"/>
                </a:cubicBezTo>
                <a:cubicBezTo>
                  <a:pt x="48425" y="393592"/>
                  <a:pt x="0" y="320530"/>
                  <a:pt x="0" y="212656"/>
                </a:cubicBez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F3BA2CFC-7A47-4975-A061-56AE70D97716}"/>
              </a:ext>
            </a:extLst>
          </p:cNvPr>
          <p:cNvSpPr/>
          <p:nvPr/>
        </p:nvSpPr>
        <p:spPr>
          <a:xfrm rot="10147224">
            <a:off x="8720148" y="2681996"/>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A559EFE-A14F-4D69-924F-1B48276AD0AE}"/>
              </a:ext>
            </a:extLst>
          </p:cNvPr>
          <p:cNvSpPr/>
          <p:nvPr/>
        </p:nvSpPr>
        <p:spPr>
          <a:xfrm rot="13373802">
            <a:off x="8866692" y="3248148"/>
            <a:ext cx="603913" cy="568060"/>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E3FD89BE-4D0E-4744-AAE7-51A26D3C934F}"/>
              </a:ext>
            </a:extLst>
          </p:cNvPr>
          <p:cNvCxnSpPr>
            <a:cxnSpLocks/>
          </p:cNvCxnSpPr>
          <p:nvPr/>
        </p:nvCxnSpPr>
        <p:spPr>
          <a:xfrm flipH="1">
            <a:off x="9155058" y="1646801"/>
            <a:ext cx="111014" cy="48829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4F336B5-1D74-430E-9D2D-92C7BA1F259D}"/>
              </a:ext>
            </a:extLst>
          </p:cNvPr>
          <p:cNvSpPr/>
          <p:nvPr/>
        </p:nvSpPr>
        <p:spPr>
          <a:xfrm>
            <a:off x="9301657" y="5375028"/>
            <a:ext cx="925253" cy="369332"/>
          </a:xfrm>
          <a:prstGeom prst="rect">
            <a:avLst/>
          </a:prstGeom>
        </p:spPr>
        <p:txBody>
          <a:bodyPr wrap="none">
            <a:spAutoFit/>
          </a:bodyPr>
          <a:lstStyle/>
          <a:p>
            <a:r>
              <a:rPr lang="en-US" dirty="0">
                <a:latin typeface="AR DARLING" panose="02000000000000000000" pitchFamily="2" charset="0"/>
              </a:rPr>
              <a:t>B-Cell</a:t>
            </a:r>
          </a:p>
        </p:txBody>
      </p:sp>
      <p:pic>
        <p:nvPicPr>
          <p:cNvPr id="50" name="Picture 49" descr="A picture containing tableware, plate&#10;&#10;Description generated with very high confidence">
            <a:extLst>
              <a:ext uri="{FF2B5EF4-FFF2-40B4-BE49-F238E27FC236}">
                <a16:creationId xmlns:a16="http://schemas.microsoft.com/office/drawing/2014/main" id="{E168E54C-220B-4A16-98EF-CBE737068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6066" y="6223185"/>
            <a:ext cx="1646505" cy="309222"/>
          </a:xfrm>
          <a:prstGeom prst="rect">
            <a:avLst/>
          </a:prstGeom>
        </p:spPr>
      </p:pic>
      <p:sp>
        <p:nvSpPr>
          <p:cNvPr id="11" name="Chord 10">
            <a:extLst>
              <a:ext uri="{FF2B5EF4-FFF2-40B4-BE49-F238E27FC236}">
                <a16:creationId xmlns:a16="http://schemas.microsoft.com/office/drawing/2014/main" id="{A37C18DC-C36B-4327-98C6-7EEA63F2A4BD}"/>
              </a:ext>
            </a:extLst>
          </p:cNvPr>
          <p:cNvSpPr/>
          <p:nvPr/>
        </p:nvSpPr>
        <p:spPr>
          <a:xfrm rot="17119103">
            <a:off x="8437320" y="4029360"/>
            <a:ext cx="659431" cy="669851"/>
          </a:xfrm>
          <a:prstGeom prst="chord">
            <a:avLst/>
          </a:prstGeom>
          <a:solidFill>
            <a:schemeClr val="tx1">
              <a:lumMod val="75000"/>
              <a:lumOff val="2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668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45FFC-8811-4EC1-ADFE-A9F4875E34F3}"/>
              </a:ext>
            </a:extLst>
          </p:cNvPr>
          <p:cNvSpPr>
            <a:spLocks noGrp="1"/>
          </p:cNvSpPr>
          <p:nvPr>
            <p:ph type="title"/>
          </p:nvPr>
        </p:nvSpPr>
        <p:spPr>
          <a:xfrm>
            <a:off x="0" y="10180"/>
            <a:ext cx="6761024" cy="981537"/>
          </a:xfrm>
          <a:solidFill>
            <a:srgbClr val="FCCCFC">
              <a:alpha val="31000"/>
            </a:srgbClr>
          </a:solidFill>
        </p:spPr>
        <p:txBody>
          <a:bodyPr/>
          <a:lstStyle/>
          <a:p>
            <a:r>
              <a:rPr lang="en-US" b="1" dirty="0">
                <a:latin typeface="AR DARLING" panose="02000000000000000000" pitchFamily="2" charset="0"/>
              </a:rPr>
              <a:t>   B-Cells Have Antibodies</a:t>
            </a:r>
          </a:p>
        </p:txBody>
      </p:sp>
      <p:sp>
        <p:nvSpPr>
          <p:cNvPr id="3" name="Content Placeholder 2">
            <a:extLst>
              <a:ext uri="{FF2B5EF4-FFF2-40B4-BE49-F238E27FC236}">
                <a16:creationId xmlns:a16="http://schemas.microsoft.com/office/drawing/2014/main" id="{0DC6C343-70CC-4C49-813E-7AB1E3ED342B}"/>
              </a:ext>
            </a:extLst>
          </p:cNvPr>
          <p:cNvSpPr>
            <a:spLocks noGrp="1"/>
          </p:cNvSpPr>
          <p:nvPr>
            <p:ph idx="1"/>
          </p:nvPr>
        </p:nvSpPr>
        <p:spPr>
          <a:xfrm>
            <a:off x="332509" y="1205924"/>
            <a:ext cx="6026798" cy="4971040"/>
          </a:xfrm>
        </p:spPr>
        <p:txBody>
          <a:bodyPr>
            <a:normAutofit lnSpcReduction="10000"/>
          </a:bodyPr>
          <a:lstStyle/>
          <a:p>
            <a:r>
              <a:rPr lang="en-US" sz="3600" b="1" dirty="0">
                <a:effectLst>
                  <a:outerShdw blurRad="38100" dist="38100" dir="2700000" algn="tl">
                    <a:srgbClr val="000000">
                      <a:alpha val="43137"/>
                    </a:srgbClr>
                  </a:outerShdw>
                </a:effectLst>
              </a:rPr>
              <a:t>B-Cells produce antibodies (or immunoglobulins) that they place on their cell’s surface.</a:t>
            </a:r>
          </a:p>
          <a:p>
            <a:r>
              <a:rPr lang="en-US" sz="3600" b="1" dirty="0">
                <a:effectLst>
                  <a:outerShdw blurRad="38100" dist="38100" dir="2700000" algn="tl">
                    <a:srgbClr val="000000">
                      <a:alpha val="43137"/>
                    </a:srgbClr>
                  </a:outerShdw>
                </a:effectLst>
              </a:rPr>
              <a:t>The membrane-bound antibodies act like </a:t>
            </a:r>
            <a:r>
              <a:rPr lang="en-US" sz="3600" b="1" i="1" dirty="0">
                <a:solidFill>
                  <a:schemeClr val="accent2">
                    <a:lumMod val="75000"/>
                  </a:schemeClr>
                </a:solidFill>
                <a:effectLst>
                  <a:outerShdw blurRad="38100" dist="38100" dir="2700000" algn="tl">
                    <a:srgbClr val="000000">
                      <a:alpha val="43137"/>
                    </a:srgbClr>
                  </a:outerShdw>
                </a:effectLst>
              </a:rPr>
              <a:t>KEYS </a:t>
            </a:r>
            <a:r>
              <a:rPr lang="en-US" sz="3600" b="1" dirty="0">
                <a:effectLst>
                  <a:outerShdw blurRad="38100" dist="38100" dir="2700000" algn="tl">
                    <a:srgbClr val="000000">
                      <a:alpha val="43137"/>
                    </a:srgbClr>
                  </a:outerShdw>
                </a:effectLst>
              </a:rPr>
              <a:t>and are able to bind to an antigen, because they fit with it, kind of like as if it were a </a:t>
            </a:r>
            <a:r>
              <a:rPr lang="en-US" sz="3600" b="1" i="1" dirty="0">
                <a:solidFill>
                  <a:schemeClr val="accent2">
                    <a:lumMod val="75000"/>
                  </a:schemeClr>
                </a:solidFill>
                <a:effectLst>
                  <a:outerShdw blurRad="38100" dist="38100" dir="2700000" algn="tl">
                    <a:srgbClr val="000000">
                      <a:alpha val="43137"/>
                    </a:srgbClr>
                  </a:outerShdw>
                </a:effectLst>
              </a:rPr>
              <a:t>LOCK</a:t>
            </a:r>
            <a:r>
              <a:rPr lang="en-US" sz="3600" b="1" dirty="0">
                <a:effectLst>
                  <a:outerShdw blurRad="38100" dist="38100" dir="2700000" algn="tl">
                    <a:srgbClr val="000000">
                      <a:alpha val="43137"/>
                    </a:srgbClr>
                  </a:outerShdw>
                </a:effectLst>
              </a:rPr>
              <a:t>. </a:t>
            </a:r>
          </a:p>
        </p:txBody>
      </p:sp>
      <p:pic>
        <p:nvPicPr>
          <p:cNvPr id="17" name="Picture 16">
            <a:extLst>
              <a:ext uri="{FF2B5EF4-FFF2-40B4-BE49-F238E27FC236}">
                <a16:creationId xmlns:a16="http://schemas.microsoft.com/office/drawing/2014/main" id="{BE69E1D0-7446-4FE8-9A3B-9D2C55AEC53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13794652">
            <a:off x="8160842" y="294936"/>
            <a:ext cx="1169075" cy="924708"/>
          </a:xfrm>
          <a:prstGeom prst="rect">
            <a:avLst/>
          </a:prstGeom>
        </p:spPr>
      </p:pic>
      <p:sp>
        <p:nvSpPr>
          <p:cNvPr id="23" name="Oval 22">
            <a:extLst>
              <a:ext uri="{FF2B5EF4-FFF2-40B4-BE49-F238E27FC236}">
                <a16:creationId xmlns:a16="http://schemas.microsoft.com/office/drawing/2014/main" id="{7C58BF60-3FC4-4E90-8064-DC8911847179}"/>
              </a:ext>
            </a:extLst>
          </p:cNvPr>
          <p:cNvSpPr/>
          <p:nvPr/>
        </p:nvSpPr>
        <p:spPr>
          <a:xfrm>
            <a:off x="6761024" y="1690688"/>
            <a:ext cx="3924606" cy="3961389"/>
          </a:xfrm>
          <a:prstGeom prst="ellipse">
            <a:avLst/>
          </a:prstGeom>
          <a:solidFill>
            <a:srgbClr val="7030A0">
              <a:alpha val="53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2FD5506-082F-4569-A127-0075D40B3B6E}"/>
              </a:ext>
            </a:extLst>
          </p:cNvPr>
          <p:cNvSpPr/>
          <p:nvPr/>
        </p:nvSpPr>
        <p:spPr>
          <a:xfrm>
            <a:off x="7044480" y="2266326"/>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197D29A-C14D-4ECA-B0F5-37D4B87BDF1E}"/>
              </a:ext>
            </a:extLst>
          </p:cNvPr>
          <p:cNvSpPr/>
          <p:nvPr/>
        </p:nvSpPr>
        <p:spPr>
          <a:xfrm rot="6144486">
            <a:off x="7409589" y="2525050"/>
            <a:ext cx="1162089" cy="115517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32E99DA8-1E82-408E-B65F-1CED89FEB495}"/>
              </a:ext>
            </a:extLst>
          </p:cNvPr>
          <p:cNvSpPr/>
          <p:nvPr/>
        </p:nvSpPr>
        <p:spPr>
          <a:xfrm rot="4709116">
            <a:off x="8390585" y="3799908"/>
            <a:ext cx="272408" cy="390796"/>
          </a:xfrm>
          <a:custGeom>
            <a:avLst/>
            <a:gdLst>
              <a:gd name="connsiteX0" fmla="*/ 0 w 357164"/>
              <a:gd name="connsiteY0" fmla="*/ 195324 h 390648"/>
              <a:gd name="connsiteX1" fmla="*/ 178582 w 357164"/>
              <a:gd name="connsiteY1" fmla="*/ 0 h 390648"/>
              <a:gd name="connsiteX2" fmla="*/ 357164 w 357164"/>
              <a:gd name="connsiteY2" fmla="*/ 195324 h 390648"/>
              <a:gd name="connsiteX3" fmla="*/ 178582 w 357164"/>
              <a:gd name="connsiteY3" fmla="*/ 390648 h 390648"/>
              <a:gd name="connsiteX4" fmla="*/ 0 w 357164"/>
              <a:gd name="connsiteY4" fmla="*/ 195324 h 390648"/>
              <a:gd name="connsiteX0" fmla="*/ 0 w 272408"/>
              <a:gd name="connsiteY0" fmla="*/ 212656 h 390796"/>
              <a:gd name="connsiteX1" fmla="*/ 93826 w 272408"/>
              <a:gd name="connsiteY1" fmla="*/ 66 h 390796"/>
              <a:gd name="connsiteX2" fmla="*/ 272408 w 272408"/>
              <a:gd name="connsiteY2" fmla="*/ 195390 h 390796"/>
              <a:gd name="connsiteX3" fmla="*/ 93826 w 272408"/>
              <a:gd name="connsiteY3" fmla="*/ 390714 h 390796"/>
              <a:gd name="connsiteX4" fmla="*/ 0 w 272408"/>
              <a:gd name="connsiteY4" fmla="*/ 212656 h 390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08" h="390796">
                <a:moveTo>
                  <a:pt x="0" y="212656"/>
                </a:moveTo>
                <a:cubicBezTo>
                  <a:pt x="0" y="104782"/>
                  <a:pt x="48425" y="2944"/>
                  <a:pt x="93826" y="66"/>
                </a:cubicBezTo>
                <a:cubicBezTo>
                  <a:pt x="139227" y="-2812"/>
                  <a:pt x="272408" y="87516"/>
                  <a:pt x="272408" y="195390"/>
                </a:cubicBezTo>
                <a:cubicBezTo>
                  <a:pt x="272408" y="303264"/>
                  <a:pt x="139227" y="387836"/>
                  <a:pt x="93826" y="390714"/>
                </a:cubicBezTo>
                <a:cubicBezTo>
                  <a:pt x="48425" y="393592"/>
                  <a:pt x="0" y="320530"/>
                  <a:pt x="0" y="212656"/>
                </a:cubicBez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F3BA2CFC-7A47-4975-A061-56AE70D97716}"/>
              </a:ext>
            </a:extLst>
          </p:cNvPr>
          <p:cNvSpPr/>
          <p:nvPr/>
        </p:nvSpPr>
        <p:spPr>
          <a:xfrm rot="10147224">
            <a:off x="8438114" y="2241118"/>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A559EFE-A14F-4D69-924F-1B48276AD0AE}"/>
              </a:ext>
            </a:extLst>
          </p:cNvPr>
          <p:cNvSpPr/>
          <p:nvPr/>
        </p:nvSpPr>
        <p:spPr>
          <a:xfrm rot="13373802">
            <a:off x="8451472" y="2332369"/>
            <a:ext cx="1205654" cy="115517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E3FD89BE-4D0E-4744-AAE7-51A26D3C934F}"/>
              </a:ext>
            </a:extLst>
          </p:cNvPr>
          <p:cNvCxnSpPr>
            <a:cxnSpLocks/>
          </p:cNvCxnSpPr>
          <p:nvPr/>
        </p:nvCxnSpPr>
        <p:spPr>
          <a:xfrm flipH="1">
            <a:off x="8873024" y="1205923"/>
            <a:ext cx="111014" cy="48829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4F336B5-1D74-430E-9D2D-92C7BA1F259D}"/>
              </a:ext>
            </a:extLst>
          </p:cNvPr>
          <p:cNvSpPr/>
          <p:nvPr/>
        </p:nvSpPr>
        <p:spPr>
          <a:xfrm>
            <a:off x="9019623" y="4934150"/>
            <a:ext cx="925253" cy="369332"/>
          </a:xfrm>
          <a:prstGeom prst="rect">
            <a:avLst/>
          </a:prstGeom>
        </p:spPr>
        <p:txBody>
          <a:bodyPr wrap="none">
            <a:spAutoFit/>
          </a:bodyPr>
          <a:lstStyle/>
          <a:p>
            <a:r>
              <a:rPr lang="en-US" dirty="0">
                <a:latin typeface="AR DARLING" panose="02000000000000000000" pitchFamily="2" charset="0"/>
              </a:rPr>
              <a:t>B-Cell</a:t>
            </a:r>
          </a:p>
        </p:txBody>
      </p:sp>
      <p:pic>
        <p:nvPicPr>
          <p:cNvPr id="50" name="Picture 49" descr="A picture containing tableware, plate&#10;&#10;Description generated with very high confidence">
            <a:extLst>
              <a:ext uri="{FF2B5EF4-FFF2-40B4-BE49-F238E27FC236}">
                <a16:creationId xmlns:a16="http://schemas.microsoft.com/office/drawing/2014/main" id="{E168E54C-220B-4A16-98EF-CBE7370683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4032" y="5782307"/>
            <a:ext cx="1646505" cy="309222"/>
          </a:xfrm>
          <a:prstGeom prst="rect">
            <a:avLst/>
          </a:prstGeom>
        </p:spPr>
      </p:pic>
    </p:spTree>
    <p:extLst>
      <p:ext uri="{BB962C8B-B14F-4D97-AF65-F5344CB8AC3E}">
        <p14:creationId xmlns:p14="http://schemas.microsoft.com/office/powerpoint/2010/main" val="86216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1D9868D5-B7EB-4AD6-86F6-9D906C6BF86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90" b="93564" l="9795" r="88784">
                        <a14:foregroundMark x1="61137" y1="93564" x2="61137" y2="93564"/>
                        <a14:foregroundMark x1="58610" y1="67190" x2="58610" y2="67190"/>
                        <a14:foregroundMark x1="56240" y1="63422" x2="62243" y2="71586"/>
                        <a14:foregroundMark x1="55450" y1="69074" x2="61611" y2="66091"/>
                        <a14:foregroundMark x1="69036" y1="60440" x2="76935" y2="71586"/>
                        <a14:foregroundMark x1="72828" y1="67190" x2="68562" y2="75039"/>
                        <a14:foregroundMark x1="68562" y1="75039" x2="71248" y2="76138"/>
                        <a14:backgroundMark x1="50711" y1="50392" x2="50711" y2="50392"/>
                      </a14:backgroundRemoval>
                    </a14:imgEffect>
                  </a14:imgLayer>
                </a14:imgProps>
              </a:ext>
              <a:ext uri="{28A0092B-C50C-407E-A947-70E740481C1C}">
                <a14:useLocalDpi xmlns:a14="http://schemas.microsoft.com/office/drawing/2010/main" val="0"/>
              </a:ext>
            </a:extLst>
          </a:blip>
          <a:srcRect l="34882" t="47390" r="11063" b="3058"/>
          <a:stretch/>
        </p:blipFill>
        <p:spPr>
          <a:xfrm>
            <a:off x="7710052" y="2680855"/>
            <a:ext cx="2992583" cy="2763982"/>
          </a:xfrm>
          <a:prstGeom prst="rect">
            <a:avLst/>
          </a:prstGeom>
          <a:effectLst>
            <a:outerShdw blurRad="76200" dir="18900000" sy="23000" kx="-1200000" algn="bl" rotWithShape="0">
              <a:prstClr val="black">
                <a:alpha val="20000"/>
              </a:prstClr>
            </a:outerShdw>
          </a:effectLst>
        </p:spPr>
      </p:pic>
      <p:sp>
        <p:nvSpPr>
          <p:cNvPr id="2" name="Title 1">
            <a:extLst>
              <a:ext uri="{FF2B5EF4-FFF2-40B4-BE49-F238E27FC236}">
                <a16:creationId xmlns:a16="http://schemas.microsoft.com/office/drawing/2014/main" id="{76B00118-B372-4B83-8575-6DDE6102C8B8}"/>
              </a:ext>
            </a:extLst>
          </p:cNvPr>
          <p:cNvSpPr>
            <a:spLocks noGrp="1"/>
          </p:cNvSpPr>
          <p:nvPr>
            <p:ph type="title"/>
          </p:nvPr>
        </p:nvSpPr>
        <p:spPr>
          <a:xfrm>
            <a:off x="-57504" y="6255450"/>
            <a:ext cx="12192000" cy="521827"/>
          </a:xfrm>
          <a:solidFill>
            <a:srgbClr val="7030A0">
              <a:alpha val="18000"/>
            </a:srgbClr>
          </a:solidFill>
        </p:spPr>
        <p:txBody>
          <a:bodyPr>
            <a:noAutofit/>
          </a:bodyPr>
          <a:lstStyle/>
          <a:p>
            <a:pPr algn="ctr"/>
            <a:r>
              <a:rPr lang="en-US" sz="3200" b="1" dirty="0"/>
              <a:t>B-CELL CARRYING ANTIBODIES meets a PATHOGEN with ANTIGENS</a:t>
            </a:r>
          </a:p>
        </p:txBody>
      </p:sp>
      <p:pic>
        <p:nvPicPr>
          <p:cNvPr id="6" name="Content Placeholder 5" descr="A close up of a logo&#10;&#10;Description generated with high confidence">
            <a:extLst>
              <a:ext uri="{FF2B5EF4-FFF2-40B4-BE49-F238E27FC236}">
                <a16:creationId xmlns:a16="http://schemas.microsoft.com/office/drawing/2014/main" id="{9EDB0B5E-8950-469B-BBDF-A7C8646AE8B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359443" y="4671444"/>
            <a:ext cx="761776" cy="761776"/>
          </a:xfrm>
        </p:spPr>
      </p:pic>
      <p:pic>
        <p:nvPicPr>
          <p:cNvPr id="15" name="Content Placeholder 5" descr="A close up of a logo&#10;&#10;Description generated with high confidence">
            <a:extLst>
              <a:ext uri="{FF2B5EF4-FFF2-40B4-BE49-F238E27FC236}">
                <a16:creationId xmlns:a16="http://schemas.microsoft.com/office/drawing/2014/main" id="{B172522C-5EDF-45CA-9589-59603EB63766}"/>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0239752">
            <a:off x="9097782" y="5527264"/>
            <a:ext cx="759808" cy="714861"/>
          </a:xfrm>
          <a:prstGeom prst="rect">
            <a:avLst/>
          </a:prstGeom>
        </p:spPr>
      </p:pic>
      <p:pic>
        <p:nvPicPr>
          <p:cNvPr id="17" name="Content Placeholder 5" descr="A close up of a logo&#10;&#10;Description generated with high confidence">
            <a:extLst>
              <a:ext uri="{FF2B5EF4-FFF2-40B4-BE49-F238E27FC236}">
                <a16:creationId xmlns:a16="http://schemas.microsoft.com/office/drawing/2014/main" id="{67F00E6C-970D-40C8-96D5-60AF1117FA89}"/>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8884783">
            <a:off x="9842796" y="2364066"/>
            <a:ext cx="875931" cy="875931"/>
          </a:xfrm>
          <a:prstGeom prst="rect">
            <a:avLst/>
          </a:prstGeom>
        </p:spPr>
      </p:pic>
      <p:pic>
        <p:nvPicPr>
          <p:cNvPr id="18" name="Content Placeholder 5" descr="A close up of a logo&#10;&#10;Description generated with high confidence">
            <a:extLst>
              <a:ext uri="{FF2B5EF4-FFF2-40B4-BE49-F238E27FC236}">
                <a16:creationId xmlns:a16="http://schemas.microsoft.com/office/drawing/2014/main" id="{65299D87-D350-40DC-BDB9-61283ED596C8}"/>
              </a:ext>
            </a:extLst>
          </p:cNvPr>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21215064">
            <a:off x="10593077" y="3693540"/>
            <a:ext cx="859535" cy="859535"/>
          </a:xfrm>
          <a:prstGeom prst="rect">
            <a:avLst/>
          </a:prstGeom>
        </p:spPr>
      </p:pic>
      <p:pic>
        <p:nvPicPr>
          <p:cNvPr id="19" name="Content Placeholder 5" descr="A close up of a logo&#10;&#10;Description generated with high confidence">
            <a:extLst>
              <a:ext uri="{FF2B5EF4-FFF2-40B4-BE49-F238E27FC236}">
                <a16:creationId xmlns:a16="http://schemas.microsoft.com/office/drawing/2014/main" id="{1D6815E5-53CA-4A84-B883-5CB2B07D352E}"/>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6111">
            <a:off x="9687050" y="5044481"/>
            <a:ext cx="1098095" cy="1098095"/>
          </a:xfrm>
          <a:prstGeom prst="rect">
            <a:avLst/>
          </a:prstGeom>
        </p:spPr>
      </p:pic>
      <p:pic>
        <p:nvPicPr>
          <p:cNvPr id="20" name="Content Placeholder 5" descr="A close up of a logo&#10;&#10;Description generated with high confidence">
            <a:extLst>
              <a:ext uri="{FF2B5EF4-FFF2-40B4-BE49-F238E27FC236}">
                <a16:creationId xmlns:a16="http://schemas.microsoft.com/office/drawing/2014/main" id="{C388960B-16A3-434D-90D4-9B5CFBCD691F}"/>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21083203">
            <a:off x="8140891" y="5373377"/>
            <a:ext cx="875931" cy="875931"/>
          </a:xfrm>
          <a:prstGeom prst="rect">
            <a:avLst/>
          </a:prstGeom>
        </p:spPr>
      </p:pic>
      <p:sp>
        <p:nvSpPr>
          <p:cNvPr id="24" name="Cylinder 23">
            <a:extLst>
              <a:ext uri="{FF2B5EF4-FFF2-40B4-BE49-F238E27FC236}">
                <a16:creationId xmlns:a16="http://schemas.microsoft.com/office/drawing/2014/main" id="{EC7FF305-AD5A-4BD9-AA32-1C3A58FF8F88}"/>
              </a:ext>
            </a:extLst>
          </p:cNvPr>
          <p:cNvSpPr/>
          <p:nvPr/>
        </p:nvSpPr>
        <p:spPr>
          <a:xfrm rot="19755290">
            <a:off x="8541812" y="2444018"/>
            <a:ext cx="141837" cy="674427"/>
          </a:xfrm>
          <a:prstGeom prst="can">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5" descr="A close up of a logo&#10;&#10;Description generated with high confidence">
            <a:extLst>
              <a:ext uri="{FF2B5EF4-FFF2-40B4-BE49-F238E27FC236}">
                <a16:creationId xmlns:a16="http://schemas.microsoft.com/office/drawing/2014/main" id="{44F219B5-BEC2-4379-B8BB-C4168D97A2A4}"/>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522180">
            <a:off x="7589309" y="2212588"/>
            <a:ext cx="1098095" cy="1098095"/>
          </a:xfrm>
          <a:prstGeom prst="rect">
            <a:avLst/>
          </a:prstGeom>
        </p:spPr>
      </p:pic>
      <p:sp>
        <p:nvSpPr>
          <p:cNvPr id="25" name="Cylinder 24">
            <a:extLst>
              <a:ext uri="{FF2B5EF4-FFF2-40B4-BE49-F238E27FC236}">
                <a16:creationId xmlns:a16="http://schemas.microsoft.com/office/drawing/2014/main" id="{36DDBCC6-B1AE-4E13-9F34-210B872D46AB}"/>
              </a:ext>
            </a:extLst>
          </p:cNvPr>
          <p:cNvSpPr/>
          <p:nvPr/>
        </p:nvSpPr>
        <p:spPr>
          <a:xfrm rot="1550243" flipH="1">
            <a:off x="9848654" y="2696208"/>
            <a:ext cx="45719" cy="334736"/>
          </a:xfrm>
          <a:prstGeom prst="can">
            <a:avLst/>
          </a:prstGeom>
          <a:solidFill>
            <a:schemeClr val="bg2">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ircle: Hollow 25">
            <a:extLst>
              <a:ext uri="{FF2B5EF4-FFF2-40B4-BE49-F238E27FC236}">
                <a16:creationId xmlns:a16="http://schemas.microsoft.com/office/drawing/2014/main" id="{20F2E6A0-EA4C-4ADD-890D-2B03862C93FB}"/>
              </a:ext>
            </a:extLst>
          </p:cNvPr>
          <p:cNvSpPr/>
          <p:nvPr/>
        </p:nvSpPr>
        <p:spPr>
          <a:xfrm>
            <a:off x="8242060" y="2270005"/>
            <a:ext cx="294220" cy="369287"/>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ircle: Hollow 27">
            <a:extLst>
              <a:ext uri="{FF2B5EF4-FFF2-40B4-BE49-F238E27FC236}">
                <a16:creationId xmlns:a16="http://schemas.microsoft.com/office/drawing/2014/main" id="{03E1DCE2-0025-4A72-8C6C-2EBAF81E1375}"/>
              </a:ext>
            </a:extLst>
          </p:cNvPr>
          <p:cNvSpPr/>
          <p:nvPr/>
        </p:nvSpPr>
        <p:spPr>
          <a:xfrm>
            <a:off x="9849280" y="2506037"/>
            <a:ext cx="294220" cy="369287"/>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Cylinder 28">
            <a:extLst>
              <a:ext uri="{FF2B5EF4-FFF2-40B4-BE49-F238E27FC236}">
                <a16:creationId xmlns:a16="http://schemas.microsoft.com/office/drawing/2014/main" id="{6555810F-2B3A-4FC9-A0FE-CC7DEE34FEBC}"/>
              </a:ext>
            </a:extLst>
          </p:cNvPr>
          <p:cNvSpPr/>
          <p:nvPr/>
        </p:nvSpPr>
        <p:spPr>
          <a:xfrm rot="17219898">
            <a:off x="7906791" y="3149817"/>
            <a:ext cx="72153" cy="691527"/>
          </a:xfrm>
          <a:prstGeom prst="can">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5" descr="A close up of a logo&#10;&#10;Description generated with high confidence">
            <a:extLst>
              <a:ext uri="{FF2B5EF4-FFF2-40B4-BE49-F238E27FC236}">
                <a16:creationId xmlns:a16="http://schemas.microsoft.com/office/drawing/2014/main" id="{73C7B82D-E657-4422-9DAA-2E388E3BE388}"/>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20622046">
            <a:off x="7048893" y="3341571"/>
            <a:ext cx="845408" cy="845408"/>
          </a:xfrm>
          <a:prstGeom prst="rect">
            <a:avLst/>
          </a:prstGeom>
        </p:spPr>
      </p:pic>
      <p:sp>
        <p:nvSpPr>
          <p:cNvPr id="30" name="Circle: Hollow 29">
            <a:extLst>
              <a:ext uri="{FF2B5EF4-FFF2-40B4-BE49-F238E27FC236}">
                <a16:creationId xmlns:a16="http://schemas.microsoft.com/office/drawing/2014/main" id="{8D0CC276-124A-46DB-8641-92BA3B235FB6}"/>
              </a:ext>
            </a:extLst>
          </p:cNvPr>
          <p:cNvSpPr/>
          <p:nvPr/>
        </p:nvSpPr>
        <p:spPr>
          <a:xfrm rot="3625077">
            <a:off x="7386997" y="3243156"/>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ylinder 30">
            <a:extLst>
              <a:ext uri="{FF2B5EF4-FFF2-40B4-BE49-F238E27FC236}">
                <a16:creationId xmlns:a16="http://schemas.microsoft.com/office/drawing/2014/main" id="{D3BCB59E-4678-413C-93B5-45F10EE08A3A}"/>
              </a:ext>
            </a:extLst>
          </p:cNvPr>
          <p:cNvSpPr/>
          <p:nvPr/>
        </p:nvSpPr>
        <p:spPr>
          <a:xfrm rot="15289315">
            <a:off x="8021689" y="4487673"/>
            <a:ext cx="88798" cy="315140"/>
          </a:xfrm>
          <a:prstGeom prst="can">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ircle: Hollow 31">
            <a:extLst>
              <a:ext uri="{FF2B5EF4-FFF2-40B4-BE49-F238E27FC236}">
                <a16:creationId xmlns:a16="http://schemas.microsoft.com/office/drawing/2014/main" id="{869EA08B-B94E-4EB6-94A1-E6811BDE5BC8}"/>
              </a:ext>
            </a:extLst>
          </p:cNvPr>
          <p:cNvSpPr/>
          <p:nvPr/>
        </p:nvSpPr>
        <p:spPr>
          <a:xfrm>
            <a:off x="7742909" y="4579229"/>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Cylinder 32">
            <a:extLst>
              <a:ext uri="{FF2B5EF4-FFF2-40B4-BE49-F238E27FC236}">
                <a16:creationId xmlns:a16="http://schemas.microsoft.com/office/drawing/2014/main" id="{079EBDFB-65E1-4E53-A883-E5033D65B928}"/>
              </a:ext>
            </a:extLst>
          </p:cNvPr>
          <p:cNvSpPr/>
          <p:nvPr/>
        </p:nvSpPr>
        <p:spPr>
          <a:xfrm rot="15289315">
            <a:off x="10617427" y="3702792"/>
            <a:ext cx="88798" cy="315140"/>
          </a:xfrm>
          <a:prstGeom prst="can">
            <a:avLst/>
          </a:prstGeom>
          <a:solidFill>
            <a:schemeClr val="accent4">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ircle: Hollow 33">
            <a:extLst>
              <a:ext uri="{FF2B5EF4-FFF2-40B4-BE49-F238E27FC236}">
                <a16:creationId xmlns:a16="http://schemas.microsoft.com/office/drawing/2014/main" id="{0ADFF269-AF0A-43A1-B4DC-88669C37AF83}"/>
              </a:ext>
            </a:extLst>
          </p:cNvPr>
          <p:cNvSpPr/>
          <p:nvPr/>
        </p:nvSpPr>
        <p:spPr>
          <a:xfrm>
            <a:off x="10712802" y="3647081"/>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Circle: Hollow 34">
            <a:extLst>
              <a:ext uri="{FF2B5EF4-FFF2-40B4-BE49-F238E27FC236}">
                <a16:creationId xmlns:a16="http://schemas.microsoft.com/office/drawing/2014/main" id="{5482FDF2-84BA-4798-8992-19A008C6566B}"/>
              </a:ext>
            </a:extLst>
          </p:cNvPr>
          <p:cNvSpPr/>
          <p:nvPr/>
        </p:nvSpPr>
        <p:spPr>
          <a:xfrm>
            <a:off x="8449463" y="5370873"/>
            <a:ext cx="250634" cy="247847"/>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ylinder 35">
            <a:extLst>
              <a:ext uri="{FF2B5EF4-FFF2-40B4-BE49-F238E27FC236}">
                <a16:creationId xmlns:a16="http://schemas.microsoft.com/office/drawing/2014/main" id="{8DCEFA32-D87C-48AF-9192-7FE1922BC270}"/>
              </a:ext>
            </a:extLst>
          </p:cNvPr>
          <p:cNvSpPr/>
          <p:nvPr/>
        </p:nvSpPr>
        <p:spPr>
          <a:xfrm rot="19755290">
            <a:off x="10124174" y="4950892"/>
            <a:ext cx="66465" cy="248123"/>
          </a:xfrm>
          <a:prstGeom prst="can">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ylinder 36">
            <a:extLst>
              <a:ext uri="{FF2B5EF4-FFF2-40B4-BE49-F238E27FC236}">
                <a16:creationId xmlns:a16="http://schemas.microsoft.com/office/drawing/2014/main" id="{02AC6AA1-26E9-4A2D-BC1F-D7D15EBD52C3}"/>
              </a:ext>
            </a:extLst>
          </p:cNvPr>
          <p:cNvSpPr/>
          <p:nvPr/>
        </p:nvSpPr>
        <p:spPr>
          <a:xfrm rot="1550243" flipH="1">
            <a:off x="8628509" y="5172041"/>
            <a:ext cx="45719" cy="334736"/>
          </a:xfrm>
          <a:prstGeom prst="can">
            <a:avLst/>
          </a:prstGeom>
          <a:solidFill>
            <a:schemeClr val="bg2">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ylinder 37">
            <a:extLst>
              <a:ext uri="{FF2B5EF4-FFF2-40B4-BE49-F238E27FC236}">
                <a16:creationId xmlns:a16="http://schemas.microsoft.com/office/drawing/2014/main" id="{933BBDBE-3C4D-474F-A9B8-6EFCF21F7F12}"/>
              </a:ext>
            </a:extLst>
          </p:cNvPr>
          <p:cNvSpPr/>
          <p:nvPr/>
        </p:nvSpPr>
        <p:spPr>
          <a:xfrm rot="18049159">
            <a:off x="10500171" y="4482399"/>
            <a:ext cx="88798" cy="315140"/>
          </a:xfrm>
          <a:prstGeom prst="can">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ylinder 38">
            <a:extLst>
              <a:ext uri="{FF2B5EF4-FFF2-40B4-BE49-F238E27FC236}">
                <a16:creationId xmlns:a16="http://schemas.microsoft.com/office/drawing/2014/main" id="{ADFC72ED-5540-4869-84AE-68FD99FCDAA5}"/>
              </a:ext>
            </a:extLst>
          </p:cNvPr>
          <p:cNvSpPr/>
          <p:nvPr/>
        </p:nvSpPr>
        <p:spPr>
          <a:xfrm rot="21190549">
            <a:off x="9322662" y="5325617"/>
            <a:ext cx="88798" cy="315140"/>
          </a:xfrm>
          <a:prstGeom prst="can">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Content Placeholder 5" descr="A close up of a logo&#10;&#10;Description generated with high confidence">
            <a:extLst>
              <a:ext uri="{FF2B5EF4-FFF2-40B4-BE49-F238E27FC236}">
                <a16:creationId xmlns:a16="http://schemas.microsoft.com/office/drawing/2014/main" id="{4FD4666D-6616-4179-BEA6-0F218FF4DE0B}"/>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783087">
            <a:off x="10309184" y="4661171"/>
            <a:ext cx="759808" cy="714861"/>
          </a:xfrm>
          <a:prstGeom prst="rect">
            <a:avLst/>
          </a:prstGeom>
        </p:spPr>
      </p:pic>
      <p:sp>
        <p:nvSpPr>
          <p:cNvPr id="43" name="Title 1">
            <a:extLst>
              <a:ext uri="{FF2B5EF4-FFF2-40B4-BE49-F238E27FC236}">
                <a16:creationId xmlns:a16="http://schemas.microsoft.com/office/drawing/2014/main" id="{CD045487-16E1-4B1E-8360-A45D628CFD68}"/>
              </a:ext>
            </a:extLst>
          </p:cNvPr>
          <p:cNvSpPr txBox="1">
            <a:spLocks/>
          </p:cNvSpPr>
          <p:nvPr/>
        </p:nvSpPr>
        <p:spPr>
          <a:xfrm>
            <a:off x="0" y="0"/>
            <a:ext cx="12192000" cy="1929394"/>
          </a:xfrm>
          <a:prstGeom prst="rect">
            <a:avLst/>
          </a:prstGeom>
          <a:solidFill>
            <a:schemeClr val="tx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marL="571500" indent="-571500">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Each B-Cells contains antibodies (like a key) that are </a:t>
            </a:r>
            <a:r>
              <a:rPr lang="en-US" sz="2800" b="1" u="sng" dirty="0">
                <a:solidFill>
                  <a:schemeClr val="bg1"/>
                </a:solidFill>
                <a:effectLst>
                  <a:outerShdw blurRad="38100" dist="38100" dir="2700000" algn="tl">
                    <a:srgbClr val="000000">
                      <a:alpha val="43137"/>
                    </a:srgbClr>
                  </a:outerShdw>
                </a:effectLst>
              </a:rPr>
              <a:t>specific to only one antigen</a:t>
            </a:r>
            <a:r>
              <a:rPr lang="en-US" sz="2800" b="1" dirty="0">
                <a:solidFill>
                  <a:schemeClr val="bg1"/>
                </a:solidFill>
                <a:effectLst>
                  <a:outerShdw blurRad="38100" dist="38100" dir="2700000" algn="tl">
                    <a:srgbClr val="000000">
                      <a:alpha val="43137"/>
                    </a:srgbClr>
                  </a:outerShdw>
                </a:effectLst>
              </a:rPr>
              <a:t>. </a:t>
            </a:r>
          </a:p>
          <a:p>
            <a:pPr marL="571500" indent="-571500">
              <a:buFont typeface="Arial" panose="020B0604020202020204" pitchFamily="34" charset="0"/>
              <a:buChar char="•"/>
            </a:pPr>
            <a:r>
              <a:rPr lang="en-US" sz="2800" b="1" dirty="0">
                <a:solidFill>
                  <a:schemeClr val="bg1"/>
                </a:solidFill>
                <a:effectLst>
                  <a:outerShdw blurRad="38100" dist="38100" dir="2700000" algn="tl">
                    <a:srgbClr val="000000">
                      <a:alpha val="43137"/>
                    </a:srgbClr>
                  </a:outerShdw>
                </a:effectLst>
              </a:rPr>
              <a:t>A pathogen can have many antigens, but the B-Cell has only key to one antigen. </a:t>
            </a:r>
          </a:p>
        </p:txBody>
      </p:sp>
      <p:pic>
        <p:nvPicPr>
          <p:cNvPr id="7" name="Picture 6" descr="A picture containing clipart&#10;&#10;Description generated with very high confidence">
            <a:extLst>
              <a:ext uri="{FF2B5EF4-FFF2-40B4-BE49-F238E27FC236}">
                <a16:creationId xmlns:a16="http://schemas.microsoft.com/office/drawing/2014/main" id="{4DAEDE96-8A44-4407-8554-78B47D8842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66034" y="2210233"/>
            <a:ext cx="2562225" cy="3705225"/>
          </a:xfrm>
          <a:prstGeom prst="rect">
            <a:avLst/>
          </a:prstGeom>
        </p:spPr>
      </p:pic>
    </p:spTree>
    <p:extLst>
      <p:ext uri="{BB962C8B-B14F-4D97-AF65-F5344CB8AC3E}">
        <p14:creationId xmlns:p14="http://schemas.microsoft.com/office/powerpoint/2010/main" val="1856805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Cylinder 16">
            <a:extLst>
              <a:ext uri="{FF2B5EF4-FFF2-40B4-BE49-F238E27FC236}">
                <a16:creationId xmlns:a16="http://schemas.microsoft.com/office/drawing/2014/main" id="{A94A932E-576A-4B8F-AB6A-525D2693F657}"/>
              </a:ext>
            </a:extLst>
          </p:cNvPr>
          <p:cNvSpPr/>
          <p:nvPr/>
        </p:nvSpPr>
        <p:spPr>
          <a:xfrm rot="15043096">
            <a:off x="6324968" y="4333843"/>
            <a:ext cx="104548" cy="787209"/>
          </a:xfrm>
          <a:prstGeom prst="can">
            <a:avLst/>
          </a:prstGeom>
          <a:solidFill>
            <a:schemeClr val="accent4">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clipart&#10;&#10;Description generated with high confidence">
            <a:extLst>
              <a:ext uri="{FF2B5EF4-FFF2-40B4-BE49-F238E27FC236}">
                <a16:creationId xmlns:a16="http://schemas.microsoft.com/office/drawing/2014/main" id="{66B528A3-36D6-4C6B-9DB9-10BC2D9E180D}"/>
              </a:ext>
            </a:extLst>
          </p:cNvPr>
          <p:cNvPicPr>
            <a:picLocks noChangeAspect="1"/>
          </p:cNvPicPr>
          <p:nvPr/>
        </p:nvPicPr>
        <p:blipFill rotWithShape="1">
          <a:blip r:embed="rId2"/>
          <a:srcRect r="2254" b="1"/>
          <a:stretch/>
        </p:blipFill>
        <p:spPr>
          <a:xfrm>
            <a:off x="7556408" y="10"/>
            <a:ext cx="4635591" cy="6857990"/>
          </a:xfrm>
          <a:prstGeom prst="rect">
            <a:avLst/>
          </a:prstGeom>
          <a:effectLst/>
        </p:spPr>
      </p:pic>
      <p:sp>
        <p:nvSpPr>
          <p:cNvPr id="2" name="Title 1">
            <a:extLst>
              <a:ext uri="{FF2B5EF4-FFF2-40B4-BE49-F238E27FC236}">
                <a16:creationId xmlns:a16="http://schemas.microsoft.com/office/drawing/2014/main" id="{190EFFC9-62D3-46F6-9BBA-286CA08A9056}"/>
              </a:ext>
            </a:extLst>
          </p:cNvPr>
          <p:cNvSpPr>
            <a:spLocks noGrp="1"/>
          </p:cNvSpPr>
          <p:nvPr>
            <p:ph type="title"/>
          </p:nvPr>
        </p:nvSpPr>
        <p:spPr>
          <a:xfrm>
            <a:off x="648928" y="136037"/>
            <a:ext cx="6586491" cy="1297506"/>
          </a:xfrm>
        </p:spPr>
        <p:txBody>
          <a:bodyPr>
            <a:normAutofit/>
          </a:bodyPr>
          <a:lstStyle/>
          <a:p>
            <a:r>
              <a:rPr lang="en-US" sz="5400" i="1" dirty="0">
                <a:latin typeface="Cooper Std Black" panose="0208090304030B020404" pitchFamily="18" charset="0"/>
              </a:rPr>
              <a:t>THE INVASION!</a:t>
            </a:r>
          </a:p>
        </p:txBody>
      </p:sp>
      <p:sp>
        <p:nvSpPr>
          <p:cNvPr id="3" name="Content Placeholder 2">
            <a:extLst>
              <a:ext uri="{FF2B5EF4-FFF2-40B4-BE49-F238E27FC236}">
                <a16:creationId xmlns:a16="http://schemas.microsoft.com/office/drawing/2014/main" id="{AA63FE82-AD57-4580-8EA7-8E1118287B49}"/>
              </a:ext>
            </a:extLst>
          </p:cNvPr>
          <p:cNvSpPr>
            <a:spLocks noGrp="1"/>
          </p:cNvSpPr>
          <p:nvPr>
            <p:ph idx="1"/>
          </p:nvPr>
        </p:nvSpPr>
        <p:spPr>
          <a:xfrm>
            <a:off x="648930" y="1433543"/>
            <a:ext cx="6586489" cy="4790277"/>
          </a:xfrm>
        </p:spPr>
        <p:txBody>
          <a:bodyPr>
            <a:normAutofit/>
          </a:bodyPr>
          <a:lstStyle/>
          <a:p>
            <a:r>
              <a:rPr lang="en-US" dirty="0"/>
              <a:t>When an antigen invades the body,  it will encounter many B-Cells.</a:t>
            </a:r>
          </a:p>
          <a:p>
            <a:r>
              <a:rPr lang="en-US" dirty="0"/>
              <a:t>Since, each B-Cell is specific to only one antigen, the antigen may come across a multitude of B-Cells that it does not bind with… before it comes across a B-Cell that DOES!</a:t>
            </a:r>
          </a:p>
          <a:p>
            <a:pPr marL="0" indent="0">
              <a:buNone/>
            </a:pPr>
            <a:endParaRPr lang="en-US" dirty="0"/>
          </a:p>
        </p:txBody>
      </p:sp>
      <p:sp>
        <p:nvSpPr>
          <p:cNvPr id="6" name="Rectangle 5">
            <a:extLst>
              <a:ext uri="{FF2B5EF4-FFF2-40B4-BE49-F238E27FC236}">
                <a16:creationId xmlns:a16="http://schemas.microsoft.com/office/drawing/2014/main" id="{AB3B92DC-93D1-4075-86AB-48939C1835C8}"/>
              </a:ext>
            </a:extLst>
          </p:cNvPr>
          <p:cNvSpPr/>
          <p:nvPr/>
        </p:nvSpPr>
        <p:spPr>
          <a:xfrm rot="5400000">
            <a:off x="4610180" y="5093681"/>
            <a:ext cx="2182620" cy="1073943"/>
          </a:xfrm>
          <a:custGeom>
            <a:avLst/>
            <a:gdLst>
              <a:gd name="connsiteX0" fmla="*/ 0 w 1880419"/>
              <a:gd name="connsiteY0" fmla="*/ 0 h 1681843"/>
              <a:gd name="connsiteX1" fmla="*/ 1880419 w 1880419"/>
              <a:gd name="connsiteY1" fmla="*/ 0 h 1681843"/>
              <a:gd name="connsiteX2" fmla="*/ 1880419 w 1880419"/>
              <a:gd name="connsiteY2" fmla="*/ 1681843 h 1681843"/>
              <a:gd name="connsiteX3" fmla="*/ 0 w 1880419"/>
              <a:gd name="connsiteY3" fmla="*/ 1681843 h 1681843"/>
              <a:gd name="connsiteX4" fmla="*/ 0 w 1880419"/>
              <a:gd name="connsiteY4" fmla="*/ 0 h 1681843"/>
              <a:gd name="connsiteX0" fmla="*/ 174171 w 2054590"/>
              <a:gd name="connsiteY0" fmla="*/ 0 h 1681843"/>
              <a:gd name="connsiteX1" fmla="*/ 2054590 w 2054590"/>
              <a:gd name="connsiteY1" fmla="*/ 0 h 1681843"/>
              <a:gd name="connsiteX2" fmla="*/ 2054590 w 2054590"/>
              <a:gd name="connsiteY2" fmla="*/ 1681843 h 1681843"/>
              <a:gd name="connsiteX3" fmla="*/ 174171 w 2054590"/>
              <a:gd name="connsiteY3" fmla="*/ 1681843 h 1681843"/>
              <a:gd name="connsiteX4" fmla="*/ 174171 w 2054590"/>
              <a:gd name="connsiteY4" fmla="*/ 0 h 1681843"/>
              <a:gd name="connsiteX0" fmla="*/ 116544 w 2078603"/>
              <a:gd name="connsiteY0" fmla="*/ 0 h 1681844"/>
              <a:gd name="connsiteX1" fmla="*/ 2078603 w 2078603"/>
              <a:gd name="connsiteY1" fmla="*/ 1 h 1681844"/>
              <a:gd name="connsiteX2" fmla="*/ 2078603 w 2078603"/>
              <a:gd name="connsiteY2" fmla="*/ 1681844 h 1681844"/>
              <a:gd name="connsiteX3" fmla="*/ 198184 w 2078603"/>
              <a:gd name="connsiteY3" fmla="*/ 1681844 h 1681844"/>
              <a:gd name="connsiteX4" fmla="*/ 116544 w 2078603"/>
              <a:gd name="connsiteY4" fmla="*/ 0 h 1681844"/>
              <a:gd name="connsiteX0" fmla="*/ 156785 w 2118844"/>
              <a:gd name="connsiteY0" fmla="*/ 0 h 1681844"/>
              <a:gd name="connsiteX1" fmla="*/ 2118844 w 2118844"/>
              <a:gd name="connsiteY1" fmla="*/ 1 h 1681844"/>
              <a:gd name="connsiteX2" fmla="*/ 2118844 w 2118844"/>
              <a:gd name="connsiteY2" fmla="*/ 1681844 h 1681844"/>
              <a:gd name="connsiteX3" fmla="*/ 238425 w 2118844"/>
              <a:gd name="connsiteY3" fmla="*/ 1681844 h 1681844"/>
              <a:gd name="connsiteX4" fmla="*/ 156785 w 2118844"/>
              <a:gd name="connsiteY4" fmla="*/ 0 h 1681844"/>
              <a:gd name="connsiteX0" fmla="*/ 162375 w 2124434"/>
              <a:gd name="connsiteY0" fmla="*/ 0 h 1681844"/>
              <a:gd name="connsiteX1" fmla="*/ 2124434 w 2124434"/>
              <a:gd name="connsiteY1" fmla="*/ 1 h 1681844"/>
              <a:gd name="connsiteX2" fmla="*/ 2124434 w 2124434"/>
              <a:gd name="connsiteY2" fmla="*/ 1681844 h 1681844"/>
              <a:gd name="connsiteX3" fmla="*/ 244015 w 2124434"/>
              <a:gd name="connsiteY3" fmla="*/ 1681844 h 1681844"/>
              <a:gd name="connsiteX4" fmla="*/ 162375 w 2124434"/>
              <a:gd name="connsiteY4" fmla="*/ 0 h 1681844"/>
              <a:gd name="connsiteX0" fmla="*/ 162375 w 2124434"/>
              <a:gd name="connsiteY0" fmla="*/ 0 h 1761672"/>
              <a:gd name="connsiteX1" fmla="*/ 2124434 w 2124434"/>
              <a:gd name="connsiteY1" fmla="*/ 1 h 1761672"/>
              <a:gd name="connsiteX2" fmla="*/ 2124434 w 2124434"/>
              <a:gd name="connsiteY2" fmla="*/ 1681844 h 1761672"/>
              <a:gd name="connsiteX3" fmla="*/ 244015 w 2124434"/>
              <a:gd name="connsiteY3" fmla="*/ 1681844 h 1761672"/>
              <a:gd name="connsiteX4" fmla="*/ 162375 w 2124434"/>
              <a:gd name="connsiteY4" fmla="*/ 0 h 1761672"/>
              <a:gd name="connsiteX0" fmla="*/ 162375 w 2124434"/>
              <a:gd name="connsiteY0" fmla="*/ 101599 h 1863271"/>
              <a:gd name="connsiteX1" fmla="*/ 2124434 w 2124434"/>
              <a:gd name="connsiteY1" fmla="*/ 101600 h 1863271"/>
              <a:gd name="connsiteX2" fmla="*/ 2124434 w 2124434"/>
              <a:gd name="connsiteY2" fmla="*/ 1783443 h 1863271"/>
              <a:gd name="connsiteX3" fmla="*/ 244015 w 2124434"/>
              <a:gd name="connsiteY3" fmla="*/ 1783443 h 1863271"/>
              <a:gd name="connsiteX4" fmla="*/ 162375 w 2124434"/>
              <a:gd name="connsiteY4" fmla="*/ 101599 h 1863271"/>
              <a:gd name="connsiteX0" fmla="*/ 162375 w 2204264"/>
              <a:gd name="connsiteY0" fmla="*/ 101599 h 1863271"/>
              <a:gd name="connsiteX1" fmla="*/ 2124434 w 2204264"/>
              <a:gd name="connsiteY1" fmla="*/ 101600 h 1863271"/>
              <a:gd name="connsiteX2" fmla="*/ 2124434 w 2204264"/>
              <a:gd name="connsiteY2" fmla="*/ 1783443 h 1863271"/>
              <a:gd name="connsiteX3" fmla="*/ 244015 w 2204264"/>
              <a:gd name="connsiteY3" fmla="*/ 1783443 h 1863271"/>
              <a:gd name="connsiteX4" fmla="*/ 162375 w 2204264"/>
              <a:gd name="connsiteY4" fmla="*/ 101599 h 1863271"/>
              <a:gd name="connsiteX0" fmla="*/ 162375 w 2230693"/>
              <a:gd name="connsiteY0" fmla="*/ 101599 h 1863271"/>
              <a:gd name="connsiteX1" fmla="*/ 2124434 w 2230693"/>
              <a:gd name="connsiteY1" fmla="*/ 101600 h 1863271"/>
              <a:gd name="connsiteX2" fmla="*/ 2124434 w 2230693"/>
              <a:gd name="connsiteY2" fmla="*/ 1783443 h 1863271"/>
              <a:gd name="connsiteX3" fmla="*/ 244015 w 2230693"/>
              <a:gd name="connsiteY3" fmla="*/ 1783443 h 1863271"/>
              <a:gd name="connsiteX4" fmla="*/ 162375 w 2230693"/>
              <a:gd name="connsiteY4" fmla="*/ 101599 h 1863271"/>
              <a:gd name="connsiteX0" fmla="*/ 162375 w 2230693"/>
              <a:gd name="connsiteY0" fmla="*/ 101599 h 1900500"/>
              <a:gd name="connsiteX1" fmla="*/ 2124434 w 2230693"/>
              <a:gd name="connsiteY1" fmla="*/ 101600 h 1900500"/>
              <a:gd name="connsiteX2" fmla="*/ 2124434 w 2230693"/>
              <a:gd name="connsiteY2" fmla="*/ 1783443 h 1900500"/>
              <a:gd name="connsiteX3" fmla="*/ 244015 w 2230693"/>
              <a:gd name="connsiteY3" fmla="*/ 1783443 h 1900500"/>
              <a:gd name="connsiteX4" fmla="*/ 162375 w 2230693"/>
              <a:gd name="connsiteY4" fmla="*/ 101599 h 1900500"/>
              <a:gd name="connsiteX0" fmla="*/ 162375 w 2230693"/>
              <a:gd name="connsiteY0" fmla="*/ 142460 h 1941361"/>
              <a:gd name="connsiteX1" fmla="*/ 2124434 w 2230693"/>
              <a:gd name="connsiteY1" fmla="*/ 142461 h 1941361"/>
              <a:gd name="connsiteX2" fmla="*/ 2124434 w 2230693"/>
              <a:gd name="connsiteY2" fmla="*/ 1824304 h 1941361"/>
              <a:gd name="connsiteX3" fmla="*/ 244015 w 2230693"/>
              <a:gd name="connsiteY3" fmla="*/ 1824304 h 1941361"/>
              <a:gd name="connsiteX4" fmla="*/ 162375 w 2230693"/>
              <a:gd name="connsiteY4" fmla="*/ 142460 h 1941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693" h="1941361">
                <a:moveTo>
                  <a:pt x="162375" y="142460"/>
                </a:moveTo>
                <a:cubicBezTo>
                  <a:pt x="1110309" y="-86140"/>
                  <a:pt x="1519403" y="-4497"/>
                  <a:pt x="2124434" y="142461"/>
                </a:cubicBezTo>
                <a:cubicBezTo>
                  <a:pt x="2304052" y="1062304"/>
                  <a:pt x="2222409" y="1165718"/>
                  <a:pt x="2124434" y="1824304"/>
                </a:cubicBezTo>
                <a:cubicBezTo>
                  <a:pt x="1546614" y="1954932"/>
                  <a:pt x="1034107" y="2003919"/>
                  <a:pt x="244015" y="1824304"/>
                </a:cubicBezTo>
                <a:cubicBezTo>
                  <a:pt x="-147871" y="969775"/>
                  <a:pt x="15421" y="1029646"/>
                  <a:pt x="162375" y="142460"/>
                </a:cubicBezTo>
                <a:close/>
              </a:path>
            </a:pathLst>
          </a:cu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1122417-09AA-4B40-9F0C-29A95E88E47B}"/>
              </a:ext>
            </a:extLst>
          </p:cNvPr>
          <p:cNvSpPr/>
          <p:nvPr/>
        </p:nvSpPr>
        <p:spPr>
          <a:xfrm>
            <a:off x="5309605" y="4966519"/>
            <a:ext cx="391885" cy="356595"/>
          </a:xfrm>
          <a:prstGeom prst="ellipse">
            <a:avLst/>
          </a:prstGeom>
          <a:solidFill>
            <a:schemeClr val="bg1"/>
          </a:solidFill>
          <a:ln w="762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8D923CB-BA2B-40F3-8961-A0D11AE24112}"/>
              </a:ext>
            </a:extLst>
          </p:cNvPr>
          <p:cNvSpPr/>
          <p:nvPr/>
        </p:nvSpPr>
        <p:spPr>
          <a:xfrm>
            <a:off x="5772635" y="4966518"/>
            <a:ext cx="391885" cy="356595"/>
          </a:xfrm>
          <a:prstGeom prst="ellipse">
            <a:avLst/>
          </a:prstGeom>
          <a:solidFill>
            <a:schemeClr val="bg1"/>
          </a:solidFill>
          <a:ln w="762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A062E10-ADAC-46D1-A562-7EE742C214B6}"/>
              </a:ext>
            </a:extLst>
          </p:cNvPr>
          <p:cNvSpPr/>
          <p:nvPr/>
        </p:nvSpPr>
        <p:spPr>
          <a:xfrm>
            <a:off x="5490189" y="5009565"/>
            <a:ext cx="220920" cy="2041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2320B3E-3713-4216-BFCD-DAC947793EBA}"/>
              </a:ext>
            </a:extLst>
          </p:cNvPr>
          <p:cNvSpPr/>
          <p:nvPr/>
        </p:nvSpPr>
        <p:spPr>
          <a:xfrm>
            <a:off x="5687100" y="5353546"/>
            <a:ext cx="220920" cy="2041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64110CB-9762-4F2A-9E43-9FDA58CE74CA}"/>
              </a:ext>
            </a:extLst>
          </p:cNvPr>
          <p:cNvSpPr/>
          <p:nvPr/>
        </p:nvSpPr>
        <p:spPr>
          <a:xfrm>
            <a:off x="5922410" y="5019382"/>
            <a:ext cx="220920" cy="2041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Content Placeholder 5" descr="A close up of a logo&#10;&#10;Description generated with high confidence">
            <a:extLst>
              <a:ext uri="{FF2B5EF4-FFF2-40B4-BE49-F238E27FC236}">
                <a16:creationId xmlns:a16="http://schemas.microsoft.com/office/drawing/2014/main" id="{5030729E-965D-4189-85AA-2ED6C6952500}"/>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20968845">
            <a:off x="6513770" y="4569979"/>
            <a:ext cx="859535" cy="859535"/>
          </a:xfrm>
          <a:prstGeom prst="rect">
            <a:avLst/>
          </a:prstGeom>
        </p:spPr>
      </p:pic>
      <p:sp>
        <p:nvSpPr>
          <p:cNvPr id="18" name="Circle: Hollow 17">
            <a:extLst>
              <a:ext uri="{FF2B5EF4-FFF2-40B4-BE49-F238E27FC236}">
                <a16:creationId xmlns:a16="http://schemas.microsoft.com/office/drawing/2014/main" id="{8210C218-1E8F-46B6-9E85-D86988D4C952}"/>
              </a:ext>
            </a:extLst>
          </p:cNvPr>
          <p:cNvSpPr/>
          <p:nvPr/>
        </p:nvSpPr>
        <p:spPr>
          <a:xfrm rot="21353781">
            <a:off x="6689001" y="4426747"/>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p14="http://schemas.microsoft.com/office/powerpoint/2010/main">
        <mc:Choice Requires="p14">
          <p:contentPart p14:bwMode="auto" r:id="rId4">
            <p14:nvContentPartPr>
              <p14:cNvPr id="25" name="Ink 24">
                <a:extLst>
                  <a:ext uri="{FF2B5EF4-FFF2-40B4-BE49-F238E27FC236}">
                    <a16:creationId xmlns:a16="http://schemas.microsoft.com/office/drawing/2014/main" id="{BE7AE289-B720-4048-B4F6-328CFFD03F7B}"/>
                  </a:ext>
                </a:extLst>
              </p14:cNvPr>
              <p14:cNvContentPartPr/>
              <p14:nvPr/>
            </p14:nvContentPartPr>
            <p14:xfrm>
              <a:off x="6743854" y="4601443"/>
              <a:ext cx="48960" cy="169560"/>
            </p14:xfrm>
          </p:contentPart>
        </mc:Choice>
        <mc:Fallback xmlns="">
          <p:pic>
            <p:nvPicPr>
              <p:cNvPr id="25" name="Ink 24">
                <a:extLst>
                  <a:ext uri="{FF2B5EF4-FFF2-40B4-BE49-F238E27FC236}">
                    <a16:creationId xmlns:a16="http://schemas.microsoft.com/office/drawing/2014/main" id="{BE7AE289-B720-4048-B4F6-328CFFD03F7B}"/>
                  </a:ext>
                </a:extLst>
              </p:cNvPr>
              <p:cNvPicPr/>
              <p:nvPr/>
            </p:nvPicPr>
            <p:blipFill>
              <a:blip r:embed="rId5"/>
              <a:stretch>
                <a:fillRect/>
              </a:stretch>
            </p:blipFill>
            <p:spPr>
              <a:xfrm>
                <a:off x="6739534" y="4597123"/>
                <a:ext cx="5760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8" name="Ink 27">
                <a:extLst>
                  <a:ext uri="{FF2B5EF4-FFF2-40B4-BE49-F238E27FC236}">
                    <a16:creationId xmlns:a16="http://schemas.microsoft.com/office/drawing/2014/main" id="{93B44C50-332F-4CBC-A0A7-87E3C9933298}"/>
                  </a:ext>
                </a:extLst>
              </p14:cNvPr>
              <p14:cNvContentPartPr/>
              <p14:nvPr/>
            </p14:nvContentPartPr>
            <p14:xfrm>
              <a:off x="6802534" y="4718803"/>
              <a:ext cx="6840" cy="33120"/>
            </p14:xfrm>
          </p:contentPart>
        </mc:Choice>
        <mc:Fallback xmlns="">
          <p:pic>
            <p:nvPicPr>
              <p:cNvPr id="28" name="Ink 27">
                <a:extLst>
                  <a:ext uri="{FF2B5EF4-FFF2-40B4-BE49-F238E27FC236}">
                    <a16:creationId xmlns:a16="http://schemas.microsoft.com/office/drawing/2014/main" id="{93B44C50-332F-4CBC-A0A7-87E3C9933298}"/>
                  </a:ext>
                </a:extLst>
              </p:cNvPr>
              <p:cNvPicPr/>
              <p:nvPr/>
            </p:nvPicPr>
            <p:blipFill>
              <a:blip r:embed="rId7"/>
              <a:stretch>
                <a:fillRect/>
              </a:stretch>
            </p:blipFill>
            <p:spPr>
              <a:xfrm>
                <a:off x="6798214" y="4714483"/>
                <a:ext cx="15480" cy="41760"/>
              </a:xfrm>
              <a:prstGeom prst="rect">
                <a:avLst/>
              </a:prstGeom>
            </p:spPr>
          </p:pic>
        </mc:Fallback>
      </mc:AlternateContent>
      <p:sp>
        <p:nvSpPr>
          <p:cNvPr id="29" name="Speech Bubble: Oval 28">
            <a:extLst>
              <a:ext uri="{FF2B5EF4-FFF2-40B4-BE49-F238E27FC236}">
                <a16:creationId xmlns:a16="http://schemas.microsoft.com/office/drawing/2014/main" id="{518EB8D5-218F-46B5-BBD5-48E08042AF54}"/>
              </a:ext>
            </a:extLst>
          </p:cNvPr>
          <p:cNvSpPr/>
          <p:nvPr/>
        </p:nvSpPr>
        <p:spPr>
          <a:xfrm flipH="1">
            <a:off x="1022959" y="4407798"/>
            <a:ext cx="3590825" cy="2185909"/>
          </a:xfrm>
          <a:prstGeom prst="wedgeEllipseCallout">
            <a:avLst>
              <a:gd name="adj1" fmla="val -58578"/>
              <a:gd name="adj2" fmla="val 750"/>
            </a:avLst>
          </a:prstGeom>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Oh! Umm.. I was..  Umm.. just passing through officer.</a:t>
            </a:r>
          </a:p>
        </p:txBody>
      </p:sp>
      <p:pic>
        <p:nvPicPr>
          <p:cNvPr id="30" name="Picture 29" descr="A picture containing clipart&#10;&#10;Description generated with high confidence">
            <a:extLst>
              <a:ext uri="{FF2B5EF4-FFF2-40B4-BE49-F238E27FC236}">
                <a16:creationId xmlns:a16="http://schemas.microsoft.com/office/drawing/2014/main" id="{4F690202-AFE9-4668-8B44-AD7F3B3E3E9F}"/>
              </a:ext>
            </a:extLst>
          </p:cNvPr>
          <p:cNvPicPr>
            <a:picLocks noChangeAspect="1"/>
          </p:cNvPicPr>
          <p:nvPr/>
        </p:nvPicPr>
        <p:blipFill rotWithShape="1">
          <a:blip r:embed="rId2"/>
          <a:srcRect r="2254" b="1"/>
          <a:stretch/>
        </p:blipFill>
        <p:spPr>
          <a:xfrm>
            <a:off x="7444544" y="319"/>
            <a:ext cx="4635591" cy="6857990"/>
          </a:xfrm>
          <a:prstGeom prst="rect">
            <a:avLst/>
          </a:prstGeom>
          <a:effectLst/>
        </p:spPr>
      </p:pic>
    </p:spTree>
    <p:extLst>
      <p:ext uri="{BB962C8B-B14F-4D97-AF65-F5344CB8AC3E}">
        <p14:creationId xmlns:p14="http://schemas.microsoft.com/office/powerpoint/2010/main" val="137512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picture containing clipart&#10;&#10;Description generated with high confidence">
            <a:extLst>
              <a:ext uri="{FF2B5EF4-FFF2-40B4-BE49-F238E27FC236}">
                <a16:creationId xmlns:a16="http://schemas.microsoft.com/office/drawing/2014/main" id="{BF2FCF39-338E-418F-A40B-625ED0CDAD44}"/>
              </a:ext>
            </a:extLst>
          </p:cNvPr>
          <p:cNvPicPr>
            <a:picLocks noChangeAspect="1"/>
          </p:cNvPicPr>
          <p:nvPr/>
        </p:nvPicPr>
        <p:blipFill rotWithShape="1">
          <a:blip r:embed="rId2"/>
          <a:srcRect r="2254" b="6075"/>
          <a:stretch/>
        </p:blipFill>
        <p:spPr>
          <a:xfrm flipH="1">
            <a:off x="1403832" y="1406799"/>
            <a:ext cx="3489319" cy="4848652"/>
          </a:xfrm>
          <a:prstGeom prst="rect">
            <a:avLst/>
          </a:prstGeom>
          <a:effectLst/>
        </p:spPr>
      </p:pic>
      <p:pic>
        <p:nvPicPr>
          <p:cNvPr id="4" name="Content Placeholder 6">
            <a:extLst>
              <a:ext uri="{FF2B5EF4-FFF2-40B4-BE49-F238E27FC236}">
                <a16:creationId xmlns:a16="http://schemas.microsoft.com/office/drawing/2014/main" id="{1D9868D5-B7EB-4AD6-86F6-9D906C6BF86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890" b="93564" l="9795" r="88784">
                        <a14:foregroundMark x1="61137" y1="93564" x2="61137" y2="93564"/>
                        <a14:foregroundMark x1="58610" y1="67190" x2="58610" y2="67190"/>
                        <a14:foregroundMark x1="56240" y1="63422" x2="62243" y2="71586"/>
                        <a14:foregroundMark x1="55450" y1="69074" x2="61611" y2="66091"/>
                        <a14:foregroundMark x1="69036" y1="60440" x2="76935" y2="71586"/>
                        <a14:foregroundMark x1="72828" y1="67190" x2="68562" y2="75039"/>
                        <a14:foregroundMark x1="68562" y1="75039" x2="71248" y2="76138"/>
                        <a14:backgroundMark x1="50711" y1="50392" x2="50711" y2="50392"/>
                      </a14:backgroundRemoval>
                    </a14:imgEffect>
                  </a14:imgLayer>
                </a14:imgProps>
              </a:ext>
              <a:ext uri="{28A0092B-C50C-407E-A947-70E740481C1C}">
                <a14:useLocalDpi xmlns:a14="http://schemas.microsoft.com/office/drawing/2010/main" val="0"/>
              </a:ext>
            </a:extLst>
          </a:blip>
          <a:srcRect l="34882" t="47390" r="11063" b="3058"/>
          <a:stretch/>
        </p:blipFill>
        <p:spPr>
          <a:xfrm>
            <a:off x="7710052" y="2680855"/>
            <a:ext cx="2992583" cy="2763982"/>
          </a:xfrm>
          <a:prstGeom prst="rect">
            <a:avLst/>
          </a:prstGeom>
          <a:effectLst>
            <a:outerShdw blurRad="76200" dir="18900000" sy="23000" kx="-1200000" algn="bl" rotWithShape="0">
              <a:prstClr val="black">
                <a:alpha val="20000"/>
              </a:prstClr>
            </a:outerShdw>
          </a:effectLst>
        </p:spPr>
      </p:pic>
      <p:sp>
        <p:nvSpPr>
          <p:cNvPr id="2" name="Title 1">
            <a:extLst>
              <a:ext uri="{FF2B5EF4-FFF2-40B4-BE49-F238E27FC236}">
                <a16:creationId xmlns:a16="http://schemas.microsoft.com/office/drawing/2014/main" id="{76B00118-B372-4B83-8575-6DDE6102C8B8}"/>
              </a:ext>
            </a:extLst>
          </p:cNvPr>
          <p:cNvSpPr>
            <a:spLocks noGrp="1"/>
          </p:cNvSpPr>
          <p:nvPr>
            <p:ph type="title"/>
          </p:nvPr>
        </p:nvSpPr>
        <p:spPr>
          <a:xfrm>
            <a:off x="-57504" y="6255450"/>
            <a:ext cx="12192000" cy="521827"/>
          </a:xfrm>
          <a:solidFill>
            <a:srgbClr val="7030A0">
              <a:alpha val="18000"/>
            </a:srgbClr>
          </a:solidFill>
        </p:spPr>
        <p:txBody>
          <a:bodyPr>
            <a:noAutofit/>
          </a:bodyPr>
          <a:lstStyle/>
          <a:p>
            <a:pPr algn="ctr"/>
            <a:r>
              <a:rPr lang="en-US" sz="3200" b="1" dirty="0"/>
              <a:t>B-CELL CARRYING ANTIBODIES</a:t>
            </a:r>
          </a:p>
        </p:txBody>
      </p:sp>
      <p:pic>
        <p:nvPicPr>
          <p:cNvPr id="6" name="Content Placeholder 5" descr="A close up of a logo&#10;&#10;Description generated with high confidence">
            <a:extLst>
              <a:ext uri="{FF2B5EF4-FFF2-40B4-BE49-F238E27FC236}">
                <a16:creationId xmlns:a16="http://schemas.microsoft.com/office/drawing/2014/main" id="{9EDB0B5E-8950-469B-BBDF-A7C8646AE8B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359443" y="4671444"/>
            <a:ext cx="761776" cy="761776"/>
          </a:xfrm>
        </p:spPr>
      </p:pic>
      <p:pic>
        <p:nvPicPr>
          <p:cNvPr id="15" name="Content Placeholder 5" descr="A close up of a logo&#10;&#10;Description generated with high confidence">
            <a:extLst>
              <a:ext uri="{FF2B5EF4-FFF2-40B4-BE49-F238E27FC236}">
                <a16:creationId xmlns:a16="http://schemas.microsoft.com/office/drawing/2014/main" id="{B172522C-5EDF-45CA-9589-59603EB63766}"/>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20239752">
            <a:off x="9097782" y="5527264"/>
            <a:ext cx="759808" cy="714861"/>
          </a:xfrm>
          <a:prstGeom prst="rect">
            <a:avLst/>
          </a:prstGeom>
        </p:spPr>
      </p:pic>
      <p:pic>
        <p:nvPicPr>
          <p:cNvPr id="17" name="Content Placeholder 5" descr="A close up of a logo&#10;&#10;Description generated with high confidence">
            <a:extLst>
              <a:ext uri="{FF2B5EF4-FFF2-40B4-BE49-F238E27FC236}">
                <a16:creationId xmlns:a16="http://schemas.microsoft.com/office/drawing/2014/main" id="{67F00E6C-970D-40C8-96D5-60AF1117FA89}"/>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18884783">
            <a:off x="9842796" y="2364066"/>
            <a:ext cx="875931" cy="875931"/>
          </a:xfrm>
          <a:prstGeom prst="rect">
            <a:avLst/>
          </a:prstGeom>
        </p:spPr>
      </p:pic>
      <p:pic>
        <p:nvPicPr>
          <p:cNvPr id="18" name="Content Placeholder 5" descr="A close up of a logo&#10;&#10;Description generated with high confidence">
            <a:extLst>
              <a:ext uri="{FF2B5EF4-FFF2-40B4-BE49-F238E27FC236}">
                <a16:creationId xmlns:a16="http://schemas.microsoft.com/office/drawing/2014/main" id="{65299D87-D350-40DC-BDB9-61283ED596C8}"/>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rot="21215064">
            <a:off x="10593077" y="3693540"/>
            <a:ext cx="859535" cy="859535"/>
          </a:xfrm>
          <a:prstGeom prst="rect">
            <a:avLst/>
          </a:prstGeom>
        </p:spPr>
      </p:pic>
      <p:pic>
        <p:nvPicPr>
          <p:cNvPr id="19" name="Content Placeholder 5" descr="A close up of a logo&#10;&#10;Description generated with high confidence">
            <a:extLst>
              <a:ext uri="{FF2B5EF4-FFF2-40B4-BE49-F238E27FC236}">
                <a16:creationId xmlns:a16="http://schemas.microsoft.com/office/drawing/2014/main" id="{1D6815E5-53CA-4A84-B883-5CB2B07D352E}"/>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66111">
            <a:off x="9687050" y="5044481"/>
            <a:ext cx="1098095" cy="1098095"/>
          </a:xfrm>
          <a:prstGeom prst="rect">
            <a:avLst/>
          </a:prstGeom>
        </p:spPr>
      </p:pic>
      <p:pic>
        <p:nvPicPr>
          <p:cNvPr id="20" name="Content Placeholder 5" descr="A close up of a logo&#10;&#10;Description generated with high confidence">
            <a:extLst>
              <a:ext uri="{FF2B5EF4-FFF2-40B4-BE49-F238E27FC236}">
                <a16:creationId xmlns:a16="http://schemas.microsoft.com/office/drawing/2014/main" id="{C388960B-16A3-434D-90D4-9B5CFBCD691F}"/>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rot="21083203">
            <a:off x="8140891" y="5373377"/>
            <a:ext cx="875931" cy="875931"/>
          </a:xfrm>
          <a:prstGeom prst="rect">
            <a:avLst/>
          </a:prstGeom>
        </p:spPr>
      </p:pic>
      <p:sp>
        <p:nvSpPr>
          <p:cNvPr id="24" name="Cylinder 23">
            <a:extLst>
              <a:ext uri="{FF2B5EF4-FFF2-40B4-BE49-F238E27FC236}">
                <a16:creationId xmlns:a16="http://schemas.microsoft.com/office/drawing/2014/main" id="{EC7FF305-AD5A-4BD9-AA32-1C3A58FF8F88}"/>
              </a:ext>
            </a:extLst>
          </p:cNvPr>
          <p:cNvSpPr/>
          <p:nvPr/>
        </p:nvSpPr>
        <p:spPr>
          <a:xfrm rot="19755290">
            <a:off x="8541812" y="2444018"/>
            <a:ext cx="141837" cy="674427"/>
          </a:xfrm>
          <a:prstGeom prst="can">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5" descr="A close up of a logo&#10;&#10;Description generated with high confidence">
            <a:extLst>
              <a:ext uri="{FF2B5EF4-FFF2-40B4-BE49-F238E27FC236}">
                <a16:creationId xmlns:a16="http://schemas.microsoft.com/office/drawing/2014/main" id="{44F219B5-BEC2-4379-B8BB-C4168D97A2A4}"/>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4519798">
            <a:off x="7377146" y="1987008"/>
            <a:ext cx="1098095" cy="1098095"/>
          </a:xfrm>
          <a:prstGeom prst="rect">
            <a:avLst/>
          </a:prstGeom>
        </p:spPr>
      </p:pic>
      <p:sp>
        <p:nvSpPr>
          <p:cNvPr id="25" name="Cylinder 24">
            <a:extLst>
              <a:ext uri="{FF2B5EF4-FFF2-40B4-BE49-F238E27FC236}">
                <a16:creationId xmlns:a16="http://schemas.microsoft.com/office/drawing/2014/main" id="{36DDBCC6-B1AE-4E13-9F34-210B872D46AB}"/>
              </a:ext>
            </a:extLst>
          </p:cNvPr>
          <p:cNvSpPr/>
          <p:nvPr/>
        </p:nvSpPr>
        <p:spPr>
          <a:xfrm rot="1550243" flipH="1">
            <a:off x="9848654" y="2696208"/>
            <a:ext cx="45719" cy="334736"/>
          </a:xfrm>
          <a:prstGeom prst="can">
            <a:avLst/>
          </a:prstGeom>
          <a:solidFill>
            <a:schemeClr val="bg2">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ircle: Hollow 25">
            <a:extLst>
              <a:ext uri="{FF2B5EF4-FFF2-40B4-BE49-F238E27FC236}">
                <a16:creationId xmlns:a16="http://schemas.microsoft.com/office/drawing/2014/main" id="{20F2E6A0-EA4C-4ADD-890D-2B03862C93FB}"/>
              </a:ext>
            </a:extLst>
          </p:cNvPr>
          <p:cNvSpPr/>
          <p:nvPr/>
        </p:nvSpPr>
        <p:spPr>
          <a:xfrm>
            <a:off x="8242060" y="2270005"/>
            <a:ext cx="294220" cy="369287"/>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ircle: Hollow 27">
            <a:extLst>
              <a:ext uri="{FF2B5EF4-FFF2-40B4-BE49-F238E27FC236}">
                <a16:creationId xmlns:a16="http://schemas.microsoft.com/office/drawing/2014/main" id="{03E1DCE2-0025-4A72-8C6C-2EBAF81E1375}"/>
              </a:ext>
            </a:extLst>
          </p:cNvPr>
          <p:cNvSpPr/>
          <p:nvPr/>
        </p:nvSpPr>
        <p:spPr>
          <a:xfrm>
            <a:off x="9849280" y="2506037"/>
            <a:ext cx="294220" cy="369287"/>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Cylinder 28">
            <a:extLst>
              <a:ext uri="{FF2B5EF4-FFF2-40B4-BE49-F238E27FC236}">
                <a16:creationId xmlns:a16="http://schemas.microsoft.com/office/drawing/2014/main" id="{6555810F-2B3A-4FC9-A0FE-CC7DEE34FEBC}"/>
              </a:ext>
            </a:extLst>
          </p:cNvPr>
          <p:cNvSpPr/>
          <p:nvPr/>
        </p:nvSpPr>
        <p:spPr>
          <a:xfrm rot="17219898">
            <a:off x="7906791" y="3149817"/>
            <a:ext cx="72153" cy="691527"/>
          </a:xfrm>
          <a:prstGeom prst="can">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5" descr="A close up of a logo&#10;&#10;Description generated with high confidence">
            <a:extLst>
              <a:ext uri="{FF2B5EF4-FFF2-40B4-BE49-F238E27FC236}">
                <a16:creationId xmlns:a16="http://schemas.microsoft.com/office/drawing/2014/main" id="{73C7B82D-E657-4422-9DAA-2E388E3BE388}"/>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20622046">
            <a:off x="7048893" y="3341571"/>
            <a:ext cx="845408" cy="845408"/>
          </a:xfrm>
          <a:prstGeom prst="rect">
            <a:avLst/>
          </a:prstGeom>
        </p:spPr>
      </p:pic>
      <p:sp>
        <p:nvSpPr>
          <p:cNvPr id="30" name="Circle: Hollow 29">
            <a:extLst>
              <a:ext uri="{FF2B5EF4-FFF2-40B4-BE49-F238E27FC236}">
                <a16:creationId xmlns:a16="http://schemas.microsoft.com/office/drawing/2014/main" id="{8D0CC276-124A-46DB-8641-92BA3B235FB6}"/>
              </a:ext>
            </a:extLst>
          </p:cNvPr>
          <p:cNvSpPr/>
          <p:nvPr/>
        </p:nvSpPr>
        <p:spPr>
          <a:xfrm rot="3625077">
            <a:off x="7386997" y="3243156"/>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ylinder 30">
            <a:extLst>
              <a:ext uri="{FF2B5EF4-FFF2-40B4-BE49-F238E27FC236}">
                <a16:creationId xmlns:a16="http://schemas.microsoft.com/office/drawing/2014/main" id="{D3BCB59E-4678-413C-93B5-45F10EE08A3A}"/>
              </a:ext>
            </a:extLst>
          </p:cNvPr>
          <p:cNvSpPr/>
          <p:nvPr/>
        </p:nvSpPr>
        <p:spPr>
          <a:xfrm rot="15289315">
            <a:off x="8021689" y="4487673"/>
            <a:ext cx="88798" cy="315140"/>
          </a:xfrm>
          <a:prstGeom prst="can">
            <a:avLst/>
          </a:prstGeom>
          <a:solidFill>
            <a:srgbClr val="FFFF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ircle: Hollow 31">
            <a:extLst>
              <a:ext uri="{FF2B5EF4-FFF2-40B4-BE49-F238E27FC236}">
                <a16:creationId xmlns:a16="http://schemas.microsoft.com/office/drawing/2014/main" id="{869EA08B-B94E-4EB6-94A1-E6811BDE5BC8}"/>
              </a:ext>
            </a:extLst>
          </p:cNvPr>
          <p:cNvSpPr/>
          <p:nvPr/>
        </p:nvSpPr>
        <p:spPr>
          <a:xfrm>
            <a:off x="7742909" y="4579229"/>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Cylinder 32">
            <a:extLst>
              <a:ext uri="{FF2B5EF4-FFF2-40B4-BE49-F238E27FC236}">
                <a16:creationId xmlns:a16="http://schemas.microsoft.com/office/drawing/2014/main" id="{079EBDFB-65E1-4E53-A883-E5033D65B928}"/>
              </a:ext>
            </a:extLst>
          </p:cNvPr>
          <p:cNvSpPr/>
          <p:nvPr/>
        </p:nvSpPr>
        <p:spPr>
          <a:xfrm rot="15289315">
            <a:off x="10617427" y="3702792"/>
            <a:ext cx="88798" cy="315140"/>
          </a:xfrm>
          <a:prstGeom prst="can">
            <a:avLst/>
          </a:prstGeom>
          <a:solidFill>
            <a:schemeClr val="accent4">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ircle: Hollow 33">
            <a:extLst>
              <a:ext uri="{FF2B5EF4-FFF2-40B4-BE49-F238E27FC236}">
                <a16:creationId xmlns:a16="http://schemas.microsoft.com/office/drawing/2014/main" id="{0ADFF269-AF0A-43A1-B4DC-88669C37AF83}"/>
              </a:ext>
            </a:extLst>
          </p:cNvPr>
          <p:cNvSpPr/>
          <p:nvPr/>
        </p:nvSpPr>
        <p:spPr>
          <a:xfrm>
            <a:off x="10712802" y="3647081"/>
            <a:ext cx="295502" cy="340803"/>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Circle: Hollow 34">
            <a:extLst>
              <a:ext uri="{FF2B5EF4-FFF2-40B4-BE49-F238E27FC236}">
                <a16:creationId xmlns:a16="http://schemas.microsoft.com/office/drawing/2014/main" id="{5482FDF2-84BA-4798-8992-19A008C6566B}"/>
              </a:ext>
            </a:extLst>
          </p:cNvPr>
          <p:cNvSpPr/>
          <p:nvPr/>
        </p:nvSpPr>
        <p:spPr>
          <a:xfrm>
            <a:off x="8449463" y="5370873"/>
            <a:ext cx="250634" cy="247847"/>
          </a:xfrm>
          <a:prstGeom prst="donut">
            <a:avLst>
              <a:gd name="adj" fmla="val 1356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ylinder 35">
            <a:extLst>
              <a:ext uri="{FF2B5EF4-FFF2-40B4-BE49-F238E27FC236}">
                <a16:creationId xmlns:a16="http://schemas.microsoft.com/office/drawing/2014/main" id="{8DCEFA32-D87C-48AF-9192-7FE1922BC270}"/>
              </a:ext>
            </a:extLst>
          </p:cNvPr>
          <p:cNvSpPr/>
          <p:nvPr/>
        </p:nvSpPr>
        <p:spPr>
          <a:xfrm rot="19755290">
            <a:off x="10124174" y="4950892"/>
            <a:ext cx="66465" cy="248123"/>
          </a:xfrm>
          <a:prstGeom prst="can">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ylinder 36">
            <a:extLst>
              <a:ext uri="{FF2B5EF4-FFF2-40B4-BE49-F238E27FC236}">
                <a16:creationId xmlns:a16="http://schemas.microsoft.com/office/drawing/2014/main" id="{02AC6AA1-26E9-4A2D-BC1F-D7D15EBD52C3}"/>
              </a:ext>
            </a:extLst>
          </p:cNvPr>
          <p:cNvSpPr/>
          <p:nvPr/>
        </p:nvSpPr>
        <p:spPr>
          <a:xfrm rot="1550243" flipH="1">
            <a:off x="8628509" y="5172041"/>
            <a:ext cx="45719" cy="334736"/>
          </a:xfrm>
          <a:prstGeom prst="can">
            <a:avLst/>
          </a:prstGeom>
          <a:solidFill>
            <a:schemeClr val="bg2">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ylinder 37">
            <a:extLst>
              <a:ext uri="{FF2B5EF4-FFF2-40B4-BE49-F238E27FC236}">
                <a16:creationId xmlns:a16="http://schemas.microsoft.com/office/drawing/2014/main" id="{933BBDBE-3C4D-474F-A9B8-6EFCF21F7F12}"/>
              </a:ext>
            </a:extLst>
          </p:cNvPr>
          <p:cNvSpPr/>
          <p:nvPr/>
        </p:nvSpPr>
        <p:spPr>
          <a:xfrm rot="18049159">
            <a:off x="10500171" y="4482399"/>
            <a:ext cx="88798" cy="315140"/>
          </a:xfrm>
          <a:prstGeom prst="can">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ylinder 38">
            <a:extLst>
              <a:ext uri="{FF2B5EF4-FFF2-40B4-BE49-F238E27FC236}">
                <a16:creationId xmlns:a16="http://schemas.microsoft.com/office/drawing/2014/main" id="{ADFC72ED-5540-4869-84AE-68FD99FCDAA5}"/>
              </a:ext>
            </a:extLst>
          </p:cNvPr>
          <p:cNvSpPr/>
          <p:nvPr/>
        </p:nvSpPr>
        <p:spPr>
          <a:xfrm rot="21190549">
            <a:off x="9322662" y="5325617"/>
            <a:ext cx="88798" cy="315140"/>
          </a:xfrm>
          <a:prstGeom prst="can">
            <a:avLst/>
          </a:prstGeom>
          <a:solidFill>
            <a:srgbClr val="92D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Content Placeholder 5" descr="A close up of a logo&#10;&#10;Description generated with high confidence">
            <a:extLst>
              <a:ext uri="{FF2B5EF4-FFF2-40B4-BE49-F238E27FC236}">
                <a16:creationId xmlns:a16="http://schemas.microsoft.com/office/drawing/2014/main" id="{4FD4666D-6616-4179-BEA6-0F218FF4DE0B}"/>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783087">
            <a:off x="10309184" y="4661171"/>
            <a:ext cx="759808" cy="714861"/>
          </a:xfrm>
          <a:prstGeom prst="rect">
            <a:avLst/>
          </a:prstGeom>
        </p:spPr>
      </p:pic>
      <p:sp>
        <p:nvSpPr>
          <p:cNvPr id="43" name="Title 1">
            <a:extLst>
              <a:ext uri="{FF2B5EF4-FFF2-40B4-BE49-F238E27FC236}">
                <a16:creationId xmlns:a16="http://schemas.microsoft.com/office/drawing/2014/main" id="{CD045487-16E1-4B1E-8360-A45D628CFD68}"/>
              </a:ext>
            </a:extLst>
          </p:cNvPr>
          <p:cNvSpPr txBox="1">
            <a:spLocks/>
          </p:cNvSpPr>
          <p:nvPr/>
        </p:nvSpPr>
        <p:spPr>
          <a:xfrm>
            <a:off x="0" y="0"/>
            <a:ext cx="12192000" cy="1559188"/>
          </a:xfrm>
          <a:prstGeom prst="rect">
            <a:avLst/>
          </a:prstGeom>
          <a:solidFill>
            <a:schemeClr val="tx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sz="4000" b="1" dirty="0">
                <a:solidFill>
                  <a:schemeClr val="bg1"/>
                </a:solidFill>
              </a:rPr>
              <a:t>The B cell will keep trying different keys (antibodies) until it finds a MATCH! </a:t>
            </a:r>
          </a:p>
        </p:txBody>
      </p:sp>
      <p:cxnSp>
        <p:nvCxnSpPr>
          <p:cNvPr id="5" name="Straight Connector 4">
            <a:extLst>
              <a:ext uri="{FF2B5EF4-FFF2-40B4-BE49-F238E27FC236}">
                <a16:creationId xmlns:a16="http://schemas.microsoft.com/office/drawing/2014/main" id="{39C2F16D-A356-49F3-A679-295632688E65}"/>
              </a:ext>
            </a:extLst>
          </p:cNvPr>
          <p:cNvCxnSpPr>
            <a:cxnSpLocks/>
          </p:cNvCxnSpPr>
          <p:nvPr/>
        </p:nvCxnSpPr>
        <p:spPr>
          <a:xfrm flipV="1">
            <a:off x="4430568" y="2753823"/>
            <a:ext cx="2484031" cy="85223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logo&#10;&#10;Description generated with high confidence">
            <a:extLst>
              <a:ext uri="{FF2B5EF4-FFF2-40B4-BE49-F238E27FC236}">
                <a16:creationId xmlns:a16="http://schemas.microsoft.com/office/drawing/2014/main" id="{D77BE1BC-974E-4522-9D00-FEEE31E9D53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6709306" flipV="1">
            <a:off x="6870202" y="2212516"/>
            <a:ext cx="1046880" cy="1046880"/>
          </a:xfrm>
          <a:prstGeom prst="rect">
            <a:avLst/>
          </a:prstGeom>
          <a:scene3d>
            <a:camera prst="perspectiveContrastingRightFacing"/>
            <a:lightRig rig="threePt" dir="t"/>
          </a:scene3d>
        </p:spPr>
      </p:pic>
    </p:spTree>
    <p:extLst>
      <p:ext uri="{BB962C8B-B14F-4D97-AF65-F5344CB8AC3E}">
        <p14:creationId xmlns:p14="http://schemas.microsoft.com/office/powerpoint/2010/main" val="1339398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CECBE-41D7-48D8-99F1-98D43D42F4A4}"/>
              </a:ext>
            </a:extLst>
          </p:cNvPr>
          <p:cNvSpPr>
            <a:spLocks noGrp="1"/>
          </p:cNvSpPr>
          <p:nvPr>
            <p:ph type="title"/>
          </p:nvPr>
        </p:nvSpPr>
        <p:spPr>
          <a:xfrm>
            <a:off x="0" y="1"/>
            <a:ext cx="12192000" cy="709871"/>
          </a:xfrm>
          <a:solidFill>
            <a:schemeClr val="tx2">
              <a:lumMod val="75000"/>
            </a:schemeClr>
          </a:solidFill>
        </p:spPr>
        <p:txBody>
          <a:bodyPr>
            <a:noAutofit/>
          </a:bodyPr>
          <a:lstStyle/>
          <a:p>
            <a:pPr algn="ctr"/>
            <a:r>
              <a:rPr lang="en-US" sz="3200" b="1" dirty="0">
                <a:solidFill>
                  <a:schemeClr val="bg1"/>
                </a:solidFill>
              </a:rPr>
              <a:t>Once the B-Cell Finds a Match, it </a:t>
            </a:r>
            <a:r>
              <a:rPr lang="en-US" b="1" dirty="0">
                <a:solidFill>
                  <a:schemeClr val="bg1"/>
                </a:solidFill>
              </a:rPr>
              <a:t>takes the antigen</a:t>
            </a:r>
            <a:endParaRPr lang="en-US" sz="3200" dirty="0"/>
          </a:p>
        </p:txBody>
      </p:sp>
      <p:sp>
        <p:nvSpPr>
          <p:cNvPr id="14" name="Oval 13">
            <a:extLst>
              <a:ext uri="{FF2B5EF4-FFF2-40B4-BE49-F238E27FC236}">
                <a16:creationId xmlns:a16="http://schemas.microsoft.com/office/drawing/2014/main" id="{94E4DE93-AFB7-4998-B788-5CDC73418B78}"/>
              </a:ext>
            </a:extLst>
          </p:cNvPr>
          <p:cNvSpPr/>
          <p:nvPr/>
        </p:nvSpPr>
        <p:spPr>
          <a:xfrm>
            <a:off x="1662544" y="1234912"/>
            <a:ext cx="4572906" cy="4991881"/>
          </a:xfrm>
          <a:custGeom>
            <a:avLst/>
            <a:gdLst>
              <a:gd name="connsiteX0" fmla="*/ 0 w 3924606"/>
              <a:gd name="connsiteY0" fmla="*/ 1980695 h 3961389"/>
              <a:gd name="connsiteX1" fmla="*/ 1962303 w 3924606"/>
              <a:gd name="connsiteY1" fmla="*/ 0 h 3961389"/>
              <a:gd name="connsiteX2" fmla="*/ 3924606 w 3924606"/>
              <a:gd name="connsiteY2" fmla="*/ 1980695 h 3961389"/>
              <a:gd name="connsiteX3" fmla="*/ 1962303 w 3924606"/>
              <a:gd name="connsiteY3" fmla="*/ 3961390 h 3961389"/>
              <a:gd name="connsiteX4" fmla="*/ 0 w 3924606"/>
              <a:gd name="connsiteY4" fmla="*/ 1980695 h 3961389"/>
              <a:gd name="connsiteX0" fmla="*/ 0 w 3443343"/>
              <a:gd name="connsiteY0" fmla="*/ 1981019 h 3961999"/>
              <a:gd name="connsiteX1" fmla="*/ 1962303 w 3443343"/>
              <a:gd name="connsiteY1" fmla="*/ 324 h 3961999"/>
              <a:gd name="connsiteX2" fmla="*/ 3443343 w 3443343"/>
              <a:gd name="connsiteY2" fmla="*/ 1868725 h 3961999"/>
              <a:gd name="connsiteX3" fmla="*/ 1962303 w 3443343"/>
              <a:gd name="connsiteY3" fmla="*/ 3961714 h 3961999"/>
              <a:gd name="connsiteX4" fmla="*/ 0 w 3443343"/>
              <a:gd name="connsiteY4" fmla="*/ 1981019 h 3961999"/>
              <a:gd name="connsiteX0" fmla="*/ 0 w 3500303"/>
              <a:gd name="connsiteY0" fmla="*/ 2031271 h 4012251"/>
              <a:gd name="connsiteX1" fmla="*/ 1962303 w 3500303"/>
              <a:gd name="connsiteY1" fmla="*/ 50576 h 4012251"/>
              <a:gd name="connsiteX2" fmla="*/ 3075744 w 3500303"/>
              <a:gd name="connsiteY2" fmla="*/ 700882 h 4012251"/>
              <a:gd name="connsiteX3" fmla="*/ 3443343 w 3500303"/>
              <a:gd name="connsiteY3" fmla="*/ 1918977 h 4012251"/>
              <a:gd name="connsiteX4" fmla="*/ 1962303 w 3500303"/>
              <a:gd name="connsiteY4" fmla="*/ 4011966 h 4012251"/>
              <a:gd name="connsiteX5" fmla="*/ 0 w 3500303"/>
              <a:gd name="connsiteY5" fmla="*/ 2031271 h 4012251"/>
              <a:gd name="connsiteX0" fmla="*/ 0 w 3444612"/>
              <a:gd name="connsiteY0" fmla="*/ 2031271 h 4028950"/>
              <a:gd name="connsiteX1" fmla="*/ 1962303 w 3444612"/>
              <a:gd name="connsiteY1" fmla="*/ 50576 h 4028950"/>
              <a:gd name="connsiteX2" fmla="*/ 3075744 w 3444612"/>
              <a:gd name="connsiteY2" fmla="*/ 700882 h 4028950"/>
              <a:gd name="connsiteX3" fmla="*/ 3443343 w 3444612"/>
              <a:gd name="connsiteY3" fmla="*/ 1918977 h 4028950"/>
              <a:gd name="connsiteX4" fmla="*/ 2979491 w 3444612"/>
              <a:gd name="connsiteY4" fmla="*/ 2930735 h 4028950"/>
              <a:gd name="connsiteX5" fmla="*/ 1962303 w 3444612"/>
              <a:gd name="connsiteY5" fmla="*/ 4011966 h 4028950"/>
              <a:gd name="connsiteX6" fmla="*/ 0 w 3444612"/>
              <a:gd name="connsiteY6" fmla="*/ 2031271 h 4028950"/>
              <a:gd name="connsiteX0" fmla="*/ 0 w 3494308"/>
              <a:gd name="connsiteY0" fmla="*/ 2031271 h 4052268"/>
              <a:gd name="connsiteX1" fmla="*/ 1962303 w 3494308"/>
              <a:gd name="connsiteY1" fmla="*/ 50576 h 4052268"/>
              <a:gd name="connsiteX2" fmla="*/ 3075744 w 3494308"/>
              <a:gd name="connsiteY2" fmla="*/ 700882 h 4052268"/>
              <a:gd name="connsiteX3" fmla="*/ 3443343 w 3494308"/>
              <a:gd name="connsiteY3" fmla="*/ 1918977 h 4052268"/>
              <a:gd name="connsiteX4" fmla="*/ 3364501 w 3494308"/>
              <a:gd name="connsiteY4" fmla="*/ 3251577 h 4052268"/>
              <a:gd name="connsiteX5" fmla="*/ 1962303 w 3494308"/>
              <a:gd name="connsiteY5" fmla="*/ 4011966 h 4052268"/>
              <a:gd name="connsiteX6" fmla="*/ 0 w 3494308"/>
              <a:gd name="connsiteY6" fmla="*/ 2031271 h 4052268"/>
              <a:gd name="connsiteX0" fmla="*/ 0 w 3546192"/>
              <a:gd name="connsiteY0" fmla="*/ 2082100 h 4103097"/>
              <a:gd name="connsiteX1" fmla="*/ 1962303 w 3546192"/>
              <a:gd name="connsiteY1" fmla="*/ 101405 h 4103097"/>
              <a:gd name="connsiteX2" fmla="*/ 3428670 w 3546192"/>
              <a:gd name="connsiteY2" fmla="*/ 462953 h 4103097"/>
              <a:gd name="connsiteX3" fmla="*/ 3443343 w 3546192"/>
              <a:gd name="connsiteY3" fmla="*/ 1969806 h 4103097"/>
              <a:gd name="connsiteX4" fmla="*/ 3364501 w 3546192"/>
              <a:gd name="connsiteY4" fmla="*/ 3302406 h 4103097"/>
              <a:gd name="connsiteX5" fmla="*/ 1962303 w 3546192"/>
              <a:gd name="connsiteY5" fmla="*/ 4062795 h 4103097"/>
              <a:gd name="connsiteX6" fmla="*/ 0 w 3546192"/>
              <a:gd name="connsiteY6" fmla="*/ 2082100 h 4103097"/>
              <a:gd name="connsiteX0" fmla="*/ 0 w 3457493"/>
              <a:gd name="connsiteY0" fmla="*/ 2082100 h 4103097"/>
              <a:gd name="connsiteX1" fmla="*/ 1962303 w 3457493"/>
              <a:gd name="connsiteY1" fmla="*/ 101405 h 4103097"/>
              <a:gd name="connsiteX2" fmla="*/ 3428670 w 3457493"/>
              <a:gd name="connsiteY2" fmla="*/ 462953 h 4103097"/>
              <a:gd name="connsiteX3" fmla="*/ 2240185 w 3457493"/>
              <a:gd name="connsiteY3" fmla="*/ 2033974 h 4103097"/>
              <a:gd name="connsiteX4" fmla="*/ 3364501 w 3457493"/>
              <a:gd name="connsiteY4" fmla="*/ 3302406 h 4103097"/>
              <a:gd name="connsiteX5" fmla="*/ 1962303 w 3457493"/>
              <a:gd name="connsiteY5" fmla="*/ 4062795 h 4103097"/>
              <a:gd name="connsiteX6" fmla="*/ 0 w 3457493"/>
              <a:gd name="connsiteY6" fmla="*/ 2082100 h 4103097"/>
              <a:gd name="connsiteX0" fmla="*/ 2055 w 3459548"/>
              <a:gd name="connsiteY0" fmla="*/ 2082100 h 4103097"/>
              <a:gd name="connsiteX1" fmla="*/ 1964358 w 3459548"/>
              <a:gd name="connsiteY1" fmla="*/ 101405 h 4103097"/>
              <a:gd name="connsiteX2" fmla="*/ 3430725 w 3459548"/>
              <a:gd name="connsiteY2" fmla="*/ 462953 h 4103097"/>
              <a:gd name="connsiteX3" fmla="*/ 2242240 w 3459548"/>
              <a:gd name="connsiteY3" fmla="*/ 2033974 h 4103097"/>
              <a:gd name="connsiteX4" fmla="*/ 3366556 w 3459548"/>
              <a:gd name="connsiteY4" fmla="*/ 3302406 h 4103097"/>
              <a:gd name="connsiteX5" fmla="*/ 1964358 w 3459548"/>
              <a:gd name="connsiteY5" fmla="*/ 4062795 h 4103097"/>
              <a:gd name="connsiteX6" fmla="*/ 2055 w 3459548"/>
              <a:gd name="connsiteY6" fmla="*/ 2082100 h 4103097"/>
              <a:gd name="connsiteX0" fmla="*/ 2354 w 3459847"/>
              <a:gd name="connsiteY0" fmla="*/ 2021554 h 4042551"/>
              <a:gd name="connsiteX1" fmla="*/ 1964657 w 3459847"/>
              <a:gd name="connsiteY1" fmla="*/ 40859 h 4042551"/>
              <a:gd name="connsiteX2" fmla="*/ 3431024 w 3459847"/>
              <a:gd name="connsiteY2" fmla="*/ 402407 h 4042551"/>
              <a:gd name="connsiteX3" fmla="*/ 2242539 w 3459847"/>
              <a:gd name="connsiteY3" fmla="*/ 1973428 h 4042551"/>
              <a:gd name="connsiteX4" fmla="*/ 3366855 w 3459847"/>
              <a:gd name="connsiteY4" fmla="*/ 3241860 h 4042551"/>
              <a:gd name="connsiteX5" fmla="*/ 1964657 w 3459847"/>
              <a:gd name="connsiteY5" fmla="*/ 4002249 h 4042551"/>
              <a:gd name="connsiteX6" fmla="*/ 2354 w 3459847"/>
              <a:gd name="connsiteY6" fmla="*/ 2021554 h 4042551"/>
              <a:gd name="connsiteX0" fmla="*/ 2354 w 3432776"/>
              <a:gd name="connsiteY0" fmla="*/ 2021554 h 4042551"/>
              <a:gd name="connsiteX1" fmla="*/ 1964657 w 3432776"/>
              <a:gd name="connsiteY1" fmla="*/ 40859 h 4042551"/>
              <a:gd name="connsiteX2" fmla="*/ 3431024 w 3432776"/>
              <a:gd name="connsiteY2" fmla="*/ 402407 h 4042551"/>
              <a:gd name="connsiteX3" fmla="*/ 2242539 w 3432776"/>
              <a:gd name="connsiteY3" fmla="*/ 1973428 h 4042551"/>
              <a:gd name="connsiteX4" fmla="*/ 3366855 w 3432776"/>
              <a:gd name="connsiteY4" fmla="*/ 3241860 h 4042551"/>
              <a:gd name="connsiteX5" fmla="*/ 1964657 w 3432776"/>
              <a:gd name="connsiteY5" fmla="*/ 4002249 h 4042551"/>
              <a:gd name="connsiteX6" fmla="*/ 2354 w 3432776"/>
              <a:gd name="connsiteY6" fmla="*/ 2021554 h 4042551"/>
              <a:gd name="connsiteX0" fmla="*/ 2354 w 3432776"/>
              <a:gd name="connsiteY0" fmla="*/ 2044248 h 4065245"/>
              <a:gd name="connsiteX1" fmla="*/ 1964657 w 3432776"/>
              <a:gd name="connsiteY1" fmla="*/ 63553 h 4065245"/>
              <a:gd name="connsiteX2" fmla="*/ 3431024 w 3432776"/>
              <a:gd name="connsiteY2" fmla="*/ 425101 h 4065245"/>
              <a:gd name="connsiteX3" fmla="*/ 2242539 w 3432776"/>
              <a:gd name="connsiteY3" fmla="*/ 1996122 h 4065245"/>
              <a:gd name="connsiteX4" fmla="*/ 3366855 w 3432776"/>
              <a:gd name="connsiteY4" fmla="*/ 3264554 h 4065245"/>
              <a:gd name="connsiteX5" fmla="*/ 1964657 w 3432776"/>
              <a:gd name="connsiteY5" fmla="*/ 4024943 h 4065245"/>
              <a:gd name="connsiteX6" fmla="*/ 2354 w 3432776"/>
              <a:gd name="connsiteY6" fmla="*/ 2044248 h 4065245"/>
              <a:gd name="connsiteX0" fmla="*/ 2354 w 3432776"/>
              <a:gd name="connsiteY0" fmla="*/ 2044248 h 4035788"/>
              <a:gd name="connsiteX1" fmla="*/ 1964657 w 3432776"/>
              <a:gd name="connsiteY1" fmla="*/ 63553 h 4035788"/>
              <a:gd name="connsiteX2" fmla="*/ 3431024 w 3432776"/>
              <a:gd name="connsiteY2" fmla="*/ 425101 h 4035788"/>
              <a:gd name="connsiteX3" fmla="*/ 2242539 w 3432776"/>
              <a:gd name="connsiteY3" fmla="*/ 1996122 h 4035788"/>
              <a:gd name="connsiteX4" fmla="*/ 3366855 w 3432776"/>
              <a:gd name="connsiteY4" fmla="*/ 3264554 h 4035788"/>
              <a:gd name="connsiteX5" fmla="*/ 1964657 w 3432776"/>
              <a:gd name="connsiteY5" fmla="*/ 4024943 h 4035788"/>
              <a:gd name="connsiteX6" fmla="*/ 2354 w 3432776"/>
              <a:gd name="connsiteY6" fmla="*/ 2044248 h 4035788"/>
              <a:gd name="connsiteX0" fmla="*/ 2354 w 3432776"/>
              <a:gd name="connsiteY0" fmla="*/ 2044248 h 4032686"/>
              <a:gd name="connsiteX1" fmla="*/ 1964657 w 3432776"/>
              <a:gd name="connsiteY1" fmla="*/ 63553 h 4032686"/>
              <a:gd name="connsiteX2" fmla="*/ 3431024 w 3432776"/>
              <a:gd name="connsiteY2" fmla="*/ 425101 h 4032686"/>
              <a:gd name="connsiteX3" fmla="*/ 2242539 w 3432776"/>
              <a:gd name="connsiteY3" fmla="*/ 1996122 h 4032686"/>
              <a:gd name="connsiteX4" fmla="*/ 3366855 w 3432776"/>
              <a:gd name="connsiteY4" fmla="*/ 3264554 h 4032686"/>
              <a:gd name="connsiteX5" fmla="*/ 1964657 w 3432776"/>
              <a:gd name="connsiteY5" fmla="*/ 4024943 h 4032686"/>
              <a:gd name="connsiteX6" fmla="*/ 2354 w 3432776"/>
              <a:gd name="connsiteY6" fmla="*/ 2044248 h 4032686"/>
              <a:gd name="connsiteX0" fmla="*/ 3306 w 3433728"/>
              <a:gd name="connsiteY0" fmla="*/ 2037136 h 4025574"/>
              <a:gd name="connsiteX1" fmla="*/ 1965609 w 3433728"/>
              <a:gd name="connsiteY1" fmla="*/ 56441 h 4025574"/>
              <a:gd name="connsiteX2" fmla="*/ 3431976 w 3433728"/>
              <a:gd name="connsiteY2" fmla="*/ 417989 h 4025574"/>
              <a:gd name="connsiteX3" fmla="*/ 2243491 w 3433728"/>
              <a:gd name="connsiteY3" fmla="*/ 1989010 h 4025574"/>
              <a:gd name="connsiteX4" fmla="*/ 3367807 w 3433728"/>
              <a:gd name="connsiteY4" fmla="*/ 3257442 h 4025574"/>
              <a:gd name="connsiteX5" fmla="*/ 1965609 w 3433728"/>
              <a:gd name="connsiteY5" fmla="*/ 4017831 h 4025574"/>
              <a:gd name="connsiteX6" fmla="*/ 3306 w 3433728"/>
              <a:gd name="connsiteY6" fmla="*/ 2037136 h 4025574"/>
              <a:gd name="connsiteX0" fmla="*/ 3306 w 3433707"/>
              <a:gd name="connsiteY0" fmla="*/ 2037136 h 4025574"/>
              <a:gd name="connsiteX1" fmla="*/ 1965609 w 3433707"/>
              <a:gd name="connsiteY1" fmla="*/ 56441 h 4025574"/>
              <a:gd name="connsiteX2" fmla="*/ 3431976 w 3433707"/>
              <a:gd name="connsiteY2" fmla="*/ 417989 h 4025574"/>
              <a:gd name="connsiteX3" fmla="*/ 2243491 w 3433707"/>
              <a:gd name="connsiteY3" fmla="*/ 1989010 h 4025574"/>
              <a:gd name="connsiteX4" fmla="*/ 3367807 w 3433707"/>
              <a:gd name="connsiteY4" fmla="*/ 3257442 h 4025574"/>
              <a:gd name="connsiteX5" fmla="*/ 1965609 w 3433707"/>
              <a:gd name="connsiteY5" fmla="*/ 4017831 h 4025574"/>
              <a:gd name="connsiteX6" fmla="*/ 3306 w 3433707"/>
              <a:gd name="connsiteY6" fmla="*/ 2037136 h 4025574"/>
              <a:gd name="connsiteX0" fmla="*/ 3306 w 3433707"/>
              <a:gd name="connsiteY0" fmla="*/ 2037136 h 4025574"/>
              <a:gd name="connsiteX1" fmla="*/ 1965609 w 3433707"/>
              <a:gd name="connsiteY1" fmla="*/ 56441 h 4025574"/>
              <a:gd name="connsiteX2" fmla="*/ 3431976 w 3433707"/>
              <a:gd name="connsiteY2" fmla="*/ 417989 h 4025574"/>
              <a:gd name="connsiteX3" fmla="*/ 2243491 w 3433707"/>
              <a:gd name="connsiteY3" fmla="*/ 1989010 h 4025574"/>
              <a:gd name="connsiteX4" fmla="*/ 3367807 w 3433707"/>
              <a:gd name="connsiteY4" fmla="*/ 3257442 h 4025574"/>
              <a:gd name="connsiteX5" fmla="*/ 1965609 w 3433707"/>
              <a:gd name="connsiteY5" fmla="*/ 4017831 h 4025574"/>
              <a:gd name="connsiteX6" fmla="*/ 3306 w 3433707"/>
              <a:gd name="connsiteY6" fmla="*/ 2037136 h 4025574"/>
              <a:gd name="connsiteX0" fmla="*/ 3306 w 3433707"/>
              <a:gd name="connsiteY0" fmla="*/ 2037136 h 4073319"/>
              <a:gd name="connsiteX1" fmla="*/ 1965609 w 3433707"/>
              <a:gd name="connsiteY1" fmla="*/ 56441 h 4073319"/>
              <a:gd name="connsiteX2" fmla="*/ 3431976 w 3433707"/>
              <a:gd name="connsiteY2" fmla="*/ 417989 h 4073319"/>
              <a:gd name="connsiteX3" fmla="*/ 2243491 w 3433707"/>
              <a:gd name="connsiteY3" fmla="*/ 1989010 h 4073319"/>
              <a:gd name="connsiteX4" fmla="*/ 3303638 w 3433707"/>
              <a:gd name="connsiteY4" fmla="*/ 3385779 h 4073319"/>
              <a:gd name="connsiteX5" fmla="*/ 1965609 w 3433707"/>
              <a:gd name="connsiteY5" fmla="*/ 4017831 h 4073319"/>
              <a:gd name="connsiteX6" fmla="*/ 3306 w 3433707"/>
              <a:gd name="connsiteY6" fmla="*/ 2037136 h 4073319"/>
              <a:gd name="connsiteX0" fmla="*/ 3306 w 3433707"/>
              <a:gd name="connsiteY0" fmla="*/ 2037136 h 4073319"/>
              <a:gd name="connsiteX1" fmla="*/ 1965609 w 3433707"/>
              <a:gd name="connsiteY1" fmla="*/ 56441 h 4073319"/>
              <a:gd name="connsiteX2" fmla="*/ 3431976 w 3433707"/>
              <a:gd name="connsiteY2" fmla="*/ 417989 h 4073319"/>
              <a:gd name="connsiteX3" fmla="*/ 2243491 w 3433707"/>
              <a:gd name="connsiteY3" fmla="*/ 1989010 h 4073319"/>
              <a:gd name="connsiteX4" fmla="*/ 3303638 w 3433707"/>
              <a:gd name="connsiteY4" fmla="*/ 3385779 h 4073319"/>
              <a:gd name="connsiteX5" fmla="*/ 1965609 w 3433707"/>
              <a:gd name="connsiteY5" fmla="*/ 4017831 h 4073319"/>
              <a:gd name="connsiteX6" fmla="*/ 3306 w 3433707"/>
              <a:gd name="connsiteY6" fmla="*/ 2037136 h 4073319"/>
              <a:gd name="connsiteX0" fmla="*/ 3306 w 3433707"/>
              <a:gd name="connsiteY0" fmla="*/ 2037136 h 4099102"/>
              <a:gd name="connsiteX1" fmla="*/ 1965609 w 3433707"/>
              <a:gd name="connsiteY1" fmla="*/ 56441 h 4099102"/>
              <a:gd name="connsiteX2" fmla="*/ 3431976 w 3433707"/>
              <a:gd name="connsiteY2" fmla="*/ 417989 h 4099102"/>
              <a:gd name="connsiteX3" fmla="*/ 2243491 w 3433707"/>
              <a:gd name="connsiteY3" fmla="*/ 1989010 h 4099102"/>
              <a:gd name="connsiteX4" fmla="*/ 3303638 w 3433707"/>
              <a:gd name="connsiteY4" fmla="*/ 3385779 h 4099102"/>
              <a:gd name="connsiteX5" fmla="*/ 1965609 w 3433707"/>
              <a:gd name="connsiteY5" fmla="*/ 4017831 h 4099102"/>
              <a:gd name="connsiteX6" fmla="*/ 3306 w 3433707"/>
              <a:gd name="connsiteY6" fmla="*/ 2037136 h 4099102"/>
              <a:gd name="connsiteX0" fmla="*/ 3306 w 3433707"/>
              <a:gd name="connsiteY0" fmla="*/ 2037136 h 4099102"/>
              <a:gd name="connsiteX1" fmla="*/ 1965609 w 3433707"/>
              <a:gd name="connsiteY1" fmla="*/ 56441 h 4099102"/>
              <a:gd name="connsiteX2" fmla="*/ 3431976 w 3433707"/>
              <a:gd name="connsiteY2" fmla="*/ 417989 h 4099102"/>
              <a:gd name="connsiteX3" fmla="*/ 2243491 w 3433707"/>
              <a:gd name="connsiteY3" fmla="*/ 1989010 h 4099102"/>
              <a:gd name="connsiteX4" fmla="*/ 3303638 w 3433707"/>
              <a:gd name="connsiteY4" fmla="*/ 3385779 h 4099102"/>
              <a:gd name="connsiteX5" fmla="*/ 1965609 w 3433707"/>
              <a:gd name="connsiteY5" fmla="*/ 4017831 h 4099102"/>
              <a:gd name="connsiteX6" fmla="*/ 3306 w 3433707"/>
              <a:gd name="connsiteY6" fmla="*/ 2037136 h 4099102"/>
              <a:gd name="connsiteX0" fmla="*/ 3306 w 3433707"/>
              <a:gd name="connsiteY0" fmla="*/ 2047748 h 4109714"/>
              <a:gd name="connsiteX1" fmla="*/ 1965609 w 3433707"/>
              <a:gd name="connsiteY1" fmla="*/ 67053 h 4109714"/>
              <a:gd name="connsiteX2" fmla="*/ 3431976 w 3433707"/>
              <a:gd name="connsiteY2" fmla="*/ 428601 h 4109714"/>
              <a:gd name="connsiteX3" fmla="*/ 2243491 w 3433707"/>
              <a:gd name="connsiteY3" fmla="*/ 1999622 h 4109714"/>
              <a:gd name="connsiteX4" fmla="*/ 3303638 w 3433707"/>
              <a:gd name="connsiteY4" fmla="*/ 3396391 h 4109714"/>
              <a:gd name="connsiteX5" fmla="*/ 1965609 w 3433707"/>
              <a:gd name="connsiteY5" fmla="*/ 4028443 h 4109714"/>
              <a:gd name="connsiteX6" fmla="*/ 3306 w 3433707"/>
              <a:gd name="connsiteY6" fmla="*/ 2047748 h 4109714"/>
              <a:gd name="connsiteX0" fmla="*/ 3306 w 3474436"/>
              <a:gd name="connsiteY0" fmla="*/ 2047748 h 4109714"/>
              <a:gd name="connsiteX1" fmla="*/ 1965609 w 3474436"/>
              <a:gd name="connsiteY1" fmla="*/ 67053 h 4109714"/>
              <a:gd name="connsiteX2" fmla="*/ 3431976 w 3474436"/>
              <a:gd name="connsiteY2" fmla="*/ 428601 h 4109714"/>
              <a:gd name="connsiteX3" fmla="*/ 2243491 w 3474436"/>
              <a:gd name="connsiteY3" fmla="*/ 1999622 h 4109714"/>
              <a:gd name="connsiteX4" fmla="*/ 3303638 w 3474436"/>
              <a:gd name="connsiteY4" fmla="*/ 3396391 h 4109714"/>
              <a:gd name="connsiteX5" fmla="*/ 1965609 w 3474436"/>
              <a:gd name="connsiteY5" fmla="*/ 4028443 h 4109714"/>
              <a:gd name="connsiteX6" fmla="*/ 3306 w 3474436"/>
              <a:gd name="connsiteY6" fmla="*/ 2047748 h 4109714"/>
              <a:gd name="connsiteX0" fmla="*/ 1587 w 3472717"/>
              <a:gd name="connsiteY0" fmla="*/ 2309511 h 4371477"/>
              <a:gd name="connsiteX1" fmla="*/ 1739301 w 3472717"/>
              <a:gd name="connsiteY1" fmla="*/ 24016 h 4371477"/>
              <a:gd name="connsiteX2" fmla="*/ 3430257 w 3472717"/>
              <a:gd name="connsiteY2" fmla="*/ 690364 h 4371477"/>
              <a:gd name="connsiteX3" fmla="*/ 2241772 w 3472717"/>
              <a:gd name="connsiteY3" fmla="*/ 2261385 h 4371477"/>
              <a:gd name="connsiteX4" fmla="*/ 3301919 w 3472717"/>
              <a:gd name="connsiteY4" fmla="*/ 3658154 h 4371477"/>
              <a:gd name="connsiteX5" fmla="*/ 1963890 w 3472717"/>
              <a:gd name="connsiteY5" fmla="*/ 4290206 h 4371477"/>
              <a:gd name="connsiteX6" fmla="*/ 1587 w 3472717"/>
              <a:gd name="connsiteY6" fmla="*/ 2309511 h 4371477"/>
              <a:gd name="connsiteX0" fmla="*/ 623 w 4017184"/>
              <a:gd name="connsiteY0" fmla="*/ 2402661 h 4430308"/>
              <a:gd name="connsiteX1" fmla="*/ 2283768 w 4017184"/>
              <a:gd name="connsiteY1" fmla="*/ 85081 h 4430308"/>
              <a:gd name="connsiteX2" fmla="*/ 3974724 w 4017184"/>
              <a:gd name="connsiteY2" fmla="*/ 751429 h 4430308"/>
              <a:gd name="connsiteX3" fmla="*/ 2786239 w 4017184"/>
              <a:gd name="connsiteY3" fmla="*/ 2322450 h 4430308"/>
              <a:gd name="connsiteX4" fmla="*/ 3846386 w 4017184"/>
              <a:gd name="connsiteY4" fmla="*/ 3719219 h 4430308"/>
              <a:gd name="connsiteX5" fmla="*/ 2508357 w 4017184"/>
              <a:gd name="connsiteY5" fmla="*/ 4351271 h 4430308"/>
              <a:gd name="connsiteX6" fmla="*/ 623 w 4017184"/>
              <a:gd name="connsiteY6" fmla="*/ 2402661 h 4430308"/>
              <a:gd name="connsiteX0" fmla="*/ 3063 w 4019624"/>
              <a:gd name="connsiteY0" fmla="*/ 2402661 h 4430308"/>
              <a:gd name="connsiteX1" fmla="*/ 2286208 w 4019624"/>
              <a:gd name="connsiteY1" fmla="*/ 85081 h 4430308"/>
              <a:gd name="connsiteX2" fmla="*/ 3977164 w 4019624"/>
              <a:gd name="connsiteY2" fmla="*/ 751429 h 4430308"/>
              <a:gd name="connsiteX3" fmla="*/ 2788679 w 4019624"/>
              <a:gd name="connsiteY3" fmla="*/ 2322450 h 4430308"/>
              <a:gd name="connsiteX4" fmla="*/ 3848826 w 4019624"/>
              <a:gd name="connsiteY4" fmla="*/ 3719219 h 4430308"/>
              <a:gd name="connsiteX5" fmla="*/ 2510797 w 4019624"/>
              <a:gd name="connsiteY5" fmla="*/ 4351271 h 4430308"/>
              <a:gd name="connsiteX6" fmla="*/ 3063 w 4019624"/>
              <a:gd name="connsiteY6" fmla="*/ 2402661 h 4430308"/>
              <a:gd name="connsiteX0" fmla="*/ 624 w 4017185"/>
              <a:gd name="connsiteY0" fmla="*/ 2518034 h 4545681"/>
              <a:gd name="connsiteX1" fmla="*/ 2283769 w 4017185"/>
              <a:gd name="connsiteY1" fmla="*/ 72117 h 4545681"/>
              <a:gd name="connsiteX2" fmla="*/ 3974725 w 4017185"/>
              <a:gd name="connsiteY2" fmla="*/ 866802 h 4545681"/>
              <a:gd name="connsiteX3" fmla="*/ 2786240 w 4017185"/>
              <a:gd name="connsiteY3" fmla="*/ 2437823 h 4545681"/>
              <a:gd name="connsiteX4" fmla="*/ 3846387 w 4017185"/>
              <a:gd name="connsiteY4" fmla="*/ 3834592 h 4545681"/>
              <a:gd name="connsiteX5" fmla="*/ 2508358 w 4017185"/>
              <a:gd name="connsiteY5" fmla="*/ 4466644 h 4545681"/>
              <a:gd name="connsiteX6" fmla="*/ 624 w 4017185"/>
              <a:gd name="connsiteY6" fmla="*/ 2518034 h 4545681"/>
              <a:gd name="connsiteX0" fmla="*/ 1562 w 4018123"/>
              <a:gd name="connsiteY0" fmla="*/ 2500892 h 4528539"/>
              <a:gd name="connsiteX1" fmla="*/ 2284707 w 4018123"/>
              <a:gd name="connsiteY1" fmla="*/ 54975 h 4528539"/>
              <a:gd name="connsiteX2" fmla="*/ 3975663 w 4018123"/>
              <a:gd name="connsiteY2" fmla="*/ 849660 h 4528539"/>
              <a:gd name="connsiteX3" fmla="*/ 2787178 w 4018123"/>
              <a:gd name="connsiteY3" fmla="*/ 2420681 h 4528539"/>
              <a:gd name="connsiteX4" fmla="*/ 3847325 w 4018123"/>
              <a:gd name="connsiteY4" fmla="*/ 3817450 h 4528539"/>
              <a:gd name="connsiteX5" fmla="*/ 2509296 w 4018123"/>
              <a:gd name="connsiteY5" fmla="*/ 4449502 h 4528539"/>
              <a:gd name="connsiteX6" fmla="*/ 1562 w 4018123"/>
              <a:gd name="connsiteY6" fmla="*/ 2500892 h 4528539"/>
              <a:gd name="connsiteX0" fmla="*/ 35316 w 4051877"/>
              <a:gd name="connsiteY0" fmla="*/ 2500892 h 4528539"/>
              <a:gd name="connsiteX1" fmla="*/ 2318461 w 4051877"/>
              <a:gd name="connsiteY1" fmla="*/ 54975 h 4528539"/>
              <a:gd name="connsiteX2" fmla="*/ 4009417 w 4051877"/>
              <a:gd name="connsiteY2" fmla="*/ 849660 h 4528539"/>
              <a:gd name="connsiteX3" fmla="*/ 2820932 w 4051877"/>
              <a:gd name="connsiteY3" fmla="*/ 2420681 h 4528539"/>
              <a:gd name="connsiteX4" fmla="*/ 3881079 w 4051877"/>
              <a:gd name="connsiteY4" fmla="*/ 3817450 h 4528539"/>
              <a:gd name="connsiteX5" fmla="*/ 2543050 w 4051877"/>
              <a:gd name="connsiteY5" fmla="*/ 4449502 h 4528539"/>
              <a:gd name="connsiteX6" fmla="*/ 1041629 w 4051877"/>
              <a:gd name="connsiteY6" fmla="*/ 3657030 h 4528539"/>
              <a:gd name="connsiteX7" fmla="*/ 35316 w 4051877"/>
              <a:gd name="connsiteY7" fmla="*/ 2500892 h 4528539"/>
              <a:gd name="connsiteX0" fmla="*/ 236 w 4016797"/>
              <a:gd name="connsiteY0" fmla="*/ 2448921 h 4476568"/>
              <a:gd name="connsiteX1" fmla="*/ 926339 w 4016797"/>
              <a:gd name="connsiteY1" fmla="*/ 605185 h 4476568"/>
              <a:gd name="connsiteX2" fmla="*/ 2283381 w 4016797"/>
              <a:gd name="connsiteY2" fmla="*/ 3004 h 4476568"/>
              <a:gd name="connsiteX3" fmla="*/ 3974337 w 4016797"/>
              <a:gd name="connsiteY3" fmla="*/ 797689 h 4476568"/>
              <a:gd name="connsiteX4" fmla="*/ 2785852 w 4016797"/>
              <a:gd name="connsiteY4" fmla="*/ 2368710 h 4476568"/>
              <a:gd name="connsiteX5" fmla="*/ 3845999 w 4016797"/>
              <a:gd name="connsiteY5" fmla="*/ 3765479 h 4476568"/>
              <a:gd name="connsiteX6" fmla="*/ 2507970 w 4016797"/>
              <a:gd name="connsiteY6" fmla="*/ 4397531 h 4476568"/>
              <a:gd name="connsiteX7" fmla="*/ 1006549 w 4016797"/>
              <a:gd name="connsiteY7" fmla="*/ 3605059 h 4476568"/>
              <a:gd name="connsiteX8" fmla="*/ 236 w 4016797"/>
              <a:gd name="connsiteY8" fmla="*/ 2448921 h 4476568"/>
              <a:gd name="connsiteX0" fmla="*/ 471 w 4017032"/>
              <a:gd name="connsiteY0" fmla="*/ 2448921 h 4476568"/>
              <a:gd name="connsiteX1" fmla="*/ 926574 w 4017032"/>
              <a:gd name="connsiteY1" fmla="*/ 605185 h 4476568"/>
              <a:gd name="connsiteX2" fmla="*/ 2283616 w 4017032"/>
              <a:gd name="connsiteY2" fmla="*/ 3004 h 4476568"/>
              <a:gd name="connsiteX3" fmla="*/ 3974572 w 4017032"/>
              <a:gd name="connsiteY3" fmla="*/ 797689 h 4476568"/>
              <a:gd name="connsiteX4" fmla="*/ 2786087 w 4017032"/>
              <a:gd name="connsiteY4" fmla="*/ 2368710 h 4476568"/>
              <a:gd name="connsiteX5" fmla="*/ 3846234 w 4017032"/>
              <a:gd name="connsiteY5" fmla="*/ 3765479 h 4476568"/>
              <a:gd name="connsiteX6" fmla="*/ 2508205 w 4017032"/>
              <a:gd name="connsiteY6" fmla="*/ 4397531 h 4476568"/>
              <a:gd name="connsiteX7" fmla="*/ 1006784 w 4017032"/>
              <a:gd name="connsiteY7" fmla="*/ 3605059 h 4476568"/>
              <a:gd name="connsiteX8" fmla="*/ 471 w 4017032"/>
              <a:gd name="connsiteY8" fmla="*/ 2448921 h 4476568"/>
              <a:gd name="connsiteX0" fmla="*/ 471 w 4017032"/>
              <a:gd name="connsiteY0" fmla="*/ 2461272 h 4488919"/>
              <a:gd name="connsiteX1" fmla="*/ 926574 w 4017032"/>
              <a:gd name="connsiteY1" fmla="*/ 617536 h 4488919"/>
              <a:gd name="connsiteX2" fmla="*/ 2283616 w 4017032"/>
              <a:gd name="connsiteY2" fmla="*/ 15355 h 4488919"/>
              <a:gd name="connsiteX3" fmla="*/ 3974572 w 4017032"/>
              <a:gd name="connsiteY3" fmla="*/ 810040 h 4488919"/>
              <a:gd name="connsiteX4" fmla="*/ 2786087 w 4017032"/>
              <a:gd name="connsiteY4" fmla="*/ 2381061 h 4488919"/>
              <a:gd name="connsiteX5" fmla="*/ 3846234 w 4017032"/>
              <a:gd name="connsiteY5" fmla="*/ 3777830 h 4488919"/>
              <a:gd name="connsiteX6" fmla="*/ 2508205 w 4017032"/>
              <a:gd name="connsiteY6" fmla="*/ 4409882 h 4488919"/>
              <a:gd name="connsiteX7" fmla="*/ 1006784 w 4017032"/>
              <a:gd name="connsiteY7" fmla="*/ 3617410 h 4488919"/>
              <a:gd name="connsiteX8" fmla="*/ 471 w 4017032"/>
              <a:gd name="connsiteY8" fmla="*/ 2461272 h 4488919"/>
              <a:gd name="connsiteX0" fmla="*/ 471 w 4017032"/>
              <a:gd name="connsiteY0" fmla="*/ 2458024 h 4485671"/>
              <a:gd name="connsiteX1" fmla="*/ 926574 w 4017032"/>
              <a:gd name="connsiteY1" fmla="*/ 614288 h 4485671"/>
              <a:gd name="connsiteX2" fmla="*/ 2283616 w 4017032"/>
              <a:gd name="connsiteY2" fmla="*/ 12107 h 4485671"/>
              <a:gd name="connsiteX3" fmla="*/ 3974572 w 4017032"/>
              <a:gd name="connsiteY3" fmla="*/ 758665 h 4485671"/>
              <a:gd name="connsiteX4" fmla="*/ 2786087 w 4017032"/>
              <a:gd name="connsiteY4" fmla="*/ 2377813 h 4485671"/>
              <a:gd name="connsiteX5" fmla="*/ 3846234 w 4017032"/>
              <a:gd name="connsiteY5" fmla="*/ 3774582 h 4485671"/>
              <a:gd name="connsiteX6" fmla="*/ 2508205 w 4017032"/>
              <a:gd name="connsiteY6" fmla="*/ 4406634 h 4485671"/>
              <a:gd name="connsiteX7" fmla="*/ 1006784 w 4017032"/>
              <a:gd name="connsiteY7" fmla="*/ 3614162 h 4485671"/>
              <a:gd name="connsiteX8" fmla="*/ 471 w 4017032"/>
              <a:gd name="connsiteY8" fmla="*/ 2458024 h 4485671"/>
              <a:gd name="connsiteX0" fmla="*/ 471 w 4017032"/>
              <a:gd name="connsiteY0" fmla="*/ 2458024 h 4485671"/>
              <a:gd name="connsiteX1" fmla="*/ 926574 w 4017032"/>
              <a:gd name="connsiteY1" fmla="*/ 614288 h 4485671"/>
              <a:gd name="connsiteX2" fmla="*/ 2283616 w 4017032"/>
              <a:gd name="connsiteY2" fmla="*/ 12107 h 4485671"/>
              <a:gd name="connsiteX3" fmla="*/ 3974572 w 4017032"/>
              <a:gd name="connsiteY3" fmla="*/ 758665 h 4485671"/>
              <a:gd name="connsiteX4" fmla="*/ 2786087 w 4017032"/>
              <a:gd name="connsiteY4" fmla="*/ 2377813 h 4485671"/>
              <a:gd name="connsiteX5" fmla="*/ 3846234 w 4017032"/>
              <a:gd name="connsiteY5" fmla="*/ 3774582 h 4485671"/>
              <a:gd name="connsiteX6" fmla="*/ 2508205 w 4017032"/>
              <a:gd name="connsiteY6" fmla="*/ 4406634 h 4485671"/>
              <a:gd name="connsiteX7" fmla="*/ 1006784 w 4017032"/>
              <a:gd name="connsiteY7" fmla="*/ 3614162 h 4485671"/>
              <a:gd name="connsiteX8" fmla="*/ 471 w 4017032"/>
              <a:gd name="connsiteY8" fmla="*/ 2458024 h 4485671"/>
              <a:gd name="connsiteX0" fmla="*/ 471 w 4017032"/>
              <a:gd name="connsiteY0" fmla="*/ 2501477 h 4529124"/>
              <a:gd name="connsiteX1" fmla="*/ 926574 w 4017032"/>
              <a:gd name="connsiteY1" fmla="*/ 657741 h 4529124"/>
              <a:gd name="connsiteX2" fmla="*/ 2492163 w 4017032"/>
              <a:gd name="connsiteY2" fmla="*/ 7433 h 4529124"/>
              <a:gd name="connsiteX3" fmla="*/ 3974572 w 4017032"/>
              <a:gd name="connsiteY3" fmla="*/ 802118 h 4529124"/>
              <a:gd name="connsiteX4" fmla="*/ 2786087 w 4017032"/>
              <a:gd name="connsiteY4" fmla="*/ 2421266 h 4529124"/>
              <a:gd name="connsiteX5" fmla="*/ 3846234 w 4017032"/>
              <a:gd name="connsiteY5" fmla="*/ 3818035 h 4529124"/>
              <a:gd name="connsiteX6" fmla="*/ 2508205 w 4017032"/>
              <a:gd name="connsiteY6" fmla="*/ 4450087 h 4529124"/>
              <a:gd name="connsiteX7" fmla="*/ 1006784 w 4017032"/>
              <a:gd name="connsiteY7" fmla="*/ 3657615 h 4529124"/>
              <a:gd name="connsiteX8" fmla="*/ 471 w 4017032"/>
              <a:gd name="connsiteY8" fmla="*/ 2501477 h 4529124"/>
              <a:gd name="connsiteX0" fmla="*/ 471 w 4017032"/>
              <a:gd name="connsiteY0" fmla="*/ 2511035 h 4538682"/>
              <a:gd name="connsiteX1" fmla="*/ 926574 w 4017032"/>
              <a:gd name="connsiteY1" fmla="*/ 667299 h 4538682"/>
              <a:gd name="connsiteX2" fmla="*/ 2492163 w 4017032"/>
              <a:gd name="connsiteY2" fmla="*/ 16991 h 4538682"/>
              <a:gd name="connsiteX3" fmla="*/ 3974572 w 4017032"/>
              <a:gd name="connsiteY3" fmla="*/ 811676 h 4538682"/>
              <a:gd name="connsiteX4" fmla="*/ 2786087 w 4017032"/>
              <a:gd name="connsiteY4" fmla="*/ 2430824 h 4538682"/>
              <a:gd name="connsiteX5" fmla="*/ 3846234 w 4017032"/>
              <a:gd name="connsiteY5" fmla="*/ 3827593 h 4538682"/>
              <a:gd name="connsiteX6" fmla="*/ 2508205 w 4017032"/>
              <a:gd name="connsiteY6" fmla="*/ 4459645 h 4538682"/>
              <a:gd name="connsiteX7" fmla="*/ 1006784 w 4017032"/>
              <a:gd name="connsiteY7" fmla="*/ 3667173 h 4538682"/>
              <a:gd name="connsiteX8" fmla="*/ 471 w 4017032"/>
              <a:gd name="connsiteY8" fmla="*/ 2511035 h 4538682"/>
              <a:gd name="connsiteX0" fmla="*/ 471 w 4017032"/>
              <a:gd name="connsiteY0" fmla="*/ 2501478 h 4529125"/>
              <a:gd name="connsiteX1" fmla="*/ 926574 w 4017032"/>
              <a:gd name="connsiteY1" fmla="*/ 657742 h 4529125"/>
              <a:gd name="connsiteX2" fmla="*/ 2492163 w 4017032"/>
              <a:gd name="connsiteY2" fmla="*/ 7434 h 4529125"/>
              <a:gd name="connsiteX3" fmla="*/ 3974572 w 4017032"/>
              <a:gd name="connsiteY3" fmla="*/ 802119 h 4529125"/>
              <a:gd name="connsiteX4" fmla="*/ 2786087 w 4017032"/>
              <a:gd name="connsiteY4" fmla="*/ 2421267 h 4529125"/>
              <a:gd name="connsiteX5" fmla="*/ 3846234 w 4017032"/>
              <a:gd name="connsiteY5" fmla="*/ 3818036 h 4529125"/>
              <a:gd name="connsiteX6" fmla="*/ 2508205 w 4017032"/>
              <a:gd name="connsiteY6" fmla="*/ 4450088 h 4529125"/>
              <a:gd name="connsiteX7" fmla="*/ 1006784 w 4017032"/>
              <a:gd name="connsiteY7" fmla="*/ 3657616 h 4529125"/>
              <a:gd name="connsiteX8" fmla="*/ 471 w 4017032"/>
              <a:gd name="connsiteY8" fmla="*/ 2501478 h 4529125"/>
              <a:gd name="connsiteX0" fmla="*/ 471 w 4017032"/>
              <a:gd name="connsiteY0" fmla="*/ 2501478 h 4529125"/>
              <a:gd name="connsiteX1" fmla="*/ 926574 w 4017032"/>
              <a:gd name="connsiteY1" fmla="*/ 657742 h 4529125"/>
              <a:gd name="connsiteX2" fmla="*/ 2492163 w 4017032"/>
              <a:gd name="connsiteY2" fmla="*/ 7434 h 4529125"/>
              <a:gd name="connsiteX3" fmla="*/ 3974572 w 4017032"/>
              <a:gd name="connsiteY3" fmla="*/ 802119 h 4529125"/>
              <a:gd name="connsiteX4" fmla="*/ 2786087 w 4017032"/>
              <a:gd name="connsiteY4" fmla="*/ 2421267 h 4529125"/>
              <a:gd name="connsiteX5" fmla="*/ 3846234 w 4017032"/>
              <a:gd name="connsiteY5" fmla="*/ 3818036 h 4529125"/>
              <a:gd name="connsiteX6" fmla="*/ 2508205 w 4017032"/>
              <a:gd name="connsiteY6" fmla="*/ 4450088 h 4529125"/>
              <a:gd name="connsiteX7" fmla="*/ 1006784 w 4017032"/>
              <a:gd name="connsiteY7" fmla="*/ 3657616 h 4529125"/>
              <a:gd name="connsiteX8" fmla="*/ 471 w 4017032"/>
              <a:gd name="connsiteY8" fmla="*/ 2501478 h 4529125"/>
              <a:gd name="connsiteX0" fmla="*/ 471 w 4017032"/>
              <a:gd name="connsiteY0" fmla="*/ 2501478 h 4515815"/>
              <a:gd name="connsiteX1" fmla="*/ 926574 w 4017032"/>
              <a:gd name="connsiteY1" fmla="*/ 657742 h 4515815"/>
              <a:gd name="connsiteX2" fmla="*/ 2492163 w 4017032"/>
              <a:gd name="connsiteY2" fmla="*/ 7434 h 4515815"/>
              <a:gd name="connsiteX3" fmla="*/ 3974572 w 4017032"/>
              <a:gd name="connsiteY3" fmla="*/ 802119 h 4515815"/>
              <a:gd name="connsiteX4" fmla="*/ 2786087 w 4017032"/>
              <a:gd name="connsiteY4" fmla="*/ 2421267 h 4515815"/>
              <a:gd name="connsiteX5" fmla="*/ 3846234 w 4017032"/>
              <a:gd name="connsiteY5" fmla="*/ 3818036 h 4515815"/>
              <a:gd name="connsiteX6" fmla="*/ 2508205 w 4017032"/>
              <a:gd name="connsiteY6" fmla="*/ 4450088 h 4515815"/>
              <a:gd name="connsiteX7" fmla="*/ 1006784 w 4017032"/>
              <a:gd name="connsiteY7" fmla="*/ 3657616 h 4515815"/>
              <a:gd name="connsiteX8" fmla="*/ 471 w 4017032"/>
              <a:gd name="connsiteY8" fmla="*/ 2501478 h 4515815"/>
              <a:gd name="connsiteX0" fmla="*/ 1064 w 4017625"/>
              <a:gd name="connsiteY0" fmla="*/ 2501478 h 4452159"/>
              <a:gd name="connsiteX1" fmla="*/ 927167 w 4017625"/>
              <a:gd name="connsiteY1" fmla="*/ 657742 h 4452159"/>
              <a:gd name="connsiteX2" fmla="*/ 2492756 w 4017625"/>
              <a:gd name="connsiteY2" fmla="*/ 7434 h 4452159"/>
              <a:gd name="connsiteX3" fmla="*/ 3975165 w 4017625"/>
              <a:gd name="connsiteY3" fmla="*/ 802119 h 4452159"/>
              <a:gd name="connsiteX4" fmla="*/ 2786680 w 4017625"/>
              <a:gd name="connsiteY4" fmla="*/ 2421267 h 4452159"/>
              <a:gd name="connsiteX5" fmla="*/ 3846827 w 4017625"/>
              <a:gd name="connsiteY5" fmla="*/ 3818036 h 4452159"/>
              <a:gd name="connsiteX6" fmla="*/ 2508798 w 4017625"/>
              <a:gd name="connsiteY6" fmla="*/ 4450088 h 4452159"/>
              <a:gd name="connsiteX7" fmla="*/ 782787 w 4017625"/>
              <a:gd name="connsiteY7" fmla="*/ 3962416 h 4452159"/>
              <a:gd name="connsiteX8" fmla="*/ 1064 w 4017625"/>
              <a:gd name="connsiteY8" fmla="*/ 2501478 h 4452159"/>
              <a:gd name="connsiteX0" fmla="*/ 1064 w 4003346"/>
              <a:gd name="connsiteY0" fmla="*/ 2501478 h 4452159"/>
              <a:gd name="connsiteX1" fmla="*/ 927167 w 4003346"/>
              <a:gd name="connsiteY1" fmla="*/ 657742 h 4452159"/>
              <a:gd name="connsiteX2" fmla="*/ 2492756 w 4003346"/>
              <a:gd name="connsiteY2" fmla="*/ 7434 h 4452159"/>
              <a:gd name="connsiteX3" fmla="*/ 3975165 w 4003346"/>
              <a:gd name="connsiteY3" fmla="*/ 802119 h 4452159"/>
              <a:gd name="connsiteX4" fmla="*/ 1920407 w 4003346"/>
              <a:gd name="connsiteY4" fmla="*/ 2485435 h 4452159"/>
              <a:gd name="connsiteX5" fmla="*/ 3846827 w 4003346"/>
              <a:gd name="connsiteY5" fmla="*/ 3818036 h 4452159"/>
              <a:gd name="connsiteX6" fmla="*/ 2508798 w 4003346"/>
              <a:gd name="connsiteY6" fmla="*/ 4450088 h 4452159"/>
              <a:gd name="connsiteX7" fmla="*/ 782787 w 4003346"/>
              <a:gd name="connsiteY7" fmla="*/ 3962416 h 4452159"/>
              <a:gd name="connsiteX8" fmla="*/ 1064 w 4003346"/>
              <a:gd name="connsiteY8" fmla="*/ 2501478 h 4452159"/>
              <a:gd name="connsiteX0" fmla="*/ 1064 w 3975528"/>
              <a:gd name="connsiteY0" fmla="*/ 2501478 h 4452159"/>
              <a:gd name="connsiteX1" fmla="*/ 927167 w 3975528"/>
              <a:gd name="connsiteY1" fmla="*/ 657742 h 4452159"/>
              <a:gd name="connsiteX2" fmla="*/ 2492756 w 3975528"/>
              <a:gd name="connsiteY2" fmla="*/ 7434 h 4452159"/>
              <a:gd name="connsiteX3" fmla="*/ 3975165 w 3975528"/>
              <a:gd name="connsiteY3" fmla="*/ 802119 h 4452159"/>
              <a:gd name="connsiteX4" fmla="*/ 2627631 w 3975528"/>
              <a:gd name="connsiteY4" fmla="*/ 1973195 h 4452159"/>
              <a:gd name="connsiteX5" fmla="*/ 1920407 w 3975528"/>
              <a:gd name="connsiteY5" fmla="*/ 2485435 h 4452159"/>
              <a:gd name="connsiteX6" fmla="*/ 3846827 w 3975528"/>
              <a:gd name="connsiteY6" fmla="*/ 3818036 h 4452159"/>
              <a:gd name="connsiteX7" fmla="*/ 2508798 w 3975528"/>
              <a:gd name="connsiteY7" fmla="*/ 4450088 h 4452159"/>
              <a:gd name="connsiteX8" fmla="*/ 782787 w 3975528"/>
              <a:gd name="connsiteY8" fmla="*/ 3962416 h 4452159"/>
              <a:gd name="connsiteX9" fmla="*/ 1064 w 3975528"/>
              <a:gd name="connsiteY9" fmla="*/ 2501478 h 4452159"/>
              <a:gd name="connsiteX0" fmla="*/ 1064 w 3975528"/>
              <a:gd name="connsiteY0" fmla="*/ 2501478 h 4452159"/>
              <a:gd name="connsiteX1" fmla="*/ 927167 w 3975528"/>
              <a:gd name="connsiteY1" fmla="*/ 657742 h 4452159"/>
              <a:gd name="connsiteX2" fmla="*/ 2492756 w 3975528"/>
              <a:gd name="connsiteY2" fmla="*/ 7434 h 4452159"/>
              <a:gd name="connsiteX3" fmla="*/ 3975165 w 3975528"/>
              <a:gd name="connsiteY3" fmla="*/ 802119 h 4452159"/>
              <a:gd name="connsiteX4" fmla="*/ 2627631 w 3975528"/>
              <a:gd name="connsiteY4" fmla="*/ 1973195 h 4452159"/>
              <a:gd name="connsiteX5" fmla="*/ 1920407 w 3975528"/>
              <a:gd name="connsiteY5" fmla="*/ 2485435 h 4452159"/>
              <a:gd name="connsiteX6" fmla="*/ 2611589 w 3975528"/>
              <a:gd name="connsiteY6" fmla="*/ 3080100 h 4452159"/>
              <a:gd name="connsiteX7" fmla="*/ 3846827 w 3975528"/>
              <a:gd name="connsiteY7" fmla="*/ 3818036 h 4452159"/>
              <a:gd name="connsiteX8" fmla="*/ 2508798 w 3975528"/>
              <a:gd name="connsiteY8" fmla="*/ 4450088 h 4452159"/>
              <a:gd name="connsiteX9" fmla="*/ 782787 w 3975528"/>
              <a:gd name="connsiteY9" fmla="*/ 3962416 h 4452159"/>
              <a:gd name="connsiteX10" fmla="*/ 1064 w 3975528"/>
              <a:gd name="connsiteY10" fmla="*/ 2501478 h 4452159"/>
              <a:gd name="connsiteX0" fmla="*/ 1064 w 3975578"/>
              <a:gd name="connsiteY0" fmla="*/ 2501478 h 4452159"/>
              <a:gd name="connsiteX1" fmla="*/ 927167 w 3975578"/>
              <a:gd name="connsiteY1" fmla="*/ 657742 h 4452159"/>
              <a:gd name="connsiteX2" fmla="*/ 2492756 w 3975578"/>
              <a:gd name="connsiteY2" fmla="*/ 7434 h 4452159"/>
              <a:gd name="connsiteX3" fmla="*/ 3975165 w 3975578"/>
              <a:gd name="connsiteY3" fmla="*/ 802119 h 4452159"/>
              <a:gd name="connsiteX4" fmla="*/ 2755968 w 3975578"/>
              <a:gd name="connsiteY4" fmla="*/ 1459848 h 4452159"/>
              <a:gd name="connsiteX5" fmla="*/ 1920407 w 3975578"/>
              <a:gd name="connsiteY5" fmla="*/ 2485435 h 4452159"/>
              <a:gd name="connsiteX6" fmla="*/ 2611589 w 3975578"/>
              <a:gd name="connsiteY6" fmla="*/ 3080100 h 4452159"/>
              <a:gd name="connsiteX7" fmla="*/ 3846827 w 3975578"/>
              <a:gd name="connsiteY7" fmla="*/ 3818036 h 4452159"/>
              <a:gd name="connsiteX8" fmla="*/ 2508798 w 3975578"/>
              <a:gd name="connsiteY8" fmla="*/ 4450088 h 4452159"/>
              <a:gd name="connsiteX9" fmla="*/ 782787 w 3975578"/>
              <a:gd name="connsiteY9" fmla="*/ 3962416 h 4452159"/>
              <a:gd name="connsiteX10" fmla="*/ 1064 w 3975578"/>
              <a:gd name="connsiteY10" fmla="*/ 2501478 h 4452159"/>
              <a:gd name="connsiteX0" fmla="*/ 1064 w 3976168"/>
              <a:gd name="connsiteY0" fmla="*/ 2501478 h 4452159"/>
              <a:gd name="connsiteX1" fmla="*/ 927167 w 3976168"/>
              <a:gd name="connsiteY1" fmla="*/ 657742 h 4452159"/>
              <a:gd name="connsiteX2" fmla="*/ 2492756 w 3976168"/>
              <a:gd name="connsiteY2" fmla="*/ 7434 h 4452159"/>
              <a:gd name="connsiteX3" fmla="*/ 3975165 w 3976168"/>
              <a:gd name="connsiteY3" fmla="*/ 802119 h 4452159"/>
              <a:gd name="connsiteX4" fmla="*/ 2755968 w 3976168"/>
              <a:gd name="connsiteY4" fmla="*/ 1459848 h 4452159"/>
              <a:gd name="connsiteX5" fmla="*/ 1920407 w 3976168"/>
              <a:gd name="connsiteY5" fmla="*/ 2485435 h 4452159"/>
              <a:gd name="connsiteX6" fmla="*/ 2611589 w 3976168"/>
              <a:gd name="connsiteY6" fmla="*/ 3080100 h 4452159"/>
              <a:gd name="connsiteX7" fmla="*/ 3846827 w 3976168"/>
              <a:gd name="connsiteY7" fmla="*/ 3818036 h 4452159"/>
              <a:gd name="connsiteX8" fmla="*/ 2508798 w 3976168"/>
              <a:gd name="connsiteY8" fmla="*/ 4450088 h 4452159"/>
              <a:gd name="connsiteX9" fmla="*/ 782787 w 3976168"/>
              <a:gd name="connsiteY9" fmla="*/ 3962416 h 4452159"/>
              <a:gd name="connsiteX10" fmla="*/ 1064 w 3976168"/>
              <a:gd name="connsiteY10" fmla="*/ 2501478 h 4452159"/>
              <a:gd name="connsiteX0" fmla="*/ 1064 w 3976168"/>
              <a:gd name="connsiteY0" fmla="*/ 2501478 h 4452159"/>
              <a:gd name="connsiteX1" fmla="*/ 927167 w 3976168"/>
              <a:gd name="connsiteY1" fmla="*/ 657742 h 4452159"/>
              <a:gd name="connsiteX2" fmla="*/ 2492756 w 3976168"/>
              <a:gd name="connsiteY2" fmla="*/ 7434 h 4452159"/>
              <a:gd name="connsiteX3" fmla="*/ 3975165 w 3976168"/>
              <a:gd name="connsiteY3" fmla="*/ 802119 h 4452159"/>
              <a:gd name="connsiteX4" fmla="*/ 2755968 w 3976168"/>
              <a:gd name="connsiteY4" fmla="*/ 1459848 h 4452159"/>
              <a:gd name="connsiteX5" fmla="*/ 1920407 w 3976168"/>
              <a:gd name="connsiteY5" fmla="*/ 2485435 h 4452159"/>
              <a:gd name="connsiteX6" fmla="*/ 2611589 w 3976168"/>
              <a:gd name="connsiteY6" fmla="*/ 3080100 h 4452159"/>
              <a:gd name="connsiteX7" fmla="*/ 3846827 w 3976168"/>
              <a:gd name="connsiteY7" fmla="*/ 3818036 h 4452159"/>
              <a:gd name="connsiteX8" fmla="*/ 2508798 w 3976168"/>
              <a:gd name="connsiteY8" fmla="*/ 4450088 h 4452159"/>
              <a:gd name="connsiteX9" fmla="*/ 782787 w 3976168"/>
              <a:gd name="connsiteY9" fmla="*/ 3962416 h 4452159"/>
              <a:gd name="connsiteX10" fmla="*/ 1064 w 3976168"/>
              <a:gd name="connsiteY10" fmla="*/ 2501478 h 4452159"/>
              <a:gd name="connsiteX0" fmla="*/ 1064 w 3976168"/>
              <a:gd name="connsiteY0" fmla="*/ 2501478 h 4452159"/>
              <a:gd name="connsiteX1" fmla="*/ 927167 w 3976168"/>
              <a:gd name="connsiteY1" fmla="*/ 657742 h 4452159"/>
              <a:gd name="connsiteX2" fmla="*/ 2492756 w 3976168"/>
              <a:gd name="connsiteY2" fmla="*/ 7434 h 4452159"/>
              <a:gd name="connsiteX3" fmla="*/ 3975165 w 3976168"/>
              <a:gd name="connsiteY3" fmla="*/ 802119 h 4452159"/>
              <a:gd name="connsiteX4" fmla="*/ 2755968 w 3976168"/>
              <a:gd name="connsiteY4" fmla="*/ 1459848 h 4452159"/>
              <a:gd name="connsiteX5" fmla="*/ 1920407 w 3976168"/>
              <a:gd name="connsiteY5" fmla="*/ 2485435 h 4452159"/>
              <a:gd name="connsiteX6" fmla="*/ 2611589 w 3976168"/>
              <a:gd name="connsiteY6" fmla="*/ 3080100 h 4452159"/>
              <a:gd name="connsiteX7" fmla="*/ 3846827 w 3976168"/>
              <a:gd name="connsiteY7" fmla="*/ 3818036 h 4452159"/>
              <a:gd name="connsiteX8" fmla="*/ 2508798 w 3976168"/>
              <a:gd name="connsiteY8" fmla="*/ 4450088 h 4452159"/>
              <a:gd name="connsiteX9" fmla="*/ 782787 w 3976168"/>
              <a:gd name="connsiteY9" fmla="*/ 3962416 h 4452159"/>
              <a:gd name="connsiteX10" fmla="*/ 1064 w 3976168"/>
              <a:gd name="connsiteY10" fmla="*/ 2501478 h 4452159"/>
              <a:gd name="connsiteX0" fmla="*/ 1064 w 3976168"/>
              <a:gd name="connsiteY0" fmla="*/ 2501478 h 4452159"/>
              <a:gd name="connsiteX1" fmla="*/ 927167 w 3976168"/>
              <a:gd name="connsiteY1" fmla="*/ 657742 h 4452159"/>
              <a:gd name="connsiteX2" fmla="*/ 2492756 w 3976168"/>
              <a:gd name="connsiteY2" fmla="*/ 7434 h 4452159"/>
              <a:gd name="connsiteX3" fmla="*/ 3975165 w 3976168"/>
              <a:gd name="connsiteY3" fmla="*/ 802119 h 4452159"/>
              <a:gd name="connsiteX4" fmla="*/ 2755968 w 3976168"/>
              <a:gd name="connsiteY4" fmla="*/ 1459848 h 4452159"/>
              <a:gd name="connsiteX5" fmla="*/ 1920407 w 3976168"/>
              <a:gd name="connsiteY5" fmla="*/ 2485435 h 4452159"/>
              <a:gd name="connsiteX6" fmla="*/ 2611589 w 3976168"/>
              <a:gd name="connsiteY6" fmla="*/ 3080100 h 4452159"/>
              <a:gd name="connsiteX7" fmla="*/ 3846827 w 3976168"/>
              <a:gd name="connsiteY7" fmla="*/ 3818036 h 4452159"/>
              <a:gd name="connsiteX8" fmla="*/ 2508798 w 3976168"/>
              <a:gd name="connsiteY8" fmla="*/ 4450088 h 4452159"/>
              <a:gd name="connsiteX9" fmla="*/ 782787 w 3976168"/>
              <a:gd name="connsiteY9" fmla="*/ 3962416 h 4452159"/>
              <a:gd name="connsiteX10" fmla="*/ 1064 w 3976168"/>
              <a:gd name="connsiteY10" fmla="*/ 2501478 h 4452159"/>
              <a:gd name="connsiteX0" fmla="*/ 1064 w 4232439"/>
              <a:gd name="connsiteY0" fmla="*/ 2576202 h 4526883"/>
              <a:gd name="connsiteX1" fmla="*/ 927167 w 4232439"/>
              <a:gd name="connsiteY1" fmla="*/ 732466 h 4526883"/>
              <a:gd name="connsiteX2" fmla="*/ 2492756 w 4232439"/>
              <a:gd name="connsiteY2" fmla="*/ 82158 h 4526883"/>
              <a:gd name="connsiteX3" fmla="*/ 4231839 w 4232439"/>
              <a:gd name="connsiteY3" fmla="*/ 1983749 h 4526883"/>
              <a:gd name="connsiteX4" fmla="*/ 2755968 w 4232439"/>
              <a:gd name="connsiteY4" fmla="*/ 1534572 h 4526883"/>
              <a:gd name="connsiteX5" fmla="*/ 1920407 w 4232439"/>
              <a:gd name="connsiteY5" fmla="*/ 2560159 h 4526883"/>
              <a:gd name="connsiteX6" fmla="*/ 2611589 w 4232439"/>
              <a:gd name="connsiteY6" fmla="*/ 3154824 h 4526883"/>
              <a:gd name="connsiteX7" fmla="*/ 3846827 w 4232439"/>
              <a:gd name="connsiteY7" fmla="*/ 3892760 h 4526883"/>
              <a:gd name="connsiteX8" fmla="*/ 2508798 w 4232439"/>
              <a:gd name="connsiteY8" fmla="*/ 4524812 h 4526883"/>
              <a:gd name="connsiteX9" fmla="*/ 782787 w 4232439"/>
              <a:gd name="connsiteY9" fmla="*/ 4037140 h 4526883"/>
              <a:gd name="connsiteX10" fmla="*/ 1064 w 4232439"/>
              <a:gd name="connsiteY10" fmla="*/ 2576202 h 4526883"/>
              <a:gd name="connsiteX0" fmla="*/ 1064 w 4440575"/>
              <a:gd name="connsiteY0" fmla="*/ 2576202 h 4557663"/>
              <a:gd name="connsiteX1" fmla="*/ 927167 w 4440575"/>
              <a:gd name="connsiteY1" fmla="*/ 732466 h 4557663"/>
              <a:gd name="connsiteX2" fmla="*/ 2492756 w 4440575"/>
              <a:gd name="connsiteY2" fmla="*/ 82158 h 4557663"/>
              <a:gd name="connsiteX3" fmla="*/ 4231839 w 4440575"/>
              <a:gd name="connsiteY3" fmla="*/ 1983749 h 4557663"/>
              <a:gd name="connsiteX4" fmla="*/ 2755968 w 4440575"/>
              <a:gd name="connsiteY4" fmla="*/ 1534572 h 4557663"/>
              <a:gd name="connsiteX5" fmla="*/ 1920407 w 4440575"/>
              <a:gd name="connsiteY5" fmla="*/ 2560159 h 4557663"/>
              <a:gd name="connsiteX6" fmla="*/ 2611589 w 4440575"/>
              <a:gd name="connsiteY6" fmla="*/ 3154824 h 4557663"/>
              <a:gd name="connsiteX7" fmla="*/ 4440385 w 4440575"/>
              <a:gd name="connsiteY7" fmla="*/ 3235034 h 4557663"/>
              <a:gd name="connsiteX8" fmla="*/ 2508798 w 4440575"/>
              <a:gd name="connsiteY8" fmla="*/ 4524812 h 4557663"/>
              <a:gd name="connsiteX9" fmla="*/ 782787 w 4440575"/>
              <a:gd name="connsiteY9" fmla="*/ 4037140 h 4557663"/>
              <a:gd name="connsiteX10" fmla="*/ 1064 w 4440575"/>
              <a:gd name="connsiteY10" fmla="*/ 2576202 h 4557663"/>
              <a:gd name="connsiteX0" fmla="*/ 1064 w 4440575"/>
              <a:gd name="connsiteY0" fmla="*/ 2576202 h 4817499"/>
              <a:gd name="connsiteX1" fmla="*/ 927167 w 4440575"/>
              <a:gd name="connsiteY1" fmla="*/ 732466 h 4817499"/>
              <a:gd name="connsiteX2" fmla="*/ 2492756 w 4440575"/>
              <a:gd name="connsiteY2" fmla="*/ 82158 h 4817499"/>
              <a:gd name="connsiteX3" fmla="*/ 4231839 w 4440575"/>
              <a:gd name="connsiteY3" fmla="*/ 1983749 h 4817499"/>
              <a:gd name="connsiteX4" fmla="*/ 2755968 w 4440575"/>
              <a:gd name="connsiteY4" fmla="*/ 1534572 h 4817499"/>
              <a:gd name="connsiteX5" fmla="*/ 1920407 w 4440575"/>
              <a:gd name="connsiteY5" fmla="*/ 2560159 h 4817499"/>
              <a:gd name="connsiteX6" fmla="*/ 2611589 w 4440575"/>
              <a:gd name="connsiteY6" fmla="*/ 3154824 h 4817499"/>
              <a:gd name="connsiteX7" fmla="*/ 4440385 w 4440575"/>
              <a:gd name="connsiteY7" fmla="*/ 3235034 h 4817499"/>
              <a:gd name="connsiteX8" fmla="*/ 2974019 w 4440575"/>
              <a:gd name="connsiteY8" fmla="*/ 4797528 h 4817499"/>
              <a:gd name="connsiteX9" fmla="*/ 782787 w 4440575"/>
              <a:gd name="connsiteY9" fmla="*/ 4037140 h 4817499"/>
              <a:gd name="connsiteX10" fmla="*/ 1064 w 4440575"/>
              <a:gd name="connsiteY10" fmla="*/ 2576202 h 4817499"/>
              <a:gd name="connsiteX0" fmla="*/ 1064 w 4440575"/>
              <a:gd name="connsiteY0" fmla="*/ 2729998 h 4971295"/>
              <a:gd name="connsiteX1" fmla="*/ 927167 w 4440575"/>
              <a:gd name="connsiteY1" fmla="*/ 886262 h 4971295"/>
              <a:gd name="connsiteX2" fmla="*/ 3198609 w 4440575"/>
              <a:gd name="connsiteY2" fmla="*/ 59491 h 4971295"/>
              <a:gd name="connsiteX3" fmla="*/ 4231839 w 4440575"/>
              <a:gd name="connsiteY3" fmla="*/ 2137545 h 4971295"/>
              <a:gd name="connsiteX4" fmla="*/ 2755968 w 4440575"/>
              <a:gd name="connsiteY4" fmla="*/ 1688368 h 4971295"/>
              <a:gd name="connsiteX5" fmla="*/ 1920407 w 4440575"/>
              <a:gd name="connsiteY5" fmla="*/ 2713955 h 4971295"/>
              <a:gd name="connsiteX6" fmla="*/ 2611589 w 4440575"/>
              <a:gd name="connsiteY6" fmla="*/ 3308620 h 4971295"/>
              <a:gd name="connsiteX7" fmla="*/ 4440385 w 4440575"/>
              <a:gd name="connsiteY7" fmla="*/ 3388830 h 4971295"/>
              <a:gd name="connsiteX8" fmla="*/ 2974019 w 4440575"/>
              <a:gd name="connsiteY8" fmla="*/ 4951324 h 4971295"/>
              <a:gd name="connsiteX9" fmla="*/ 782787 w 4440575"/>
              <a:gd name="connsiteY9" fmla="*/ 4190936 h 4971295"/>
              <a:gd name="connsiteX10" fmla="*/ 1064 w 4440575"/>
              <a:gd name="connsiteY10" fmla="*/ 2729998 h 4971295"/>
              <a:gd name="connsiteX0" fmla="*/ 1064 w 4440575"/>
              <a:gd name="connsiteY0" fmla="*/ 2767519 h 5008816"/>
              <a:gd name="connsiteX1" fmla="*/ 927167 w 4440575"/>
              <a:gd name="connsiteY1" fmla="*/ 923783 h 5008816"/>
              <a:gd name="connsiteX2" fmla="*/ 3198609 w 4440575"/>
              <a:gd name="connsiteY2" fmla="*/ 97012 h 5008816"/>
              <a:gd name="connsiteX3" fmla="*/ 4231839 w 4440575"/>
              <a:gd name="connsiteY3" fmla="*/ 2175066 h 5008816"/>
              <a:gd name="connsiteX4" fmla="*/ 2755968 w 4440575"/>
              <a:gd name="connsiteY4" fmla="*/ 1725889 h 5008816"/>
              <a:gd name="connsiteX5" fmla="*/ 1920407 w 4440575"/>
              <a:gd name="connsiteY5" fmla="*/ 2751476 h 5008816"/>
              <a:gd name="connsiteX6" fmla="*/ 2611589 w 4440575"/>
              <a:gd name="connsiteY6" fmla="*/ 3346141 h 5008816"/>
              <a:gd name="connsiteX7" fmla="*/ 4440385 w 4440575"/>
              <a:gd name="connsiteY7" fmla="*/ 3426351 h 5008816"/>
              <a:gd name="connsiteX8" fmla="*/ 2974019 w 4440575"/>
              <a:gd name="connsiteY8" fmla="*/ 4988845 h 5008816"/>
              <a:gd name="connsiteX9" fmla="*/ 782787 w 4440575"/>
              <a:gd name="connsiteY9" fmla="*/ 4228457 h 5008816"/>
              <a:gd name="connsiteX10" fmla="*/ 1064 w 4440575"/>
              <a:gd name="connsiteY10" fmla="*/ 2767519 h 5008816"/>
              <a:gd name="connsiteX0" fmla="*/ 12650 w 4452161"/>
              <a:gd name="connsiteY0" fmla="*/ 2741123 h 4982420"/>
              <a:gd name="connsiteX1" fmla="*/ 617911 w 4452161"/>
              <a:gd name="connsiteY1" fmla="*/ 833218 h 4982420"/>
              <a:gd name="connsiteX2" fmla="*/ 3210195 w 4452161"/>
              <a:gd name="connsiteY2" fmla="*/ 70616 h 4982420"/>
              <a:gd name="connsiteX3" fmla="*/ 4243425 w 4452161"/>
              <a:gd name="connsiteY3" fmla="*/ 2148670 h 4982420"/>
              <a:gd name="connsiteX4" fmla="*/ 2767554 w 4452161"/>
              <a:gd name="connsiteY4" fmla="*/ 1699493 h 4982420"/>
              <a:gd name="connsiteX5" fmla="*/ 1931993 w 4452161"/>
              <a:gd name="connsiteY5" fmla="*/ 2725080 h 4982420"/>
              <a:gd name="connsiteX6" fmla="*/ 2623175 w 4452161"/>
              <a:gd name="connsiteY6" fmla="*/ 3319745 h 4982420"/>
              <a:gd name="connsiteX7" fmla="*/ 4451971 w 4452161"/>
              <a:gd name="connsiteY7" fmla="*/ 3399955 h 4982420"/>
              <a:gd name="connsiteX8" fmla="*/ 2985605 w 4452161"/>
              <a:gd name="connsiteY8" fmla="*/ 4962449 h 4982420"/>
              <a:gd name="connsiteX9" fmla="*/ 794373 w 4452161"/>
              <a:gd name="connsiteY9" fmla="*/ 4202061 h 4982420"/>
              <a:gd name="connsiteX10" fmla="*/ 12650 w 4452161"/>
              <a:gd name="connsiteY10" fmla="*/ 2741123 h 4982420"/>
              <a:gd name="connsiteX0" fmla="*/ 12650 w 4452161"/>
              <a:gd name="connsiteY0" fmla="*/ 2753063 h 4994360"/>
              <a:gd name="connsiteX1" fmla="*/ 617911 w 4452161"/>
              <a:gd name="connsiteY1" fmla="*/ 845158 h 4994360"/>
              <a:gd name="connsiteX2" fmla="*/ 3210195 w 4452161"/>
              <a:gd name="connsiteY2" fmla="*/ 82556 h 4994360"/>
              <a:gd name="connsiteX3" fmla="*/ 4243425 w 4452161"/>
              <a:gd name="connsiteY3" fmla="*/ 2160610 h 4994360"/>
              <a:gd name="connsiteX4" fmla="*/ 2767554 w 4452161"/>
              <a:gd name="connsiteY4" fmla="*/ 1711433 h 4994360"/>
              <a:gd name="connsiteX5" fmla="*/ 1931993 w 4452161"/>
              <a:gd name="connsiteY5" fmla="*/ 2737020 h 4994360"/>
              <a:gd name="connsiteX6" fmla="*/ 2623175 w 4452161"/>
              <a:gd name="connsiteY6" fmla="*/ 3331685 h 4994360"/>
              <a:gd name="connsiteX7" fmla="*/ 4451971 w 4452161"/>
              <a:gd name="connsiteY7" fmla="*/ 3411895 h 4994360"/>
              <a:gd name="connsiteX8" fmla="*/ 2985605 w 4452161"/>
              <a:gd name="connsiteY8" fmla="*/ 4974389 h 4994360"/>
              <a:gd name="connsiteX9" fmla="*/ 794373 w 4452161"/>
              <a:gd name="connsiteY9" fmla="*/ 4214001 h 4994360"/>
              <a:gd name="connsiteX10" fmla="*/ 12650 w 4452161"/>
              <a:gd name="connsiteY10" fmla="*/ 2753063 h 4994360"/>
              <a:gd name="connsiteX0" fmla="*/ 12650 w 4452161"/>
              <a:gd name="connsiteY0" fmla="*/ 2748573 h 4989870"/>
              <a:gd name="connsiteX1" fmla="*/ 617911 w 4452161"/>
              <a:gd name="connsiteY1" fmla="*/ 840668 h 4989870"/>
              <a:gd name="connsiteX2" fmla="*/ 3210195 w 4452161"/>
              <a:gd name="connsiteY2" fmla="*/ 78066 h 4989870"/>
              <a:gd name="connsiteX3" fmla="*/ 4275509 w 4452161"/>
              <a:gd name="connsiteY3" fmla="*/ 2091952 h 4989870"/>
              <a:gd name="connsiteX4" fmla="*/ 2767554 w 4452161"/>
              <a:gd name="connsiteY4" fmla="*/ 1706943 h 4989870"/>
              <a:gd name="connsiteX5" fmla="*/ 1931993 w 4452161"/>
              <a:gd name="connsiteY5" fmla="*/ 2732530 h 4989870"/>
              <a:gd name="connsiteX6" fmla="*/ 2623175 w 4452161"/>
              <a:gd name="connsiteY6" fmla="*/ 3327195 h 4989870"/>
              <a:gd name="connsiteX7" fmla="*/ 4451971 w 4452161"/>
              <a:gd name="connsiteY7" fmla="*/ 3407405 h 4989870"/>
              <a:gd name="connsiteX8" fmla="*/ 2985605 w 4452161"/>
              <a:gd name="connsiteY8" fmla="*/ 4969899 h 4989870"/>
              <a:gd name="connsiteX9" fmla="*/ 794373 w 4452161"/>
              <a:gd name="connsiteY9" fmla="*/ 4209511 h 4989870"/>
              <a:gd name="connsiteX10" fmla="*/ 12650 w 4452161"/>
              <a:gd name="connsiteY10" fmla="*/ 2748573 h 4989870"/>
              <a:gd name="connsiteX0" fmla="*/ 12650 w 4452161"/>
              <a:gd name="connsiteY0" fmla="*/ 2748573 h 4989870"/>
              <a:gd name="connsiteX1" fmla="*/ 617911 w 4452161"/>
              <a:gd name="connsiteY1" fmla="*/ 840668 h 4989870"/>
              <a:gd name="connsiteX2" fmla="*/ 3210195 w 4452161"/>
              <a:gd name="connsiteY2" fmla="*/ 78066 h 4989870"/>
              <a:gd name="connsiteX3" fmla="*/ 4275509 w 4452161"/>
              <a:gd name="connsiteY3" fmla="*/ 2091952 h 4989870"/>
              <a:gd name="connsiteX4" fmla="*/ 2767554 w 4452161"/>
              <a:gd name="connsiteY4" fmla="*/ 1706943 h 4989870"/>
              <a:gd name="connsiteX5" fmla="*/ 1931993 w 4452161"/>
              <a:gd name="connsiteY5" fmla="*/ 2732530 h 4989870"/>
              <a:gd name="connsiteX6" fmla="*/ 2623175 w 4452161"/>
              <a:gd name="connsiteY6" fmla="*/ 3327195 h 4989870"/>
              <a:gd name="connsiteX7" fmla="*/ 4451971 w 4452161"/>
              <a:gd name="connsiteY7" fmla="*/ 3407405 h 4989870"/>
              <a:gd name="connsiteX8" fmla="*/ 2985605 w 4452161"/>
              <a:gd name="connsiteY8" fmla="*/ 4969899 h 4989870"/>
              <a:gd name="connsiteX9" fmla="*/ 794373 w 4452161"/>
              <a:gd name="connsiteY9" fmla="*/ 4209511 h 4989870"/>
              <a:gd name="connsiteX10" fmla="*/ 12650 w 4452161"/>
              <a:gd name="connsiteY10" fmla="*/ 2748573 h 4989870"/>
              <a:gd name="connsiteX0" fmla="*/ 12650 w 4452161"/>
              <a:gd name="connsiteY0" fmla="*/ 2748573 h 4989870"/>
              <a:gd name="connsiteX1" fmla="*/ 617911 w 4452161"/>
              <a:gd name="connsiteY1" fmla="*/ 840668 h 4989870"/>
              <a:gd name="connsiteX2" fmla="*/ 3210195 w 4452161"/>
              <a:gd name="connsiteY2" fmla="*/ 78066 h 4989870"/>
              <a:gd name="connsiteX3" fmla="*/ 4275509 w 4452161"/>
              <a:gd name="connsiteY3" fmla="*/ 2091952 h 4989870"/>
              <a:gd name="connsiteX4" fmla="*/ 2767554 w 4452161"/>
              <a:gd name="connsiteY4" fmla="*/ 1706943 h 4989870"/>
              <a:gd name="connsiteX5" fmla="*/ 1931993 w 4452161"/>
              <a:gd name="connsiteY5" fmla="*/ 2732530 h 4989870"/>
              <a:gd name="connsiteX6" fmla="*/ 2623175 w 4452161"/>
              <a:gd name="connsiteY6" fmla="*/ 3327195 h 4989870"/>
              <a:gd name="connsiteX7" fmla="*/ 4451971 w 4452161"/>
              <a:gd name="connsiteY7" fmla="*/ 3407405 h 4989870"/>
              <a:gd name="connsiteX8" fmla="*/ 2985605 w 4452161"/>
              <a:gd name="connsiteY8" fmla="*/ 4969899 h 4989870"/>
              <a:gd name="connsiteX9" fmla="*/ 794373 w 4452161"/>
              <a:gd name="connsiteY9" fmla="*/ 4209511 h 4989870"/>
              <a:gd name="connsiteX10" fmla="*/ 12650 w 4452161"/>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767554 w 4473929"/>
              <a:gd name="connsiteY4" fmla="*/ 1706943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559007 w 4473929"/>
              <a:gd name="connsiteY4" fmla="*/ 1803195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2559007 w 4473929"/>
              <a:gd name="connsiteY4" fmla="*/ 1803195 h 4989870"/>
              <a:gd name="connsiteX5" fmla="*/ 1931993 w 4473929"/>
              <a:gd name="connsiteY5" fmla="*/ 2732530 h 4989870"/>
              <a:gd name="connsiteX6" fmla="*/ 2623175 w 4473929"/>
              <a:gd name="connsiteY6" fmla="*/ 3327195 h 4989870"/>
              <a:gd name="connsiteX7" fmla="*/ 4451971 w 4473929"/>
              <a:gd name="connsiteY7" fmla="*/ 3407405 h 4989870"/>
              <a:gd name="connsiteX8" fmla="*/ 2985605 w 4473929"/>
              <a:gd name="connsiteY8" fmla="*/ 4969899 h 4989870"/>
              <a:gd name="connsiteX9" fmla="*/ 794373 w 4473929"/>
              <a:gd name="connsiteY9" fmla="*/ 4209511 h 4989870"/>
              <a:gd name="connsiteX10" fmla="*/ 12650 w 4473929"/>
              <a:gd name="connsiteY10"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1931993 w 4473929"/>
              <a:gd name="connsiteY4" fmla="*/ 2732530 h 4989870"/>
              <a:gd name="connsiteX5" fmla="*/ 2623175 w 4473929"/>
              <a:gd name="connsiteY5" fmla="*/ 3327195 h 4989870"/>
              <a:gd name="connsiteX6" fmla="*/ 4451971 w 4473929"/>
              <a:gd name="connsiteY6" fmla="*/ 3407405 h 4989870"/>
              <a:gd name="connsiteX7" fmla="*/ 2985605 w 4473929"/>
              <a:gd name="connsiteY7" fmla="*/ 4969899 h 4989870"/>
              <a:gd name="connsiteX8" fmla="*/ 794373 w 4473929"/>
              <a:gd name="connsiteY8" fmla="*/ 4209511 h 4989870"/>
              <a:gd name="connsiteX9" fmla="*/ 12650 w 4473929"/>
              <a:gd name="connsiteY9"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1931993 w 4473929"/>
              <a:gd name="connsiteY4" fmla="*/ 2732530 h 4989870"/>
              <a:gd name="connsiteX5" fmla="*/ 2623175 w 4473929"/>
              <a:gd name="connsiteY5" fmla="*/ 3327195 h 4989870"/>
              <a:gd name="connsiteX6" fmla="*/ 4451971 w 4473929"/>
              <a:gd name="connsiteY6" fmla="*/ 3407405 h 4989870"/>
              <a:gd name="connsiteX7" fmla="*/ 2985605 w 4473929"/>
              <a:gd name="connsiteY7" fmla="*/ 4969899 h 4989870"/>
              <a:gd name="connsiteX8" fmla="*/ 794373 w 4473929"/>
              <a:gd name="connsiteY8" fmla="*/ 4209511 h 4989870"/>
              <a:gd name="connsiteX9" fmla="*/ 12650 w 4473929"/>
              <a:gd name="connsiteY9"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1931993 w 4473929"/>
              <a:gd name="connsiteY4" fmla="*/ 2732530 h 4989870"/>
              <a:gd name="connsiteX5" fmla="*/ 4451971 w 4473929"/>
              <a:gd name="connsiteY5" fmla="*/ 3407405 h 4989870"/>
              <a:gd name="connsiteX6" fmla="*/ 2985605 w 4473929"/>
              <a:gd name="connsiteY6" fmla="*/ 4969899 h 4989870"/>
              <a:gd name="connsiteX7" fmla="*/ 794373 w 4473929"/>
              <a:gd name="connsiteY7" fmla="*/ 4209511 h 4989870"/>
              <a:gd name="connsiteX8" fmla="*/ 12650 w 4473929"/>
              <a:gd name="connsiteY8"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1931993 w 4473929"/>
              <a:gd name="connsiteY4" fmla="*/ 2732530 h 4989870"/>
              <a:gd name="connsiteX5" fmla="*/ 4451971 w 4473929"/>
              <a:gd name="connsiteY5" fmla="*/ 3407405 h 4989870"/>
              <a:gd name="connsiteX6" fmla="*/ 2985605 w 4473929"/>
              <a:gd name="connsiteY6" fmla="*/ 4969899 h 4989870"/>
              <a:gd name="connsiteX7" fmla="*/ 794373 w 4473929"/>
              <a:gd name="connsiteY7" fmla="*/ 4209511 h 4989870"/>
              <a:gd name="connsiteX8" fmla="*/ 12650 w 4473929"/>
              <a:gd name="connsiteY8" fmla="*/ 2748573 h 4989870"/>
              <a:gd name="connsiteX0" fmla="*/ 12650 w 4473929"/>
              <a:gd name="connsiteY0" fmla="*/ 2748573 h 4989870"/>
              <a:gd name="connsiteX1" fmla="*/ 617911 w 4473929"/>
              <a:gd name="connsiteY1" fmla="*/ 840668 h 4989870"/>
              <a:gd name="connsiteX2" fmla="*/ 3210195 w 4473929"/>
              <a:gd name="connsiteY2" fmla="*/ 78066 h 4989870"/>
              <a:gd name="connsiteX3" fmla="*/ 4275509 w 4473929"/>
              <a:gd name="connsiteY3" fmla="*/ 2091952 h 4989870"/>
              <a:gd name="connsiteX4" fmla="*/ 1931993 w 4473929"/>
              <a:gd name="connsiteY4" fmla="*/ 2732530 h 4989870"/>
              <a:gd name="connsiteX5" fmla="*/ 4451971 w 4473929"/>
              <a:gd name="connsiteY5" fmla="*/ 3407405 h 4989870"/>
              <a:gd name="connsiteX6" fmla="*/ 2985605 w 4473929"/>
              <a:gd name="connsiteY6" fmla="*/ 4969899 h 4989870"/>
              <a:gd name="connsiteX7" fmla="*/ 794373 w 4473929"/>
              <a:gd name="connsiteY7" fmla="*/ 4209511 h 4989870"/>
              <a:gd name="connsiteX8" fmla="*/ 12650 w 4473929"/>
              <a:gd name="connsiteY8" fmla="*/ 2748573 h 4989870"/>
              <a:gd name="connsiteX0" fmla="*/ 12650 w 4617718"/>
              <a:gd name="connsiteY0" fmla="*/ 2748573 h 4989870"/>
              <a:gd name="connsiteX1" fmla="*/ 617911 w 4617718"/>
              <a:gd name="connsiteY1" fmla="*/ 840668 h 4989870"/>
              <a:gd name="connsiteX2" fmla="*/ 3210195 w 4617718"/>
              <a:gd name="connsiteY2" fmla="*/ 78066 h 4989870"/>
              <a:gd name="connsiteX3" fmla="*/ 4275509 w 4617718"/>
              <a:gd name="connsiteY3" fmla="*/ 2091952 h 4989870"/>
              <a:gd name="connsiteX4" fmla="*/ 1931993 w 4617718"/>
              <a:gd name="connsiteY4" fmla="*/ 2732530 h 4989870"/>
              <a:gd name="connsiteX5" fmla="*/ 4451971 w 4617718"/>
              <a:gd name="connsiteY5" fmla="*/ 3407405 h 4989870"/>
              <a:gd name="connsiteX6" fmla="*/ 2985605 w 4617718"/>
              <a:gd name="connsiteY6" fmla="*/ 4969899 h 4989870"/>
              <a:gd name="connsiteX7" fmla="*/ 794373 w 4617718"/>
              <a:gd name="connsiteY7" fmla="*/ 4209511 h 4989870"/>
              <a:gd name="connsiteX8" fmla="*/ 12650 w 4617718"/>
              <a:gd name="connsiteY8" fmla="*/ 2748573 h 4989870"/>
              <a:gd name="connsiteX0" fmla="*/ 12650 w 4617718"/>
              <a:gd name="connsiteY0" fmla="*/ 2748573 h 4989870"/>
              <a:gd name="connsiteX1" fmla="*/ 617911 w 4617718"/>
              <a:gd name="connsiteY1" fmla="*/ 840668 h 4989870"/>
              <a:gd name="connsiteX2" fmla="*/ 3210195 w 4617718"/>
              <a:gd name="connsiteY2" fmla="*/ 78066 h 4989870"/>
              <a:gd name="connsiteX3" fmla="*/ 4275509 w 4617718"/>
              <a:gd name="connsiteY3" fmla="*/ 2091952 h 4989870"/>
              <a:gd name="connsiteX4" fmla="*/ 1931993 w 4617718"/>
              <a:gd name="connsiteY4" fmla="*/ 2732530 h 4989870"/>
              <a:gd name="connsiteX5" fmla="*/ 4451971 w 4617718"/>
              <a:gd name="connsiteY5" fmla="*/ 3407405 h 4989870"/>
              <a:gd name="connsiteX6" fmla="*/ 2985605 w 4617718"/>
              <a:gd name="connsiteY6" fmla="*/ 4969899 h 4989870"/>
              <a:gd name="connsiteX7" fmla="*/ 794373 w 4617718"/>
              <a:gd name="connsiteY7" fmla="*/ 4209511 h 4989870"/>
              <a:gd name="connsiteX8" fmla="*/ 12650 w 4617718"/>
              <a:gd name="connsiteY8" fmla="*/ 2748573 h 4989870"/>
              <a:gd name="connsiteX0" fmla="*/ 12650 w 4572906"/>
              <a:gd name="connsiteY0" fmla="*/ 2748573 h 4991881"/>
              <a:gd name="connsiteX1" fmla="*/ 617911 w 4572906"/>
              <a:gd name="connsiteY1" fmla="*/ 840668 h 4991881"/>
              <a:gd name="connsiteX2" fmla="*/ 3210195 w 4572906"/>
              <a:gd name="connsiteY2" fmla="*/ 78066 h 4991881"/>
              <a:gd name="connsiteX3" fmla="*/ 4275509 w 4572906"/>
              <a:gd name="connsiteY3" fmla="*/ 2091952 h 4991881"/>
              <a:gd name="connsiteX4" fmla="*/ 1931993 w 4572906"/>
              <a:gd name="connsiteY4" fmla="*/ 2732530 h 4991881"/>
              <a:gd name="connsiteX5" fmla="*/ 4403845 w 4572906"/>
              <a:gd name="connsiteY5" fmla="*/ 3359278 h 4991881"/>
              <a:gd name="connsiteX6" fmla="*/ 2985605 w 4572906"/>
              <a:gd name="connsiteY6" fmla="*/ 4969899 h 4991881"/>
              <a:gd name="connsiteX7" fmla="*/ 794373 w 4572906"/>
              <a:gd name="connsiteY7" fmla="*/ 4209511 h 4991881"/>
              <a:gd name="connsiteX8" fmla="*/ 12650 w 4572906"/>
              <a:gd name="connsiteY8" fmla="*/ 2748573 h 4991881"/>
              <a:gd name="connsiteX0" fmla="*/ 12650 w 4572906"/>
              <a:gd name="connsiteY0" fmla="*/ 2748573 h 4991881"/>
              <a:gd name="connsiteX1" fmla="*/ 617911 w 4572906"/>
              <a:gd name="connsiteY1" fmla="*/ 840668 h 4991881"/>
              <a:gd name="connsiteX2" fmla="*/ 3210195 w 4572906"/>
              <a:gd name="connsiteY2" fmla="*/ 78066 h 4991881"/>
              <a:gd name="connsiteX3" fmla="*/ 4275509 w 4572906"/>
              <a:gd name="connsiteY3" fmla="*/ 2091952 h 4991881"/>
              <a:gd name="connsiteX4" fmla="*/ 1931993 w 4572906"/>
              <a:gd name="connsiteY4" fmla="*/ 2732530 h 4991881"/>
              <a:gd name="connsiteX5" fmla="*/ 4403845 w 4572906"/>
              <a:gd name="connsiteY5" fmla="*/ 3359278 h 4991881"/>
              <a:gd name="connsiteX6" fmla="*/ 2985605 w 4572906"/>
              <a:gd name="connsiteY6" fmla="*/ 4969899 h 4991881"/>
              <a:gd name="connsiteX7" fmla="*/ 794373 w 4572906"/>
              <a:gd name="connsiteY7" fmla="*/ 4209511 h 4991881"/>
              <a:gd name="connsiteX8" fmla="*/ 12650 w 4572906"/>
              <a:gd name="connsiteY8" fmla="*/ 2748573 h 4991881"/>
              <a:gd name="connsiteX0" fmla="*/ 12650 w 4572906"/>
              <a:gd name="connsiteY0" fmla="*/ 2748573 h 4991881"/>
              <a:gd name="connsiteX1" fmla="*/ 617911 w 4572906"/>
              <a:gd name="connsiteY1" fmla="*/ 840668 h 4991881"/>
              <a:gd name="connsiteX2" fmla="*/ 3210195 w 4572906"/>
              <a:gd name="connsiteY2" fmla="*/ 78066 h 4991881"/>
              <a:gd name="connsiteX3" fmla="*/ 4275509 w 4572906"/>
              <a:gd name="connsiteY3" fmla="*/ 2091952 h 4991881"/>
              <a:gd name="connsiteX4" fmla="*/ 1931993 w 4572906"/>
              <a:gd name="connsiteY4" fmla="*/ 2732530 h 4991881"/>
              <a:gd name="connsiteX5" fmla="*/ 4403845 w 4572906"/>
              <a:gd name="connsiteY5" fmla="*/ 3359278 h 4991881"/>
              <a:gd name="connsiteX6" fmla="*/ 2985605 w 4572906"/>
              <a:gd name="connsiteY6" fmla="*/ 4969899 h 4991881"/>
              <a:gd name="connsiteX7" fmla="*/ 794373 w 4572906"/>
              <a:gd name="connsiteY7" fmla="*/ 4209511 h 4991881"/>
              <a:gd name="connsiteX8" fmla="*/ 12650 w 4572906"/>
              <a:gd name="connsiteY8" fmla="*/ 2748573 h 4991881"/>
              <a:gd name="connsiteX0" fmla="*/ 12650 w 4572906"/>
              <a:gd name="connsiteY0" fmla="*/ 2748573 h 4991881"/>
              <a:gd name="connsiteX1" fmla="*/ 617911 w 4572906"/>
              <a:gd name="connsiteY1" fmla="*/ 840668 h 4991881"/>
              <a:gd name="connsiteX2" fmla="*/ 3210195 w 4572906"/>
              <a:gd name="connsiteY2" fmla="*/ 78066 h 4991881"/>
              <a:gd name="connsiteX3" fmla="*/ 4275509 w 4572906"/>
              <a:gd name="connsiteY3" fmla="*/ 2091952 h 4991881"/>
              <a:gd name="connsiteX4" fmla="*/ 1931993 w 4572906"/>
              <a:gd name="connsiteY4" fmla="*/ 2732530 h 4991881"/>
              <a:gd name="connsiteX5" fmla="*/ 4403845 w 4572906"/>
              <a:gd name="connsiteY5" fmla="*/ 3359278 h 4991881"/>
              <a:gd name="connsiteX6" fmla="*/ 2985605 w 4572906"/>
              <a:gd name="connsiteY6" fmla="*/ 4969899 h 4991881"/>
              <a:gd name="connsiteX7" fmla="*/ 794373 w 4572906"/>
              <a:gd name="connsiteY7" fmla="*/ 4209511 h 4991881"/>
              <a:gd name="connsiteX8" fmla="*/ 12650 w 4572906"/>
              <a:gd name="connsiteY8" fmla="*/ 2748573 h 499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906" h="4991881">
                <a:moveTo>
                  <a:pt x="12650" y="2748573"/>
                </a:moveTo>
                <a:cubicBezTo>
                  <a:pt x="-16760" y="2187099"/>
                  <a:pt x="-51371" y="1472911"/>
                  <a:pt x="617911" y="840668"/>
                </a:cubicBezTo>
                <a:cubicBezTo>
                  <a:pt x="1399487" y="64047"/>
                  <a:pt x="2600595" y="-130481"/>
                  <a:pt x="3210195" y="78066"/>
                </a:cubicBezTo>
                <a:cubicBezTo>
                  <a:pt x="3819795" y="286613"/>
                  <a:pt x="4525746" y="1202852"/>
                  <a:pt x="4275509" y="2091952"/>
                </a:cubicBezTo>
                <a:cubicBezTo>
                  <a:pt x="3934139" y="3641268"/>
                  <a:pt x="2833024" y="521393"/>
                  <a:pt x="1931993" y="2732530"/>
                </a:cubicBezTo>
                <a:cubicBezTo>
                  <a:pt x="2185992" y="4588067"/>
                  <a:pt x="3538432" y="2633457"/>
                  <a:pt x="4403845" y="3359278"/>
                </a:cubicBezTo>
                <a:cubicBezTo>
                  <a:pt x="5071404" y="4285626"/>
                  <a:pt x="3587184" y="4828194"/>
                  <a:pt x="2985605" y="4969899"/>
                </a:cubicBezTo>
                <a:cubicBezTo>
                  <a:pt x="2384026" y="5111604"/>
                  <a:pt x="1212329" y="4534279"/>
                  <a:pt x="794373" y="4209511"/>
                </a:cubicBezTo>
                <a:cubicBezTo>
                  <a:pt x="376417" y="3884743"/>
                  <a:pt x="42060" y="3310047"/>
                  <a:pt x="12650" y="2748573"/>
                </a:cubicBezTo>
                <a:close/>
              </a:path>
            </a:pathLst>
          </a:custGeom>
          <a:solidFill>
            <a:srgbClr val="7030A0">
              <a:alpha val="53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6" name="Content Placeholder 6">
            <a:extLst>
              <a:ext uri="{FF2B5EF4-FFF2-40B4-BE49-F238E27FC236}">
                <a16:creationId xmlns:a16="http://schemas.microsoft.com/office/drawing/2014/main" id="{8822AF5D-A678-46FE-8DA9-6D1A231D51F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90" b="93564" l="9795" r="88784">
                        <a14:foregroundMark x1="61137" y1="93564" x2="61137" y2="93564"/>
                        <a14:foregroundMark x1="58610" y1="67190" x2="58610" y2="67190"/>
                        <a14:foregroundMark x1="56240" y1="63422" x2="62243" y2="71586"/>
                        <a14:foregroundMark x1="55450" y1="69074" x2="61611" y2="66091"/>
                        <a14:foregroundMark x1="69036" y1="60440" x2="76935" y2="71586"/>
                        <a14:foregroundMark x1="72828" y1="67190" x2="68562" y2="75039"/>
                        <a14:foregroundMark x1="68562" y1="75039" x2="71248" y2="76138"/>
                        <a14:backgroundMark x1="50711" y1="50392" x2="50711" y2="50392"/>
                      </a14:backgroundRemoval>
                    </a14:imgEffect>
                  </a14:imgLayer>
                </a14:imgProps>
              </a:ext>
              <a:ext uri="{28A0092B-C50C-407E-A947-70E740481C1C}">
                <a14:useLocalDpi xmlns:a14="http://schemas.microsoft.com/office/drawing/2010/main" val="0"/>
              </a:ext>
            </a:extLst>
          </a:blip>
          <a:srcRect l="34882" t="47390" r="11063" b="3058"/>
          <a:stretch/>
        </p:blipFill>
        <p:spPr>
          <a:xfrm rot="13867890">
            <a:off x="3679159" y="3427128"/>
            <a:ext cx="1493371" cy="1379293"/>
          </a:xfrm>
          <a:prstGeom prst="rect">
            <a:avLst/>
          </a:prstGeom>
          <a:effectLst/>
        </p:spPr>
      </p:pic>
      <p:sp>
        <p:nvSpPr>
          <p:cNvPr id="20" name="Oval 19">
            <a:extLst>
              <a:ext uri="{FF2B5EF4-FFF2-40B4-BE49-F238E27FC236}">
                <a16:creationId xmlns:a16="http://schemas.microsoft.com/office/drawing/2014/main" id="{B3BFD15F-F0A2-4E6A-9B94-0DB4A8A6C7B3}"/>
              </a:ext>
            </a:extLst>
          </p:cNvPr>
          <p:cNvSpPr/>
          <p:nvPr/>
        </p:nvSpPr>
        <p:spPr>
          <a:xfrm rot="7297474">
            <a:off x="4240125" y="1835592"/>
            <a:ext cx="1453684" cy="1185364"/>
          </a:xfrm>
          <a:custGeom>
            <a:avLst/>
            <a:gdLst>
              <a:gd name="connsiteX0" fmla="*/ 0 w 1453664"/>
              <a:gd name="connsiteY0" fmla="*/ 616007 h 1232014"/>
              <a:gd name="connsiteX1" fmla="*/ 726832 w 1453664"/>
              <a:gd name="connsiteY1" fmla="*/ 0 h 1232014"/>
              <a:gd name="connsiteX2" fmla="*/ 1453664 w 1453664"/>
              <a:gd name="connsiteY2" fmla="*/ 616007 h 1232014"/>
              <a:gd name="connsiteX3" fmla="*/ 726832 w 1453664"/>
              <a:gd name="connsiteY3" fmla="*/ 1232014 h 1232014"/>
              <a:gd name="connsiteX4" fmla="*/ 0 w 1453664"/>
              <a:gd name="connsiteY4" fmla="*/ 616007 h 1232014"/>
              <a:gd name="connsiteX0" fmla="*/ 20 w 1453684"/>
              <a:gd name="connsiteY0" fmla="*/ 616007 h 1137491"/>
              <a:gd name="connsiteX1" fmla="*/ 726852 w 1453684"/>
              <a:gd name="connsiteY1" fmla="*/ 0 h 1137491"/>
              <a:gd name="connsiteX2" fmla="*/ 1453684 w 1453684"/>
              <a:gd name="connsiteY2" fmla="*/ 616007 h 1137491"/>
              <a:gd name="connsiteX3" fmla="*/ 745019 w 1453684"/>
              <a:gd name="connsiteY3" fmla="*/ 1137491 h 1137491"/>
              <a:gd name="connsiteX4" fmla="*/ 20 w 1453684"/>
              <a:gd name="connsiteY4" fmla="*/ 616007 h 1137491"/>
              <a:gd name="connsiteX0" fmla="*/ 20 w 1453684"/>
              <a:gd name="connsiteY0" fmla="*/ 616007 h 1185364"/>
              <a:gd name="connsiteX1" fmla="*/ 726852 w 1453684"/>
              <a:gd name="connsiteY1" fmla="*/ 0 h 1185364"/>
              <a:gd name="connsiteX2" fmla="*/ 1453684 w 1453684"/>
              <a:gd name="connsiteY2" fmla="*/ 616007 h 1185364"/>
              <a:gd name="connsiteX3" fmla="*/ 745019 w 1453684"/>
              <a:gd name="connsiteY3" fmla="*/ 1137491 h 1185364"/>
              <a:gd name="connsiteX4" fmla="*/ 20 w 1453684"/>
              <a:gd name="connsiteY4" fmla="*/ 616007 h 1185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3684" h="1185364">
                <a:moveTo>
                  <a:pt x="20" y="616007"/>
                </a:moveTo>
                <a:cubicBezTo>
                  <a:pt x="-3008" y="426425"/>
                  <a:pt x="325434" y="0"/>
                  <a:pt x="726852" y="0"/>
                </a:cubicBezTo>
                <a:cubicBezTo>
                  <a:pt x="1128270" y="0"/>
                  <a:pt x="1453684" y="275796"/>
                  <a:pt x="1453684" y="616007"/>
                </a:cubicBezTo>
                <a:cubicBezTo>
                  <a:pt x="1453684" y="956218"/>
                  <a:pt x="1062841" y="1317453"/>
                  <a:pt x="745019" y="1137491"/>
                </a:cubicBezTo>
                <a:cubicBezTo>
                  <a:pt x="427197" y="957529"/>
                  <a:pt x="3048" y="805589"/>
                  <a:pt x="20" y="616007"/>
                </a:cubicBezTo>
                <a:close/>
              </a:path>
            </a:pathLst>
          </a:cu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6A58A742-CCD1-4857-BB46-B9D243C8948B}"/>
              </a:ext>
            </a:extLst>
          </p:cNvPr>
          <p:cNvSpPr/>
          <p:nvPr/>
        </p:nvSpPr>
        <p:spPr>
          <a:xfrm rot="13373802">
            <a:off x="4263484" y="2035151"/>
            <a:ext cx="954700" cy="1047947"/>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C87C613A-CC61-419F-A24C-E2E8BC92BCC0}"/>
              </a:ext>
            </a:extLst>
          </p:cNvPr>
          <p:cNvSpPr/>
          <p:nvPr/>
        </p:nvSpPr>
        <p:spPr>
          <a:xfrm rot="14091557">
            <a:off x="2658137" y="1848465"/>
            <a:ext cx="1436367" cy="1170612"/>
          </a:xfrm>
          <a:custGeom>
            <a:avLst/>
            <a:gdLst>
              <a:gd name="connsiteX0" fmla="*/ 0 w 1453664"/>
              <a:gd name="connsiteY0" fmla="*/ 616007 h 1232014"/>
              <a:gd name="connsiteX1" fmla="*/ 726832 w 1453664"/>
              <a:gd name="connsiteY1" fmla="*/ 0 h 1232014"/>
              <a:gd name="connsiteX2" fmla="*/ 1453664 w 1453664"/>
              <a:gd name="connsiteY2" fmla="*/ 616007 h 1232014"/>
              <a:gd name="connsiteX3" fmla="*/ 726832 w 1453664"/>
              <a:gd name="connsiteY3" fmla="*/ 1232014 h 1232014"/>
              <a:gd name="connsiteX4" fmla="*/ 0 w 1453664"/>
              <a:gd name="connsiteY4" fmla="*/ 616007 h 1232014"/>
              <a:gd name="connsiteX0" fmla="*/ 5 w 1453669"/>
              <a:gd name="connsiteY0" fmla="*/ 616007 h 1184752"/>
              <a:gd name="connsiteX1" fmla="*/ 726837 w 1453669"/>
              <a:gd name="connsiteY1" fmla="*/ 0 h 1184752"/>
              <a:gd name="connsiteX2" fmla="*/ 1453669 w 1453669"/>
              <a:gd name="connsiteY2" fmla="*/ 616007 h 1184752"/>
              <a:gd name="connsiteX3" fmla="*/ 735920 w 1453669"/>
              <a:gd name="connsiteY3" fmla="*/ 1184752 h 1184752"/>
              <a:gd name="connsiteX4" fmla="*/ 5 w 1453669"/>
              <a:gd name="connsiteY4" fmla="*/ 616007 h 1184752"/>
              <a:gd name="connsiteX0" fmla="*/ 5 w 1453669"/>
              <a:gd name="connsiteY0" fmla="*/ 616007 h 1224474"/>
              <a:gd name="connsiteX1" fmla="*/ 726837 w 1453669"/>
              <a:gd name="connsiteY1" fmla="*/ 0 h 1224474"/>
              <a:gd name="connsiteX2" fmla="*/ 1453669 w 1453669"/>
              <a:gd name="connsiteY2" fmla="*/ 616007 h 1224474"/>
              <a:gd name="connsiteX3" fmla="*/ 735920 w 1453669"/>
              <a:gd name="connsiteY3" fmla="*/ 1184752 h 1224474"/>
              <a:gd name="connsiteX4" fmla="*/ 5 w 1453669"/>
              <a:gd name="connsiteY4" fmla="*/ 616007 h 1224474"/>
              <a:gd name="connsiteX0" fmla="*/ 12625 w 1483195"/>
              <a:gd name="connsiteY0" fmla="*/ 616007 h 1200299"/>
              <a:gd name="connsiteX1" fmla="*/ 739457 w 1483195"/>
              <a:gd name="connsiteY1" fmla="*/ 0 h 1200299"/>
              <a:gd name="connsiteX2" fmla="*/ 1466289 w 1483195"/>
              <a:gd name="connsiteY2" fmla="*/ 616007 h 1200299"/>
              <a:gd name="connsiteX3" fmla="*/ 748540 w 1483195"/>
              <a:gd name="connsiteY3" fmla="*/ 1184752 h 1200299"/>
              <a:gd name="connsiteX4" fmla="*/ 12625 w 1483195"/>
              <a:gd name="connsiteY4" fmla="*/ 616007 h 1200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3195" h="1200299">
                <a:moveTo>
                  <a:pt x="12625" y="616007"/>
                </a:moveTo>
                <a:cubicBezTo>
                  <a:pt x="11111" y="418548"/>
                  <a:pt x="338039" y="0"/>
                  <a:pt x="739457" y="0"/>
                </a:cubicBezTo>
                <a:cubicBezTo>
                  <a:pt x="1140875" y="0"/>
                  <a:pt x="1466289" y="275796"/>
                  <a:pt x="1466289" y="616007"/>
                </a:cubicBezTo>
                <a:cubicBezTo>
                  <a:pt x="1466289" y="956218"/>
                  <a:pt x="1658246" y="1077181"/>
                  <a:pt x="748540" y="1184752"/>
                </a:cubicBezTo>
                <a:cubicBezTo>
                  <a:pt x="-161166" y="1292323"/>
                  <a:pt x="14139" y="813466"/>
                  <a:pt x="12625" y="616007"/>
                </a:cubicBezTo>
                <a:close/>
              </a:path>
            </a:pathLst>
          </a:cu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E62DA34C-7546-4E0E-BF70-CE7AE6758E17}"/>
              </a:ext>
            </a:extLst>
          </p:cNvPr>
          <p:cNvSpPr/>
          <p:nvPr/>
        </p:nvSpPr>
        <p:spPr>
          <a:xfrm rot="13373802">
            <a:off x="3080934" y="2088086"/>
            <a:ext cx="1023698" cy="983839"/>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5EA25B19-25EB-46E7-8157-A996687A3F28}"/>
              </a:ext>
            </a:extLst>
          </p:cNvPr>
          <p:cNvSpPr/>
          <p:nvPr/>
        </p:nvSpPr>
        <p:spPr>
          <a:xfrm>
            <a:off x="3948997" y="5825288"/>
            <a:ext cx="925253" cy="369332"/>
          </a:xfrm>
          <a:prstGeom prst="rect">
            <a:avLst/>
          </a:prstGeom>
        </p:spPr>
        <p:txBody>
          <a:bodyPr wrap="none">
            <a:spAutoFit/>
          </a:bodyPr>
          <a:lstStyle/>
          <a:p>
            <a:r>
              <a:rPr lang="en-US" dirty="0">
                <a:latin typeface="AR DARLING" panose="02000000000000000000" pitchFamily="2" charset="0"/>
              </a:rPr>
              <a:t>B-Cell</a:t>
            </a:r>
          </a:p>
        </p:txBody>
      </p:sp>
      <p:pic>
        <p:nvPicPr>
          <p:cNvPr id="34" name="Picture 33">
            <a:extLst>
              <a:ext uri="{FF2B5EF4-FFF2-40B4-BE49-F238E27FC236}">
                <a16:creationId xmlns:a16="http://schemas.microsoft.com/office/drawing/2014/main" id="{57C37755-0A81-44E8-996D-D0AE1878AA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26124">
            <a:off x="580649" y="3748204"/>
            <a:ext cx="1019234" cy="1019234"/>
          </a:xfrm>
          <a:prstGeom prst="rect">
            <a:avLst/>
          </a:prstGeom>
        </p:spPr>
      </p:pic>
      <p:cxnSp>
        <p:nvCxnSpPr>
          <p:cNvPr id="35" name="Straight Connector 34">
            <a:extLst>
              <a:ext uri="{FF2B5EF4-FFF2-40B4-BE49-F238E27FC236}">
                <a16:creationId xmlns:a16="http://schemas.microsoft.com/office/drawing/2014/main" id="{8B618993-D935-4C3B-97AD-4943395BE107}"/>
              </a:ext>
            </a:extLst>
          </p:cNvPr>
          <p:cNvCxnSpPr>
            <a:cxnSpLocks/>
          </p:cNvCxnSpPr>
          <p:nvPr/>
        </p:nvCxnSpPr>
        <p:spPr>
          <a:xfrm flipH="1">
            <a:off x="1111374" y="3487445"/>
            <a:ext cx="620513" cy="4001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D40E30C-16AB-4A1C-B4E8-BD9B9894CBBE}"/>
              </a:ext>
            </a:extLst>
          </p:cNvPr>
          <p:cNvCxnSpPr>
            <a:cxnSpLocks/>
          </p:cNvCxnSpPr>
          <p:nvPr/>
        </p:nvCxnSpPr>
        <p:spPr>
          <a:xfrm flipH="1">
            <a:off x="2099038" y="-1485122"/>
            <a:ext cx="620513" cy="4001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35C1E26-DD6B-4FB1-ADF7-8CEADCF42E12}"/>
              </a:ext>
            </a:extLst>
          </p:cNvPr>
          <p:cNvCxnSpPr>
            <a:cxnSpLocks/>
          </p:cNvCxnSpPr>
          <p:nvPr/>
        </p:nvCxnSpPr>
        <p:spPr>
          <a:xfrm flipH="1">
            <a:off x="2099038" y="-1485122"/>
            <a:ext cx="620513" cy="4001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947E2F7-6C0A-4E76-AF11-AA021604147B}"/>
              </a:ext>
            </a:extLst>
          </p:cNvPr>
          <p:cNvCxnSpPr>
            <a:cxnSpLocks/>
          </p:cNvCxnSpPr>
          <p:nvPr/>
        </p:nvCxnSpPr>
        <p:spPr>
          <a:xfrm flipH="1">
            <a:off x="4882685" y="1165209"/>
            <a:ext cx="620514" cy="158802"/>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536F3C82-75D3-4A26-B07E-F40B8DE7B054}"/>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638908" flipH="1">
            <a:off x="840948" y="1316042"/>
            <a:ext cx="778739" cy="656705"/>
          </a:xfrm>
          <a:prstGeom prst="rect">
            <a:avLst/>
          </a:prstGeom>
        </p:spPr>
      </p:pic>
      <p:cxnSp>
        <p:nvCxnSpPr>
          <p:cNvPr id="40" name="Straight Connector 39">
            <a:extLst>
              <a:ext uri="{FF2B5EF4-FFF2-40B4-BE49-F238E27FC236}">
                <a16:creationId xmlns:a16="http://schemas.microsoft.com/office/drawing/2014/main" id="{E351E4EB-5502-4EC2-8DAC-5F29D23F68D4}"/>
              </a:ext>
            </a:extLst>
          </p:cNvPr>
          <p:cNvCxnSpPr>
            <a:cxnSpLocks/>
          </p:cNvCxnSpPr>
          <p:nvPr/>
        </p:nvCxnSpPr>
        <p:spPr>
          <a:xfrm flipH="1" flipV="1">
            <a:off x="1597649" y="1737103"/>
            <a:ext cx="660485" cy="468548"/>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A429128C-4296-4192-877E-609035EF2C8E}"/>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19015886">
            <a:off x="5266551" y="901339"/>
            <a:ext cx="1019234" cy="1019234"/>
          </a:xfrm>
          <a:prstGeom prst="rect">
            <a:avLst/>
          </a:prstGeom>
        </p:spPr>
      </p:pic>
      <p:sp>
        <p:nvSpPr>
          <p:cNvPr id="47" name="Title 1">
            <a:extLst>
              <a:ext uri="{FF2B5EF4-FFF2-40B4-BE49-F238E27FC236}">
                <a16:creationId xmlns:a16="http://schemas.microsoft.com/office/drawing/2014/main" id="{1C126CB2-FD59-4A4B-B90B-465BE0A491A5}"/>
              </a:ext>
            </a:extLst>
          </p:cNvPr>
          <p:cNvSpPr txBox="1">
            <a:spLocks/>
          </p:cNvSpPr>
          <p:nvPr/>
        </p:nvSpPr>
        <p:spPr>
          <a:xfrm>
            <a:off x="0" y="6401375"/>
            <a:ext cx="12267557" cy="487620"/>
          </a:xfrm>
          <a:prstGeom prst="rect">
            <a:avLst/>
          </a:prstGeom>
          <a:solidFill>
            <a:schemeClr val="tx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pPr algn="ctr"/>
            <a:r>
              <a:rPr lang="en-US" sz="3200" b="1" dirty="0">
                <a:solidFill>
                  <a:schemeClr val="bg1"/>
                </a:solidFill>
              </a:rPr>
              <a:t>Into itself Using </a:t>
            </a:r>
            <a:r>
              <a:rPr lang="en-US" b="1" dirty="0">
                <a:solidFill>
                  <a:schemeClr val="bg1"/>
                </a:solidFill>
              </a:rPr>
              <a:t>Endocytosis</a:t>
            </a:r>
            <a:endParaRPr lang="en-US" sz="3200" dirty="0">
              <a:solidFill>
                <a:schemeClr val="bg1"/>
              </a:solidFill>
            </a:endParaRPr>
          </a:p>
        </p:txBody>
      </p:sp>
      <p:sp>
        <p:nvSpPr>
          <p:cNvPr id="49" name="Speech Bubble: Oval 48">
            <a:extLst>
              <a:ext uri="{FF2B5EF4-FFF2-40B4-BE49-F238E27FC236}">
                <a16:creationId xmlns:a16="http://schemas.microsoft.com/office/drawing/2014/main" id="{862AC643-778C-4E86-B0B2-9DBE27497470}"/>
              </a:ext>
            </a:extLst>
          </p:cNvPr>
          <p:cNvSpPr/>
          <p:nvPr/>
        </p:nvSpPr>
        <p:spPr>
          <a:xfrm rot="1468878">
            <a:off x="6972803" y="2158565"/>
            <a:ext cx="3232215" cy="2580267"/>
          </a:xfrm>
          <a:prstGeom prst="wedgeEllipseCallout">
            <a:avLst>
              <a:gd name="adj1" fmla="val -87561"/>
              <a:gd name="adj2" fmla="val 7655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t>“B” Stands for “BULLY” !!!</a:t>
            </a:r>
          </a:p>
        </p:txBody>
      </p:sp>
      <p:pic>
        <p:nvPicPr>
          <p:cNvPr id="50" name="Picture 49" descr="A picture containing tableware, plate&#10;&#10;Description generated with very high confidence">
            <a:extLst>
              <a:ext uri="{FF2B5EF4-FFF2-40B4-BE49-F238E27FC236}">
                <a16:creationId xmlns:a16="http://schemas.microsoft.com/office/drawing/2014/main" id="{31CB551F-B94C-4B1F-9270-7678187227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3480" y="5956242"/>
            <a:ext cx="1440596" cy="270551"/>
          </a:xfrm>
          <a:prstGeom prst="rect">
            <a:avLst/>
          </a:prstGeom>
        </p:spPr>
      </p:pic>
    </p:spTree>
    <p:extLst>
      <p:ext uri="{BB962C8B-B14F-4D97-AF65-F5344CB8AC3E}">
        <p14:creationId xmlns:p14="http://schemas.microsoft.com/office/powerpoint/2010/main" val="1992289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A3175-8682-47B3-BE4F-B014653A45AA}"/>
              </a:ext>
            </a:extLst>
          </p:cNvPr>
          <p:cNvSpPr>
            <a:spLocks noGrp="1"/>
          </p:cNvSpPr>
          <p:nvPr>
            <p:ph type="title"/>
          </p:nvPr>
        </p:nvSpPr>
        <p:spPr/>
        <p:txBody>
          <a:bodyPr/>
          <a:lstStyle/>
          <a:p>
            <a:r>
              <a:rPr lang="en-US" b="1" dirty="0"/>
              <a:t>The Antigen is Fragmented</a:t>
            </a:r>
          </a:p>
        </p:txBody>
      </p:sp>
      <p:sp>
        <p:nvSpPr>
          <p:cNvPr id="3" name="Content Placeholder 2">
            <a:extLst>
              <a:ext uri="{FF2B5EF4-FFF2-40B4-BE49-F238E27FC236}">
                <a16:creationId xmlns:a16="http://schemas.microsoft.com/office/drawing/2014/main" id="{65CB11A0-97DF-4456-8371-BC148928FFC6}"/>
              </a:ext>
            </a:extLst>
          </p:cNvPr>
          <p:cNvSpPr>
            <a:spLocks noGrp="1"/>
          </p:cNvSpPr>
          <p:nvPr>
            <p:ph idx="1"/>
          </p:nvPr>
        </p:nvSpPr>
        <p:spPr>
          <a:xfrm>
            <a:off x="838200" y="1825625"/>
            <a:ext cx="5604238" cy="4351338"/>
          </a:xfrm>
        </p:spPr>
        <p:txBody>
          <a:bodyPr>
            <a:normAutofit/>
          </a:bodyPr>
          <a:lstStyle/>
          <a:p>
            <a:r>
              <a:rPr lang="en-US" sz="4000" dirty="0"/>
              <a:t> Once the antigen is inside of the B-Cell, the B-Cell will break down the antigen molecule into smaller fragments.</a:t>
            </a:r>
          </a:p>
          <a:p>
            <a:endParaRPr lang="en-US" sz="4000" dirty="0"/>
          </a:p>
        </p:txBody>
      </p:sp>
      <p:pic>
        <p:nvPicPr>
          <p:cNvPr id="4" name="Content Placeholder 6">
            <a:extLst>
              <a:ext uri="{FF2B5EF4-FFF2-40B4-BE49-F238E27FC236}">
                <a16:creationId xmlns:a16="http://schemas.microsoft.com/office/drawing/2014/main" id="{8DDB85B9-76D7-4EBD-BD77-F36A62E2EC6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90" b="93564" l="9795" r="88784">
                        <a14:foregroundMark x1="61137" y1="93564" x2="61137" y2="93564"/>
                        <a14:foregroundMark x1="58610" y1="67190" x2="58610" y2="67190"/>
                        <a14:foregroundMark x1="56240" y1="63422" x2="62243" y2="71586"/>
                        <a14:foregroundMark x1="55450" y1="69074" x2="61611" y2="66091"/>
                        <a14:foregroundMark x1="69036" y1="60440" x2="76935" y2="71586"/>
                        <a14:foregroundMark x1="72828" y1="67190" x2="68562" y2="75039"/>
                        <a14:foregroundMark x1="68562" y1="75039" x2="71248" y2="76138"/>
                        <a14:backgroundMark x1="50711" y1="50392" x2="50711" y2="50392"/>
                      </a14:backgroundRemoval>
                    </a14:imgEffect>
                  </a14:imgLayer>
                </a14:imgProps>
              </a:ext>
              <a:ext uri="{28A0092B-C50C-407E-A947-70E740481C1C}">
                <a14:useLocalDpi xmlns:a14="http://schemas.microsoft.com/office/drawing/2010/main" val="0"/>
              </a:ext>
            </a:extLst>
          </a:blip>
          <a:srcRect l="34882" t="47390" r="11063" b="3058"/>
          <a:stretch/>
        </p:blipFill>
        <p:spPr>
          <a:xfrm>
            <a:off x="7718219" y="4058019"/>
            <a:ext cx="1497558" cy="1383161"/>
          </a:xfrm>
          <a:prstGeom prst="rect">
            <a:avLst/>
          </a:prstGeom>
          <a:effectLst>
            <a:outerShdw blurRad="76200" dir="18900000" sy="23000" kx="-1200000" algn="bl" rotWithShape="0">
              <a:prstClr val="black">
                <a:alpha val="20000"/>
              </a:prstClr>
            </a:outerShdw>
          </a:effectLst>
        </p:spPr>
      </p:pic>
      <p:sp>
        <p:nvSpPr>
          <p:cNvPr id="5" name="Oval 4">
            <a:extLst>
              <a:ext uri="{FF2B5EF4-FFF2-40B4-BE49-F238E27FC236}">
                <a16:creationId xmlns:a16="http://schemas.microsoft.com/office/drawing/2014/main" id="{9A9CB248-172E-48C5-98E1-34AC5CE7AB7C}"/>
              </a:ext>
            </a:extLst>
          </p:cNvPr>
          <p:cNvSpPr/>
          <p:nvPr/>
        </p:nvSpPr>
        <p:spPr>
          <a:xfrm>
            <a:off x="6717277" y="1706843"/>
            <a:ext cx="3924606" cy="3961389"/>
          </a:xfrm>
          <a:prstGeom prst="ellipse">
            <a:avLst/>
          </a:prstGeom>
          <a:solidFill>
            <a:srgbClr val="7030A0">
              <a:alpha val="53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60232DE-1241-4307-AC29-AFB9C6554F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78762">
            <a:off x="10549350" y="1924155"/>
            <a:ext cx="1019234" cy="1019234"/>
          </a:xfrm>
          <a:prstGeom prst="rect">
            <a:avLst/>
          </a:prstGeom>
        </p:spPr>
      </p:pic>
      <p:sp>
        <p:nvSpPr>
          <p:cNvPr id="7" name="Oval 6">
            <a:extLst>
              <a:ext uri="{FF2B5EF4-FFF2-40B4-BE49-F238E27FC236}">
                <a16:creationId xmlns:a16="http://schemas.microsoft.com/office/drawing/2014/main" id="{87E147CF-69C0-4D0D-A36F-40E30ED18B1D}"/>
              </a:ext>
            </a:extLst>
          </p:cNvPr>
          <p:cNvSpPr/>
          <p:nvPr/>
        </p:nvSpPr>
        <p:spPr>
          <a:xfrm>
            <a:off x="7044480" y="2266326"/>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6E82232-EFD2-436A-81D4-BB759E63A5CA}"/>
              </a:ext>
            </a:extLst>
          </p:cNvPr>
          <p:cNvSpPr/>
          <p:nvPr/>
        </p:nvSpPr>
        <p:spPr>
          <a:xfrm rot="6144486">
            <a:off x="7409589" y="2525050"/>
            <a:ext cx="1162089" cy="115517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Oval 27">
            <a:extLst>
              <a:ext uri="{FF2B5EF4-FFF2-40B4-BE49-F238E27FC236}">
                <a16:creationId xmlns:a16="http://schemas.microsoft.com/office/drawing/2014/main" id="{E42DE6CE-7844-46E7-BAF6-6AB43EBCE7BF}"/>
              </a:ext>
            </a:extLst>
          </p:cNvPr>
          <p:cNvSpPr/>
          <p:nvPr/>
        </p:nvSpPr>
        <p:spPr>
          <a:xfrm rot="4709116">
            <a:off x="8390585" y="3799908"/>
            <a:ext cx="272408" cy="390796"/>
          </a:xfrm>
          <a:custGeom>
            <a:avLst/>
            <a:gdLst>
              <a:gd name="connsiteX0" fmla="*/ 0 w 357164"/>
              <a:gd name="connsiteY0" fmla="*/ 195324 h 390648"/>
              <a:gd name="connsiteX1" fmla="*/ 178582 w 357164"/>
              <a:gd name="connsiteY1" fmla="*/ 0 h 390648"/>
              <a:gd name="connsiteX2" fmla="*/ 357164 w 357164"/>
              <a:gd name="connsiteY2" fmla="*/ 195324 h 390648"/>
              <a:gd name="connsiteX3" fmla="*/ 178582 w 357164"/>
              <a:gd name="connsiteY3" fmla="*/ 390648 h 390648"/>
              <a:gd name="connsiteX4" fmla="*/ 0 w 357164"/>
              <a:gd name="connsiteY4" fmla="*/ 195324 h 390648"/>
              <a:gd name="connsiteX0" fmla="*/ 0 w 272408"/>
              <a:gd name="connsiteY0" fmla="*/ 212656 h 390796"/>
              <a:gd name="connsiteX1" fmla="*/ 93826 w 272408"/>
              <a:gd name="connsiteY1" fmla="*/ 66 h 390796"/>
              <a:gd name="connsiteX2" fmla="*/ 272408 w 272408"/>
              <a:gd name="connsiteY2" fmla="*/ 195390 h 390796"/>
              <a:gd name="connsiteX3" fmla="*/ 93826 w 272408"/>
              <a:gd name="connsiteY3" fmla="*/ 390714 h 390796"/>
              <a:gd name="connsiteX4" fmla="*/ 0 w 272408"/>
              <a:gd name="connsiteY4" fmla="*/ 212656 h 390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08" h="390796">
                <a:moveTo>
                  <a:pt x="0" y="212656"/>
                </a:moveTo>
                <a:cubicBezTo>
                  <a:pt x="0" y="104782"/>
                  <a:pt x="48425" y="2944"/>
                  <a:pt x="93826" y="66"/>
                </a:cubicBezTo>
                <a:cubicBezTo>
                  <a:pt x="139227" y="-2812"/>
                  <a:pt x="272408" y="87516"/>
                  <a:pt x="272408" y="195390"/>
                </a:cubicBezTo>
                <a:cubicBezTo>
                  <a:pt x="272408" y="303264"/>
                  <a:pt x="139227" y="387836"/>
                  <a:pt x="93826" y="390714"/>
                </a:cubicBezTo>
                <a:cubicBezTo>
                  <a:pt x="48425" y="393592"/>
                  <a:pt x="0" y="320530"/>
                  <a:pt x="0" y="212656"/>
                </a:cubicBez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078DAA3B-F627-49DF-A864-8313B46C3DC8}"/>
              </a:ext>
            </a:extLst>
          </p:cNvPr>
          <p:cNvSpPr/>
          <p:nvPr/>
        </p:nvSpPr>
        <p:spPr>
          <a:xfrm rot="10147224">
            <a:off x="8438114" y="2241118"/>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A28BCDD-E9FF-4972-9ED6-00D6B3E78ED3}"/>
              </a:ext>
            </a:extLst>
          </p:cNvPr>
          <p:cNvSpPr/>
          <p:nvPr/>
        </p:nvSpPr>
        <p:spPr>
          <a:xfrm rot="13373802">
            <a:off x="8451472" y="2332369"/>
            <a:ext cx="1205654" cy="115517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426B2E67-2112-45F5-89EC-26605F51C593}"/>
              </a:ext>
            </a:extLst>
          </p:cNvPr>
          <p:cNvCxnSpPr>
            <a:cxnSpLocks/>
          </p:cNvCxnSpPr>
          <p:nvPr/>
        </p:nvCxnSpPr>
        <p:spPr>
          <a:xfrm flipH="1">
            <a:off x="10257959" y="2043466"/>
            <a:ext cx="620513" cy="40018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Speech Bubble: Oval 19">
            <a:extLst>
              <a:ext uri="{FF2B5EF4-FFF2-40B4-BE49-F238E27FC236}">
                <a16:creationId xmlns:a16="http://schemas.microsoft.com/office/drawing/2014/main" id="{74D62F85-46DF-4800-8C96-0AC7180A0D28}"/>
              </a:ext>
            </a:extLst>
          </p:cNvPr>
          <p:cNvSpPr/>
          <p:nvPr/>
        </p:nvSpPr>
        <p:spPr>
          <a:xfrm rot="21433916">
            <a:off x="9212923" y="4799018"/>
            <a:ext cx="2710585" cy="1684808"/>
          </a:xfrm>
          <a:prstGeom prst="wedgeEllipseCallout">
            <a:avLst>
              <a:gd name="adj1" fmla="val -48261"/>
              <a:gd name="adj2" fmla="val -45939"/>
            </a:avLst>
          </a:prstGeom>
          <a:solidFill>
            <a:schemeClr val="lt1">
              <a:alpha val="86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t>Umm… That Doesn’t Sound Good!</a:t>
            </a:r>
          </a:p>
        </p:txBody>
      </p:sp>
    </p:spTree>
    <p:extLst>
      <p:ext uri="{BB962C8B-B14F-4D97-AF65-F5344CB8AC3E}">
        <p14:creationId xmlns:p14="http://schemas.microsoft.com/office/powerpoint/2010/main" val="4030712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6DA38F8-579F-422E-8F24-D9B358A8AD5E}"/>
              </a:ext>
            </a:extLst>
          </p:cNvPr>
          <p:cNvSpPr/>
          <p:nvPr/>
        </p:nvSpPr>
        <p:spPr>
          <a:xfrm>
            <a:off x="6717277" y="1706843"/>
            <a:ext cx="3924606" cy="3961389"/>
          </a:xfrm>
          <a:prstGeom prst="ellipse">
            <a:avLst/>
          </a:prstGeom>
          <a:solidFill>
            <a:srgbClr val="7030A0">
              <a:alpha val="53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9B8C1E-C0E7-4EDB-9CF4-444F3FD9D9B3}"/>
              </a:ext>
            </a:extLst>
          </p:cNvPr>
          <p:cNvSpPr>
            <a:spLocks noGrp="1"/>
          </p:cNvSpPr>
          <p:nvPr>
            <p:ph type="title"/>
          </p:nvPr>
        </p:nvSpPr>
        <p:spPr/>
        <p:txBody>
          <a:bodyPr/>
          <a:lstStyle/>
          <a:p>
            <a:r>
              <a:rPr lang="en-US" b="1" dirty="0"/>
              <a:t>MHC-II Molecules</a:t>
            </a:r>
          </a:p>
        </p:txBody>
      </p:sp>
      <p:sp>
        <p:nvSpPr>
          <p:cNvPr id="3" name="Content Placeholder 2">
            <a:extLst>
              <a:ext uri="{FF2B5EF4-FFF2-40B4-BE49-F238E27FC236}">
                <a16:creationId xmlns:a16="http://schemas.microsoft.com/office/drawing/2014/main" id="{489CC323-2CCC-4717-A844-C70025A585AE}"/>
              </a:ext>
            </a:extLst>
          </p:cNvPr>
          <p:cNvSpPr>
            <a:spLocks noGrp="1"/>
          </p:cNvSpPr>
          <p:nvPr>
            <p:ph idx="1"/>
          </p:nvPr>
        </p:nvSpPr>
        <p:spPr>
          <a:xfrm>
            <a:off x="838200" y="1825625"/>
            <a:ext cx="5431971" cy="4351338"/>
          </a:xfrm>
        </p:spPr>
        <p:txBody>
          <a:bodyPr>
            <a:normAutofit/>
          </a:bodyPr>
          <a:lstStyle/>
          <a:p>
            <a:r>
              <a:rPr lang="en-US" sz="3600" dirty="0"/>
              <a:t>The B-Cell then uses these fragments to create MHC-II molecules that are displayed on the B-Cells Surface.</a:t>
            </a:r>
          </a:p>
          <a:p>
            <a:r>
              <a:rPr lang="en-US" sz="3600" dirty="0"/>
              <a:t>At this stage, the B-Cell can also be called an “antigen-presenting cell”.</a:t>
            </a:r>
          </a:p>
          <a:p>
            <a:endParaRPr lang="en-US" sz="3600" dirty="0"/>
          </a:p>
        </p:txBody>
      </p:sp>
      <p:sp>
        <p:nvSpPr>
          <p:cNvPr id="7" name="Oval 6">
            <a:extLst>
              <a:ext uri="{FF2B5EF4-FFF2-40B4-BE49-F238E27FC236}">
                <a16:creationId xmlns:a16="http://schemas.microsoft.com/office/drawing/2014/main" id="{30E10450-C09A-4C50-A4B0-C63A91F70899}"/>
              </a:ext>
            </a:extLst>
          </p:cNvPr>
          <p:cNvSpPr/>
          <p:nvPr/>
        </p:nvSpPr>
        <p:spPr>
          <a:xfrm>
            <a:off x="7044480" y="2266326"/>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A588EE1-7668-4C28-A729-14A7A5CA0CAA}"/>
              </a:ext>
            </a:extLst>
          </p:cNvPr>
          <p:cNvSpPr/>
          <p:nvPr/>
        </p:nvSpPr>
        <p:spPr>
          <a:xfrm rot="6144486">
            <a:off x="7409589" y="2525050"/>
            <a:ext cx="1162089" cy="115517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Oval 27">
            <a:extLst>
              <a:ext uri="{FF2B5EF4-FFF2-40B4-BE49-F238E27FC236}">
                <a16:creationId xmlns:a16="http://schemas.microsoft.com/office/drawing/2014/main" id="{484B712B-AD8C-4EDA-99B1-AB134BD2151C}"/>
              </a:ext>
            </a:extLst>
          </p:cNvPr>
          <p:cNvSpPr/>
          <p:nvPr/>
        </p:nvSpPr>
        <p:spPr>
          <a:xfrm rot="4709116">
            <a:off x="8390585" y="3799908"/>
            <a:ext cx="272408" cy="390796"/>
          </a:xfrm>
          <a:custGeom>
            <a:avLst/>
            <a:gdLst>
              <a:gd name="connsiteX0" fmla="*/ 0 w 357164"/>
              <a:gd name="connsiteY0" fmla="*/ 195324 h 390648"/>
              <a:gd name="connsiteX1" fmla="*/ 178582 w 357164"/>
              <a:gd name="connsiteY1" fmla="*/ 0 h 390648"/>
              <a:gd name="connsiteX2" fmla="*/ 357164 w 357164"/>
              <a:gd name="connsiteY2" fmla="*/ 195324 h 390648"/>
              <a:gd name="connsiteX3" fmla="*/ 178582 w 357164"/>
              <a:gd name="connsiteY3" fmla="*/ 390648 h 390648"/>
              <a:gd name="connsiteX4" fmla="*/ 0 w 357164"/>
              <a:gd name="connsiteY4" fmla="*/ 195324 h 390648"/>
              <a:gd name="connsiteX0" fmla="*/ 0 w 272408"/>
              <a:gd name="connsiteY0" fmla="*/ 212656 h 390796"/>
              <a:gd name="connsiteX1" fmla="*/ 93826 w 272408"/>
              <a:gd name="connsiteY1" fmla="*/ 66 h 390796"/>
              <a:gd name="connsiteX2" fmla="*/ 272408 w 272408"/>
              <a:gd name="connsiteY2" fmla="*/ 195390 h 390796"/>
              <a:gd name="connsiteX3" fmla="*/ 93826 w 272408"/>
              <a:gd name="connsiteY3" fmla="*/ 390714 h 390796"/>
              <a:gd name="connsiteX4" fmla="*/ 0 w 272408"/>
              <a:gd name="connsiteY4" fmla="*/ 212656 h 390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08" h="390796">
                <a:moveTo>
                  <a:pt x="0" y="212656"/>
                </a:moveTo>
                <a:cubicBezTo>
                  <a:pt x="0" y="104782"/>
                  <a:pt x="48425" y="2944"/>
                  <a:pt x="93826" y="66"/>
                </a:cubicBezTo>
                <a:cubicBezTo>
                  <a:pt x="139227" y="-2812"/>
                  <a:pt x="272408" y="87516"/>
                  <a:pt x="272408" y="195390"/>
                </a:cubicBezTo>
                <a:cubicBezTo>
                  <a:pt x="272408" y="303264"/>
                  <a:pt x="139227" y="387836"/>
                  <a:pt x="93826" y="390714"/>
                </a:cubicBezTo>
                <a:cubicBezTo>
                  <a:pt x="48425" y="393592"/>
                  <a:pt x="0" y="320530"/>
                  <a:pt x="0" y="212656"/>
                </a:cubicBez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79F45CB-D2DE-4B58-ABC4-76AE416A265E}"/>
              </a:ext>
            </a:extLst>
          </p:cNvPr>
          <p:cNvSpPr/>
          <p:nvPr/>
        </p:nvSpPr>
        <p:spPr>
          <a:xfrm rot="10147224">
            <a:off x="8438114" y="2241118"/>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B2F6788-8060-4B00-B05A-C40E1BA8DF21}"/>
              </a:ext>
            </a:extLst>
          </p:cNvPr>
          <p:cNvSpPr/>
          <p:nvPr/>
        </p:nvSpPr>
        <p:spPr>
          <a:xfrm rot="13373802">
            <a:off x="8451472" y="2332369"/>
            <a:ext cx="1205654" cy="115517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B477D04F-7BBF-4D42-BE58-3C23E42BF309}"/>
              </a:ext>
            </a:extLst>
          </p:cNvPr>
          <p:cNvCxnSpPr>
            <a:cxnSpLocks/>
          </p:cNvCxnSpPr>
          <p:nvPr/>
        </p:nvCxnSpPr>
        <p:spPr>
          <a:xfrm flipH="1">
            <a:off x="10257959" y="2043466"/>
            <a:ext cx="620513" cy="40018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28AE9420-745D-4B03-92B5-E103552C0630}"/>
              </a:ext>
            </a:extLst>
          </p:cNvPr>
          <p:cNvSpPr/>
          <p:nvPr/>
        </p:nvSpPr>
        <p:spPr>
          <a:xfrm rot="3375570">
            <a:off x="10502468" y="1700772"/>
            <a:ext cx="1016607" cy="5483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MHC-II</a:t>
            </a:r>
          </a:p>
        </p:txBody>
      </p:sp>
      <p:pic>
        <p:nvPicPr>
          <p:cNvPr id="4" name="Content Placeholder 6">
            <a:extLst>
              <a:ext uri="{FF2B5EF4-FFF2-40B4-BE49-F238E27FC236}">
                <a16:creationId xmlns:a16="http://schemas.microsoft.com/office/drawing/2014/main" id="{ED7AF543-1076-447B-8F5A-63AA58233B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90" b="93564" l="9795" r="88784">
                        <a14:foregroundMark x1="61137" y1="93564" x2="61137" y2="93564"/>
                        <a14:foregroundMark x1="58610" y1="67190" x2="58610" y2="67190"/>
                        <a14:foregroundMark x1="56240" y1="63422" x2="62243" y2="71586"/>
                        <a14:foregroundMark x1="55450" y1="69074" x2="61611" y2="66091"/>
                        <a14:foregroundMark x1="69036" y1="60440" x2="76935" y2="71586"/>
                        <a14:foregroundMark x1="72828" y1="67190" x2="68562" y2="75039"/>
                        <a14:foregroundMark x1="68562" y1="75039" x2="71248" y2="76138"/>
                        <a14:backgroundMark x1="50711" y1="50392" x2="50711" y2="50392"/>
                      </a14:backgroundRemoval>
                    </a14:imgEffect>
                  </a14:imgLayer>
                </a14:imgProps>
              </a:ext>
              <a:ext uri="{28A0092B-C50C-407E-A947-70E740481C1C}">
                <a14:useLocalDpi xmlns:a14="http://schemas.microsoft.com/office/drawing/2010/main" val="0"/>
              </a:ext>
            </a:extLst>
          </a:blip>
          <a:srcRect l="34882" t="47390" r="11063" b="3058"/>
          <a:stretch/>
        </p:blipFill>
        <p:spPr>
          <a:xfrm>
            <a:off x="11353800" y="2052913"/>
            <a:ext cx="231063" cy="213413"/>
          </a:xfrm>
          <a:prstGeom prst="rect">
            <a:avLst/>
          </a:prstGeom>
          <a:effectLst>
            <a:outerShdw blurRad="76200" dir="18900000" sy="23000" kx="-1200000" algn="bl" rotWithShape="0">
              <a:prstClr val="black">
                <a:alpha val="20000"/>
              </a:prstClr>
            </a:outerShdw>
          </a:effectLst>
        </p:spPr>
      </p:pic>
      <p:pic>
        <p:nvPicPr>
          <p:cNvPr id="15" name="Content Placeholder 6">
            <a:extLst>
              <a:ext uri="{FF2B5EF4-FFF2-40B4-BE49-F238E27FC236}">
                <a16:creationId xmlns:a16="http://schemas.microsoft.com/office/drawing/2014/main" id="{C3BAE4B5-149F-4340-ADA9-847AD121B23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90" b="93564" l="9795" r="88784">
                        <a14:foregroundMark x1="61137" y1="93564" x2="61137" y2="93564"/>
                        <a14:foregroundMark x1="58610" y1="67190" x2="58610" y2="67190"/>
                        <a14:foregroundMark x1="56240" y1="63422" x2="62243" y2="71586"/>
                        <a14:foregroundMark x1="55450" y1="69074" x2="61611" y2="66091"/>
                        <a14:foregroundMark x1="69036" y1="60440" x2="76935" y2="71586"/>
                        <a14:foregroundMark x1="72828" y1="67190" x2="68562" y2="75039"/>
                        <a14:foregroundMark x1="68562" y1="75039" x2="71248" y2="76138"/>
                        <a14:backgroundMark x1="50711" y1="50392" x2="50711" y2="50392"/>
                      </a14:backgroundRemoval>
                    </a14:imgEffect>
                  </a14:imgLayer>
                </a14:imgProps>
              </a:ext>
              <a:ext uri="{28A0092B-C50C-407E-A947-70E740481C1C}">
                <a14:useLocalDpi xmlns:a14="http://schemas.microsoft.com/office/drawing/2010/main" val="0"/>
              </a:ext>
            </a:extLst>
          </a:blip>
          <a:srcRect l="34882" t="47390" r="11063" b="3058"/>
          <a:stretch/>
        </p:blipFill>
        <p:spPr>
          <a:xfrm>
            <a:off x="11391321" y="2243557"/>
            <a:ext cx="231063" cy="213413"/>
          </a:xfrm>
          <a:prstGeom prst="rect">
            <a:avLst/>
          </a:prstGeom>
          <a:effectLst>
            <a:outerShdw blurRad="76200" dir="18900000" sy="23000" kx="-1200000" algn="bl" rotWithShape="0">
              <a:prstClr val="black">
                <a:alpha val="20000"/>
              </a:prstClr>
            </a:outerShdw>
          </a:effectLst>
        </p:spPr>
      </p:pic>
      <p:pic>
        <p:nvPicPr>
          <p:cNvPr id="16" name="Content Placeholder 6">
            <a:extLst>
              <a:ext uri="{FF2B5EF4-FFF2-40B4-BE49-F238E27FC236}">
                <a16:creationId xmlns:a16="http://schemas.microsoft.com/office/drawing/2014/main" id="{33633777-6B9A-4C22-A563-A5A9EEA1939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90" b="93564" l="9795" r="88784">
                        <a14:foregroundMark x1="61137" y1="93564" x2="61137" y2="93564"/>
                        <a14:foregroundMark x1="58610" y1="67190" x2="58610" y2="67190"/>
                        <a14:foregroundMark x1="56240" y1="63422" x2="62243" y2="71586"/>
                        <a14:foregroundMark x1="55450" y1="69074" x2="61611" y2="66091"/>
                        <a14:foregroundMark x1="69036" y1="60440" x2="76935" y2="71586"/>
                        <a14:foregroundMark x1="72828" y1="67190" x2="68562" y2="75039"/>
                        <a14:foregroundMark x1="68562" y1="75039" x2="71248" y2="76138"/>
                        <a14:backgroundMark x1="50711" y1="50392" x2="50711" y2="50392"/>
                      </a14:backgroundRemoval>
                    </a14:imgEffect>
                  </a14:imgLayer>
                </a14:imgProps>
              </a:ext>
              <a:ext uri="{28A0092B-C50C-407E-A947-70E740481C1C}">
                <a14:useLocalDpi xmlns:a14="http://schemas.microsoft.com/office/drawing/2010/main" val="0"/>
              </a:ext>
            </a:extLst>
          </a:blip>
          <a:srcRect l="34882" t="47390" r="11063" b="3058"/>
          <a:stretch/>
        </p:blipFill>
        <p:spPr>
          <a:xfrm>
            <a:off x="11351107" y="2396752"/>
            <a:ext cx="231063" cy="213413"/>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519692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1A2761-FB19-4D79-8E2B-C18A45EF66C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flipH="1">
            <a:off x="6163343" y="1136073"/>
            <a:ext cx="4660417" cy="5356802"/>
          </a:xfrm>
          <a:prstGeom prst="rect">
            <a:avLst/>
          </a:prstGeom>
        </p:spPr>
      </p:pic>
      <p:sp>
        <p:nvSpPr>
          <p:cNvPr id="2" name="Title 1">
            <a:extLst>
              <a:ext uri="{FF2B5EF4-FFF2-40B4-BE49-F238E27FC236}">
                <a16:creationId xmlns:a16="http://schemas.microsoft.com/office/drawing/2014/main" id="{24F3262E-148F-4845-A057-0E260C5C7635}"/>
              </a:ext>
            </a:extLst>
          </p:cNvPr>
          <p:cNvSpPr>
            <a:spLocks noGrp="1"/>
          </p:cNvSpPr>
          <p:nvPr>
            <p:ph type="title"/>
          </p:nvPr>
        </p:nvSpPr>
        <p:spPr>
          <a:xfrm>
            <a:off x="833002" y="365125"/>
            <a:ext cx="10520702" cy="1325563"/>
          </a:xfrm>
        </p:spPr>
        <p:txBody>
          <a:bodyPr>
            <a:normAutofit/>
          </a:bodyPr>
          <a:lstStyle/>
          <a:p>
            <a:r>
              <a:rPr lang="en-US" b="1" dirty="0"/>
              <a:t>THE FIRST LINE OF DEFENSE </a:t>
            </a:r>
            <a:r>
              <a:rPr lang="en-US" dirty="0"/>
              <a:t>- </a:t>
            </a:r>
            <a:r>
              <a:rPr lang="en-US" b="1" dirty="0"/>
              <a:t>Prevention</a:t>
            </a:r>
            <a:r>
              <a:rPr lang="en-US" dirty="0"/>
              <a:t> </a:t>
            </a:r>
            <a:br>
              <a:rPr lang="en-US" dirty="0"/>
            </a:br>
            <a:endParaRPr lang="en-US" dirty="0"/>
          </a:p>
        </p:txBody>
      </p:sp>
      <p:sp>
        <p:nvSpPr>
          <p:cNvPr id="3" name="Content Placeholder 2">
            <a:extLst>
              <a:ext uri="{FF2B5EF4-FFF2-40B4-BE49-F238E27FC236}">
                <a16:creationId xmlns:a16="http://schemas.microsoft.com/office/drawing/2014/main" id="{2558E855-B4CA-4A52-979C-C7F3FA63D484}"/>
              </a:ext>
            </a:extLst>
          </p:cNvPr>
          <p:cNvSpPr>
            <a:spLocks noGrp="1"/>
          </p:cNvSpPr>
          <p:nvPr>
            <p:ph idx="1"/>
          </p:nvPr>
        </p:nvSpPr>
        <p:spPr>
          <a:xfrm>
            <a:off x="267720" y="1825625"/>
            <a:ext cx="11086080" cy="4351338"/>
          </a:xfrm>
        </p:spPr>
        <p:txBody>
          <a:bodyPr>
            <a:normAutofit lnSpcReduction="10000"/>
          </a:bodyPr>
          <a:lstStyle/>
          <a:p>
            <a:pPr marL="0" indent="0">
              <a:buNone/>
            </a:pPr>
            <a:r>
              <a:rPr lang="en-US" dirty="0"/>
              <a:t>2 Types of Defenses</a:t>
            </a:r>
          </a:p>
          <a:p>
            <a:pPr marL="0" indent="0">
              <a:buNone/>
            </a:pPr>
            <a:endParaRPr lang="en-US" dirty="0"/>
          </a:p>
          <a:p>
            <a:pPr marL="514350" indent="-514350">
              <a:buFont typeface="+mj-lt"/>
              <a:buAutoNum type="arabicPeriod"/>
            </a:pPr>
            <a:r>
              <a:rPr lang="en-US" dirty="0"/>
              <a:t>Physical Barriers of the Body</a:t>
            </a:r>
          </a:p>
          <a:p>
            <a:pPr marL="971550" lvl="1" indent="-514350">
              <a:buFont typeface="+mj-lt"/>
              <a:buAutoNum type="alphaLcPeriod"/>
            </a:pPr>
            <a:r>
              <a:rPr lang="en-US" dirty="0"/>
              <a:t>Skin</a:t>
            </a:r>
          </a:p>
          <a:p>
            <a:pPr marL="971550" lvl="1" indent="-514350">
              <a:buFont typeface="+mj-lt"/>
              <a:buAutoNum type="alphaLcPeriod"/>
            </a:pPr>
            <a:r>
              <a:rPr lang="en-US" dirty="0"/>
              <a:t>Mucous Membranes</a:t>
            </a:r>
          </a:p>
          <a:p>
            <a:pPr marL="971550" lvl="1" indent="-514350">
              <a:buFont typeface="+mj-lt"/>
              <a:buAutoNum type="alphaLcPeriod"/>
            </a:pPr>
            <a:endParaRPr lang="en-US" dirty="0"/>
          </a:p>
          <a:p>
            <a:pPr marL="514350" indent="-514350">
              <a:buFont typeface="+mj-lt"/>
              <a:buAutoNum type="arabicPeriod"/>
            </a:pPr>
            <a:r>
              <a:rPr lang="en-US" dirty="0"/>
              <a:t>Chemical Defenses</a:t>
            </a:r>
          </a:p>
          <a:p>
            <a:pPr marL="971550" lvl="1" indent="-514350">
              <a:buFont typeface="+mj-lt"/>
              <a:buAutoNum type="alphaLcPeriod"/>
            </a:pPr>
            <a:r>
              <a:rPr lang="en-US" dirty="0"/>
              <a:t>Sweat</a:t>
            </a:r>
          </a:p>
          <a:p>
            <a:pPr marL="971550" lvl="1" indent="-514350">
              <a:buFont typeface="+mj-lt"/>
              <a:buAutoNum type="alphaLcPeriod"/>
            </a:pPr>
            <a:r>
              <a:rPr lang="en-US" dirty="0"/>
              <a:t>Acidic Environments</a:t>
            </a:r>
          </a:p>
          <a:p>
            <a:pPr marL="971550" lvl="1" indent="-514350">
              <a:buFont typeface="+mj-lt"/>
              <a:buAutoNum type="alphaLcPeriod"/>
            </a:pPr>
            <a:r>
              <a:rPr lang="en-US" dirty="0"/>
              <a:t>Lysozyme</a:t>
            </a:r>
          </a:p>
          <a:p>
            <a:pPr marL="457200" lvl="1" indent="0">
              <a:buNone/>
            </a:pPr>
            <a:endParaRPr lang="en-US" dirty="0"/>
          </a:p>
          <a:p>
            <a:pPr marL="514350" indent="-514350">
              <a:buFont typeface="+mj-lt"/>
              <a:buAutoNum type="arabicPeriod"/>
            </a:pPr>
            <a:endParaRPr lang="en-US" dirty="0"/>
          </a:p>
          <a:p>
            <a:pPr marL="971550" lvl="1" indent="-514350">
              <a:buFont typeface="+mj-lt"/>
              <a:buAutoNum type="alphaLcPeriod"/>
            </a:pPr>
            <a:endParaRPr lang="en-US" dirty="0"/>
          </a:p>
          <a:p>
            <a:pPr marL="971550" lvl="1" indent="-514350">
              <a:buFont typeface="+mj-lt"/>
              <a:buAutoNum type="alphaLcPeriod"/>
            </a:pPr>
            <a:endParaRPr lang="en-US" dirty="0"/>
          </a:p>
          <a:p>
            <a:endParaRPr lang="en-US" dirty="0"/>
          </a:p>
        </p:txBody>
      </p:sp>
      <p:sp>
        <p:nvSpPr>
          <p:cNvPr id="4" name="Oval 3">
            <a:extLst>
              <a:ext uri="{FF2B5EF4-FFF2-40B4-BE49-F238E27FC236}">
                <a16:creationId xmlns:a16="http://schemas.microsoft.com/office/drawing/2014/main" id="{22210D8C-877D-4A3E-BD82-C5DEB0929711}"/>
              </a:ext>
            </a:extLst>
          </p:cNvPr>
          <p:cNvSpPr/>
          <p:nvPr/>
        </p:nvSpPr>
        <p:spPr>
          <a:xfrm>
            <a:off x="267720" y="3534636"/>
            <a:ext cx="4288514" cy="42250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E29B4DAC-1752-4AFA-B519-251E8B8086DE}"/>
              </a:ext>
            </a:extLst>
          </p:cNvPr>
          <p:cNvCxnSpPr/>
          <p:nvPr/>
        </p:nvCxnSpPr>
        <p:spPr>
          <a:xfrm flipV="1">
            <a:off x="833002" y="3218724"/>
            <a:ext cx="1292773" cy="212834"/>
          </a:xfrm>
          <a:prstGeom prst="line">
            <a:avLst/>
          </a:prstGeom>
          <a:ln w="762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50319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Preparation 18">
            <a:extLst>
              <a:ext uri="{FF2B5EF4-FFF2-40B4-BE49-F238E27FC236}">
                <a16:creationId xmlns:a16="http://schemas.microsoft.com/office/drawing/2014/main" id="{216F76BB-9A9F-40C5-A87A-003C32D6FA2C}"/>
              </a:ext>
            </a:extLst>
          </p:cNvPr>
          <p:cNvSpPr/>
          <p:nvPr/>
        </p:nvSpPr>
        <p:spPr>
          <a:xfrm rot="1703353">
            <a:off x="3018598" y="2330612"/>
            <a:ext cx="1894165" cy="547333"/>
          </a:xfrm>
          <a:prstGeom prst="flowChartPreparation">
            <a:avLst/>
          </a:prstGeom>
          <a:solidFill>
            <a:srgbClr val="FF6699"/>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cytokines</a:t>
            </a:r>
          </a:p>
        </p:txBody>
      </p:sp>
      <p:sp>
        <p:nvSpPr>
          <p:cNvPr id="2" name="Title 1">
            <a:extLst>
              <a:ext uri="{FF2B5EF4-FFF2-40B4-BE49-F238E27FC236}">
                <a16:creationId xmlns:a16="http://schemas.microsoft.com/office/drawing/2014/main" id="{A6ECB9E8-E0F9-4ADA-895E-D695786409B5}"/>
              </a:ext>
            </a:extLst>
          </p:cNvPr>
          <p:cNvSpPr>
            <a:spLocks noGrp="1"/>
          </p:cNvSpPr>
          <p:nvPr>
            <p:ph type="title"/>
          </p:nvPr>
        </p:nvSpPr>
        <p:spPr>
          <a:xfrm>
            <a:off x="7540618" y="399651"/>
            <a:ext cx="3851415" cy="837162"/>
          </a:xfrm>
          <a:solidFill>
            <a:schemeClr val="accent5">
              <a:lumMod val="50000"/>
            </a:schemeClr>
          </a:solidFill>
        </p:spPr>
        <p:txBody>
          <a:bodyPr/>
          <a:lstStyle/>
          <a:p>
            <a:pPr algn="ctr"/>
            <a:r>
              <a:rPr lang="en-US" b="1" dirty="0">
                <a:solidFill>
                  <a:schemeClr val="bg1"/>
                </a:solidFill>
              </a:rPr>
              <a:t>The T-Cells</a:t>
            </a:r>
          </a:p>
        </p:txBody>
      </p:sp>
      <p:sp>
        <p:nvSpPr>
          <p:cNvPr id="3" name="Content Placeholder 2">
            <a:extLst>
              <a:ext uri="{FF2B5EF4-FFF2-40B4-BE49-F238E27FC236}">
                <a16:creationId xmlns:a16="http://schemas.microsoft.com/office/drawing/2014/main" id="{3C567B9E-B798-4873-B28E-D03E01A847C1}"/>
              </a:ext>
            </a:extLst>
          </p:cNvPr>
          <p:cNvSpPr>
            <a:spLocks noGrp="1"/>
          </p:cNvSpPr>
          <p:nvPr>
            <p:ph idx="1"/>
          </p:nvPr>
        </p:nvSpPr>
        <p:spPr>
          <a:xfrm>
            <a:off x="7154720" y="1665514"/>
            <a:ext cx="4555256" cy="4792835"/>
          </a:xfrm>
        </p:spPr>
        <p:txBody>
          <a:bodyPr>
            <a:normAutofit/>
          </a:bodyPr>
          <a:lstStyle/>
          <a:p>
            <a:r>
              <a:rPr lang="en-US" sz="3600" b="1" dirty="0"/>
              <a:t>The T cell will then bind to the MHC-II complex and become activated.</a:t>
            </a:r>
          </a:p>
          <a:p>
            <a:r>
              <a:rPr lang="en-US" sz="3600" b="1" dirty="0"/>
              <a:t> The activated T cell releases cytokines that causes the B cells to undergo rapid cell division. </a:t>
            </a:r>
          </a:p>
        </p:txBody>
      </p:sp>
      <p:pic>
        <p:nvPicPr>
          <p:cNvPr id="10" name="Picture 9">
            <a:extLst>
              <a:ext uri="{FF2B5EF4-FFF2-40B4-BE49-F238E27FC236}">
                <a16:creationId xmlns:a16="http://schemas.microsoft.com/office/drawing/2014/main" id="{48A0184C-DCA9-403F-B30B-CB2723FB1AFD}"/>
              </a:ext>
            </a:extLst>
          </p:cNvPr>
          <p:cNvPicPr>
            <a:picLocks noChangeAspect="1"/>
          </p:cNvPicPr>
          <p:nvPr/>
        </p:nvPicPr>
        <p:blipFill rotWithShape="1">
          <a:blip r:embed="rId2"/>
          <a:srcRect r="4425"/>
          <a:stretch/>
        </p:blipFill>
        <p:spPr>
          <a:xfrm>
            <a:off x="0" y="2991975"/>
            <a:ext cx="4198027" cy="3866026"/>
          </a:xfrm>
          <a:prstGeom prst="rect">
            <a:avLst/>
          </a:prstGeom>
        </p:spPr>
      </p:pic>
      <p:sp>
        <p:nvSpPr>
          <p:cNvPr id="4" name="Plaque 3">
            <a:extLst>
              <a:ext uri="{FF2B5EF4-FFF2-40B4-BE49-F238E27FC236}">
                <a16:creationId xmlns:a16="http://schemas.microsoft.com/office/drawing/2014/main" id="{09F0001D-0C81-49C9-B5A1-5EC323FA6503}"/>
              </a:ext>
            </a:extLst>
          </p:cNvPr>
          <p:cNvSpPr/>
          <p:nvPr/>
        </p:nvSpPr>
        <p:spPr>
          <a:xfrm>
            <a:off x="2762333" y="1665514"/>
            <a:ext cx="3818081" cy="2985607"/>
          </a:xfrm>
          <a:prstGeom prst="plaque">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56824F5-7BB8-4D1E-B267-58173BFFC2FD}"/>
              </a:ext>
            </a:extLst>
          </p:cNvPr>
          <p:cNvSpPr/>
          <p:nvPr/>
        </p:nvSpPr>
        <p:spPr>
          <a:xfrm rot="14191520">
            <a:off x="4309271" y="3043748"/>
            <a:ext cx="277095" cy="276595"/>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AC49AEC3-8336-4FB6-8F0C-6ABC76E4D460}"/>
              </a:ext>
            </a:extLst>
          </p:cNvPr>
          <p:cNvGrpSpPr/>
          <p:nvPr/>
        </p:nvGrpSpPr>
        <p:grpSpPr>
          <a:xfrm>
            <a:off x="3067491" y="1897851"/>
            <a:ext cx="3002876" cy="1193160"/>
            <a:chOff x="7019526" y="2241118"/>
            <a:chExt cx="2977268" cy="1559125"/>
          </a:xfrm>
        </p:grpSpPr>
        <p:sp>
          <p:nvSpPr>
            <p:cNvPr id="26" name="Oval 25">
              <a:extLst>
                <a:ext uri="{FF2B5EF4-FFF2-40B4-BE49-F238E27FC236}">
                  <a16:creationId xmlns:a16="http://schemas.microsoft.com/office/drawing/2014/main" id="{BD9B8C87-80E4-4839-A23B-549487303DA1}"/>
                </a:ext>
              </a:extLst>
            </p:cNvPr>
            <p:cNvSpPr/>
            <p:nvPr/>
          </p:nvSpPr>
          <p:spPr>
            <a:xfrm rot="20270555">
              <a:off x="7019526" y="2354799"/>
              <a:ext cx="1485551" cy="1445444"/>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775E36E-E43C-4E4F-9EC9-7805BB38BEF7}"/>
                </a:ext>
              </a:extLst>
            </p:cNvPr>
            <p:cNvSpPr/>
            <p:nvPr/>
          </p:nvSpPr>
          <p:spPr>
            <a:xfrm rot="10147224">
              <a:off x="8438114" y="2241118"/>
              <a:ext cx="1558680" cy="144544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B9F46A9-B2BF-4E5C-B9F7-A3396D11D8B3}"/>
                </a:ext>
              </a:extLst>
            </p:cNvPr>
            <p:cNvSpPr/>
            <p:nvPr/>
          </p:nvSpPr>
          <p:spPr>
            <a:xfrm rot="14272640">
              <a:off x="8541801" y="2502971"/>
              <a:ext cx="1143107" cy="1150948"/>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29" name="Oval 28">
            <a:extLst>
              <a:ext uri="{FF2B5EF4-FFF2-40B4-BE49-F238E27FC236}">
                <a16:creationId xmlns:a16="http://schemas.microsoft.com/office/drawing/2014/main" id="{2B9A3005-02ED-438F-865D-D5166E36AEC4}"/>
              </a:ext>
            </a:extLst>
          </p:cNvPr>
          <p:cNvSpPr/>
          <p:nvPr/>
        </p:nvSpPr>
        <p:spPr>
          <a:xfrm rot="14272640">
            <a:off x="3324309" y="2073225"/>
            <a:ext cx="874792" cy="1160848"/>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4952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0" presetClass="path" presetSubtype="0" accel="50000" decel="50000" fill="hold" grpId="1" nodeType="clickEffect">
                                  <p:stCondLst>
                                    <p:cond delay="0"/>
                                  </p:stCondLst>
                                  <p:childTnLst>
                                    <p:animMotion origin="layout" path="M 0.0526 0.09931 C 0.01133 0.09028 0.12253 -0.22616 0.1026 -0.28218 C 0.08268 -0.33843 -0.07018 -0.18194 -0.06628 -0.2375 C -0.0875 -0.36227 -0.19596 -0.17755 -0.1931 -0.21875 " pathEditMode="relative" rAng="11220000" ptsTypes="AAAA">
                                      <p:cBhvr>
                                        <p:cTn id="39" dur="6250" fill="hold"/>
                                        <p:tgtEl>
                                          <p:spTgt spid="19"/>
                                        </p:tgtEl>
                                        <p:attrNameLst>
                                          <p:attrName>ppt_x</p:attrName>
                                          <p:attrName>ppt_y</p:attrName>
                                        </p:attrNameLst>
                                      </p:cBhvr>
                                      <p:rCtr x="-10456" y="-2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4" grpId="0" animBg="1"/>
      <p:bldP spid="17" grpId="0" animBg="1"/>
      <p:bldP spid="2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D80E2-252F-4E52-90DB-AF6F010D8F22}"/>
              </a:ext>
            </a:extLst>
          </p:cNvPr>
          <p:cNvSpPr>
            <a:spLocks noGrp="1"/>
          </p:cNvSpPr>
          <p:nvPr>
            <p:ph type="title"/>
          </p:nvPr>
        </p:nvSpPr>
        <p:spPr>
          <a:xfrm>
            <a:off x="0" y="0"/>
            <a:ext cx="6918516" cy="1271170"/>
          </a:xfrm>
        </p:spPr>
        <p:txBody>
          <a:bodyPr>
            <a:normAutofit/>
          </a:bodyPr>
          <a:lstStyle/>
          <a:p>
            <a:r>
              <a:rPr lang="en-US" sz="3600" b="1" dirty="0">
                <a:effectLst>
                  <a:outerShdw blurRad="38100" dist="38100" dir="2700000" algn="tl">
                    <a:srgbClr val="000000">
                      <a:alpha val="43137"/>
                    </a:srgbClr>
                  </a:outerShdw>
                </a:effectLst>
                <a:latin typeface="Cooper Std Black" panose="0208090304030B020404" pitchFamily="18" charset="0"/>
              </a:rPr>
              <a:t>B-Cell Activation </a:t>
            </a:r>
            <a:r>
              <a:rPr lang="en-US" sz="3600" b="1" dirty="0">
                <a:effectLst>
                  <a:outerShdw blurRad="38100" dist="38100" dir="2700000" algn="tl">
                    <a:srgbClr val="000000">
                      <a:alpha val="43137"/>
                    </a:srgbClr>
                  </a:outerShdw>
                </a:effectLst>
                <a:latin typeface="Cooper Std Black" panose="0208090304030B020404" pitchFamily="18" charset="0"/>
                <a:sym typeface="Wingdings" panose="05000000000000000000" pitchFamily="2" charset="2"/>
              </a:rPr>
              <a:t> Proliferation</a:t>
            </a:r>
            <a:endParaRPr lang="en-US" sz="3600" b="1" dirty="0">
              <a:effectLst>
                <a:outerShdw blurRad="38100" dist="38100" dir="2700000" algn="tl">
                  <a:srgbClr val="000000">
                    <a:alpha val="43137"/>
                  </a:srgbClr>
                </a:outerShdw>
              </a:effectLst>
              <a:latin typeface="Cooper Std Black" panose="0208090304030B020404" pitchFamily="18" charset="0"/>
            </a:endParaRPr>
          </a:p>
        </p:txBody>
      </p:sp>
      <p:sp>
        <p:nvSpPr>
          <p:cNvPr id="3" name="Content Placeholder 2">
            <a:extLst>
              <a:ext uri="{FF2B5EF4-FFF2-40B4-BE49-F238E27FC236}">
                <a16:creationId xmlns:a16="http://schemas.microsoft.com/office/drawing/2014/main" id="{F604A274-3AFA-4195-9505-5F32EBD25AE6}"/>
              </a:ext>
            </a:extLst>
          </p:cNvPr>
          <p:cNvSpPr>
            <a:spLocks noGrp="1"/>
          </p:cNvSpPr>
          <p:nvPr>
            <p:ph idx="1"/>
          </p:nvPr>
        </p:nvSpPr>
        <p:spPr>
          <a:xfrm>
            <a:off x="253960" y="1652339"/>
            <a:ext cx="5257800" cy="4971829"/>
          </a:xfrm>
        </p:spPr>
        <p:txBody>
          <a:bodyPr>
            <a:normAutofit/>
          </a:bodyPr>
          <a:lstStyle/>
          <a:p>
            <a:r>
              <a:rPr lang="en-US" sz="3200" b="1" dirty="0"/>
              <a:t>The B-Cell begins to proliferate</a:t>
            </a:r>
          </a:p>
          <a:p>
            <a:r>
              <a:rPr lang="en-US" sz="3200" b="1" dirty="0"/>
              <a:t>The B cell proliferates to form specialized </a:t>
            </a:r>
          </a:p>
          <a:p>
            <a:pPr marL="1143000" indent="-1143000">
              <a:buAutoNum type="arabicPeriod"/>
            </a:pPr>
            <a:r>
              <a:rPr lang="en-US" sz="3200" b="1" dirty="0"/>
              <a:t>memory B cells</a:t>
            </a:r>
          </a:p>
          <a:p>
            <a:pPr marL="1143000" indent="-1143000">
              <a:buAutoNum type="arabicPeriod"/>
            </a:pPr>
            <a:r>
              <a:rPr lang="en-US" sz="3200" b="1" dirty="0"/>
              <a:t>effector B cells</a:t>
            </a:r>
          </a:p>
          <a:p>
            <a:pPr marL="0" indent="0">
              <a:buNone/>
            </a:pPr>
            <a:r>
              <a:rPr lang="en-US" sz="3200" b="1" dirty="0"/>
              <a:t> </a:t>
            </a:r>
            <a:endParaRPr lang="en-US" sz="1200" b="1" dirty="0"/>
          </a:p>
        </p:txBody>
      </p:sp>
      <p:pic>
        <p:nvPicPr>
          <p:cNvPr id="6" name="Picture 5">
            <a:extLst>
              <a:ext uri="{FF2B5EF4-FFF2-40B4-BE49-F238E27FC236}">
                <a16:creationId xmlns:a16="http://schemas.microsoft.com/office/drawing/2014/main" id="{C065C518-4876-49C9-B6EE-F8D32686ABAE}"/>
              </a:ext>
            </a:extLst>
          </p:cNvPr>
          <p:cNvPicPr>
            <a:picLocks noChangeAspect="1"/>
          </p:cNvPicPr>
          <p:nvPr/>
        </p:nvPicPr>
        <p:blipFill>
          <a:blip r:embed="rId2"/>
          <a:stretch>
            <a:fillRect/>
          </a:stretch>
        </p:blipFill>
        <p:spPr>
          <a:xfrm>
            <a:off x="7651151" y="796333"/>
            <a:ext cx="1707909" cy="1675315"/>
          </a:xfrm>
          <a:prstGeom prst="rect">
            <a:avLst/>
          </a:prstGeom>
        </p:spPr>
      </p:pic>
      <p:pic>
        <p:nvPicPr>
          <p:cNvPr id="7" name="Picture 6">
            <a:extLst>
              <a:ext uri="{FF2B5EF4-FFF2-40B4-BE49-F238E27FC236}">
                <a16:creationId xmlns:a16="http://schemas.microsoft.com/office/drawing/2014/main" id="{19772ABD-65F9-4B9A-940C-B354FF7804F3}"/>
              </a:ext>
            </a:extLst>
          </p:cNvPr>
          <p:cNvPicPr>
            <a:picLocks noChangeAspect="1"/>
          </p:cNvPicPr>
          <p:nvPr/>
        </p:nvPicPr>
        <p:blipFill>
          <a:blip r:embed="rId2"/>
          <a:stretch>
            <a:fillRect/>
          </a:stretch>
        </p:blipFill>
        <p:spPr>
          <a:xfrm flipH="1">
            <a:off x="5852698" y="3706813"/>
            <a:ext cx="2285160" cy="2241550"/>
          </a:xfrm>
          <a:prstGeom prst="rect">
            <a:avLst/>
          </a:prstGeom>
        </p:spPr>
      </p:pic>
      <p:pic>
        <p:nvPicPr>
          <p:cNvPr id="8" name="Picture 7">
            <a:extLst>
              <a:ext uri="{FF2B5EF4-FFF2-40B4-BE49-F238E27FC236}">
                <a16:creationId xmlns:a16="http://schemas.microsoft.com/office/drawing/2014/main" id="{0A86BFEC-A3B3-47FA-9E35-C6433F380D39}"/>
              </a:ext>
            </a:extLst>
          </p:cNvPr>
          <p:cNvPicPr>
            <a:picLocks noChangeAspect="1"/>
          </p:cNvPicPr>
          <p:nvPr/>
        </p:nvPicPr>
        <p:blipFill>
          <a:blip r:embed="rId2"/>
          <a:stretch>
            <a:fillRect/>
          </a:stretch>
        </p:blipFill>
        <p:spPr>
          <a:xfrm>
            <a:off x="9068640" y="3706813"/>
            <a:ext cx="2285160" cy="2241550"/>
          </a:xfrm>
          <a:prstGeom prst="rect">
            <a:avLst/>
          </a:prstGeom>
        </p:spPr>
      </p:pic>
      <p:pic>
        <p:nvPicPr>
          <p:cNvPr id="10" name="Picture 9" descr="A picture containing object&#10;&#10;Description generated with high confidence">
            <a:extLst>
              <a:ext uri="{FF2B5EF4-FFF2-40B4-BE49-F238E27FC236}">
                <a16:creationId xmlns:a16="http://schemas.microsoft.com/office/drawing/2014/main" id="{68E9D6E9-74C1-48AE-A3B5-9C13DB7C9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051">
            <a:off x="9457200" y="3152362"/>
            <a:ext cx="2555564" cy="1411162"/>
          </a:xfrm>
          <a:prstGeom prst="rect">
            <a:avLst/>
          </a:prstGeom>
        </p:spPr>
      </p:pic>
      <p:pic>
        <p:nvPicPr>
          <p:cNvPr id="12" name="Picture 11">
            <a:extLst>
              <a:ext uri="{FF2B5EF4-FFF2-40B4-BE49-F238E27FC236}">
                <a16:creationId xmlns:a16="http://schemas.microsoft.com/office/drawing/2014/main" id="{30868271-F3B4-4D5F-B7DB-3CBB81D6A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744" y="5119319"/>
            <a:ext cx="652772" cy="636729"/>
          </a:xfrm>
          <a:prstGeom prst="rect">
            <a:avLst/>
          </a:prstGeom>
        </p:spPr>
      </p:pic>
      <p:sp>
        <p:nvSpPr>
          <p:cNvPr id="14" name="Rectangle 13">
            <a:extLst>
              <a:ext uri="{FF2B5EF4-FFF2-40B4-BE49-F238E27FC236}">
                <a16:creationId xmlns:a16="http://schemas.microsoft.com/office/drawing/2014/main" id="{0F02ED30-4A81-4ADC-B63B-FEA1A500AEE2}"/>
              </a:ext>
            </a:extLst>
          </p:cNvPr>
          <p:cNvSpPr/>
          <p:nvPr/>
        </p:nvSpPr>
        <p:spPr>
          <a:xfrm>
            <a:off x="6024259" y="5921931"/>
            <a:ext cx="2009846" cy="369332"/>
          </a:xfrm>
          <a:prstGeom prst="rect">
            <a:avLst/>
          </a:prstGeom>
        </p:spPr>
        <p:txBody>
          <a:bodyPr wrap="none">
            <a:spAutoFit/>
          </a:bodyPr>
          <a:lstStyle/>
          <a:p>
            <a:r>
              <a:rPr lang="en-US" dirty="0">
                <a:latin typeface="Cooper Std Black" panose="0208090304030B020404" pitchFamily="18" charset="0"/>
              </a:rPr>
              <a:t>Effector B Cell</a:t>
            </a:r>
          </a:p>
        </p:txBody>
      </p:sp>
      <p:sp>
        <p:nvSpPr>
          <p:cNvPr id="15" name="Rectangle 14">
            <a:extLst>
              <a:ext uri="{FF2B5EF4-FFF2-40B4-BE49-F238E27FC236}">
                <a16:creationId xmlns:a16="http://schemas.microsoft.com/office/drawing/2014/main" id="{01D563B6-B840-4F36-BED3-ECB341D92AC8}"/>
              </a:ext>
            </a:extLst>
          </p:cNvPr>
          <p:cNvSpPr/>
          <p:nvPr/>
        </p:nvSpPr>
        <p:spPr>
          <a:xfrm>
            <a:off x="9321259" y="5921931"/>
            <a:ext cx="1989199" cy="369332"/>
          </a:xfrm>
          <a:prstGeom prst="rect">
            <a:avLst/>
          </a:prstGeom>
        </p:spPr>
        <p:txBody>
          <a:bodyPr wrap="none">
            <a:spAutoFit/>
          </a:bodyPr>
          <a:lstStyle/>
          <a:p>
            <a:r>
              <a:rPr lang="en-US" dirty="0">
                <a:latin typeface="Cooper Std Black" panose="0208090304030B020404" pitchFamily="18" charset="0"/>
              </a:rPr>
              <a:t>Memory B Cell</a:t>
            </a:r>
          </a:p>
        </p:txBody>
      </p:sp>
      <p:pic>
        <p:nvPicPr>
          <p:cNvPr id="17" name="Picture 16" descr="A picture containing tableware, plate&#10;&#10;Description generated with very high confidence">
            <a:extLst>
              <a:ext uri="{FF2B5EF4-FFF2-40B4-BE49-F238E27FC236}">
                <a16:creationId xmlns:a16="http://schemas.microsoft.com/office/drawing/2014/main" id="{6BAE7CB8-445F-4BD7-B228-76AE9A09F9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1631" y="5804103"/>
            <a:ext cx="762312" cy="143166"/>
          </a:xfrm>
          <a:prstGeom prst="rect">
            <a:avLst/>
          </a:prstGeom>
        </p:spPr>
      </p:pic>
      <p:pic>
        <p:nvPicPr>
          <p:cNvPr id="19" name="Picture 18" descr="A close up of a sign&#10;&#10;Description generated with very high confidence">
            <a:extLst>
              <a:ext uri="{FF2B5EF4-FFF2-40B4-BE49-F238E27FC236}">
                <a16:creationId xmlns:a16="http://schemas.microsoft.com/office/drawing/2014/main" id="{673A4EC4-D8A6-43E7-9D39-F822D2824FB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3217220">
            <a:off x="9179031" y="1985416"/>
            <a:ext cx="1029822" cy="846514"/>
          </a:xfrm>
          <a:prstGeom prst="rect">
            <a:avLst/>
          </a:prstGeom>
        </p:spPr>
      </p:pic>
      <p:pic>
        <p:nvPicPr>
          <p:cNvPr id="21" name="Picture 20" descr="A close up of a sign&#10;&#10;Description generated with very high confidence">
            <a:extLst>
              <a:ext uri="{FF2B5EF4-FFF2-40B4-BE49-F238E27FC236}">
                <a16:creationId xmlns:a16="http://schemas.microsoft.com/office/drawing/2014/main" id="{C2911F24-FF11-41DC-9CAA-3A8D86CE3A4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6690165">
            <a:off x="6901599" y="2253405"/>
            <a:ext cx="1029822" cy="846514"/>
          </a:xfrm>
          <a:prstGeom prst="rect">
            <a:avLst/>
          </a:prstGeom>
        </p:spPr>
      </p:pic>
      <p:sp>
        <p:nvSpPr>
          <p:cNvPr id="22" name="Rectangle 21">
            <a:extLst>
              <a:ext uri="{FF2B5EF4-FFF2-40B4-BE49-F238E27FC236}">
                <a16:creationId xmlns:a16="http://schemas.microsoft.com/office/drawing/2014/main" id="{FE8F5AA2-D444-4EE5-92F9-867BCF814F98}"/>
              </a:ext>
            </a:extLst>
          </p:cNvPr>
          <p:cNvSpPr/>
          <p:nvPr/>
        </p:nvSpPr>
        <p:spPr>
          <a:xfrm>
            <a:off x="7406086" y="409583"/>
            <a:ext cx="2198038" cy="369332"/>
          </a:xfrm>
          <a:prstGeom prst="rect">
            <a:avLst/>
          </a:prstGeom>
        </p:spPr>
        <p:txBody>
          <a:bodyPr wrap="none">
            <a:spAutoFit/>
          </a:bodyPr>
          <a:lstStyle/>
          <a:p>
            <a:r>
              <a:rPr lang="en-US" dirty="0">
                <a:latin typeface="Cooper Std Black" panose="0208090304030B020404" pitchFamily="18" charset="0"/>
              </a:rPr>
              <a:t>Activated B Cell</a:t>
            </a:r>
            <a:endParaRPr lang="en-US" dirty="0"/>
          </a:p>
        </p:txBody>
      </p:sp>
      <p:pic>
        <p:nvPicPr>
          <p:cNvPr id="24" name="Picture 23" descr="A picture containing object&#10;&#10;Description generated with high confidence">
            <a:extLst>
              <a:ext uri="{FF2B5EF4-FFF2-40B4-BE49-F238E27FC236}">
                <a16:creationId xmlns:a16="http://schemas.microsoft.com/office/drawing/2014/main" id="{FC2C64F9-5021-47DE-BD99-B6413EC0C1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12559">
            <a:off x="8822703" y="4925712"/>
            <a:ext cx="910520" cy="910520"/>
          </a:xfrm>
          <a:prstGeom prst="rect">
            <a:avLst/>
          </a:prstGeom>
        </p:spPr>
      </p:pic>
      <p:sp>
        <p:nvSpPr>
          <p:cNvPr id="26" name="Flowchart: Preparation 25">
            <a:extLst>
              <a:ext uri="{FF2B5EF4-FFF2-40B4-BE49-F238E27FC236}">
                <a16:creationId xmlns:a16="http://schemas.microsoft.com/office/drawing/2014/main" id="{ED29E115-A5A0-4D96-9036-A4F268039AC7}"/>
              </a:ext>
            </a:extLst>
          </p:cNvPr>
          <p:cNvSpPr/>
          <p:nvPr/>
        </p:nvSpPr>
        <p:spPr>
          <a:xfrm>
            <a:off x="-1562477" y="1130420"/>
            <a:ext cx="2241696" cy="612648"/>
          </a:xfrm>
          <a:prstGeom prst="flowChartPreparation">
            <a:avLst/>
          </a:prstGeom>
          <a:solidFill>
            <a:srgbClr val="FF669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CYTOKINES</a:t>
            </a:r>
          </a:p>
        </p:txBody>
      </p:sp>
    </p:spTree>
    <p:extLst>
      <p:ext uri="{BB962C8B-B14F-4D97-AF65-F5344CB8AC3E}">
        <p14:creationId xmlns:p14="http://schemas.microsoft.com/office/powerpoint/2010/main" val="101871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01341 -0.00972 L -0.01341 -0.00972 C -0.00937 -0.00579 -0.0056 -0.00093 -0.0013 0.00232 C 0.00209 0.00486 0.00938 0.00695 0.00938 0.00695 L 0.05612 0.00463 C 0.06563 0.00394 0.07722 0.0037 0.08698 -0.00023 C 0.08841 -0.00069 0.08972 -0.00162 0.09102 -0.00255 C 0.10951 -0.0243 0.09115 -0.00046 0.103 -0.02153 C 0.10469 -0.0243 0.1069 -0.02593 0.10847 -0.0287 C 0.10951 -0.03079 0.11003 -0.03356 0.11107 -0.03588 C 0.12292 -0.06088 0.10599 -0.01991 0.11914 -0.05486 C 0.11979 -0.05671 0.125 -0.06829 0.12578 -0.07153 C 0.12696 -0.07616 0.12761 -0.08102 0.12852 -0.08588 C 0.12891 -0.08819 0.12904 -0.09097 0.12982 -0.09305 C 0.13412 -0.1044 0.13099 -0.0993 0.14063 -0.10486 L 0.14453 -0.10718 C 0.15612 -0.09699 0.14505 -0.1088 0.15261 -0.09537 C 0.15378 -0.09329 0.15534 -0.09236 0.15664 -0.09051 C 0.15768 -0.08912 0.15847 -0.0875 0.15938 -0.08588 C 0.16511 -0.06528 0.15847 -0.08657 0.16602 -0.06921 C 0.16797 -0.06458 0.16953 -0.05972 0.17136 -0.05486 L 0.17943 -0.03356 C 0.18034 -0.03102 0.18164 -0.02893 0.18203 -0.02639 C 0.18412 -0.01551 0.18255 -0.02106 0.1875 -0.00972 C 0.1905 0.00671 0.18815 0.00116 0.19284 0.00949 C 0.1961 0.02708 0.19102 0.00347 0.19948 0.02616 C 0.20586 0.04282 0.19792 0.02199 0.20625 0.04282 C 0.20716 0.04514 0.20781 0.04769 0.20886 0.05 C 0.21003 0.05255 0.21146 0.05509 0.21289 0.05695 C 0.2155 0.06065 0.22097 0.06667 0.22097 0.06667 C 0.22318 0.06505 0.22565 0.06435 0.22761 0.06181 C 0.23711 0.04907 0.22683 0.05602 0.23438 0.04282 C 0.23529 0.04097 0.23698 0.0412 0.23828 0.04028 C 0.23972 0.03796 0.24089 0.03542 0.24232 0.03333 C 0.24362 0.03148 0.24518 0.03056 0.24636 0.02847 C 0.25443 0.01412 0.24024 0.02708 0.25716 0.00695 C 0.26263 0.00046 0.26003 0.0044 0.26511 -0.00486 C 0.26771 -0.01852 0.2655 -0.01018 0.27448 -0.02639 L 0.28789 -0.05023 L 0.29193 -0.05718 C 0.29284 -0.0588 0.29388 -0.06018 0.29466 -0.06204 L 0.3 -0.07639 C 0.30039 -0.0794 0.30026 -0.0831 0.3013 -0.08588 C 0.30274 -0.08981 0.30703 -0.09167 0.30938 -0.09305 C 0.31159 -0.09213 0.31393 -0.09213 0.31602 -0.09051 C 0.31797 -0.08912 0.32031 -0.08102 0.32136 -0.0787 C 0.32214 -0.07685 0.32331 -0.07569 0.32409 -0.07384 C 0.33268 -0.05555 0.32357 -0.07245 0.33216 -0.05718 C 0.33542 -0.03935 0.33099 -0.06134 0.33607 -0.04305 C 0.33672 -0.04074 0.33659 -0.03796 0.3375 -0.03588 C 0.33893 -0.03218 0.34115 -0.02963 0.34284 -0.02639 C 0.34388 -0.02407 0.34453 -0.02153 0.34544 -0.01921 C 0.34675 -0.01597 0.34831 -0.01296 0.34948 -0.00972 C 0.35143 -0.00486 0.35261 0.0007 0.35482 0.00463 C 0.35794 0.01019 0.36185 0.01482 0.36433 0.0213 C 0.36654 0.02755 0.36823 0.03218 0.37097 0.03796 C 0.37175 0.03982 0.37279 0.0412 0.3737 0.04282 C 0.37656 0.0581 0.37266 0.04144 0.37904 0.05695 C 0.38516 0.07245 0.37774 0.06204 0.38568 0.0713 C 0.39063 0.08449 0.38568 0.07338 0.39245 0.08333 C 0.39388 0.08542 0.39492 0.08843 0.39636 0.09028 C 0.39805 0.09236 0.40013 0.09306 0.40183 0.09514 C 0.40326 0.09722 0.40404 0.1007 0.40573 0.10232 C 0.40781 0.10417 0.41029 0.1037 0.4125 0.10463 C 0.41433 0.10532 0.41602 0.10625 0.41784 0.10718 C 0.42318 0.10232 0.42839 0.09699 0.43386 0.09282 C 0.4388 0.08912 0.44987 0.08102 0.45404 0.07616 C 0.45534 0.07454 0.45677 0.07315 0.45808 0.0713 C 0.46094 0.0669 0.46433 0.06088 0.46602 0.05463 C 0.46667 0.05232 0.4668 0.04977 0.46745 0.04745 C 0.4681 0.04491 0.46927 0.04282 0.47005 0.04028 C 0.4711 0.03727 0.47162 0.0338 0.47279 0.03079 C 0.47383 0.02801 0.47539 0.02616 0.47683 0.02361 C 0.47722 0.0213 0.47722 0.01852 0.47813 0.01667 C 0.47995 0.01204 0.48255 0.00857 0.48477 0.00463 C 0.48568 0.00301 0.48685 0.00185 0.4875 -0.00023 C 0.49401 -0.01759 0.48607 0.0044 0.49284 -0.0169 C 0.49362 -0.01921 0.49479 -0.0213 0.49558 -0.02384 C 0.49831 -0.03356 0.49505 -0.02917 0.49961 -0.03819 C 0.50625 -0.05185 0.50417 -0.04722 0.51029 -0.05486 C 0.52188 -0.06968 0.51016 -0.05555 0.51966 -0.0669 C 0.51979 -0.06713 0.52435 -0.08148 0.5263 -0.0787 C 0.52852 -0.07546 0.52748 -0.06852 0.52904 -0.06435 C 0.52995 -0.06204 0.53099 -0.05995 0.53164 -0.05718 C 0.53281 -0.05278 0.53347 -0.04768 0.53438 -0.04305 L 0.53841 -0.02153 L 0.53972 -0.01435 C 0.54024 -0.01204 0.54011 -0.00903 0.54102 -0.00718 C 0.54492 -0.00046 0.5431 -0.0044 0.54649 0.00463 L 0.55039 0.02616 C 0.55091 0.02847 0.55104 0.03125 0.55183 0.03333 C 0.55274 0.03565 0.55378 0.03773 0.55443 0.04028 C 0.55508 0.04259 0.55508 0.04537 0.55586 0.04745 C 0.56042 0.06181 0.55834 0.05255 0.5625 0.06181 C 0.56758 0.07315 0.56237 0.06551 0.56914 0.07361 C 0.57214 0.08148 0.57266 0.0838 0.57722 0.09028 C 0.57969 0.09398 0.58216 0.09815 0.58529 0.1 L 0.59336 0.10463 C 0.59688 0.10394 0.60052 0.1037 0.60404 0.10232 C 0.60638 0.10139 0.60847 0.09884 0.61068 0.09745 C 0.6125 0.09653 0.61433 0.09583 0.61602 0.09514 L 0.62279 0.08333 C 0.62461 0.08009 0.62669 0.07755 0.62813 0.07361 C 0.62904 0.0713 0.63008 0.06898 0.63086 0.06667 C 0.63177 0.06343 0.63229 0.05995 0.63347 0.05695 C 0.63464 0.0544 0.63633 0.05255 0.6375 0.05 C 0.63854 0.04769 0.63906 0.04491 0.64024 0.04282 C 0.64427 0.03472 0.64831 0.03056 0.65091 0.0213 C 0.65156 0.01898 0.65156 0.01644 0.65222 0.01412 C 0.65339 0.01042 0.65794 0.00023 0.65899 -0.00255 C 0.66081 -0.00718 0.66237 -0.01227 0.66433 -0.0169 C 0.66745 -0.0243 0.67058 -0.0338 0.6763 -0.03588 L 0.68308 -0.03819 C 0.68711 -0.0375 0.69115 -0.0375 0.69505 -0.03588 C 0.69662 -0.03518 0.69766 -0.03218 0.69909 -0.03102 C 0.703 -0.02824 0.70716 -0.02639 0.7112 -0.02384 L 0.71524 -0.02153 C 0.71654 -0.01991 0.71784 -0.01805 0.71927 -0.0169 C 0.73034 -0.00694 0.71472 -0.02454 0.72865 -0.00972 C 0.73138 -0.00671 0.73659 -0.00023 0.73659 -0.00023 C 0.73711 0.00232 0.73724 0.00486 0.73802 0.00695 C 0.73867 0.00903 0.74011 0.00972 0.74063 0.01181 C 0.74154 0.01551 0.74154 0.01968 0.74206 0.02361 C 0.74154 0.03009 0.74193 0.03681 0.74063 0.04282 C 0.74011 0.04537 0.73815 0.0463 0.73659 0.04745 C 0.73412 0.04954 0.73125 0.0507 0.72865 0.05232 C 0.72227 0.05602 0.72591 0.0537 0.71784 0.05949 C 0.71159 0.05857 0.70521 0.05972 0.69909 0.05695 C 0.69753 0.05625 0.6974 0.05232 0.69649 0.05 C 0.68815 0.02917 0.6961 0.05 0.68972 0.03333 C 0.69089 0.02292 0.68867 0.00695 0.69649 0.00695 C 0.69792 0.00695 0.69922 0.00833 0.70052 0.00949 C 0.70391 0.0125 0.70768 0.01875 0.7099 0.02361 C 0.71185 0.02824 0.71524 0.03796 0.71524 0.03796 C 0.71289 0.06065 0.71641 0.06389 0.70586 0.0713 C 0.70378 0.07292 0.7013 0.07292 0.69909 0.07361 C 0.69766 0.07222 0.68972 0.06597 0.68972 0.05949 L 0.69245 0.05463 C 0.69375 0.05556 0.69505 0.05695 0.69649 0.05695 C 0.69714 0.05695 0.69544 0.05556 0.69505 0.05463 L 0.69375 0.05 " pathEditMode="relative" ptsTypes="AAAAAAAAAAAAAAAAAAAAAAAAAAAAAAAAAAAAAAAAAAAAAAAAAAAAAAAAAAAAAAAAAAAAAAAAAAAAAAAAAAAAAAAAAAAAAAAAAAAAAAAAAAAAAAAAAAAAAAAAAAAAAAAAAAAAAAAAAAAAA">
                                      <p:cBhvr>
                                        <p:cTn id="6" dur="7000" fill="hold"/>
                                        <p:tgtEl>
                                          <p:spTgt spid="26"/>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1" nodeType="clickEffect">
                                  <p:stCondLst>
                                    <p:cond delay="0"/>
                                  </p:stCondLst>
                                  <p:childTnLst>
                                    <p:anim calcmode="lin" valueType="num">
                                      <p:cBhvr>
                                        <p:cTn id="10" dur="500"/>
                                        <p:tgtEl>
                                          <p:spTgt spid="26"/>
                                        </p:tgtEl>
                                        <p:attrNameLst>
                                          <p:attrName>ppt_w</p:attrName>
                                        </p:attrNameLst>
                                      </p:cBhvr>
                                      <p:tavLst>
                                        <p:tav tm="0">
                                          <p:val>
                                            <p:strVal val="ppt_w"/>
                                          </p:val>
                                        </p:tav>
                                        <p:tav tm="100000">
                                          <p:val>
                                            <p:fltVal val="0"/>
                                          </p:val>
                                        </p:tav>
                                      </p:tavLst>
                                    </p:anim>
                                    <p:anim calcmode="lin" valueType="num">
                                      <p:cBhvr>
                                        <p:cTn id="11" dur="500"/>
                                        <p:tgtEl>
                                          <p:spTgt spid="26"/>
                                        </p:tgtEl>
                                        <p:attrNameLst>
                                          <p:attrName>ppt_h</p:attrName>
                                        </p:attrNameLst>
                                      </p:cBhvr>
                                      <p:tavLst>
                                        <p:tav tm="0">
                                          <p:val>
                                            <p:strVal val="ppt_h"/>
                                          </p:val>
                                        </p:tav>
                                        <p:tav tm="100000">
                                          <p:val>
                                            <p:fltVal val="0"/>
                                          </p:val>
                                        </p:tav>
                                      </p:tavLst>
                                    </p:anim>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5DF2EA-8C17-4CF2-B620-57466ADA38A5}"/>
              </a:ext>
            </a:extLst>
          </p:cNvPr>
          <p:cNvPicPr>
            <a:picLocks noChangeAspect="1"/>
          </p:cNvPicPr>
          <p:nvPr/>
        </p:nvPicPr>
        <p:blipFill rotWithShape="1">
          <a:blip r:embed="rId2"/>
          <a:srcRect l="3304" r="5253" b="2"/>
          <a:stretch/>
        </p:blipFill>
        <p:spPr>
          <a:xfrm>
            <a:off x="6090612" y="10"/>
            <a:ext cx="6101387" cy="6857990"/>
          </a:xfrm>
          <a:prstGeom prst="rect">
            <a:avLst/>
          </a:prstGeom>
          <a:effectLst/>
        </p:spPr>
      </p:pic>
      <p:sp>
        <p:nvSpPr>
          <p:cNvPr id="2" name="Title 1">
            <a:extLst>
              <a:ext uri="{FF2B5EF4-FFF2-40B4-BE49-F238E27FC236}">
                <a16:creationId xmlns:a16="http://schemas.microsoft.com/office/drawing/2014/main" id="{57262439-D91D-4221-A317-CC86E7096B62}"/>
              </a:ext>
            </a:extLst>
          </p:cNvPr>
          <p:cNvSpPr>
            <a:spLocks noGrp="1"/>
          </p:cNvSpPr>
          <p:nvPr>
            <p:ph type="title"/>
          </p:nvPr>
        </p:nvSpPr>
        <p:spPr>
          <a:xfrm>
            <a:off x="648928" y="26393"/>
            <a:ext cx="5127031" cy="1215576"/>
          </a:xfrm>
        </p:spPr>
        <p:txBody>
          <a:bodyPr>
            <a:normAutofit/>
          </a:bodyPr>
          <a:lstStyle/>
          <a:p>
            <a:pPr algn="ctr"/>
            <a:r>
              <a:rPr lang="en-US" b="1" dirty="0"/>
              <a:t>MEMORY CELLS</a:t>
            </a:r>
          </a:p>
        </p:txBody>
      </p:sp>
      <p:sp>
        <p:nvSpPr>
          <p:cNvPr id="3" name="Content Placeholder 2">
            <a:extLst>
              <a:ext uri="{FF2B5EF4-FFF2-40B4-BE49-F238E27FC236}">
                <a16:creationId xmlns:a16="http://schemas.microsoft.com/office/drawing/2014/main" id="{A261F2B2-E211-4968-8CE7-A69CB27EEDC1}"/>
              </a:ext>
            </a:extLst>
          </p:cNvPr>
          <p:cNvSpPr>
            <a:spLocks noGrp="1"/>
          </p:cNvSpPr>
          <p:nvPr>
            <p:ph idx="1"/>
          </p:nvPr>
        </p:nvSpPr>
        <p:spPr>
          <a:xfrm>
            <a:off x="648930" y="1411706"/>
            <a:ext cx="5127029" cy="4812114"/>
          </a:xfrm>
        </p:spPr>
        <p:txBody>
          <a:bodyPr>
            <a:normAutofit/>
          </a:bodyPr>
          <a:lstStyle/>
          <a:p>
            <a:pPr marL="0" indent="0">
              <a:buNone/>
            </a:pPr>
            <a:r>
              <a:rPr lang="en-US" sz="3200" dirty="0"/>
              <a:t>Memory cells are involved in the </a:t>
            </a:r>
            <a:r>
              <a:rPr lang="en-US" sz="3200" b="1" dirty="0"/>
              <a:t>secondary immune response.</a:t>
            </a:r>
          </a:p>
          <a:p>
            <a:pPr marL="0" indent="0">
              <a:buNone/>
            </a:pPr>
            <a:r>
              <a:rPr lang="en-US" sz="3200" b="1" dirty="0"/>
              <a:t>This means that </a:t>
            </a:r>
            <a:r>
              <a:rPr lang="en-US" sz="3200" dirty="0"/>
              <a:t> if this same antigen invades the body again in the future, thousands of memory B-Cells will be all ready to go and will quickly jump into action to destroy the invader!</a:t>
            </a:r>
            <a:endParaRPr lang="en-US" sz="2000" dirty="0"/>
          </a:p>
        </p:txBody>
      </p:sp>
    </p:spTree>
    <p:extLst>
      <p:ext uri="{BB962C8B-B14F-4D97-AF65-F5344CB8AC3E}">
        <p14:creationId xmlns:p14="http://schemas.microsoft.com/office/powerpoint/2010/main" val="3238152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3B015B0-FE3A-4DEC-92D2-01F8DFCE3C7E}"/>
              </a:ext>
            </a:extLst>
          </p:cNvPr>
          <p:cNvSpPr/>
          <p:nvPr/>
        </p:nvSpPr>
        <p:spPr>
          <a:xfrm>
            <a:off x="930729" y="2677886"/>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B41C5C-0F34-4DDA-9D7C-5E717F35F60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36E0F8D-39C4-4CCD-ABE6-EFECD0329D1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976" b="89100" l="8094" r="91123">
                        <a14:foregroundMark x1="33943" y1="23697" x2="55091" y2="13981"/>
                        <a14:foregroundMark x1="44386" y1="6398" x2="44386" y2="6398"/>
                        <a14:foregroundMark x1="46214" y1="5450" x2="46214" y2="5450"/>
                        <a14:foregroundMark x1="45431" y1="19194" x2="47258" y2="36967"/>
                        <a14:foregroundMark x1="8094" y1="42891" x2="8094" y2="42891"/>
                        <a14:foregroundMark x1="9138" y1="35782" x2="9138" y2="35782"/>
                        <a14:foregroundMark x1="24021" y1="31043" x2="47258" y2="31043"/>
                        <a14:foregroundMark x1="38903" y1="19668" x2="43081" y2="36256"/>
                        <a14:foregroundMark x1="30026" y1="18483" x2="23760" y2="37441"/>
                        <a14:foregroundMark x1="23760" y1="37441" x2="24021" y2="44550"/>
                        <a14:foregroundMark x1="26632" y1="39810" x2="48303" y2="23934"/>
                        <a14:foregroundMark x1="50392" y1="22749" x2="46475" y2="40521"/>
                        <a14:foregroundMark x1="46475" y1="40521" x2="42037" y2="45972"/>
                        <a14:foregroundMark x1="37076" y1="42417" x2="53525" y2="32938"/>
                        <a14:foregroundMark x1="60836" y1="21801" x2="63185" y2="38626"/>
                        <a14:foregroundMark x1="35248" y1="36967" x2="48303" y2="37678"/>
                        <a14:foregroundMark x1="51436" y1="28910" x2="51436" y2="28910"/>
                        <a14:foregroundMark x1="58747" y1="23697" x2="60052" y2="23697"/>
                        <a14:foregroundMark x1="68146" y1="22749" x2="69191" y2="22749"/>
                        <a14:foregroundMark x1="66580" y1="14929" x2="77285" y2="35545"/>
                        <a14:foregroundMark x1="91123" y1="43602" x2="91123" y2="43602"/>
                        <a14:foregroundMark x1="71540" y1="25355" x2="69974" y2="37678"/>
                        <a14:foregroundMark x1="54830" y1="20379" x2="71802" y2="31991"/>
                        <a14:foregroundMark x1="71802" y1="31991" x2="71802" y2="31754"/>
                        <a14:foregroundMark x1="61358" y1="21564" x2="54047" y2="37441"/>
                        <a14:foregroundMark x1="56397" y1="30332" x2="67363" y2="42891"/>
                        <a14:foregroundMark x1="55875" y1="41469" x2="67363" y2="37678"/>
                        <a14:foregroundMark x1="73107" y1="33175" x2="73629" y2="43602"/>
                        <a14:foregroundMark x1="73629" y1="43602" x2="72846" y2="43602"/>
                        <a14:foregroundMark x1="70496" y1="26303" x2="80679" y2="26540"/>
                        <a14:foregroundMark x1="80679" y1="26540" x2="80679" y2="27014"/>
                        <a14:foregroundMark x1="73890" y1="17299" x2="83290" y2="33649"/>
                        <a14:foregroundMark x1="83290" y1="33649" x2="84595" y2="38863"/>
                      </a14:backgroundRemoval>
                    </a14:imgEffect>
                  </a14:imgLayer>
                </a14:imgProps>
              </a:ext>
            </a:extLst>
          </a:blip>
          <a:stretch>
            <a:fillRect/>
          </a:stretch>
        </p:blipFill>
        <p:spPr>
          <a:xfrm>
            <a:off x="484632" y="526886"/>
            <a:ext cx="5126736" cy="5648779"/>
          </a:xfrm>
          <a:prstGeom prst="rect">
            <a:avLst/>
          </a:prstGeom>
        </p:spPr>
      </p:pic>
      <p:sp>
        <p:nvSpPr>
          <p:cNvPr id="2" name="Title 1">
            <a:extLst>
              <a:ext uri="{FF2B5EF4-FFF2-40B4-BE49-F238E27FC236}">
                <a16:creationId xmlns:a16="http://schemas.microsoft.com/office/drawing/2014/main" id="{93A2C05D-A396-40CD-9C90-3A6495D33612}"/>
              </a:ext>
            </a:extLst>
          </p:cNvPr>
          <p:cNvSpPr>
            <a:spLocks noGrp="1"/>
          </p:cNvSpPr>
          <p:nvPr>
            <p:ph type="title"/>
          </p:nvPr>
        </p:nvSpPr>
        <p:spPr>
          <a:xfrm>
            <a:off x="6392598" y="640263"/>
            <a:ext cx="5221266" cy="1344975"/>
          </a:xfrm>
        </p:spPr>
        <p:txBody>
          <a:bodyPr>
            <a:normAutofit/>
          </a:bodyPr>
          <a:lstStyle/>
          <a:p>
            <a:pPr algn="ctr"/>
            <a:r>
              <a:rPr lang="en-US" sz="4000"/>
              <a:t>Effector B-cells (Plasma Cells)</a:t>
            </a:r>
          </a:p>
        </p:txBody>
      </p:sp>
      <p:sp>
        <p:nvSpPr>
          <p:cNvPr id="3" name="Content Placeholder 2">
            <a:extLst>
              <a:ext uri="{FF2B5EF4-FFF2-40B4-BE49-F238E27FC236}">
                <a16:creationId xmlns:a16="http://schemas.microsoft.com/office/drawing/2014/main" id="{61988B55-E553-407F-B480-7D55F8B07676}"/>
              </a:ext>
            </a:extLst>
          </p:cNvPr>
          <p:cNvSpPr>
            <a:spLocks noGrp="1"/>
          </p:cNvSpPr>
          <p:nvPr>
            <p:ph idx="1"/>
          </p:nvPr>
        </p:nvSpPr>
        <p:spPr>
          <a:xfrm>
            <a:off x="6391903" y="2121763"/>
            <a:ext cx="5235490" cy="3773010"/>
          </a:xfrm>
        </p:spPr>
        <p:txBody>
          <a:bodyPr>
            <a:normAutofit/>
          </a:bodyPr>
          <a:lstStyle/>
          <a:p>
            <a:r>
              <a:rPr lang="en-US" sz="3200" b="1" dirty="0"/>
              <a:t>The effector B-Cells (plasma cells) secrete millions of antibodies.</a:t>
            </a:r>
          </a:p>
          <a:p>
            <a:r>
              <a:rPr lang="en-US" sz="3200" b="1" dirty="0"/>
              <a:t>These antibodies are able to bind to the antigen that caused the immune response.</a:t>
            </a:r>
          </a:p>
          <a:p>
            <a:endParaRPr lang="en-US" sz="1050" b="1" dirty="0"/>
          </a:p>
        </p:txBody>
      </p:sp>
      <p:pic>
        <p:nvPicPr>
          <p:cNvPr id="12" name="Picture 11">
            <a:extLst>
              <a:ext uri="{FF2B5EF4-FFF2-40B4-BE49-F238E27FC236}">
                <a16:creationId xmlns:a16="http://schemas.microsoft.com/office/drawing/2014/main" id="{963A9C60-9FA1-481F-B72A-4F34BB02C92B}"/>
              </a:ext>
            </a:extLst>
          </p:cNvPr>
          <p:cNvPicPr>
            <a:picLocks noChangeAspect="1"/>
          </p:cNvPicPr>
          <p:nvPr/>
        </p:nvPicPr>
        <p:blipFill rotWithShape="1">
          <a:blip r:embed="rId4"/>
          <a:srcRect t="83812"/>
          <a:stretch/>
        </p:blipFill>
        <p:spPr>
          <a:xfrm>
            <a:off x="637032" y="5413665"/>
            <a:ext cx="5126736" cy="914400"/>
          </a:xfrm>
          <a:prstGeom prst="rect">
            <a:avLst/>
          </a:prstGeom>
        </p:spPr>
      </p:pic>
    </p:spTree>
    <p:extLst>
      <p:ext uri="{BB962C8B-B14F-4D97-AF65-F5344CB8AC3E}">
        <p14:creationId xmlns:p14="http://schemas.microsoft.com/office/powerpoint/2010/main" val="2337459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0.19492 0.18263 L 0.23438 0.29097 C 0.24258 0.31551 0.25508 0.3287 0.26797 0.3287 C 0.28268 0.3287 0.29453 0.31551 0.30274 0.29097 L 0.34245 0.18263 " pathEditMode="relative" rAng="0" ptsTypes="AAAAA">
                                      <p:cBhvr>
                                        <p:cTn id="6" dur="2000" fill="hold"/>
                                        <p:tgtEl>
                                          <p:spTgt spid="7"/>
                                        </p:tgtEl>
                                        <p:attrNameLst>
                                          <p:attrName>ppt_x</p:attrName>
                                          <p:attrName>ppt_y</p:attrName>
                                        </p:attrNameLst>
                                      </p:cBhvr>
                                      <p:rCtr x="7370" y="7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6E66D-1A63-45ED-B628-EF8E8FADAAE3}"/>
              </a:ext>
            </a:extLst>
          </p:cNvPr>
          <p:cNvSpPr>
            <a:spLocks noGrp="1"/>
          </p:cNvSpPr>
          <p:nvPr>
            <p:ph type="title"/>
          </p:nvPr>
        </p:nvSpPr>
        <p:spPr>
          <a:xfrm>
            <a:off x="2177143" y="148894"/>
            <a:ext cx="8158843" cy="990146"/>
          </a:xfrm>
        </p:spPr>
        <p:txBody>
          <a:bodyPr/>
          <a:lstStyle/>
          <a:p>
            <a:r>
              <a:rPr lang="en-US" dirty="0"/>
              <a:t>The Originally Activated B-cell</a:t>
            </a:r>
          </a:p>
        </p:txBody>
      </p:sp>
      <p:sp>
        <p:nvSpPr>
          <p:cNvPr id="3" name="Content Placeholder 2">
            <a:extLst>
              <a:ext uri="{FF2B5EF4-FFF2-40B4-BE49-F238E27FC236}">
                <a16:creationId xmlns:a16="http://schemas.microsoft.com/office/drawing/2014/main" id="{58B9AE19-6C59-4840-9D13-1C86EAE51436}"/>
              </a:ext>
            </a:extLst>
          </p:cNvPr>
          <p:cNvSpPr>
            <a:spLocks noGrp="1"/>
          </p:cNvSpPr>
          <p:nvPr>
            <p:ph idx="1"/>
          </p:nvPr>
        </p:nvSpPr>
        <p:spPr>
          <a:xfrm>
            <a:off x="6347738" y="1139039"/>
            <a:ext cx="5006061" cy="5353835"/>
          </a:xfrm>
        </p:spPr>
        <p:txBody>
          <a:bodyPr>
            <a:normAutofit lnSpcReduction="10000"/>
          </a:bodyPr>
          <a:lstStyle/>
          <a:p>
            <a:r>
              <a:rPr lang="en-US" dirty="0"/>
              <a:t>The originally activated B-Cell Leaves the Secondary Lymphatic Organ that it has been residing in. </a:t>
            </a:r>
          </a:p>
          <a:p>
            <a:r>
              <a:rPr lang="en-US" dirty="0"/>
              <a:t>The activated B-Cell then will circulate throughout the body’s humors in search of more of these same antigens that it can bind to. </a:t>
            </a:r>
          </a:p>
          <a:p>
            <a:r>
              <a:rPr lang="en-US" dirty="0"/>
              <a:t>When the B-Cell encounters an antigen, the B-Cell will lock onto it and act in a variety of ways that ultimately leads to the death of the invader. </a:t>
            </a:r>
          </a:p>
        </p:txBody>
      </p:sp>
      <p:pic>
        <p:nvPicPr>
          <p:cNvPr id="6" name="Picture 5">
            <a:extLst>
              <a:ext uri="{FF2B5EF4-FFF2-40B4-BE49-F238E27FC236}">
                <a16:creationId xmlns:a16="http://schemas.microsoft.com/office/drawing/2014/main" id="{3187B6FD-2C6A-4154-81E3-57CFCC6A15E0}"/>
              </a:ext>
            </a:extLst>
          </p:cNvPr>
          <p:cNvPicPr>
            <a:picLocks noChangeAspect="1"/>
          </p:cNvPicPr>
          <p:nvPr/>
        </p:nvPicPr>
        <p:blipFill rotWithShape="1">
          <a:blip r:embed="rId2">
            <a:extLst>
              <a:ext uri="{28A0092B-C50C-407E-A947-70E740481C1C}">
                <a14:useLocalDpi xmlns:a14="http://schemas.microsoft.com/office/drawing/2010/main" val="0"/>
              </a:ext>
            </a:extLst>
          </a:blip>
          <a:srcRect t="2951" b="1"/>
          <a:stretch/>
        </p:blipFill>
        <p:spPr>
          <a:xfrm>
            <a:off x="1213864" y="1603890"/>
            <a:ext cx="5006061" cy="4888985"/>
          </a:xfrm>
          <a:prstGeom prst="rect">
            <a:avLst/>
          </a:prstGeom>
        </p:spPr>
      </p:pic>
      <p:pic>
        <p:nvPicPr>
          <p:cNvPr id="7" name="Picture 6" descr="A picture containing clipart&#10;&#10;Description generated with very high confidence">
            <a:extLst>
              <a:ext uri="{FF2B5EF4-FFF2-40B4-BE49-F238E27FC236}">
                <a16:creationId xmlns:a16="http://schemas.microsoft.com/office/drawing/2014/main" id="{E8BFFEB6-AEF9-47C1-A0AE-0EC8B5D054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16" b="93252" l="9600" r="92000">
                        <a14:foregroundMark x1="48000" y1="61350" x2="77600" y2="55215"/>
                        <a14:foregroundMark x1="50400" y1="49693" x2="60000" y2="60123"/>
                        <a14:foregroundMark x1="50400" y1="93252" x2="50400" y2="93252"/>
                        <a14:foregroundMark x1="61600" y1="77301" x2="73600" y2="71166"/>
                        <a14:foregroundMark x1="72000" y1="52761" x2="72000" y2="52761"/>
                        <a14:foregroundMark x1="92000" y1="65031" x2="92000" y2="65031"/>
                        <a14:foregroundMark x1="69600" y1="49080" x2="69600" y2="49080"/>
                      </a14:backgroundRemoval>
                    </a14:imgEffect>
                  </a14:imgLayer>
                </a14:imgProps>
              </a:ext>
              <a:ext uri="{28A0092B-C50C-407E-A947-70E740481C1C}">
                <a14:useLocalDpi xmlns:a14="http://schemas.microsoft.com/office/drawing/2010/main" val="0"/>
              </a:ext>
            </a:extLst>
          </a:blip>
          <a:stretch>
            <a:fillRect/>
          </a:stretch>
        </p:blipFill>
        <p:spPr>
          <a:xfrm rot="10800000" flipH="1" flipV="1">
            <a:off x="838200" y="422332"/>
            <a:ext cx="1812205" cy="2363115"/>
          </a:xfrm>
          <a:prstGeom prst="rect">
            <a:avLst/>
          </a:prstGeom>
        </p:spPr>
      </p:pic>
    </p:spTree>
    <p:extLst>
      <p:ext uri="{BB962C8B-B14F-4D97-AF65-F5344CB8AC3E}">
        <p14:creationId xmlns:p14="http://schemas.microsoft.com/office/powerpoint/2010/main" val="3102647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a:extLst>
              <a:ext uri="{FF2B5EF4-FFF2-40B4-BE49-F238E27FC236}">
                <a16:creationId xmlns:a16="http://schemas.microsoft.com/office/drawing/2014/main" id="{25B3922A-E113-48AB-A457-54AC2D48F8FA}"/>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9744" b="15256"/>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5F61F3A-B7B5-491B-8A31-AF33FA2144CD}"/>
              </a:ext>
            </a:extLst>
          </p:cNvPr>
          <p:cNvSpPr>
            <a:spLocks noGrp="1"/>
          </p:cNvSpPr>
          <p:nvPr>
            <p:ph type="ctrTitle"/>
          </p:nvPr>
        </p:nvSpPr>
        <p:spPr>
          <a:xfrm>
            <a:off x="2694214" y="1122362"/>
            <a:ext cx="7973786" cy="2900518"/>
          </a:xfrm>
        </p:spPr>
        <p:txBody>
          <a:bodyPr>
            <a:normAutofit/>
          </a:bodyPr>
          <a:lstStyle/>
          <a:p>
            <a:r>
              <a:rPr lang="en-US" sz="9600" b="1" dirty="0"/>
              <a:t>THANK YOU FOR WATCHING</a:t>
            </a:r>
          </a:p>
        </p:txBody>
      </p:sp>
      <p:sp>
        <p:nvSpPr>
          <p:cNvPr id="3" name="Subtitle 2">
            <a:extLst>
              <a:ext uri="{FF2B5EF4-FFF2-40B4-BE49-F238E27FC236}">
                <a16:creationId xmlns:a16="http://schemas.microsoft.com/office/drawing/2014/main" id="{2FBDA2A4-32A5-4B1F-9D92-92C9B6E40C34}"/>
              </a:ext>
            </a:extLst>
          </p:cNvPr>
          <p:cNvSpPr>
            <a:spLocks noGrp="1"/>
          </p:cNvSpPr>
          <p:nvPr>
            <p:ph type="subTitle" idx="1"/>
          </p:nvPr>
        </p:nvSpPr>
        <p:spPr>
          <a:xfrm>
            <a:off x="4961674" y="4637243"/>
            <a:ext cx="3956957" cy="1098395"/>
          </a:xfrm>
        </p:spPr>
        <p:txBody>
          <a:bodyPr>
            <a:normAutofit fontScale="92500"/>
          </a:bodyPr>
          <a:lstStyle/>
          <a:p>
            <a:r>
              <a:rPr lang="en-US" sz="4400" dirty="0"/>
              <a:t>By Scientist Cindy</a:t>
            </a:r>
          </a:p>
        </p:txBody>
      </p:sp>
      <p:pic>
        <p:nvPicPr>
          <p:cNvPr id="6" name="Picture 5">
            <a:extLst>
              <a:ext uri="{FF2B5EF4-FFF2-40B4-BE49-F238E27FC236}">
                <a16:creationId xmlns:a16="http://schemas.microsoft.com/office/drawing/2014/main" id="{386B341F-2D09-4219-A5F4-B367E64D49F3}"/>
              </a:ext>
            </a:extLst>
          </p:cNvPr>
          <p:cNvPicPr>
            <a:picLocks noChangeAspect="1"/>
          </p:cNvPicPr>
          <p:nvPr/>
        </p:nvPicPr>
        <p:blipFill rotWithShape="1">
          <a:blip r:embed="rId3">
            <a:extLst>
              <a:ext uri="{28A0092B-C50C-407E-A947-70E740481C1C}">
                <a14:useLocalDpi xmlns:a14="http://schemas.microsoft.com/office/drawing/2010/main" val="0"/>
              </a:ext>
            </a:extLst>
          </a:blip>
          <a:srcRect b="3550"/>
          <a:stretch/>
        </p:blipFill>
        <p:spPr>
          <a:xfrm>
            <a:off x="238936" y="730476"/>
            <a:ext cx="2973369" cy="5735637"/>
          </a:xfrm>
          <a:prstGeom prst="rect">
            <a:avLst/>
          </a:prstGeom>
        </p:spPr>
      </p:pic>
    </p:spTree>
    <p:extLst>
      <p:ext uri="{BB962C8B-B14F-4D97-AF65-F5344CB8AC3E}">
        <p14:creationId xmlns:p14="http://schemas.microsoft.com/office/powerpoint/2010/main" val="3845669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77E08E-748A-41CF-A905-5386BD7EBA09}"/>
              </a:ext>
            </a:extLst>
          </p:cNvPr>
          <p:cNvPicPr>
            <a:picLocks noChangeAspect="1"/>
          </p:cNvPicPr>
          <p:nvPr/>
        </p:nvPicPr>
        <p:blipFill rotWithShape="1">
          <a:blip r:embed="rId2">
            <a:extLst>
              <a:ext uri="{28A0092B-C50C-407E-A947-70E740481C1C}">
                <a14:useLocalDpi xmlns:a14="http://schemas.microsoft.com/office/drawing/2010/main" val="0"/>
              </a:ext>
            </a:extLst>
          </a:blip>
          <a:srcRect t="19226" b="5774"/>
          <a:stretch/>
        </p:blipFill>
        <p:spPr>
          <a:xfrm>
            <a:off x="-1" y="10"/>
            <a:ext cx="12192000" cy="6857990"/>
          </a:xfrm>
          <a:prstGeom prst="rect">
            <a:avLst/>
          </a:prstGeom>
        </p:spPr>
      </p:pic>
      <p:sp>
        <p:nvSpPr>
          <p:cNvPr id="17"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9" name="Straight Connector 18">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782636-155E-4E38-925E-2D938F0D49E0}"/>
              </a:ext>
            </a:extLst>
          </p:cNvPr>
          <p:cNvSpPr>
            <a:spLocks noGrp="1"/>
          </p:cNvSpPr>
          <p:nvPr>
            <p:ph idx="1"/>
          </p:nvPr>
        </p:nvSpPr>
        <p:spPr>
          <a:xfrm>
            <a:off x="129310" y="138545"/>
            <a:ext cx="5209308" cy="6719445"/>
          </a:xfrm>
          <a:solidFill>
            <a:schemeClr val="bg1"/>
          </a:solidFill>
        </p:spPr>
        <p:txBody>
          <a:bodyPr anchor="ctr">
            <a:normAutofit/>
          </a:bodyPr>
          <a:lstStyle/>
          <a:p>
            <a:pPr marL="457200" lvl="1" indent="0">
              <a:buNone/>
            </a:pPr>
            <a:r>
              <a:rPr lang="en-US" sz="2800" b="1" dirty="0"/>
              <a:t>Mucous membranes:</a:t>
            </a:r>
          </a:p>
          <a:p>
            <a:pPr lvl="1"/>
            <a:r>
              <a:rPr lang="en-US" sz="2800" dirty="0"/>
              <a:t>Linings of the Respiratory System</a:t>
            </a:r>
          </a:p>
          <a:p>
            <a:pPr lvl="1"/>
            <a:r>
              <a:rPr lang="en-US" sz="2800" dirty="0"/>
              <a:t>Linings of the Digestive System</a:t>
            </a:r>
          </a:p>
          <a:p>
            <a:pPr lvl="1"/>
            <a:r>
              <a:rPr lang="en-US" sz="2800" dirty="0"/>
              <a:t>Urogenital Tracts </a:t>
            </a:r>
          </a:p>
          <a:p>
            <a:pPr lvl="1"/>
            <a:r>
              <a:rPr lang="en-US" sz="2800" u="sng" dirty="0"/>
              <a:t>Especially the mouth</a:t>
            </a:r>
            <a:r>
              <a:rPr lang="en-US" sz="2800" dirty="0"/>
              <a:t>, </a:t>
            </a:r>
            <a:r>
              <a:rPr lang="en-US" sz="2800" u="sng" dirty="0"/>
              <a:t>nose</a:t>
            </a:r>
            <a:r>
              <a:rPr lang="en-US" sz="2800" dirty="0"/>
              <a:t>, </a:t>
            </a:r>
            <a:r>
              <a:rPr lang="en-US" sz="2800" u="sng" dirty="0"/>
              <a:t>eyelids</a:t>
            </a:r>
            <a:r>
              <a:rPr lang="en-US" sz="2800" dirty="0"/>
              <a:t>, </a:t>
            </a:r>
            <a:r>
              <a:rPr lang="en-US" sz="2800" u="sng" dirty="0"/>
              <a:t>trachea,</a:t>
            </a:r>
            <a:r>
              <a:rPr lang="en-US" sz="2800" dirty="0"/>
              <a:t> </a:t>
            </a:r>
            <a:r>
              <a:rPr lang="en-US" sz="2800" u="sng" dirty="0"/>
              <a:t>lungs</a:t>
            </a:r>
            <a:r>
              <a:rPr lang="en-US" sz="2800" dirty="0"/>
              <a:t>, </a:t>
            </a:r>
            <a:r>
              <a:rPr lang="en-US" sz="2800" u="sng" dirty="0"/>
              <a:t>stomach, intestines</a:t>
            </a:r>
            <a:r>
              <a:rPr lang="en-US" sz="2800" dirty="0"/>
              <a:t>, </a:t>
            </a:r>
            <a:r>
              <a:rPr lang="en-US" sz="2800" u="sng" dirty="0"/>
              <a:t>ureters</a:t>
            </a:r>
            <a:r>
              <a:rPr lang="en-US" sz="2800" dirty="0"/>
              <a:t>, </a:t>
            </a:r>
            <a:r>
              <a:rPr lang="en-US" sz="2800" u="sng" dirty="0"/>
              <a:t>urethra</a:t>
            </a:r>
            <a:r>
              <a:rPr lang="en-US" sz="2800" dirty="0"/>
              <a:t>, and </a:t>
            </a:r>
            <a:r>
              <a:rPr lang="en-US" sz="2800" u="sng" dirty="0"/>
              <a:t>urinary bladder</a:t>
            </a:r>
            <a:r>
              <a:rPr lang="en-US" sz="2800" dirty="0"/>
              <a:t>.</a:t>
            </a:r>
          </a:p>
        </p:txBody>
      </p:sp>
    </p:spTree>
    <p:extLst>
      <p:ext uri="{BB962C8B-B14F-4D97-AF65-F5344CB8AC3E}">
        <p14:creationId xmlns:p14="http://schemas.microsoft.com/office/powerpoint/2010/main" val="3191908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HOST DEFENSES&amp;quot;&quot;/&gt;&lt;property id=&quot;20307&quot; value=&quot;256&quot;/&gt;&lt;/object&gt;&lt;object type=&quot;3&quot; unique_id=&quot;10005&quot;&gt;&lt;property id=&quot;20148&quot; value=&quot;5&quot;/&gt;&lt;property id=&quot;20300&quot; value=&quot;Slide 2 - &amp;quot;Our Body Defend Against Disease by 3 “Lines of Defense”&amp;quot;&quot;/&gt;&lt;property id=&quot;20307&quot; value=&quot;257&quot;/&gt;&lt;/object&gt;&lt;object type=&quot;3&quot; unique_id=&quot;10006&quot;&gt;&lt;property id=&quot;20148&quot; value=&quot;5&quot;/&gt;&lt;property id=&quot;20300&quot; value=&quot;Slide 3 - &amp;quot;THE FIRST LINE OF DEFENSE&amp;quot;&quot;/&gt;&lt;property id=&quot;20307&quot; value=&quot;258&quot;/&gt;&lt;/object&gt;&lt;object type=&quot;3&quot; unique_id=&quot;10007&quot;&gt;&lt;property id=&quot;20148&quot; value=&quot;5&quot;/&gt;&lt;property id=&quot;20300&quot; value=&quot;Slide 4 - &amp;quot;THE FIRST LINE OF DEFENSE&amp;quot;&quot;/&gt;&lt;property id=&quot;20307&quot; value=&quot;262&quot;/&gt;&lt;/object&gt;&lt;object type=&quot;3&quot; unique_id=&quot;10008&quot;&gt;&lt;property id=&quot;20148&quot; value=&quot;5&quot;/&gt;&lt;property id=&quot;20300&quot; value=&quot;Slide 5 - &amp;quot;THE FIRST LINE OF DEFENSE - The PHYSICAL barriers of the first line of defense are the SKIN and the MUCOUS MEMBRANE&quot;/&gt;&lt;property id=&quot;20307&quot; value=&quot;261&quot;/&gt;&lt;/object&gt;&lt;object type=&quot;3&quot; unique_id=&quot;10009&quot;&gt;&lt;property id=&quot;20148&quot; value=&quot;5&quot;/&gt;&lt;property id=&quot;20300&quot; value=&quot;Slide 6 - &amp;quot;THE SECOND LINE OF DEFENSE&amp;quot;&quot;/&gt;&lt;property id=&quot;20307&quot; value=&quot;259&quot;/&gt;&lt;/object&gt;&lt;object type=&quot;3&quot; unique_id=&quot;10010&quot;&gt;&lt;property id=&quot;20148&quot; value=&quot;5&quot;/&gt;&lt;property id=&quot;20300&quot; value=&quot;Slide 7 - &amp;quot;THE THIRD OF DEFENSE&amp;quot;&quot;/&gt;&lt;property id=&quot;20307&quot; value=&quot;260&quot;/&gt;&lt;/object&gt;&lt;object type=&quot;3&quot; unique_id=&quot;10011&quot;&gt;&lt;property id=&quot;20148&quot; value=&quot;5&quot;/&gt;&lt;property id=&quot;20300&quot; value=&quot;Slide 8 - &amp;quot;specific vs. nonspecific&amp;quot;&quot;/&gt;&lt;property id=&quot;20307&quot; value=&quot;263&quot;/&gt;&lt;/object&gt;&lt;object type=&quot;3&quot; unique_id=&quot;10012&quot;&gt;&lt;property id=&quot;20148&quot; value=&quot;5&quot;/&gt;&lt;property id=&quot;20300&quot; value=&quot;Slide 10 - &amp;quot;innate vs. acquired&amp;quot;&quot;/&gt;&lt;property id=&quot;20307&quot; value=&quot;264&quot;/&gt;&lt;/object&gt;&lt;object type=&quot;3&quot; unique_id=&quot;10101&quot;&gt;&lt;property id=&quot;20148&quot; value=&quot;5&quot;/&gt;&lt;property id=&quot;20300&quot; value=&quot;Slide 9 - &amp;quot;innate vs. acquired&amp;quot;&quot;/&gt;&lt;property id=&quot;20307&quot; value=&quot;265&quot;/&gt;&lt;/object&gt;&lt;object type=&quot;3&quot; unique_id=&quot;10102&quot;&gt;&lt;property id=&quot;20148&quot; value=&quot;5&quot;/&gt;&lt;property id=&quot;20300&quot; value=&quot;Slide 11 - &amp;quot;specific vs. nonspecific&amp;quot;&quot;/&gt;&lt;property id=&quot;20307&quot; value=&quot;266&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4518</TotalTime>
  <Words>2207</Words>
  <Application>Microsoft Office PowerPoint</Application>
  <PresentationFormat>Widescreen</PresentationFormat>
  <Paragraphs>370</Paragraphs>
  <Slides>85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85</vt:i4>
      </vt:variant>
    </vt:vector>
  </HeadingPairs>
  <TitlesOfParts>
    <vt:vector size="97" baseType="lpstr">
      <vt:lpstr>Adobe Garamond Pro Bold</vt:lpstr>
      <vt:lpstr>Adobe Gothic Std B</vt:lpstr>
      <vt:lpstr>AR BLANCA</vt:lpstr>
      <vt:lpstr>AR CHRISTY</vt:lpstr>
      <vt:lpstr>AR DARLING</vt:lpstr>
      <vt:lpstr>Arial</vt:lpstr>
      <vt:lpstr>Calibri</vt:lpstr>
      <vt:lpstr>Calibri Light</vt:lpstr>
      <vt:lpstr>Cooper Std Black</vt:lpstr>
      <vt:lpstr>Lemon</vt:lpstr>
      <vt:lpstr>Wingdings</vt:lpstr>
      <vt:lpstr>Office Theme</vt:lpstr>
      <vt:lpstr>HOST DEFENSES</vt:lpstr>
      <vt:lpstr>The Functions of the Immune System</vt:lpstr>
      <vt:lpstr>The Immune System has 3 Lines of Defense Against Foreign Pathogens:</vt:lpstr>
      <vt:lpstr>THE FIRST LINE OF DEFENSE - Prevention  </vt:lpstr>
      <vt:lpstr>THE FIRST LINE OF DEFENSE - Prevention  </vt:lpstr>
      <vt:lpstr>THE SKIN</vt:lpstr>
      <vt:lpstr>Tight Junctions, Desmosomes and Gap Junctions Hold Epithelial Cells Tightly Together Creating a Preventative Barrier.</vt:lpstr>
      <vt:lpstr>THE FIRST LINE OF DEFENSE - Prevention  </vt:lpstr>
      <vt:lpstr>PowerPoint Presentation</vt:lpstr>
      <vt:lpstr>PowerPoint Presentation</vt:lpstr>
      <vt:lpstr>PowerPoint Presentation</vt:lpstr>
      <vt:lpstr>THE FIRST LINE OF DEFENSE - Prevention  </vt:lpstr>
      <vt:lpstr>The Great Assalt of 2012…</vt:lpstr>
      <vt:lpstr>THE FIRST LINE OF DEFENSE - Prevention  </vt:lpstr>
      <vt:lpstr>ACIDIC ENVIRONMENTS</vt:lpstr>
      <vt:lpstr>THE FIRST LINE OF DEFENSE - Prevention  </vt:lpstr>
      <vt:lpstr>Lysozyme</vt:lpstr>
      <vt:lpstr>Nonspecific Resistance (Innate Immunity)   - The Second Line of Defense</vt:lpstr>
      <vt:lpstr>INVASION!</vt:lpstr>
      <vt:lpstr>How Are Intruders Identified?</vt:lpstr>
      <vt:lpstr>Major Histocompatibility Complexes (MHC)</vt:lpstr>
      <vt:lpstr>PowerPoint Presentation</vt:lpstr>
      <vt:lpstr>Recognizing Invaders</vt:lpstr>
      <vt:lpstr>THE SECOND LINE OF DEFENSE</vt:lpstr>
      <vt:lpstr>PowerPoint Presentation</vt:lpstr>
      <vt:lpstr>PowerPoint Presentation</vt:lpstr>
      <vt:lpstr>PHAGOCYTES</vt:lpstr>
      <vt:lpstr>PHAGOCYTOSIS</vt:lpstr>
      <vt:lpstr>THE TWO TYPES OF PHAGOCYTES</vt:lpstr>
      <vt:lpstr>Neutropenia</vt:lpstr>
      <vt:lpstr>Neutropenia</vt:lpstr>
      <vt:lpstr>PowerPoint Presentation</vt:lpstr>
      <vt:lpstr>THE NEUTROPHILS</vt:lpstr>
      <vt:lpstr>PowerPoint Presentation</vt:lpstr>
      <vt:lpstr> Monocytes (macrophages) </vt:lpstr>
      <vt:lpstr> Monocytes (macrophages) </vt:lpstr>
      <vt:lpstr>PowerPoint Presentation</vt:lpstr>
      <vt:lpstr>EOSINOPHILS</vt:lpstr>
      <vt:lpstr>EOSINOPHILS</vt:lpstr>
      <vt:lpstr>PowerPoint Presentation</vt:lpstr>
      <vt:lpstr>Natural Killer Cells</vt:lpstr>
      <vt:lpstr>Natural killer cells</vt:lpstr>
      <vt:lpstr>Natural Killer Cells are Indiscriminate Killers</vt:lpstr>
      <vt:lpstr>PowerPoint Presentation</vt:lpstr>
      <vt:lpstr>Defensive Proteins</vt:lpstr>
      <vt:lpstr>PowerPoint Presentation</vt:lpstr>
      <vt:lpstr>Interferon</vt:lpstr>
      <vt:lpstr>PowerPoint Presentation</vt:lpstr>
      <vt:lpstr>   THE COMPLEMENT SYSTEM </vt:lpstr>
      <vt:lpstr>   THE COMPLEMENT SYSTEM </vt:lpstr>
      <vt:lpstr>PowerPoint Presentation</vt:lpstr>
      <vt:lpstr>Inflammation</vt:lpstr>
      <vt:lpstr>Inflammation – RED APPEARANCE </vt:lpstr>
      <vt:lpstr>Inflammation – RED APPEARANCE </vt:lpstr>
      <vt:lpstr>Inflammation – Warm to the Touch (Heat)</vt:lpstr>
      <vt:lpstr>Inflammatory Response - Swelling</vt:lpstr>
      <vt:lpstr>Inflammatory Response - Pain</vt:lpstr>
      <vt:lpstr>PowerPoint Presentation</vt:lpstr>
      <vt:lpstr>FEVER and Pyrogens</vt:lpstr>
      <vt:lpstr>Pyrogens</vt:lpstr>
      <vt:lpstr>In What Ways Do FEVERS Help the Body Fight Pathogen and Heal from Disease?</vt:lpstr>
      <vt:lpstr>In What Ways Do FEVERS Help the Body Fight Pathogen and Heal from Disease?</vt:lpstr>
      <vt:lpstr>TOO MUCH OF A “GOOD THING”?</vt:lpstr>
      <vt:lpstr>THE THIRD OF DEFENSE = the adaptive immune response</vt:lpstr>
      <vt:lpstr> Adaptive (Specific) Immune System</vt:lpstr>
      <vt:lpstr>Innate Immunity in a Nutshell</vt:lpstr>
      <vt:lpstr>The adaptive immune response involves… </vt:lpstr>
      <vt:lpstr>The cells of the adaptive immune system </vt:lpstr>
      <vt:lpstr>B-Cells Moving Out!</vt:lpstr>
      <vt:lpstr>Secondary Lymphatic Organs _____ The B-Cells Stay in the Secondary Lymphatic Organs and Wait to be Activated by the presence of an ANTIGEN</vt:lpstr>
      <vt:lpstr>ANTIGENS and ANTIBODIES</vt:lpstr>
      <vt:lpstr>B-Cells PURPOSE IN LIFE!</vt:lpstr>
      <vt:lpstr>   B-Cells Have Antibodies</vt:lpstr>
      <vt:lpstr>B-CELL CARRYING ANTIBODIES meets a PATHOGEN with ANTIGENS</vt:lpstr>
      <vt:lpstr>THE INVASION!</vt:lpstr>
      <vt:lpstr>B-CELL CARRYING ANTIBODIES</vt:lpstr>
      <vt:lpstr>Once the B-Cell Finds a Match, it takes the antigen</vt:lpstr>
      <vt:lpstr>The Antigen is Fragmented</vt:lpstr>
      <vt:lpstr>MHC-II Molecules</vt:lpstr>
      <vt:lpstr>The T-Cells</vt:lpstr>
      <vt:lpstr>B-Cell Activation  Proliferation</vt:lpstr>
      <vt:lpstr>MEMORY CELLS</vt:lpstr>
      <vt:lpstr>Effector B-cells (Plasma Cells)</vt:lpstr>
      <vt:lpstr>The Originally Activated B-cell</vt:lpstr>
      <vt:lpstr>THANK YOU FOR WATCHING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HOST DEFENSES</dc:title>
  <dc:creator>Cynthia Sanchez</dc:creator>
  <cp:lastModifiedBy>Cynthia Anderson</cp:lastModifiedBy>
  <cp:revision>235</cp:revision>
  <dcterms:created xsi:type="dcterms:W3CDTF">2017-11-21T23:50:35Z</dcterms:created>
  <dcterms:modified xsi:type="dcterms:W3CDTF">2018-11-13T19:37:48Z</dcterms:modified>
</cp:coreProperties>
</file>