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6" r:id="rId11"/>
    <p:sldId id="265" r:id="rId12"/>
    <p:sldId id="267" r:id="rId13"/>
    <p:sldId id="268" r:id="rId14"/>
    <p:sldId id="272" r:id="rId15"/>
    <p:sldId id="269" r:id="rId16"/>
    <p:sldId id="270" r:id="rId17"/>
    <p:sldId id="271" r:id="rId18"/>
    <p:sldId id="273" r:id="rId19"/>
    <p:sldId id="274" r:id="rId20"/>
    <p:sldId id="276" r:id="rId21"/>
    <p:sldId id="277" r:id="rId22"/>
    <p:sldId id="279" r:id="rId23"/>
    <p:sldId id="280" r:id="rId24"/>
    <p:sldId id="281" r:id="rId25"/>
    <p:sldId id="282" r:id="rId26"/>
    <p:sldId id="283" r:id="rId27"/>
    <p:sldId id="284" r:id="rId28"/>
    <p:sldId id="285" r:id="rId29"/>
    <p:sldId id="286" r:id="rId30"/>
    <p:sldId id="288" r:id="rId31"/>
    <p:sldId id="289" r:id="rId32"/>
    <p:sldId id="290" r:id="rId33"/>
    <p:sldId id="291" r:id="rId34"/>
    <p:sldId id="292" r:id="rId35"/>
    <p:sldId id="293" r:id="rId36"/>
    <p:sldId id="294" r:id="rId37"/>
    <p:sldId id="295" r:id="rId38"/>
    <p:sldId id="296" r:id="rId39"/>
    <p:sldId id="297" r:id="rId40"/>
    <p:sldId id="298" r:id="rId41"/>
    <p:sldId id="299" r:id="rId42"/>
    <p:sldId id="275" r:id="rId4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9" autoAdjust="0"/>
    <p:restoredTop sz="94660"/>
  </p:normalViewPr>
  <p:slideViewPr>
    <p:cSldViewPr snapToGrid="0">
      <p:cViewPr varScale="1">
        <p:scale>
          <a:sx n="81" d="100"/>
          <a:sy n="81" d="100"/>
        </p:scale>
        <p:origin x="108" y="6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9/15/2016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9/15/2016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9/15/2016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9/15/2016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9/15/2016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9/15/2016</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9/15/2016</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9/15/2016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9/15/2016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9/15/2016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9/15/2016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9/15/2016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9/15/2016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9/15/2016</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9/15/2016</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9/15/2016</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9/15/2016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9/15/2016</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Sd7lvPpDDUg" TargetMode="External"/><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hyperlink" Target="https://www.youtube.com/watch?v=YVvn8dpSAt0"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Sd7lvPpDDUg" TargetMode="External"/><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hyperlink" Target="https://www.youtube.com/watch?v=YVvn8dpSAt0"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aaas.confex.com/aaas/2013/webprogram/Paper8686.html" TargetMode="External"/><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io9.gizmodo.com/5829687/10-vestigial-traits-you-didnt-know-you-had" TargetMode="External"/><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image" Target="../media/image24.jpg"/><Relationship Id="rId7" Type="http://schemas.openxmlformats.org/officeDocument/2006/relationships/image" Target="../media/image28.jpg"/><Relationship Id="rId2" Type="http://schemas.openxmlformats.org/officeDocument/2006/relationships/image" Target="../media/image23.jpg"/><Relationship Id="rId1" Type="http://schemas.openxmlformats.org/officeDocument/2006/relationships/slideLayout" Target="../slideLayouts/slideLayout2.xml"/><Relationship Id="rId6" Type="http://schemas.openxmlformats.org/officeDocument/2006/relationships/image" Target="../media/image27.jpg"/><Relationship Id="rId5" Type="http://schemas.openxmlformats.org/officeDocument/2006/relationships/image" Target="../media/image26.gif"/><Relationship Id="rId10" Type="http://schemas.openxmlformats.org/officeDocument/2006/relationships/image" Target="../media/image31.jpg"/><Relationship Id="rId4" Type="http://schemas.openxmlformats.org/officeDocument/2006/relationships/image" Target="../media/image25.jpg"/><Relationship Id="rId9" Type="http://schemas.openxmlformats.org/officeDocument/2006/relationships/image" Target="../media/image30.jpg"/></Relationships>
</file>

<file path=ppt/slides/_rels/slide23.xml.rels><?xml version="1.0" encoding="UTF-8" standalone="yes"?>
<Relationships xmlns="http://schemas.openxmlformats.org/package/2006/relationships"><Relationship Id="rId3" Type="http://schemas.openxmlformats.org/officeDocument/2006/relationships/hyperlink" Target="https://en.wikipedia.org/wiki/Evolution_of_biological_complexity" TargetMode="External"/><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hyperlink" Target="https://www.youtube.com/watch?v=YVvn8dpSAt0" TargetMode="External"/><Relationship Id="rId1" Type="http://schemas.openxmlformats.org/officeDocument/2006/relationships/slideLayout" Target="../slideLayouts/slideLayout2.xml"/><Relationship Id="rId5" Type="http://schemas.openxmlformats.org/officeDocument/2006/relationships/image" Target="../media/image35.jpg"/><Relationship Id="rId4" Type="http://schemas.openxmlformats.org/officeDocument/2006/relationships/hyperlink" Target="http://listverse.com/2014/03/18/10-totally-weird-creature-adaptations/"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hyperlink" Target="https://www.youtube.com/watch?v=aTftyFboC_M"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www.sciencechannel.com/games-and-interactives/charles-darwin-game/" TargetMode="External"/><Relationship Id="rId2" Type="http://schemas.openxmlformats.org/officeDocument/2006/relationships/image" Target="../media/image42.pn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hat-when-how.com/acp-medicine/hiv-and-aids-part-2/" TargetMode="External"/><Relationship Id="rId2" Type="http://schemas.openxmlformats.org/officeDocument/2006/relationships/hyperlink" Target="http://www.iflscience.com/health-and-medicine/thirteen-people-identified-immune-genetic-diseases-researchers-cant-trace-them/" TargetMode="Externa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Evolution – the genetic change in a species over time</a:t>
            </a:r>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5044518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http://discovermagazine.com/~/media/import/images/5/6/3/colors.jpg?mw=900&amp;mh=6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6252" y="1091821"/>
            <a:ext cx="11857184" cy="556522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273908" y="243737"/>
            <a:ext cx="9404723" cy="1400530"/>
          </a:xfrm>
        </p:spPr>
        <p:txBody>
          <a:bodyPr/>
          <a:lstStyle/>
          <a:p>
            <a:r>
              <a:rPr lang="en-US" dirty="0"/>
              <a:t>Super Site</a:t>
            </a:r>
          </a:p>
        </p:txBody>
      </p:sp>
      <p:sp>
        <p:nvSpPr>
          <p:cNvPr id="3" name="Content Placeholder 2"/>
          <p:cNvSpPr>
            <a:spLocks noGrp="1"/>
          </p:cNvSpPr>
          <p:nvPr>
            <p:ph idx="1"/>
          </p:nvPr>
        </p:nvSpPr>
        <p:spPr/>
        <p:txBody>
          <a:bodyPr/>
          <a:lstStyle/>
          <a:p>
            <a:r>
              <a:rPr lang="en-US" sz="3200" b="1" dirty="0">
                <a:effectLst>
                  <a:outerShdw blurRad="38100" dist="38100" dir="2700000" algn="tl">
                    <a:srgbClr val="000000">
                      <a:alpha val="43137"/>
                    </a:srgbClr>
                  </a:outerShdw>
                </a:effectLst>
              </a:rPr>
              <a:t>An unknown number of women may perceive  millions of colors invisible to the rest of us. </a:t>
            </a:r>
          </a:p>
          <a:p>
            <a:endParaRPr lang="en-US" dirty="0"/>
          </a:p>
        </p:txBody>
      </p:sp>
      <p:pic>
        <p:nvPicPr>
          <p:cNvPr id="4" name="Picture 3"/>
          <p:cNvPicPr>
            <a:picLocks noChangeAspect="1"/>
          </p:cNvPicPr>
          <p:nvPr/>
        </p:nvPicPr>
        <p:blipFill>
          <a:blip r:embed="rId3"/>
          <a:stretch>
            <a:fillRect/>
          </a:stretch>
        </p:blipFill>
        <p:spPr>
          <a:xfrm>
            <a:off x="8125803" y="5523575"/>
            <a:ext cx="3848100" cy="1133475"/>
          </a:xfrm>
          <a:prstGeom prst="rect">
            <a:avLst/>
          </a:prstGeom>
        </p:spPr>
      </p:pic>
    </p:spTree>
    <p:extLst>
      <p:ext uri="{BB962C8B-B14F-4D97-AF65-F5344CB8AC3E}">
        <p14:creationId xmlns:p14="http://schemas.microsoft.com/office/powerpoint/2010/main" val="26190126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by blue eyes by meyrembulucek on DeviantArt"/>
          <p:cNvPicPr>
            <a:picLocks noChangeAspect="1"/>
          </p:cNvPicPr>
          <p:nvPr/>
        </p:nvPicPr>
        <p:blipFill rotWithShape="1">
          <a:blip r:embed="rId2"/>
          <a:srcRect l="10068" t="17711" r="3390" b="56617"/>
          <a:stretch/>
        </p:blipFill>
        <p:spPr>
          <a:xfrm>
            <a:off x="204715" y="569978"/>
            <a:ext cx="4525497" cy="1760561"/>
          </a:xfrm>
          <a:prstGeom prst="rect">
            <a:avLst/>
          </a:prstGeom>
        </p:spPr>
      </p:pic>
      <p:sp>
        <p:nvSpPr>
          <p:cNvPr id="2" name="Title 1"/>
          <p:cNvSpPr>
            <a:spLocks noGrp="1"/>
          </p:cNvSpPr>
          <p:nvPr>
            <p:ph type="title"/>
          </p:nvPr>
        </p:nvSpPr>
        <p:spPr>
          <a:xfrm>
            <a:off x="5282381" y="629266"/>
            <a:ext cx="4767471" cy="1641986"/>
          </a:xfrm>
        </p:spPr>
        <p:txBody>
          <a:bodyPr>
            <a:normAutofit/>
          </a:bodyPr>
          <a:lstStyle/>
          <a:p>
            <a:r>
              <a:rPr lang="en-US" dirty="0"/>
              <a:t>Blue Eyes - a Mutation</a:t>
            </a:r>
          </a:p>
        </p:txBody>
      </p:sp>
      <p:sp>
        <p:nvSpPr>
          <p:cNvPr id="3" name="Content Placeholder 2"/>
          <p:cNvSpPr>
            <a:spLocks noGrp="1"/>
          </p:cNvSpPr>
          <p:nvPr>
            <p:ph idx="1"/>
          </p:nvPr>
        </p:nvSpPr>
        <p:spPr>
          <a:xfrm>
            <a:off x="204715" y="2438400"/>
            <a:ext cx="11573303" cy="4112525"/>
          </a:xfrm>
        </p:spPr>
        <p:txBody>
          <a:bodyPr>
            <a:noAutofit/>
          </a:bodyPr>
          <a:lstStyle/>
          <a:p>
            <a:pPr>
              <a:lnSpc>
                <a:spcPct val="80000"/>
              </a:lnSpc>
            </a:pPr>
            <a:r>
              <a:rPr lang="en-US" sz="4000" dirty="0"/>
              <a:t>This affectively varied the amount of melanin produced by the eye.</a:t>
            </a:r>
          </a:p>
        </p:txBody>
      </p:sp>
    </p:spTree>
    <p:extLst>
      <p:ext uri="{BB962C8B-B14F-4D97-AF65-F5344CB8AC3E}">
        <p14:creationId xmlns:p14="http://schemas.microsoft.com/office/powerpoint/2010/main" val="29617862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Rectangle 6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2" name="Freeform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811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73" name="Freeform 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1404667" y="2756642"/>
            <a:ext cx="6858000" cy="1344715"/>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pic>
        <p:nvPicPr>
          <p:cNvPr id="7172" name="Picture 4" descr="Image result for altitude funny"/>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5048451" y="1647009"/>
            <a:ext cx="6495847" cy="4173581"/>
          </a:xfrm>
          <a:prstGeom prst="rect">
            <a:avLst/>
          </a:prstGeom>
          <a:noFill/>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5540441" y="-1"/>
            <a:ext cx="3108626" cy="1444752"/>
          </a:xfrm>
        </p:spPr>
        <p:txBody>
          <a:bodyPr anchor="b">
            <a:normAutofit/>
          </a:bodyPr>
          <a:lstStyle/>
          <a:p>
            <a:r>
              <a:rPr lang="en-US" sz="3200" b="1" dirty="0">
                <a:solidFill>
                  <a:schemeClr val="bg1"/>
                </a:solidFill>
                <a:effectLst>
                  <a:outerShdw blurRad="38100" dist="38100" dir="2700000" algn="tl">
                    <a:srgbClr val="000000">
                      <a:alpha val="43137"/>
                    </a:srgbClr>
                  </a:outerShdw>
                </a:effectLst>
              </a:rPr>
              <a:t>Breathing at High Altitudes</a:t>
            </a:r>
          </a:p>
        </p:txBody>
      </p:sp>
      <p:sp>
        <p:nvSpPr>
          <p:cNvPr id="3" name="Content Placeholder 2"/>
          <p:cNvSpPr>
            <a:spLocks noGrp="1"/>
          </p:cNvSpPr>
          <p:nvPr>
            <p:ph idx="1"/>
          </p:nvPr>
        </p:nvSpPr>
        <p:spPr>
          <a:xfrm>
            <a:off x="643855" y="491319"/>
            <a:ext cx="3108057" cy="5528481"/>
          </a:xfrm>
        </p:spPr>
        <p:txBody>
          <a:bodyPr>
            <a:normAutofit lnSpcReduction="10000"/>
          </a:bodyPr>
          <a:lstStyle/>
          <a:p>
            <a:r>
              <a:rPr lang="en-US" sz="2600" dirty="0"/>
              <a:t>Indigenous Tibetans, who live at altitudes above 10,000 feet in the Himalayan highlands, have blood that produces more of the oxygen-transporting hemoglobin protein. </a:t>
            </a:r>
          </a:p>
          <a:p>
            <a:endParaRPr lang="en-US" sz="1400" dirty="0"/>
          </a:p>
        </p:txBody>
      </p:sp>
    </p:spTree>
    <p:extLst>
      <p:ext uri="{BB962C8B-B14F-4D97-AF65-F5344CB8AC3E}">
        <p14:creationId xmlns:p14="http://schemas.microsoft.com/office/powerpoint/2010/main" val="32990140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5387769" y="95708"/>
            <a:ext cx="6646286" cy="6646286"/>
          </a:xfrm>
          <a:prstGeom prst="rect">
            <a:avLst/>
          </a:prstGeom>
        </p:spPr>
      </p:pic>
      <p:sp>
        <p:nvSpPr>
          <p:cNvPr id="2" name="Title 1"/>
          <p:cNvSpPr>
            <a:spLocks noGrp="1"/>
          </p:cNvSpPr>
          <p:nvPr>
            <p:ph type="title"/>
          </p:nvPr>
        </p:nvSpPr>
        <p:spPr>
          <a:xfrm>
            <a:off x="646111" y="452718"/>
            <a:ext cx="11159202" cy="897762"/>
          </a:xfrm>
          <a:solidFill>
            <a:schemeClr val="accent6">
              <a:lumMod val="75000"/>
            </a:schemeClr>
          </a:solidFill>
        </p:spPr>
        <p:txBody>
          <a:bodyPr/>
          <a:lstStyle/>
          <a:p>
            <a:r>
              <a:rPr lang="en-US" dirty="0"/>
              <a:t>Blind Cave Fish and Deep Sea Creatures</a:t>
            </a:r>
          </a:p>
        </p:txBody>
      </p:sp>
      <p:sp>
        <p:nvSpPr>
          <p:cNvPr id="3" name="Content Placeholder 2"/>
          <p:cNvSpPr>
            <a:spLocks noGrp="1"/>
          </p:cNvSpPr>
          <p:nvPr>
            <p:ph idx="1"/>
          </p:nvPr>
        </p:nvSpPr>
        <p:spPr>
          <a:xfrm>
            <a:off x="120674" y="1350480"/>
            <a:ext cx="4492269" cy="4195480"/>
          </a:xfrm>
        </p:spPr>
        <p:txBody>
          <a:bodyPr>
            <a:normAutofit/>
          </a:bodyPr>
          <a:lstStyle/>
          <a:p>
            <a:r>
              <a:rPr lang="en-US" dirty="0"/>
              <a:t>Named for the feature that it lacks: eyes. Originally from deep caves in Mexico, it has no need for eyesight. </a:t>
            </a:r>
          </a:p>
          <a:p>
            <a:r>
              <a:rPr lang="en-US" dirty="0"/>
              <a:t>It uses sonar and other heightened senses to navigate and to avoid bumping into other fish. </a:t>
            </a:r>
          </a:p>
        </p:txBody>
      </p:sp>
      <p:sp>
        <p:nvSpPr>
          <p:cNvPr id="4" name="Rectangle 3"/>
          <p:cNvSpPr/>
          <p:nvPr/>
        </p:nvSpPr>
        <p:spPr>
          <a:xfrm>
            <a:off x="120674" y="6248399"/>
            <a:ext cx="5966698" cy="369332"/>
          </a:xfrm>
          <a:prstGeom prst="rect">
            <a:avLst/>
          </a:prstGeom>
        </p:spPr>
        <p:txBody>
          <a:bodyPr wrap="none">
            <a:spAutoFit/>
          </a:bodyPr>
          <a:lstStyle/>
          <a:p>
            <a:r>
              <a:rPr lang="en-US" dirty="0">
                <a:hlinkClick r:id="rId3"/>
              </a:rPr>
              <a:t>https://www.youtube.com/watch?v=Sd7lvPpDDUg</a:t>
            </a:r>
            <a:r>
              <a:rPr lang="en-US" dirty="0"/>
              <a:t> </a:t>
            </a:r>
          </a:p>
        </p:txBody>
      </p:sp>
      <p:sp>
        <p:nvSpPr>
          <p:cNvPr id="5" name="Rectangle 4"/>
          <p:cNvSpPr/>
          <p:nvPr/>
        </p:nvSpPr>
        <p:spPr>
          <a:xfrm>
            <a:off x="120674" y="5670223"/>
            <a:ext cx="5952270" cy="369332"/>
          </a:xfrm>
          <a:prstGeom prst="rect">
            <a:avLst/>
          </a:prstGeom>
        </p:spPr>
        <p:txBody>
          <a:bodyPr wrap="none">
            <a:spAutoFit/>
          </a:bodyPr>
          <a:lstStyle/>
          <a:p>
            <a:r>
              <a:rPr lang="en-US" dirty="0">
                <a:hlinkClick r:id="rId4"/>
              </a:rPr>
              <a:t>https://www.youtube.com/watch?v=YVvn8dpSAt0</a:t>
            </a:r>
            <a:r>
              <a:rPr lang="en-US" dirty="0"/>
              <a:t> </a:t>
            </a:r>
          </a:p>
        </p:txBody>
      </p:sp>
      <p:sp>
        <p:nvSpPr>
          <p:cNvPr id="7" name="Oval Callout 6"/>
          <p:cNvSpPr/>
          <p:nvPr/>
        </p:nvSpPr>
        <p:spPr>
          <a:xfrm flipH="1">
            <a:off x="4503761" y="1707490"/>
            <a:ext cx="2183642" cy="1661939"/>
          </a:xfrm>
          <a:prstGeom prst="wedgeEllipseCallou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b="1" dirty="0"/>
              <a:t>HELP!</a:t>
            </a:r>
          </a:p>
          <a:p>
            <a:pPr algn="ctr"/>
            <a:r>
              <a:rPr lang="en-US" sz="2400" b="1" dirty="0"/>
              <a:t> I CAN’T SEE!!</a:t>
            </a:r>
          </a:p>
        </p:txBody>
      </p:sp>
    </p:spTree>
    <p:extLst>
      <p:ext uri="{BB962C8B-B14F-4D97-AF65-F5344CB8AC3E}">
        <p14:creationId xmlns:p14="http://schemas.microsoft.com/office/powerpoint/2010/main" val="11405346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5387769" y="95708"/>
            <a:ext cx="6646286" cy="6646286"/>
          </a:xfrm>
          <a:prstGeom prst="rect">
            <a:avLst/>
          </a:prstGeom>
        </p:spPr>
      </p:pic>
      <p:sp>
        <p:nvSpPr>
          <p:cNvPr id="2" name="Title 1"/>
          <p:cNvSpPr>
            <a:spLocks noGrp="1"/>
          </p:cNvSpPr>
          <p:nvPr>
            <p:ph type="title"/>
          </p:nvPr>
        </p:nvSpPr>
        <p:spPr>
          <a:xfrm>
            <a:off x="646111" y="452718"/>
            <a:ext cx="11159202" cy="897762"/>
          </a:xfrm>
          <a:solidFill>
            <a:schemeClr val="accent6">
              <a:lumMod val="75000"/>
            </a:schemeClr>
          </a:solidFill>
        </p:spPr>
        <p:txBody>
          <a:bodyPr/>
          <a:lstStyle/>
          <a:p>
            <a:r>
              <a:rPr lang="en-US" dirty="0"/>
              <a:t>Blind Cave Fish and Deep Sea Creatures</a:t>
            </a:r>
          </a:p>
        </p:txBody>
      </p:sp>
      <p:sp>
        <p:nvSpPr>
          <p:cNvPr id="3" name="Content Placeholder 2"/>
          <p:cNvSpPr>
            <a:spLocks noGrp="1"/>
          </p:cNvSpPr>
          <p:nvPr>
            <p:ph idx="1"/>
          </p:nvPr>
        </p:nvSpPr>
        <p:spPr>
          <a:xfrm>
            <a:off x="120674" y="1350480"/>
            <a:ext cx="4492269" cy="4195480"/>
          </a:xfrm>
        </p:spPr>
        <p:txBody>
          <a:bodyPr>
            <a:normAutofit/>
          </a:bodyPr>
          <a:lstStyle/>
          <a:p>
            <a:r>
              <a:rPr lang="en-US" dirty="0"/>
              <a:t>Named for the feature that it lacks: eyes. Originally from deep caves in Mexico, it has no need for eyesight. </a:t>
            </a:r>
          </a:p>
          <a:p>
            <a:r>
              <a:rPr lang="en-US" dirty="0"/>
              <a:t>It uses sonar and other heightened senses to navigate and to avoid bumping into other fish. </a:t>
            </a:r>
          </a:p>
        </p:txBody>
      </p:sp>
      <p:sp>
        <p:nvSpPr>
          <p:cNvPr id="4" name="Rectangle 3"/>
          <p:cNvSpPr/>
          <p:nvPr/>
        </p:nvSpPr>
        <p:spPr>
          <a:xfrm>
            <a:off x="120674" y="6248399"/>
            <a:ext cx="5966698" cy="369332"/>
          </a:xfrm>
          <a:prstGeom prst="rect">
            <a:avLst/>
          </a:prstGeom>
        </p:spPr>
        <p:txBody>
          <a:bodyPr wrap="none">
            <a:spAutoFit/>
          </a:bodyPr>
          <a:lstStyle/>
          <a:p>
            <a:r>
              <a:rPr lang="en-US" dirty="0">
                <a:hlinkClick r:id="rId3"/>
              </a:rPr>
              <a:t>https://www.youtube.com/watch?v=Sd7lvPpDDUg</a:t>
            </a:r>
            <a:r>
              <a:rPr lang="en-US" dirty="0"/>
              <a:t> </a:t>
            </a:r>
          </a:p>
        </p:txBody>
      </p:sp>
      <p:sp>
        <p:nvSpPr>
          <p:cNvPr id="5" name="Rectangle 4"/>
          <p:cNvSpPr/>
          <p:nvPr/>
        </p:nvSpPr>
        <p:spPr>
          <a:xfrm>
            <a:off x="120674" y="5670223"/>
            <a:ext cx="5952270" cy="369332"/>
          </a:xfrm>
          <a:prstGeom prst="rect">
            <a:avLst/>
          </a:prstGeom>
        </p:spPr>
        <p:txBody>
          <a:bodyPr wrap="none">
            <a:spAutoFit/>
          </a:bodyPr>
          <a:lstStyle/>
          <a:p>
            <a:r>
              <a:rPr lang="en-US" dirty="0">
                <a:hlinkClick r:id="rId4"/>
              </a:rPr>
              <a:t>https://www.youtube.com/watch?v=YVvn8dpSAt0</a:t>
            </a:r>
            <a:r>
              <a:rPr lang="en-US" dirty="0"/>
              <a:t> </a:t>
            </a:r>
          </a:p>
        </p:txBody>
      </p:sp>
      <p:sp>
        <p:nvSpPr>
          <p:cNvPr id="7" name="Oval Callout 6"/>
          <p:cNvSpPr/>
          <p:nvPr/>
        </p:nvSpPr>
        <p:spPr>
          <a:xfrm flipH="1">
            <a:off x="4503761" y="1707490"/>
            <a:ext cx="2183642" cy="1661939"/>
          </a:xfrm>
          <a:prstGeom prst="wedgeEllipseCallou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b="1" dirty="0"/>
              <a:t>HELP!</a:t>
            </a:r>
          </a:p>
          <a:p>
            <a:pPr algn="ctr"/>
            <a:r>
              <a:rPr lang="en-US" sz="2400" b="1" dirty="0"/>
              <a:t> I CAN’T SEE!!</a:t>
            </a:r>
          </a:p>
        </p:txBody>
      </p:sp>
    </p:spTree>
    <p:extLst>
      <p:ext uri="{BB962C8B-B14F-4D97-AF65-F5344CB8AC3E}">
        <p14:creationId xmlns:p14="http://schemas.microsoft.com/office/powerpoint/2010/main" val="23513648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Rectangle 6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0" name="Freeform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811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71" name="Freeform 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1404667" y="2756642"/>
            <a:ext cx="6858000" cy="1344715"/>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pic>
        <p:nvPicPr>
          <p:cNvPr id="8194" name="Picture 2" descr="Image result for wisdom teeth jokes"/>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5550428" y="1447799"/>
            <a:ext cx="5491893" cy="4572001"/>
          </a:xfrm>
          <a:prstGeom prst="rect">
            <a:avLst/>
          </a:prstGeom>
          <a:noFill/>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5740386" y="-462888"/>
            <a:ext cx="3108626" cy="1444752"/>
          </a:xfrm>
        </p:spPr>
        <p:txBody>
          <a:bodyPr anchor="b">
            <a:normAutofit/>
          </a:bodyPr>
          <a:lstStyle/>
          <a:p>
            <a:r>
              <a:rPr lang="en-US" sz="3200" b="1" dirty="0">
                <a:solidFill>
                  <a:schemeClr val="bg1"/>
                </a:solidFill>
                <a:effectLst>
                  <a:outerShdw blurRad="38100" dist="38100" dir="2700000" algn="tl">
                    <a:srgbClr val="000000">
                      <a:alpha val="43137"/>
                    </a:srgbClr>
                  </a:outerShdw>
                </a:effectLst>
              </a:rPr>
              <a:t>Wisdom Teeth</a:t>
            </a:r>
          </a:p>
        </p:txBody>
      </p:sp>
      <p:sp>
        <p:nvSpPr>
          <p:cNvPr id="3" name="Content Placeholder 2"/>
          <p:cNvSpPr>
            <a:spLocks noGrp="1"/>
          </p:cNvSpPr>
          <p:nvPr>
            <p:ph idx="1"/>
          </p:nvPr>
        </p:nvSpPr>
        <p:spPr>
          <a:xfrm>
            <a:off x="259307" y="436728"/>
            <a:ext cx="3857599" cy="3849807"/>
          </a:xfrm>
        </p:spPr>
        <p:txBody>
          <a:bodyPr>
            <a:noAutofit/>
          </a:bodyPr>
          <a:lstStyle/>
          <a:p>
            <a:r>
              <a:rPr lang="en-US" sz="2400" dirty="0"/>
              <a:t>Many people are born without wisdom teeth.</a:t>
            </a:r>
          </a:p>
          <a:p>
            <a:pPr marL="0" indent="0">
              <a:buNone/>
            </a:pPr>
            <a:endParaRPr lang="en-US" sz="2400" dirty="0"/>
          </a:p>
          <a:p>
            <a:r>
              <a:rPr lang="en-US" sz="2400" dirty="0"/>
              <a:t>A few </a:t>
            </a:r>
            <a:r>
              <a:rPr lang="en-US" sz="2400" dirty="0">
                <a:hlinkClick r:id="rId3"/>
              </a:rPr>
              <a:t>thousand</a:t>
            </a:r>
            <a:r>
              <a:rPr lang="en-US" sz="2400" dirty="0"/>
              <a:t> years ago, a mutation popped up that prevented wisdom teeth from growing at all. Now one in four people are missing at least one wisdom tooth. </a:t>
            </a:r>
          </a:p>
          <a:p>
            <a:endParaRPr lang="en-US" sz="1400" dirty="0"/>
          </a:p>
          <a:p>
            <a:endParaRPr lang="en-US" sz="1400" dirty="0"/>
          </a:p>
        </p:txBody>
      </p:sp>
    </p:spTree>
    <p:extLst>
      <p:ext uri="{BB962C8B-B14F-4D97-AF65-F5344CB8AC3E}">
        <p14:creationId xmlns:p14="http://schemas.microsoft.com/office/powerpoint/2010/main" val="27658089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e reckons my wisdom teeth are RETARDED!'"/>
          <p:cNvPicPr>
            <a:picLocks noChangeAspect="1" noChangeArrowheads="1"/>
          </p:cNvPicPr>
          <p:nvPr/>
        </p:nvPicPr>
        <p:blipFill rotWithShape="1">
          <a:blip r:embed="rId2">
            <a:alphaModFix/>
            <a:extLst>
              <a:ext uri="{28A0092B-C50C-407E-A947-70E740481C1C}">
                <a14:useLocalDpi xmlns:a14="http://schemas.microsoft.com/office/drawing/2010/main" val="0"/>
              </a:ext>
            </a:extLst>
          </a:blip>
          <a:srcRect r="3145"/>
          <a:stretch/>
        </p:blipFill>
        <p:spPr bwMode="auto">
          <a:xfrm>
            <a:off x="1642" y="10"/>
            <a:ext cx="4633038" cy="6857990"/>
          </a:xfrm>
          <a:prstGeom prst="rect">
            <a:avLst/>
          </a:prstGeom>
          <a:noFill/>
          <a:extLst>
            <a:ext uri="{909E8E84-426E-40DD-AFC4-6F175D3DCCD1}">
              <a14:hiddenFill xmlns:a14="http://schemas.microsoft.com/office/drawing/2010/main">
                <a:solidFill>
                  <a:srgbClr val="FFFFFF"/>
                </a:solidFill>
              </a14:hiddenFill>
            </a:ext>
          </a:extLst>
        </p:spPr>
      </p:pic>
      <p:sp>
        <p:nvSpPr>
          <p:cNvPr id="132" name="Rectangle 13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4634680" y="1295400"/>
            <a:ext cx="6490519" cy="5562600"/>
          </a:xfrm>
          <a:prstGeom prst="rect">
            <a:avLst/>
          </a:prstGeom>
          <a:solidFill>
            <a:schemeClr val="bg1">
              <a:alpha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3" name="Rectangle 13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4634850" y="0"/>
            <a:ext cx="648876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4789004" y="295729"/>
            <a:ext cx="5261829" cy="767687"/>
          </a:xfrm>
        </p:spPr>
        <p:txBody>
          <a:bodyPr anchor="b">
            <a:normAutofit/>
          </a:bodyPr>
          <a:lstStyle/>
          <a:p>
            <a:r>
              <a:rPr lang="en-US" sz="2800" b="1">
                <a:effectLst>
                  <a:outerShdw blurRad="38100" dist="38100" dir="2700000" algn="tl">
                    <a:srgbClr val="000000">
                      <a:alpha val="43137"/>
                    </a:srgbClr>
                  </a:outerShdw>
                </a:effectLst>
              </a:rPr>
              <a:t>Wisdom Teeth</a:t>
            </a:r>
          </a:p>
        </p:txBody>
      </p:sp>
      <p:sp>
        <p:nvSpPr>
          <p:cNvPr id="3" name="Content Placeholder 2"/>
          <p:cNvSpPr>
            <a:spLocks noGrp="1"/>
          </p:cNvSpPr>
          <p:nvPr>
            <p:ph idx="1"/>
          </p:nvPr>
        </p:nvSpPr>
        <p:spPr>
          <a:xfrm>
            <a:off x="4788813" y="1447168"/>
            <a:ext cx="5992918" cy="4801232"/>
          </a:xfrm>
        </p:spPr>
        <p:txBody>
          <a:bodyPr>
            <a:noAutofit/>
          </a:bodyPr>
          <a:lstStyle/>
          <a:p>
            <a:r>
              <a:rPr lang="en-US" sz="2400" dirty="0"/>
              <a:t>Humans stopped needing wisdom teeth after humans begin </a:t>
            </a:r>
            <a:r>
              <a:rPr lang="en-US" sz="2400" b="1" dirty="0"/>
              <a:t>cooking</a:t>
            </a:r>
            <a:r>
              <a:rPr lang="en-US" sz="2400" dirty="0"/>
              <a:t> food and developed agriculture thousands of years ago. </a:t>
            </a:r>
          </a:p>
          <a:p>
            <a:r>
              <a:rPr lang="en-US" sz="2400" dirty="0"/>
              <a:t>This switch to softer foods, decreased the size of our jaw muscles.</a:t>
            </a:r>
          </a:p>
          <a:p>
            <a:r>
              <a:rPr lang="en-US" sz="2400" dirty="0"/>
              <a:t>Cave men would wear out their molars and have room for the wisdom teeth to replace the. </a:t>
            </a:r>
          </a:p>
          <a:p>
            <a:r>
              <a:rPr lang="en-US" sz="2400" dirty="0"/>
              <a:t>Most people don’t have room for them. </a:t>
            </a:r>
          </a:p>
        </p:txBody>
      </p:sp>
    </p:spTree>
    <p:extLst>
      <p:ext uri="{BB962C8B-B14F-4D97-AF65-F5344CB8AC3E}">
        <p14:creationId xmlns:p14="http://schemas.microsoft.com/office/powerpoint/2010/main" val="30119868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offins use brain power to fire gun (15 December 2010) – The ..."/>
          <p:cNvPicPr>
            <a:picLocks noChangeAspect="1"/>
          </p:cNvPicPr>
          <p:nvPr/>
        </p:nvPicPr>
        <p:blipFill rotWithShape="1">
          <a:blip r:embed="rId2"/>
          <a:srcRect l="21254" r="18761"/>
          <a:stretch/>
        </p:blipFill>
        <p:spPr>
          <a:xfrm>
            <a:off x="6100398" y="10"/>
            <a:ext cx="6094412" cy="6857990"/>
          </a:xfrm>
          <a:prstGeom prst="rect">
            <a:avLst/>
          </a:prstGeom>
        </p:spPr>
      </p:pic>
      <p:sp>
        <p:nvSpPr>
          <p:cNvPr id="6" name="Rectangle 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50668" y="322007"/>
            <a:ext cx="4802031" cy="1641986"/>
          </a:xfrm>
        </p:spPr>
        <p:txBody>
          <a:bodyPr>
            <a:normAutofit/>
          </a:bodyPr>
          <a:lstStyle/>
          <a:p>
            <a:r>
              <a:rPr lang="en-US" dirty="0"/>
              <a:t>Shrinking Brains</a:t>
            </a:r>
          </a:p>
        </p:txBody>
      </p:sp>
      <p:sp>
        <p:nvSpPr>
          <p:cNvPr id="3" name="Content Placeholder 2"/>
          <p:cNvSpPr>
            <a:spLocks noGrp="1"/>
          </p:cNvSpPr>
          <p:nvPr>
            <p:ph idx="1"/>
          </p:nvPr>
        </p:nvSpPr>
        <p:spPr>
          <a:xfrm>
            <a:off x="0" y="1241946"/>
            <a:ext cx="5452699" cy="5006453"/>
          </a:xfrm>
        </p:spPr>
        <p:txBody>
          <a:bodyPr>
            <a:noAutofit/>
          </a:bodyPr>
          <a:lstStyle/>
          <a:p>
            <a:r>
              <a:rPr lang="en-US" sz="3200" dirty="0"/>
              <a:t>We think pretty highly of our brains, but it turns out they've actually been shrinking for more than 20,000 years. </a:t>
            </a:r>
          </a:p>
          <a:p>
            <a:r>
              <a:rPr lang="en-US" sz="3200" dirty="0"/>
              <a:t>The total change adds up to a piece the size of a tennis ball in an adult male. </a:t>
            </a:r>
          </a:p>
        </p:txBody>
      </p:sp>
    </p:spTree>
    <p:extLst>
      <p:ext uri="{BB962C8B-B14F-4D97-AF65-F5344CB8AC3E}">
        <p14:creationId xmlns:p14="http://schemas.microsoft.com/office/powerpoint/2010/main" val="36268945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Vestigial Traits</a:t>
            </a:r>
          </a:p>
        </p:txBody>
      </p:sp>
      <p:sp>
        <p:nvSpPr>
          <p:cNvPr id="3" name="Content Placeholder 2"/>
          <p:cNvSpPr>
            <a:spLocks noGrp="1"/>
          </p:cNvSpPr>
          <p:nvPr>
            <p:ph idx="1"/>
          </p:nvPr>
        </p:nvSpPr>
        <p:spPr/>
        <p:txBody>
          <a:bodyPr/>
          <a:lstStyle/>
          <a:p>
            <a:r>
              <a:rPr lang="en-US" dirty="0"/>
              <a:t>We all have traits or behaviors that suited our ancestors just fine, but no longer make any sense — but we just can't seem to get rid of them.</a:t>
            </a:r>
          </a:p>
          <a:p>
            <a:r>
              <a:rPr lang="en-US" b="1" dirty="0"/>
              <a:t>The Appendix - </a:t>
            </a:r>
            <a:r>
              <a:rPr lang="en-US" dirty="0"/>
              <a:t>once aided our primate ancestors with the digestion of cellulose-rich plants once aided our primate ancestors with the digestion of cellulose-rich plants</a:t>
            </a:r>
          </a:p>
          <a:p>
            <a:r>
              <a:rPr lang="en-US" dirty="0"/>
              <a:t>Your coccyx, better known as your tailbone, is the very last part of your vertebrae, and is the remnant of a lost tail.</a:t>
            </a:r>
          </a:p>
        </p:txBody>
      </p:sp>
    </p:spTree>
    <p:extLst>
      <p:ext uri="{BB962C8B-B14F-4D97-AF65-F5344CB8AC3E}">
        <p14:creationId xmlns:p14="http://schemas.microsoft.com/office/powerpoint/2010/main" val="40660942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4"/>
          <p:cNvPicPr>
            <a:picLocks noChangeAspect="1"/>
          </p:cNvPicPr>
          <p:nvPr/>
        </p:nvPicPr>
        <p:blipFill rotWithShape="1">
          <a:blip r:embed="rId2"/>
          <a:srcRect r="-2" b="587"/>
          <a:stretch/>
        </p:blipFill>
        <p:spPr>
          <a:xfrm>
            <a:off x="4634680" y="10"/>
            <a:ext cx="7560130" cy="6857990"/>
          </a:xfrm>
          <a:prstGeom prst="rect">
            <a:avLst/>
          </a:prstGeom>
        </p:spPr>
      </p:pic>
      <p:sp>
        <p:nvSpPr>
          <p:cNvPr id="12" name="Rectangle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115479" y="322007"/>
            <a:ext cx="5106694" cy="1641986"/>
          </a:xfrm>
        </p:spPr>
        <p:txBody>
          <a:bodyPr>
            <a:normAutofit fontScale="90000"/>
          </a:bodyPr>
          <a:lstStyle/>
          <a:p>
            <a:r>
              <a:rPr lang="en-US" b="1" dirty="0" err="1"/>
              <a:t>Arrector</a:t>
            </a:r>
            <a:r>
              <a:rPr lang="en-US" b="1" dirty="0"/>
              <a:t> Pili (</a:t>
            </a:r>
            <a:r>
              <a:rPr lang="en-US" dirty="0"/>
              <a:t>goose bumps)</a:t>
            </a:r>
            <a:br>
              <a:rPr lang="en-US" b="1" dirty="0"/>
            </a:br>
            <a:endParaRPr lang="en-US" dirty="0"/>
          </a:p>
        </p:txBody>
      </p:sp>
      <p:sp>
        <p:nvSpPr>
          <p:cNvPr id="9" name="Content Placeholder 8"/>
          <p:cNvSpPr>
            <a:spLocks noGrp="1"/>
          </p:cNvSpPr>
          <p:nvPr>
            <p:ph idx="1"/>
          </p:nvPr>
        </p:nvSpPr>
        <p:spPr>
          <a:xfrm>
            <a:off x="650669" y="109182"/>
            <a:ext cx="3330328" cy="6139217"/>
          </a:xfrm>
        </p:spPr>
        <p:txBody>
          <a:bodyPr>
            <a:normAutofit/>
          </a:bodyPr>
          <a:lstStyle/>
          <a:p>
            <a:r>
              <a:rPr lang="en-US" dirty="0"/>
              <a:t>“When you're cold or stressed out, your </a:t>
            </a:r>
            <a:r>
              <a:rPr lang="en-US" dirty="0" err="1"/>
              <a:t>arrector</a:t>
            </a:r>
            <a:r>
              <a:rPr lang="en-US" dirty="0"/>
              <a:t> pili are the smooth muscle fibers that contract involuntarily to give you "goose bumps." </a:t>
            </a:r>
          </a:p>
          <a:p>
            <a:r>
              <a:rPr lang="en-US" dirty="0"/>
              <a:t>this can provide warmth</a:t>
            </a:r>
          </a:p>
          <a:p>
            <a:r>
              <a:rPr lang="en-US" dirty="0"/>
              <a:t>This can make you look bigger</a:t>
            </a:r>
          </a:p>
          <a:p>
            <a:endParaRPr lang="en-US" dirty="0"/>
          </a:p>
          <a:p>
            <a:r>
              <a:rPr lang="en-US" dirty="0"/>
              <a:t>No longer makes sense for us to have.</a:t>
            </a:r>
          </a:p>
        </p:txBody>
      </p:sp>
      <p:sp>
        <p:nvSpPr>
          <p:cNvPr id="5" name="Rectangle 4"/>
          <p:cNvSpPr/>
          <p:nvPr/>
        </p:nvSpPr>
        <p:spPr>
          <a:xfrm>
            <a:off x="5115479" y="5925233"/>
            <a:ext cx="6096000" cy="646331"/>
          </a:xfrm>
          <a:prstGeom prst="rect">
            <a:avLst/>
          </a:prstGeom>
        </p:spPr>
        <p:txBody>
          <a:bodyPr>
            <a:spAutoFit/>
          </a:bodyPr>
          <a:lstStyle/>
          <a:p>
            <a:r>
              <a:rPr lang="en-US" dirty="0">
                <a:hlinkClick r:id="rId3"/>
              </a:rPr>
              <a:t>http://io9.gizmodo.com/5829687/10-vestigial-traits-you-didnt-know-you-had</a:t>
            </a:r>
            <a:r>
              <a:rPr lang="en-US" dirty="0"/>
              <a:t> </a:t>
            </a:r>
          </a:p>
        </p:txBody>
      </p:sp>
    </p:spTree>
    <p:extLst>
      <p:ext uri="{BB962C8B-B14F-4D97-AF65-F5344CB8AC3E}">
        <p14:creationId xmlns:p14="http://schemas.microsoft.com/office/powerpoint/2010/main" val="33790063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Recent Evolution in Humans</a:t>
            </a:r>
          </a:p>
        </p:txBody>
      </p:sp>
      <p:sp>
        <p:nvSpPr>
          <p:cNvPr id="3" name="Content Placeholder 2"/>
          <p:cNvSpPr>
            <a:spLocks noGrp="1"/>
          </p:cNvSpPr>
          <p:nvPr>
            <p:ph idx="1"/>
          </p:nvPr>
        </p:nvSpPr>
        <p:spPr/>
        <p:txBody>
          <a:bodyPr/>
          <a:lstStyle/>
          <a:p>
            <a:r>
              <a:rPr lang="en-US" dirty="0"/>
              <a:t>Evolution is very much still happening today — and it's happening to us.</a:t>
            </a:r>
          </a:p>
          <a:p>
            <a:r>
              <a:rPr lang="en-US" dirty="0"/>
              <a:t>Right here, right now.</a:t>
            </a:r>
          </a:p>
          <a:p>
            <a:r>
              <a:rPr lang="en-US" dirty="0"/>
              <a:t>Our genes constantly change over time thanks to the power of selection.</a:t>
            </a:r>
          </a:p>
        </p:txBody>
      </p:sp>
    </p:spTree>
    <p:extLst>
      <p:ext uri="{BB962C8B-B14F-4D97-AF65-F5344CB8AC3E}">
        <p14:creationId xmlns:p14="http://schemas.microsoft.com/office/powerpoint/2010/main" val="26179304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olrrainforests - 6 Blue Patricia"/>
          <p:cNvPicPr>
            <a:picLocks noChangeAspect="1"/>
          </p:cNvPicPr>
          <p:nvPr/>
        </p:nvPicPr>
        <p:blipFill>
          <a:blip r:embed="rId2"/>
          <a:stretch>
            <a:fillRect/>
          </a:stretch>
        </p:blipFill>
        <p:spPr>
          <a:xfrm>
            <a:off x="2062791" y="3314131"/>
            <a:ext cx="3207935" cy="3152626"/>
          </a:xfrm>
          <a:prstGeom prst="rect">
            <a:avLst/>
          </a:prstGeom>
        </p:spPr>
      </p:pic>
      <p:sp>
        <p:nvSpPr>
          <p:cNvPr id="2" name="Title 1"/>
          <p:cNvSpPr>
            <a:spLocks noGrp="1"/>
          </p:cNvSpPr>
          <p:nvPr>
            <p:ph type="title"/>
          </p:nvPr>
        </p:nvSpPr>
        <p:spPr/>
        <p:txBody>
          <a:bodyPr/>
          <a:lstStyle/>
          <a:p>
            <a:pPr algn="ctr"/>
            <a:r>
              <a:rPr lang="en-US" dirty="0"/>
              <a:t>Plato (428-348 BC) on Evolution</a:t>
            </a:r>
          </a:p>
        </p:txBody>
      </p:sp>
      <p:sp>
        <p:nvSpPr>
          <p:cNvPr id="3" name="Content Placeholder 2"/>
          <p:cNvSpPr>
            <a:spLocks noGrp="1"/>
          </p:cNvSpPr>
          <p:nvPr>
            <p:ph idx="1"/>
          </p:nvPr>
        </p:nvSpPr>
        <p:spPr>
          <a:xfrm>
            <a:off x="1103312" y="1441474"/>
            <a:ext cx="9214395" cy="2325308"/>
          </a:xfrm>
        </p:spPr>
        <p:txBody>
          <a:bodyPr/>
          <a:lstStyle/>
          <a:p>
            <a:r>
              <a:rPr lang="en-US" dirty="0"/>
              <a:t>Plato believed that the structure and form of organisms could be understood from their function.</a:t>
            </a:r>
          </a:p>
          <a:p>
            <a:r>
              <a:rPr lang="en-US" dirty="0"/>
              <a:t>He believed the function of the organism was designed to achieve ultimate goodness and harmony.</a:t>
            </a:r>
          </a:p>
        </p:txBody>
      </p:sp>
      <p:pic>
        <p:nvPicPr>
          <p:cNvPr id="4" name="Picture 3" descr="Creative Commons Attribution-Noncommercial-No Derivative Works 3.0 ..."/>
          <p:cNvPicPr>
            <a:picLocks noChangeAspect="1"/>
          </p:cNvPicPr>
          <p:nvPr/>
        </p:nvPicPr>
        <p:blipFill>
          <a:blip r:embed="rId3"/>
          <a:stretch>
            <a:fillRect/>
          </a:stretch>
        </p:blipFill>
        <p:spPr>
          <a:xfrm>
            <a:off x="6230205" y="2216618"/>
            <a:ext cx="6398526" cy="4798895"/>
          </a:xfrm>
          <a:prstGeom prst="rect">
            <a:avLst/>
          </a:prstGeom>
        </p:spPr>
      </p:pic>
      <p:sp>
        <p:nvSpPr>
          <p:cNvPr id="6" name="Oval Callout 5"/>
          <p:cNvSpPr/>
          <p:nvPr/>
        </p:nvSpPr>
        <p:spPr>
          <a:xfrm>
            <a:off x="4833256" y="2997023"/>
            <a:ext cx="2802577" cy="1413164"/>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I’m HUNGRY!!</a:t>
            </a:r>
          </a:p>
        </p:txBody>
      </p:sp>
    </p:spTree>
    <p:extLst>
      <p:ext uri="{BB962C8B-B14F-4D97-AF65-F5344CB8AC3E}">
        <p14:creationId xmlns:p14="http://schemas.microsoft.com/office/powerpoint/2010/main" val="41350869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Rectangle 6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924298"/>
            <a:ext cx="12192417" cy="293370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algn="ctr"/>
            <a:endParaRPr lang="en-US">
              <a:solidFill>
                <a:schemeClr val="tx1"/>
              </a:solidFill>
            </a:endParaRPr>
          </a:p>
        </p:txBody>
      </p:sp>
      <p:sp>
        <p:nvSpPr>
          <p:cNvPr id="70" name="Freeform 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1695" cy="2802467"/>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pic>
        <p:nvPicPr>
          <p:cNvPr id="10242" name="Picture 2" descr="Image result for perfection"/>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5522760" y="2402307"/>
            <a:ext cx="6527676" cy="3916605"/>
          </a:xfrm>
          <a:prstGeom prst="rect">
            <a:avLst/>
          </a:prstGeom>
          <a:noFill/>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48930" y="629267"/>
            <a:ext cx="9252154" cy="1016654"/>
          </a:xfrm>
        </p:spPr>
        <p:txBody>
          <a:bodyPr>
            <a:normAutofit/>
          </a:bodyPr>
          <a:lstStyle/>
          <a:p>
            <a:pPr>
              <a:lnSpc>
                <a:spcPct val="80000"/>
              </a:lnSpc>
            </a:pPr>
            <a:r>
              <a:rPr lang="en-US" sz="3300"/>
              <a:t>Aristotle (the father of biology)on Evolution</a:t>
            </a:r>
            <a:br>
              <a:rPr lang="en-US" sz="3300"/>
            </a:br>
            <a:r>
              <a:rPr lang="en-US" sz="3300"/>
              <a:t>Aristotle (384-322 BC) </a:t>
            </a:r>
          </a:p>
        </p:txBody>
      </p:sp>
      <p:sp>
        <p:nvSpPr>
          <p:cNvPr id="3" name="Content Placeholder 2"/>
          <p:cNvSpPr>
            <a:spLocks noGrp="1"/>
          </p:cNvSpPr>
          <p:nvPr>
            <p:ph idx="1"/>
          </p:nvPr>
        </p:nvSpPr>
        <p:spPr>
          <a:xfrm>
            <a:off x="648931" y="2548281"/>
            <a:ext cx="5122606" cy="3658689"/>
          </a:xfrm>
        </p:spPr>
        <p:txBody>
          <a:bodyPr>
            <a:normAutofit/>
          </a:bodyPr>
          <a:lstStyle/>
          <a:p>
            <a:r>
              <a:rPr lang="en-US" sz="2400" b="1" dirty="0">
                <a:solidFill>
                  <a:schemeClr val="bg1"/>
                </a:solidFill>
              </a:rPr>
              <a:t>Aristotle, was the first to come up with the idea of evolution. </a:t>
            </a:r>
          </a:p>
          <a:p>
            <a:r>
              <a:rPr lang="en-US" sz="2400" b="1" dirty="0">
                <a:solidFill>
                  <a:schemeClr val="bg1"/>
                </a:solidFill>
              </a:rPr>
              <a:t>His idea was that organisms changed over time striving toward what he called “the </a:t>
            </a:r>
            <a:r>
              <a:rPr lang="en-US" sz="2400" b="1" i="1" dirty="0">
                <a:solidFill>
                  <a:schemeClr val="bg1"/>
                </a:solidFill>
              </a:rPr>
              <a:t>telos” (</a:t>
            </a:r>
            <a:r>
              <a:rPr lang="en-US" sz="2400" b="1" dirty="0">
                <a:solidFill>
                  <a:schemeClr val="bg1"/>
                </a:solidFill>
              </a:rPr>
              <a:t>an ultimate object or aim).</a:t>
            </a:r>
          </a:p>
          <a:p>
            <a:endParaRPr lang="en-US" dirty="0">
              <a:solidFill>
                <a:schemeClr val="bg1"/>
              </a:solidFill>
            </a:endParaRPr>
          </a:p>
        </p:txBody>
      </p:sp>
    </p:spTree>
    <p:extLst>
      <p:ext uri="{BB962C8B-B14F-4D97-AF65-F5344CB8AC3E}">
        <p14:creationId xmlns:p14="http://schemas.microsoft.com/office/powerpoint/2010/main" val="16127410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descr="Kitten Cat Clipart Free Stock Photo - Public Domain Pictures"/>
          <p:cNvPicPr>
            <a:picLocks noChangeAspect="1"/>
          </p:cNvPicPr>
          <p:nvPr/>
        </p:nvPicPr>
        <p:blipFill>
          <a:blip r:embed="rId2"/>
          <a:stretch>
            <a:fillRect/>
          </a:stretch>
        </p:blipFill>
        <p:spPr>
          <a:xfrm>
            <a:off x="7230982" y="1163344"/>
            <a:ext cx="922541" cy="788591"/>
          </a:xfrm>
          <a:prstGeom prst="rect">
            <a:avLst/>
          </a:prstGeom>
          <a:ln w="57150">
            <a:solidFill>
              <a:schemeClr val="accent1">
                <a:lumMod val="75000"/>
              </a:schemeClr>
            </a:solidFill>
          </a:ln>
        </p:spPr>
      </p:pic>
      <p:pic>
        <p:nvPicPr>
          <p:cNvPr id="28" name="Picture 27" descr="MLP FIM Human Pinkie Pie by kaoshoneybun on DeviantArt"/>
          <p:cNvPicPr>
            <a:picLocks noChangeAspect="1"/>
          </p:cNvPicPr>
          <p:nvPr/>
        </p:nvPicPr>
        <p:blipFill rotWithShape="1">
          <a:blip r:embed="rId3"/>
          <a:srcRect b="56828"/>
          <a:stretch/>
        </p:blipFill>
        <p:spPr>
          <a:xfrm>
            <a:off x="8025474" y="236118"/>
            <a:ext cx="1256755" cy="1040536"/>
          </a:xfrm>
          <a:prstGeom prst="rect">
            <a:avLst/>
          </a:prstGeom>
          <a:ln w="57150">
            <a:solidFill>
              <a:schemeClr val="accent1">
                <a:lumMod val="75000"/>
              </a:schemeClr>
            </a:solidFill>
          </a:ln>
        </p:spPr>
      </p:pic>
      <p:pic>
        <p:nvPicPr>
          <p:cNvPr id="25" name="Picture 24" descr="Le stime del sito twopcharts.com indicano che Twitter , famoso social ..."/>
          <p:cNvPicPr>
            <a:picLocks noChangeAspect="1"/>
          </p:cNvPicPr>
          <p:nvPr/>
        </p:nvPicPr>
        <p:blipFill>
          <a:blip r:embed="rId4"/>
          <a:stretch>
            <a:fillRect/>
          </a:stretch>
        </p:blipFill>
        <p:spPr>
          <a:xfrm flipH="1">
            <a:off x="6163130" y="1795188"/>
            <a:ext cx="1242016" cy="850781"/>
          </a:xfrm>
          <a:prstGeom prst="rect">
            <a:avLst/>
          </a:prstGeom>
          <a:ln w="57150">
            <a:solidFill>
              <a:schemeClr val="accent1">
                <a:lumMod val="75000"/>
              </a:schemeClr>
            </a:solidFill>
          </a:ln>
        </p:spPr>
      </p:pic>
      <p:pic>
        <p:nvPicPr>
          <p:cNvPr id="24" name="Picture 23" descr="Grass, Grasshoppers, Frogs, Lizards, Birds, Foxes, Wolves"/>
          <p:cNvPicPr>
            <a:picLocks noChangeAspect="1"/>
          </p:cNvPicPr>
          <p:nvPr/>
        </p:nvPicPr>
        <p:blipFill>
          <a:blip r:embed="rId5"/>
          <a:stretch>
            <a:fillRect/>
          </a:stretch>
        </p:blipFill>
        <p:spPr>
          <a:xfrm>
            <a:off x="5091365" y="2605358"/>
            <a:ext cx="1467678" cy="733839"/>
          </a:xfrm>
          <a:prstGeom prst="rect">
            <a:avLst/>
          </a:prstGeom>
          <a:ln w="57150">
            <a:solidFill>
              <a:schemeClr val="accent1">
                <a:lumMod val="75000"/>
              </a:schemeClr>
            </a:solidFill>
          </a:ln>
        </p:spPr>
      </p:pic>
      <p:pic>
        <p:nvPicPr>
          <p:cNvPr id="23" name="Picture 22" descr="Happy Fish Free Stock Photo - Public Domain Pictures"/>
          <p:cNvPicPr>
            <a:picLocks noChangeAspect="1"/>
          </p:cNvPicPr>
          <p:nvPr/>
        </p:nvPicPr>
        <p:blipFill>
          <a:blip r:embed="rId6"/>
          <a:stretch>
            <a:fillRect/>
          </a:stretch>
        </p:blipFill>
        <p:spPr>
          <a:xfrm>
            <a:off x="4082575" y="3188754"/>
            <a:ext cx="1072240" cy="999834"/>
          </a:xfrm>
          <a:prstGeom prst="rect">
            <a:avLst/>
          </a:prstGeom>
          <a:ln w="57150">
            <a:solidFill>
              <a:schemeClr val="accent1">
                <a:lumMod val="75000"/>
              </a:schemeClr>
            </a:solidFill>
          </a:ln>
        </p:spPr>
      </p:pic>
      <p:pic>
        <p:nvPicPr>
          <p:cNvPr id="22" name="Picture 21" descr="The Happy Caterpillar. Free Stock Photo - Public Domain Pictures"/>
          <p:cNvPicPr>
            <a:picLocks noChangeAspect="1"/>
          </p:cNvPicPr>
          <p:nvPr/>
        </p:nvPicPr>
        <p:blipFill>
          <a:blip r:embed="rId7"/>
          <a:stretch>
            <a:fillRect/>
          </a:stretch>
        </p:blipFill>
        <p:spPr>
          <a:xfrm>
            <a:off x="2978668" y="3753134"/>
            <a:ext cx="1122548" cy="940604"/>
          </a:xfrm>
          <a:prstGeom prst="rect">
            <a:avLst/>
          </a:prstGeom>
          <a:ln w="57150">
            <a:solidFill>
              <a:schemeClr val="accent1">
                <a:lumMod val="75000"/>
              </a:schemeClr>
            </a:solidFill>
          </a:ln>
        </p:spPr>
      </p:pic>
      <p:pic>
        <p:nvPicPr>
          <p:cNvPr id="21" name="Picture 20" descr="Bailey's Desired Jellyfish"/>
          <p:cNvPicPr>
            <a:picLocks noChangeAspect="1"/>
          </p:cNvPicPr>
          <p:nvPr/>
        </p:nvPicPr>
        <p:blipFill>
          <a:blip r:embed="rId8"/>
          <a:stretch>
            <a:fillRect/>
          </a:stretch>
        </p:blipFill>
        <p:spPr>
          <a:xfrm>
            <a:off x="1906083" y="4535605"/>
            <a:ext cx="1135723" cy="866144"/>
          </a:xfrm>
          <a:prstGeom prst="rect">
            <a:avLst/>
          </a:prstGeom>
          <a:ln w="57150">
            <a:solidFill>
              <a:schemeClr val="accent1">
                <a:lumMod val="75000"/>
              </a:schemeClr>
            </a:solidFill>
          </a:ln>
        </p:spPr>
      </p:pic>
      <p:pic>
        <p:nvPicPr>
          <p:cNvPr id="20" name="Picture 19" descr="Clip art of a happy, smiling orange and yellow flower with a leafy ..."/>
          <p:cNvPicPr>
            <a:picLocks noChangeAspect="1"/>
          </p:cNvPicPr>
          <p:nvPr/>
        </p:nvPicPr>
        <p:blipFill>
          <a:blip r:embed="rId9"/>
          <a:stretch>
            <a:fillRect/>
          </a:stretch>
        </p:blipFill>
        <p:spPr>
          <a:xfrm>
            <a:off x="1009940" y="5108795"/>
            <a:ext cx="1023582" cy="963929"/>
          </a:xfrm>
          <a:prstGeom prst="rect">
            <a:avLst/>
          </a:prstGeom>
          <a:ln w="57150">
            <a:solidFill>
              <a:schemeClr val="accent1">
                <a:lumMod val="75000"/>
              </a:schemeClr>
            </a:solidFill>
          </a:ln>
        </p:spPr>
      </p:pic>
      <p:pic>
        <p:nvPicPr>
          <p:cNvPr id="19" name="Picture 18" descr="Click on the links below to help you study rocks and the rock cycle :"/>
          <p:cNvPicPr>
            <a:picLocks noChangeAspect="1"/>
          </p:cNvPicPr>
          <p:nvPr/>
        </p:nvPicPr>
        <p:blipFill>
          <a:blip r:embed="rId10"/>
          <a:stretch>
            <a:fillRect/>
          </a:stretch>
        </p:blipFill>
        <p:spPr>
          <a:xfrm>
            <a:off x="70340" y="5953700"/>
            <a:ext cx="967594" cy="676048"/>
          </a:xfrm>
          <a:prstGeom prst="rect">
            <a:avLst/>
          </a:prstGeom>
          <a:ln w="57150">
            <a:solidFill>
              <a:schemeClr val="accent1">
                <a:lumMod val="75000"/>
              </a:schemeClr>
            </a:solidFill>
          </a:ln>
        </p:spPr>
      </p:pic>
      <p:sp>
        <p:nvSpPr>
          <p:cNvPr id="2" name="Title 1"/>
          <p:cNvSpPr>
            <a:spLocks noGrp="1"/>
          </p:cNvSpPr>
          <p:nvPr>
            <p:ph type="title"/>
          </p:nvPr>
        </p:nvSpPr>
        <p:spPr>
          <a:xfrm>
            <a:off x="1361043" y="228178"/>
            <a:ext cx="5443063" cy="925706"/>
          </a:xfrm>
          <a:ln>
            <a:solidFill>
              <a:schemeClr val="tx1"/>
            </a:solidFill>
          </a:ln>
        </p:spPr>
        <p:txBody>
          <a:bodyPr/>
          <a:lstStyle/>
          <a:p>
            <a:pPr algn="ctr"/>
            <a:r>
              <a:rPr lang="en-US" sz="2400" dirty="0"/>
              <a:t>Aristotle </a:t>
            </a:r>
            <a:r>
              <a:rPr lang="en-US" sz="1600" dirty="0"/>
              <a:t>(the father of biology) </a:t>
            </a:r>
            <a:r>
              <a:rPr lang="en-US" sz="2400" dirty="0"/>
              <a:t>on Evolution</a:t>
            </a:r>
            <a:br>
              <a:rPr lang="en-US" sz="2400" dirty="0"/>
            </a:br>
            <a:r>
              <a:rPr lang="en-US" sz="2400" dirty="0"/>
              <a:t>- the "scale of nature"</a:t>
            </a:r>
          </a:p>
        </p:txBody>
      </p:sp>
      <p:sp>
        <p:nvSpPr>
          <p:cNvPr id="10" name="Flowchart: Punched Tape 9"/>
          <p:cNvSpPr/>
          <p:nvPr/>
        </p:nvSpPr>
        <p:spPr>
          <a:xfrm>
            <a:off x="1009940" y="5841242"/>
            <a:ext cx="2893325" cy="804672"/>
          </a:xfrm>
          <a:prstGeom prst="flowChartPunchedTape">
            <a:avLst/>
          </a:prstGeom>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Rocks and Minerals</a:t>
            </a:r>
          </a:p>
        </p:txBody>
      </p:sp>
      <p:sp>
        <p:nvSpPr>
          <p:cNvPr id="11" name="Flowchart: Punched Tape 10"/>
          <p:cNvSpPr/>
          <p:nvPr/>
        </p:nvSpPr>
        <p:spPr>
          <a:xfrm>
            <a:off x="2033522" y="5188424"/>
            <a:ext cx="2893325" cy="804672"/>
          </a:xfrm>
          <a:prstGeom prst="flowChartPunchedTape">
            <a:avLst/>
          </a:prstGeom>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Plants</a:t>
            </a:r>
          </a:p>
        </p:txBody>
      </p:sp>
      <p:sp>
        <p:nvSpPr>
          <p:cNvPr id="12" name="Flowchart: Punched Tape 11"/>
          <p:cNvSpPr/>
          <p:nvPr/>
        </p:nvSpPr>
        <p:spPr>
          <a:xfrm>
            <a:off x="3073025" y="4535606"/>
            <a:ext cx="2893325" cy="804672"/>
          </a:xfrm>
          <a:prstGeom prst="flowChartPunchedTape">
            <a:avLst/>
          </a:prstGeom>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Jellyfish</a:t>
            </a:r>
          </a:p>
        </p:txBody>
      </p:sp>
      <p:sp>
        <p:nvSpPr>
          <p:cNvPr id="13" name="Flowchart: Punched Tape 12"/>
          <p:cNvSpPr/>
          <p:nvPr/>
        </p:nvSpPr>
        <p:spPr>
          <a:xfrm>
            <a:off x="4001074" y="3882788"/>
            <a:ext cx="2893325" cy="804672"/>
          </a:xfrm>
          <a:prstGeom prst="flowChartPunchedTape">
            <a:avLst/>
          </a:prstGeom>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Insects</a:t>
            </a:r>
          </a:p>
        </p:txBody>
      </p:sp>
      <p:sp>
        <p:nvSpPr>
          <p:cNvPr id="14" name="Flowchart: Punched Tape 13"/>
          <p:cNvSpPr/>
          <p:nvPr/>
        </p:nvSpPr>
        <p:spPr>
          <a:xfrm>
            <a:off x="5168016" y="3188754"/>
            <a:ext cx="2893325" cy="804672"/>
          </a:xfrm>
          <a:prstGeom prst="flowChartPunchedTape">
            <a:avLst/>
          </a:prstGeom>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Fish</a:t>
            </a:r>
          </a:p>
        </p:txBody>
      </p:sp>
      <p:sp>
        <p:nvSpPr>
          <p:cNvPr id="15" name="Flowchart: Punched Tape 14"/>
          <p:cNvSpPr/>
          <p:nvPr/>
        </p:nvSpPr>
        <p:spPr>
          <a:xfrm>
            <a:off x="6234816" y="2494720"/>
            <a:ext cx="2893325" cy="804672"/>
          </a:xfrm>
          <a:prstGeom prst="flowChartPunchedTape">
            <a:avLst/>
          </a:prstGeom>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Reptiles</a:t>
            </a:r>
          </a:p>
        </p:txBody>
      </p:sp>
      <p:sp>
        <p:nvSpPr>
          <p:cNvPr id="16" name="Flowchart: Punched Tape 15"/>
          <p:cNvSpPr/>
          <p:nvPr/>
        </p:nvSpPr>
        <p:spPr>
          <a:xfrm>
            <a:off x="7333459" y="1800686"/>
            <a:ext cx="2893325" cy="804672"/>
          </a:xfrm>
          <a:prstGeom prst="flowChartPunchedTape">
            <a:avLst/>
          </a:prstGeom>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Birds</a:t>
            </a:r>
          </a:p>
        </p:txBody>
      </p:sp>
      <p:sp>
        <p:nvSpPr>
          <p:cNvPr id="17" name="Flowchart: Punched Tape 16"/>
          <p:cNvSpPr/>
          <p:nvPr/>
        </p:nvSpPr>
        <p:spPr>
          <a:xfrm>
            <a:off x="8179562" y="1148505"/>
            <a:ext cx="2893325" cy="804672"/>
          </a:xfrm>
          <a:prstGeom prst="flowChartPunchedTape">
            <a:avLst/>
          </a:prstGeom>
          <a:ln w="571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Mammals</a:t>
            </a:r>
          </a:p>
        </p:txBody>
      </p:sp>
      <p:sp>
        <p:nvSpPr>
          <p:cNvPr id="18" name="Flowchart: Punched Tape 17"/>
          <p:cNvSpPr/>
          <p:nvPr/>
        </p:nvSpPr>
        <p:spPr>
          <a:xfrm>
            <a:off x="9128141" y="454471"/>
            <a:ext cx="2893325" cy="804672"/>
          </a:xfrm>
          <a:prstGeom prst="flowChartPunchedTape">
            <a:avLst/>
          </a:prstGeom>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Humans</a:t>
            </a:r>
          </a:p>
        </p:txBody>
      </p:sp>
      <p:sp>
        <p:nvSpPr>
          <p:cNvPr id="3" name="Rectangle 2"/>
          <p:cNvSpPr/>
          <p:nvPr/>
        </p:nvSpPr>
        <p:spPr>
          <a:xfrm>
            <a:off x="330963" y="1248055"/>
            <a:ext cx="6096000" cy="1200329"/>
          </a:xfrm>
          <a:prstGeom prst="rect">
            <a:avLst/>
          </a:prstGeom>
        </p:spPr>
        <p:txBody>
          <a:bodyPr>
            <a:spAutoFit/>
          </a:bodyPr>
          <a:lstStyle/>
          <a:p>
            <a:r>
              <a:rPr lang="en-US" dirty="0"/>
              <a:t>Develop a "scale of nature," in which he arranged the natural world on a ladder commencing with inanimate matter to plants, invertebrates, and vertebrates. </a:t>
            </a:r>
          </a:p>
        </p:txBody>
      </p:sp>
      <p:sp>
        <p:nvSpPr>
          <p:cNvPr id="4" name="Rectangle 3"/>
          <p:cNvSpPr/>
          <p:nvPr/>
        </p:nvSpPr>
        <p:spPr>
          <a:xfrm>
            <a:off x="5922435" y="5262514"/>
            <a:ext cx="6096000" cy="1200329"/>
          </a:xfrm>
          <a:prstGeom prst="rect">
            <a:avLst/>
          </a:prstGeom>
        </p:spPr>
        <p:txBody>
          <a:bodyPr>
            <a:spAutoFit/>
          </a:bodyPr>
          <a:lstStyle/>
          <a:p>
            <a:r>
              <a:rPr lang="en-US" dirty="0"/>
              <a:t>Among the vertebrates, he placed the fish at the lowest rung of the ladder and humans on the highest rung. This "scale of nature"  represents a progression from the most imperfect to the most perfect.</a:t>
            </a:r>
          </a:p>
        </p:txBody>
      </p:sp>
    </p:spTree>
    <p:extLst>
      <p:ext uri="{BB962C8B-B14F-4D97-AF65-F5344CB8AC3E}">
        <p14:creationId xmlns:p14="http://schemas.microsoft.com/office/powerpoint/2010/main" val="11292836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1400530"/>
          </a:xfrm>
        </p:spPr>
        <p:txBody>
          <a:bodyPr/>
          <a:lstStyle/>
          <a:p>
            <a:r>
              <a:rPr lang="en-US" dirty="0"/>
              <a:t>Goethe (1749-1832),</a:t>
            </a:r>
          </a:p>
        </p:txBody>
      </p:sp>
      <p:sp>
        <p:nvSpPr>
          <p:cNvPr id="3" name="Content Placeholder 2"/>
          <p:cNvSpPr>
            <a:spLocks noGrp="1"/>
          </p:cNvSpPr>
          <p:nvPr>
            <p:ph idx="1"/>
          </p:nvPr>
        </p:nvSpPr>
        <p:spPr>
          <a:xfrm>
            <a:off x="1103312" y="2052918"/>
            <a:ext cx="7167231" cy="4195481"/>
          </a:xfrm>
        </p:spPr>
        <p:txBody>
          <a:bodyPr/>
          <a:lstStyle/>
          <a:p>
            <a:r>
              <a:rPr lang="en-US" dirty="0"/>
              <a:t>Goethe (1749-1832) believed that the origin of each level of organism was based on a fundamental “primitive plan” from which the more complex features and organisms developed.</a:t>
            </a:r>
          </a:p>
        </p:txBody>
      </p:sp>
      <p:pic>
        <p:nvPicPr>
          <p:cNvPr id="5" name="Picture 4"/>
          <p:cNvPicPr>
            <a:picLocks noChangeAspect="1"/>
          </p:cNvPicPr>
          <p:nvPr/>
        </p:nvPicPr>
        <p:blipFill>
          <a:blip r:embed="rId2"/>
          <a:stretch>
            <a:fillRect/>
          </a:stretch>
        </p:blipFill>
        <p:spPr>
          <a:xfrm>
            <a:off x="8789158" y="201141"/>
            <a:ext cx="3240917" cy="6578418"/>
          </a:xfrm>
          <a:prstGeom prst="rect">
            <a:avLst/>
          </a:prstGeom>
        </p:spPr>
      </p:pic>
      <p:sp>
        <p:nvSpPr>
          <p:cNvPr id="6" name="Rectangle 5"/>
          <p:cNvSpPr/>
          <p:nvPr/>
        </p:nvSpPr>
        <p:spPr>
          <a:xfrm>
            <a:off x="646111" y="6263403"/>
            <a:ext cx="7685846" cy="369332"/>
          </a:xfrm>
          <a:prstGeom prst="rect">
            <a:avLst/>
          </a:prstGeom>
        </p:spPr>
        <p:txBody>
          <a:bodyPr wrap="square">
            <a:spAutoFit/>
          </a:bodyPr>
          <a:lstStyle/>
          <a:p>
            <a:r>
              <a:rPr lang="en-US" dirty="0">
                <a:hlinkClick r:id="rId3"/>
              </a:rPr>
              <a:t>https://en.wikipedia.org/wiki/Evolution_of_biological_complexity</a:t>
            </a:r>
            <a:r>
              <a:rPr lang="en-US" dirty="0"/>
              <a:t> </a:t>
            </a:r>
          </a:p>
        </p:txBody>
      </p:sp>
      <p:pic>
        <p:nvPicPr>
          <p:cNvPr id="1026" name="Picture 2" descr="Image result for evolution funny"/>
          <p:cNvPicPr>
            <a:picLocks noChangeAspect="1" noChangeArrowheads="1"/>
          </p:cNvPicPr>
          <p:nvPr/>
        </p:nvPicPr>
        <p:blipFill>
          <a:blip r:embed="rId4">
            <a:lum bright="70000" contrast="-70000"/>
            <a:extLst>
              <a:ext uri="{28A0092B-C50C-407E-A947-70E740481C1C}">
                <a14:useLocalDpi xmlns:a14="http://schemas.microsoft.com/office/drawing/2010/main" val="0"/>
              </a:ext>
            </a:extLst>
          </a:blip>
          <a:srcRect/>
          <a:stretch>
            <a:fillRect/>
          </a:stretch>
        </p:blipFill>
        <p:spPr bwMode="auto">
          <a:xfrm>
            <a:off x="2144255" y="2052918"/>
            <a:ext cx="4689557" cy="46895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16361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Natural Selection</a:t>
            </a:r>
          </a:p>
        </p:txBody>
      </p:sp>
      <p:sp>
        <p:nvSpPr>
          <p:cNvPr id="3" name="Content Placeholder 2"/>
          <p:cNvSpPr>
            <a:spLocks noGrp="1"/>
          </p:cNvSpPr>
          <p:nvPr>
            <p:ph idx="1"/>
          </p:nvPr>
        </p:nvSpPr>
        <p:spPr/>
        <p:txBody>
          <a:bodyPr/>
          <a:lstStyle/>
          <a:p>
            <a:r>
              <a:rPr lang="en-US" dirty="0"/>
              <a:t>Darwin proposed that inherited traits that were advantageous to survival, had a higher probability of being propagated to future generations. </a:t>
            </a:r>
          </a:p>
          <a:p>
            <a:r>
              <a:rPr lang="en-US" dirty="0"/>
              <a:t>The result would be adaptation, evolutionary modification of a population that improves each individuals’ chances of survival and reproductive success in the environment occupied by the population.</a:t>
            </a:r>
          </a:p>
          <a:p>
            <a:endParaRPr lang="en-US" dirty="0"/>
          </a:p>
        </p:txBody>
      </p:sp>
    </p:spTree>
    <p:extLst>
      <p:ext uri="{BB962C8B-B14F-4D97-AF65-F5344CB8AC3E}">
        <p14:creationId xmlns:p14="http://schemas.microsoft.com/office/powerpoint/2010/main" val="6083019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Natural Selection</a:t>
            </a:r>
          </a:p>
        </p:txBody>
      </p:sp>
      <p:sp>
        <p:nvSpPr>
          <p:cNvPr id="3" name="Content Placeholder 2"/>
          <p:cNvSpPr>
            <a:spLocks noGrp="1"/>
          </p:cNvSpPr>
          <p:nvPr>
            <p:ph idx="1"/>
          </p:nvPr>
        </p:nvSpPr>
        <p:spPr>
          <a:xfrm>
            <a:off x="646111" y="1511009"/>
            <a:ext cx="4437678" cy="4195481"/>
          </a:xfrm>
        </p:spPr>
        <p:txBody>
          <a:bodyPr/>
          <a:lstStyle/>
          <a:p>
            <a:r>
              <a:rPr lang="en-US" dirty="0"/>
              <a:t>The trait that that increases the survival of that species that evolved over generations is called an ADAPTATION. </a:t>
            </a:r>
          </a:p>
        </p:txBody>
      </p:sp>
      <p:sp>
        <p:nvSpPr>
          <p:cNvPr id="4" name="Rectangle 3"/>
          <p:cNvSpPr/>
          <p:nvPr/>
        </p:nvSpPr>
        <p:spPr>
          <a:xfrm>
            <a:off x="482338" y="4585785"/>
            <a:ext cx="5186932" cy="646331"/>
          </a:xfrm>
          <a:prstGeom prst="rect">
            <a:avLst/>
          </a:prstGeom>
        </p:spPr>
        <p:txBody>
          <a:bodyPr wrap="square">
            <a:spAutoFit/>
          </a:bodyPr>
          <a:lstStyle/>
          <a:p>
            <a:r>
              <a:rPr lang="en-US" dirty="0">
                <a:hlinkClick r:id="rId2"/>
              </a:rPr>
              <a:t>https://www.youtube.com/watch?v=YVvn8dpSAt0</a:t>
            </a:r>
            <a:r>
              <a:rPr lang="en-US" dirty="0"/>
              <a:t> </a:t>
            </a:r>
          </a:p>
        </p:txBody>
      </p:sp>
      <p:pic>
        <p:nvPicPr>
          <p:cNvPr id="5" name="Picture 4"/>
          <p:cNvPicPr>
            <a:picLocks noChangeAspect="1"/>
          </p:cNvPicPr>
          <p:nvPr/>
        </p:nvPicPr>
        <p:blipFill>
          <a:blip r:embed="rId3"/>
          <a:stretch>
            <a:fillRect/>
          </a:stretch>
        </p:blipFill>
        <p:spPr>
          <a:xfrm>
            <a:off x="779983" y="3490765"/>
            <a:ext cx="4657725" cy="895350"/>
          </a:xfrm>
          <a:prstGeom prst="rect">
            <a:avLst/>
          </a:prstGeom>
        </p:spPr>
      </p:pic>
      <p:sp>
        <p:nvSpPr>
          <p:cNvPr id="6" name="Rectangle 5"/>
          <p:cNvSpPr/>
          <p:nvPr/>
        </p:nvSpPr>
        <p:spPr>
          <a:xfrm>
            <a:off x="109691" y="5834926"/>
            <a:ext cx="6096000" cy="646331"/>
          </a:xfrm>
          <a:prstGeom prst="rect">
            <a:avLst/>
          </a:prstGeom>
        </p:spPr>
        <p:txBody>
          <a:bodyPr>
            <a:spAutoFit/>
          </a:bodyPr>
          <a:lstStyle/>
          <a:p>
            <a:r>
              <a:rPr lang="en-US" dirty="0">
                <a:hlinkClick r:id="rId4"/>
              </a:rPr>
              <a:t>http://listverse.com/2014/03/18/10-totally-weird-creature-adaptations/</a:t>
            </a:r>
            <a:r>
              <a:rPr lang="en-US" dirty="0"/>
              <a:t> </a:t>
            </a:r>
          </a:p>
        </p:txBody>
      </p:sp>
      <p:pic>
        <p:nvPicPr>
          <p:cNvPr id="7" name="Picture 6"/>
          <p:cNvPicPr>
            <a:picLocks noChangeAspect="1"/>
          </p:cNvPicPr>
          <p:nvPr/>
        </p:nvPicPr>
        <p:blipFill>
          <a:blip r:embed="rId5"/>
          <a:stretch>
            <a:fillRect/>
          </a:stretch>
        </p:blipFill>
        <p:spPr>
          <a:xfrm>
            <a:off x="5761038" y="1403475"/>
            <a:ext cx="6267049" cy="4174580"/>
          </a:xfrm>
          <a:prstGeom prst="rect">
            <a:avLst/>
          </a:prstGeom>
        </p:spPr>
      </p:pic>
    </p:spTree>
    <p:extLst>
      <p:ext uri="{BB962C8B-B14F-4D97-AF65-F5344CB8AC3E}">
        <p14:creationId xmlns:p14="http://schemas.microsoft.com/office/powerpoint/2010/main" val="25607250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Evolution by Natural </a:t>
            </a:r>
            <a:br>
              <a:rPr lang="en-US" dirty="0"/>
            </a:br>
            <a:r>
              <a:rPr lang="en-US" dirty="0"/>
              <a:t>Selection </a:t>
            </a:r>
          </a:p>
        </p:txBody>
      </p:sp>
      <p:sp>
        <p:nvSpPr>
          <p:cNvPr id="3" name="Content Placeholder 2"/>
          <p:cNvSpPr>
            <a:spLocks noGrp="1"/>
          </p:cNvSpPr>
          <p:nvPr>
            <p:ph idx="1"/>
          </p:nvPr>
        </p:nvSpPr>
        <p:spPr>
          <a:xfrm>
            <a:off x="1103313" y="2052918"/>
            <a:ext cx="6033758" cy="4195481"/>
          </a:xfrm>
        </p:spPr>
        <p:txBody>
          <a:bodyPr/>
          <a:lstStyle/>
          <a:p>
            <a:r>
              <a:rPr lang="en-US" dirty="0"/>
              <a:t>As a result of natural selection, the population changes over time; the frequency of favorable traits increases in successive generations, and unfavorable traits decrease or disappear.</a:t>
            </a:r>
          </a:p>
          <a:p>
            <a:endParaRPr lang="en-US" dirty="0"/>
          </a:p>
          <a:p>
            <a:r>
              <a:rPr lang="en-US" dirty="0"/>
              <a:t>1800 moths in London - video</a:t>
            </a:r>
          </a:p>
          <a:p>
            <a:endParaRPr lang="en-US" dirty="0"/>
          </a:p>
          <a:p>
            <a:endParaRPr lang="en-US" dirty="0"/>
          </a:p>
        </p:txBody>
      </p:sp>
      <p:sp>
        <p:nvSpPr>
          <p:cNvPr id="4" name="Rectangle 3"/>
          <p:cNvSpPr/>
          <p:nvPr/>
        </p:nvSpPr>
        <p:spPr>
          <a:xfrm>
            <a:off x="372711" y="6063733"/>
            <a:ext cx="5910592" cy="369332"/>
          </a:xfrm>
          <a:prstGeom prst="rect">
            <a:avLst/>
          </a:prstGeom>
        </p:spPr>
        <p:txBody>
          <a:bodyPr wrap="none">
            <a:spAutoFit/>
          </a:bodyPr>
          <a:lstStyle/>
          <a:p>
            <a:r>
              <a:rPr lang="en-US" dirty="0">
                <a:hlinkClick r:id="rId2"/>
              </a:rPr>
              <a:t>https://www.youtube.com/watch?v=aTftyFboC_M</a:t>
            </a:r>
            <a:r>
              <a:rPr lang="en-US" dirty="0"/>
              <a:t> </a:t>
            </a:r>
          </a:p>
        </p:txBody>
      </p:sp>
      <p:pic>
        <p:nvPicPr>
          <p:cNvPr id="5" name="Picture 4"/>
          <p:cNvPicPr>
            <a:picLocks noChangeAspect="1"/>
          </p:cNvPicPr>
          <p:nvPr/>
        </p:nvPicPr>
        <p:blipFill>
          <a:blip r:embed="rId3"/>
          <a:stretch>
            <a:fillRect/>
          </a:stretch>
        </p:blipFill>
        <p:spPr>
          <a:xfrm>
            <a:off x="8158349" y="-73474"/>
            <a:ext cx="4033652" cy="6931474"/>
          </a:xfrm>
          <a:prstGeom prst="rect">
            <a:avLst/>
          </a:prstGeom>
        </p:spPr>
      </p:pic>
    </p:spTree>
    <p:extLst>
      <p:ext uri="{BB962C8B-B14F-4D97-AF65-F5344CB8AC3E}">
        <p14:creationId xmlns:p14="http://schemas.microsoft.com/office/powerpoint/2010/main" val="13684729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2" y="452718"/>
            <a:ext cx="4294024" cy="1400530"/>
          </a:xfrm>
        </p:spPr>
        <p:txBody>
          <a:bodyPr/>
          <a:lstStyle/>
          <a:p>
            <a:r>
              <a:rPr lang="en-US" sz="3200" dirty="0"/>
              <a:t>Evolution by natural selection results from four natural conditions:</a:t>
            </a:r>
            <a:br>
              <a:rPr lang="en-US" sz="3200" dirty="0"/>
            </a:br>
            <a:br>
              <a:rPr lang="en-US" sz="3200" dirty="0"/>
            </a:br>
            <a:r>
              <a:rPr lang="en-US" sz="3200" dirty="0"/>
              <a:t>#1</a:t>
            </a:r>
          </a:p>
        </p:txBody>
      </p:sp>
      <p:sp>
        <p:nvSpPr>
          <p:cNvPr id="3" name="Content Placeholder 2"/>
          <p:cNvSpPr>
            <a:spLocks noGrp="1"/>
          </p:cNvSpPr>
          <p:nvPr>
            <p:ph idx="1"/>
          </p:nvPr>
        </p:nvSpPr>
        <p:spPr>
          <a:xfrm>
            <a:off x="275762" y="3786539"/>
            <a:ext cx="8946541" cy="1263488"/>
          </a:xfrm>
        </p:spPr>
        <p:txBody>
          <a:bodyPr>
            <a:normAutofit/>
          </a:bodyPr>
          <a:lstStyle/>
          <a:p>
            <a:pPr marL="0" indent="0">
              <a:buNone/>
            </a:pPr>
            <a:r>
              <a:rPr lang="en-US" b="1" dirty="0"/>
              <a:t>High reproductive capacity. </a:t>
            </a:r>
          </a:p>
          <a:p>
            <a:pPr marL="0" indent="0">
              <a:buNone/>
            </a:pPr>
            <a:r>
              <a:rPr lang="en-US" dirty="0"/>
              <a:t>	Each species produces more</a:t>
            </a:r>
          </a:p>
          <a:p>
            <a:pPr marL="0" indent="0">
              <a:buNone/>
            </a:pPr>
            <a:r>
              <a:rPr lang="en-US" dirty="0"/>
              <a:t> offspring than will survive to maturity. </a:t>
            </a:r>
          </a:p>
        </p:txBody>
      </p:sp>
      <p:pic>
        <p:nvPicPr>
          <p:cNvPr id="5" name="Picture 4"/>
          <p:cNvPicPr>
            <a:picLocks noChangeAspect="1"/>
          </p:cNvPicPr>
          <p:nvPr/>
        </p:nvPicPr>
        <p:blipFill>
          <a:blip r:embed="rId2"/>
          <a:stretch>
            <a:fillRect/>
          </a:stretch>
        </p:blipFill>
        <p:spPr>
          <a:xfrm>
            <a:off x="5064574" y="1555668"/>
            <a:ext cx="7127426" cy="5156585"/>
          </a:xfrm>
          <a:prstGeom prst="rect">
            <a:avLst/>
          </a:prstGeom>
        </p:spPr>
      </p:pic>
    </p:spTree>
    <p:extLst>
      <p:ext uri="{BB962C8B-B14F-4D97-AF65-F5344CB8AC3E}">
        <p14:creationId xmlns:p14="http://schemas.microsoft.com/office/powerpoint/2010/main" val="17403540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Rectangle 6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2" name="Freeform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811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73" name="Freeform 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1404667" y="2756642"/>
            <a:ext cx="6858000" cy="1344715"/>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pic>
        <p:nvPicPr>
          <p:cNvPr id="2052" name="Picture 4" descr="Image result for inherited traits"/>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5048452" y="3562395"/>
            <a:ext cx="5947320" cy="2661426"/>
          </a:xfrm>
          <a:prstGeom prst="rect">
            <a:avLst/>
          </a:prstGeom>
          <a:noFill/>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35223" y="629266"/>
            <a:ext cx="3116690" cy="5594554"/>
          </a:xfrm>
        </p:spPr>
        <p:txBody>
          <a:bodyPr anchor="ctr">
            <a:normAutofit/>
          </a:bodyPr>
          <a:lstStyle/>
          <a:p>
            <a:pPr>
              <a:lnSpc>
                <a:spcPct val="80000"/>
              </a:lnSpc>
            </a:pPr>
            <a:r>
              <a:rPr lang="en-US" sz="4400" dirty="0"/>
              <a:t>Evolution by natural selection results from four natural conditions:</a:t>
            </a:r>
            <a:br>
              <a:rPr lang="en-US" sz="4400" dirty="0"/>
            </a:br>
            <a:br>
              <a:rPr lang="en-US" sz="4400" dirty="0"/>
            </a:br>
            <a:r>
              <a:rPr lang="en-US" sz="4400" dirty="0"/>
              <a:t>#2</a:t>
            </a:r>
          </a:p>
        </p:txBody>
      </p:sp>
      <p:sp>
        <p:nvSpPr>
          <p:cNvPr id="3" name="Content Placeholder 2"/>
          <p:cNvSpPr>
            <a:spLocks noGrp="1"/>
          </p:cNvSpPr>
          <p:nvPr>
            <p:ph idx="1"/>
          </p:nvPr>
        </p:nvSpPr>
        <p:spPr>
          <a:xfrm>
            <a:off x="4507582" y="142504"/>
            <a:ext cx="6203961" cy="3153101"/>
          </a:xfrm>
        </p:spPr>
        <p:txBody>
          <a:bodyPr>
            <a:noAutofit/>
          </a:bodyPr>
          <a:lstStyle/>
          <a:p>
            <a:pPr marL="0" indent="0">
              <a:lnSpc>
                <a:spcPct val="80000"/>
              </a:lnSpc>
              <a:buNone/>
            </a:pPr>
            <a:r>
              <a:rPr lang="en-US" sz="1800" b="1" dirty="0">
                <a:solidFill>
                  <a:schemeClr val="bg1"/>
                </a:solidFill>
              </a:rPr>
              <a:t>#2 Heritable variation. </a:t>
            </a:r>
          </a:p>
          <a:p>
            <a:pPr marL="0" indent="0">
              <a:lnSpc>
                <a:spcPct val="80000"/>
              </a:lnSpc>
              <a:buNone/>
            </a:pPr>
            <a:endParaRPr lang="en-US" sz="1800" b="1" dirty="0">
              <a:solidFill>
                <a:schemeClr val="bg1"/>
              </a:solidFill>
            </a:endParaRPr>
          </a:p>
          <a:p>
            <a:pPr marL="0" indent="0">
              <a:lnSpc>
                <a:spcPct val="80000"/>
              </a:lnSpc>
              <a:buNone/>
            </a:pPr>
            <a:r>
              <a:rPr lang="en-US" sz="1800" dirty="0">
                <a:solidFill>
                  <a:schemeClr val="bg1"/>
                </a:solidFill>
              </a:rPr>
              <a:t>	The individuals in a population exhibit variation. </a:t>
            </a:r>
          </a:p>
          <a:p>
            <a:pPr marL="0" indent="0">
              <a:lnSpc>
                <a:spcPct val="80000"/>
              </a:lnSpc>
              <a:buNone/>
            </a:pPr>
            <a:r>
              <a:rPr lang="en-US" sz="1800" dirty="0">
                <a:solidFill>
                  <a:schemeClr val="bg1"/>
                </a:solidFill>
              </a:rPr>
              <a:t>	Some traits improve the chances of an individual’s survival and reproductive success.</a:t>
            </a:r>
          </a:p>
          <a:p>
            <a:pPr marL="0" indent="0">
              <a:lnSpc>
                <a:spcPct val="80000"/>
              </a:lnSpc>
              <a:buNone/>
            </a:pPr>
            <a:endParaRPr lang="en-US" sz="1800" dirty="0">
              <a:solidFill>
                <a:schemeClr val="bg1"/>
              </a:solidFill>
            </a:endParaRPr>
          </a:p>
          <a:p>
            <a:pPr marL="0" indent="0">
              <a:lnSpc>
                <a:spcPct val="80000"/>
              </a:lnSpc>
              <a:buNone/>
            </a:pPr>
            <a:r>
              <a:rPr lang="en-US" sz="1800" dirty="0">
                <a:solidFill>
                  <a:schemeClr val="bg1"/>
                </a:solidFill>
              </a:rPr>
              <a:t>	 The variation necessary for evolution by natural selection must be inherited so that it can be passed to offspring. </a:t>
            </a:r>
          </a:p>
        </p:txBody>
      </p:sp>
    </p:spTree>
    <p:extLst>
      <p:ext uri="{BB962C8B-B14F-4D97-AF65-F5344CB8AC3E}">
        <p14:creationId xmlns:p14="http://schemas.microsoft.com/office/powerpoint/2010/main" val="5699930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ecology competition"/>
          <p:cNvPicPr>
            <a:picLocks noChangeAspect="1" noChangeArrowheads="1"/>
          </p:cNvPicPr>
          <p:nvPr/>
        </p:nvPicPr>
        <p:blipFill rotWithShape="1">
          <a:blip r:embed="rId2">
            <a:extLst>
              <a:ext uri="{28A0092B-C50C-407E-A947-70E740481C1C}">
                <a14:useLocalDpi xmlns:a14="http://schemas.microsoft.com/office/drawing/2010/main" val="0"/>
              </a:ext>
            </a:extLst>
          </a:blip>
          <a:srcRect l="2561" r="-2" b="-2"/>
          <a:stretch/>
        </p:blipFill>
        <p:spPr bwMode="auto">
          <a:xfrm>
            <a:off x="648930" y="2052213"/>
            <a:ext cx="5451627" cy="4196185"/>
          </a:xfrm>
          <a:prstGeom prst="rect">
            <a:avLst/>
          </a:prstGeom>
          <a:noFill/>
          <a:effectLst>
            <a:outerShdw blurRad="50800" dist="38100" dir="5400000" algn="t" rotWithShape="0">
              <a:prstClr val="black">
                <a:alpha val="43000"/>
              </a:prstClr>
            </a:outerShdw>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48930" y="629266"/>
            <a:ext cx="9252154" cy="1223983"/>
          </a:xfrm>
        </p:spPr>
        <p:txBody>
          <a:bodyPr>
            <a:normAutofit/>
          </a:bodyPr>
          <a:lstStyle/>
          <a:p>
            <a:pPr>
              <a:lnSpc>
                <a:spcPct val="80000"/>
              </a:lnSpc>
            </a:pPr>
            <a:r>
              <a:rPr lang="en-US" sz="2300"/>
              <a:t>Evolution by natural selection results from four natural conditions:</a:t>
            </a:r>
            <a:br>
              <a:rPr lang="en-US" sz="2300"/>
            </a:br>
            <a:br>
              <a:rPr lang="en-US" sz="2300"/>
            </a:br>
            <a:r>
              <a:rPr lang="en-US" sz="2300"/>
              <a:t>#3</a:t>
            </a:r>
          </a:p>
        </p:txBody>
      </p:sp>
      <p:sp>
        <p:nvSpPr>
          <p:cNvPr id="3" name="Content Placeholder 2"/>
          <p:cNvSpPr>
            <a:spLocks noGrp="1"/>
          </p:cNvSpPr>
          <p:nvPr>
            <p:ph idx="1"/>
          </p:nvPr>
        </p:nvSpPr>
        <p:spPr>
          <a:xfrm>
            <a:off x="6750752" y="2052214"/>
            <a:ext cx="4338409" cy="4196185"/>
          </a:xfrm>
        </p:spPr>
        <p:txBody>
          <a:bodyPr>
            <a:normAutofit/>
          </a:bodyPr>
          <a:lstStyle/>
          <a:p>
            <a:pPr marL="0" indent="0">
              <a:lnSpc>
                <a:spcPct val="90000"/>
              </a:lnSpc>
              <a:buNone/>
            </a:pPr>
            <a:r>
              <a:rPr lang="en-US" b="1" dirty="0"/>
              <a:t>Limits on population growth, or a struggle for existence. </a:t>
            </a:r>
            <a:endParaRPr lang="en-US" b="1"/>
          </a:p>
          <a:p>
            <a:pPr marL="0" indent="0">
              <a:lnSpc>
                <a:spcPct val="90000"/>
              </a:lnSpc>
              <a:buNone/>
            </a:pPr>
            <a:r>
              <a:rPr lang="en-US" dirty="0"/>
              <a:t>	Only so much food, water, light, growing space, and so on are 	</a:t>
            </a:r>
            <a:endParaRPr lang="en-US"/>
          </a:p>
          <a:p>
            <a:pPr marL="0" indent="0">
              <a:lnSpc>
                <a:spcPct val="90000"/>
              </a:lnSpc>
              <a:buNone/>
            </a:pPr>
            <a:r>
              <a:rPr lang="en-US" dirty="0"/>
              <a:t>	available to a population, and organisms compete with one </a:t>
            </a:r>
            <a:endParaRPr lang="en-US"/>
          </a:p>
          <a:p>
            <a:pPr marL="0" indent="0">
              <a:lnSpc>
                <a:spcPct val="90000"/>
              </a:lnSpc>
              <a:buNone/>
            </a:pPr>
            <a:r>
              <a:rPr lang="en-US" dirty="0"/>
              <a:t>	another for the limited resources available to them. </a:t>
            </a:r>
            <a:endParaRPr lang="en-US"/>
          </a:p>
          <a:p>
            <a:pPr marL="0" indent="0">
              <a:lnSpc>
                <a:spcPct val="90000"/>
              </a:lnSpc>
              <a:buNone/>
            </a:pPr>
            <a:r>
              <a:rPr lang="en-US" dirty="0"/>
              <a:t>	Other limits on population growth include predators and diseases. </a:t>
            </a:r>
            <a:endParaRPr lang="en-US"/>
          </a:p>
          <a:p>
            <a:pPr marL="0" indent="0">
              <a:lnSpc>
                <a:spcPct val="90000"/>
              </a:lnSpc>
              <a:buNone/>
            </a:pPr>
            <a:endParaRPr lang="en-US"/>
          </a:p>
        </p:txBody>
      </p:sp>
    </p:spTree>
    <p:extLst>
      <p:ext uri="{BB962C8B-B14F-4D97-AF65-F5344CB8AC3E}">
        <p14:creationId xmlns:p14="http://schemas.microsoft.com/office/powerpoint/2010/main" val="7661381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6532611" cy="1400530"/>
          </a:xfrm>
        </p:spPr>
        <p:txBody>
          <a:bodyPr/>
          <a:lstStyle/>
          <a:p>
            <a:r>
              <a:rPr lang="en-US" dirty="0"/>
              <a:t>Recent Evolution in Humans</a:t>
            </a:r>
            <a:br>
              <a:rPr lang="en-US" dirty="0"/>
            </a:br>
            <a:r>
              <a:rPr lang="en-US" dirty="0"/>
              <a:t>1. Drinking milk as adults</a:t>
            </a:r>
            <a:br>
              <a:rPr lang="en-US" dirty="0"/>
            </a:br>
            <a:endParaRPr lang="en-US" dirty="0"/>
          </a:p>
        </p:txBody>
      </p:sp>
      <p:sp>
        <p:nvSpPr>
          <p:cNvPr id="3" name="Content Placeholder 2"/>
          <p:cNvSpPr>
            <a:spLocks noGrp="1"/>
          </p:cNvSpPr>
          <p:nvPr>
            <p:ph idx="1"/>
          </p:nvPr>
        </p:nvSpPr>
        <p:spPr>
          <a:xfrm>
            <a:off x="1103313" y="2579427"/>
            <a:ext cx="5979876" cy="3668972"/>
          </a:xfrm>
        </p:spPr>
        <p:txBody>
          <a:bodyPr/>
          <a:lstStyle/>
          <a:p>
            <a:pPr lvl="1"/>
            <a:r>
              <a:rPr lang="en-US" dirty="0"/>
              <a:t>All mammals (besides humans) stop producing lactase after weaning.</a:t>
            </a:r>
          </a:p>
          <a:p>
            <a:pPr lvl="1"/>
            <a:r>
              <a:rPr lang="en-US" dirty="0"/>
              <a:t>Lactase is needed to breakdown lactose (milk sugar) in the body.</a:t>
            </a:r>
          </a:p>
          <a:p>
            <a:pPr lvl="1"/>
            <a:r>
              <a:rPr lang="en-US" dirty="0"/>
              <a:t>This means that they will no longer be able to digest milk when they get older.</a:t>
            </a:r>
          </a:p>
        </p:txBody>
      </p:sp>
      <p:sp>
        <p:nvSpPr>
          <p:cNvPr id="5" name="AutoShape 2" descr="Image result for milk cut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p:cNvPicPr>
            <a:picLocks noChangeAspect="1"/>
          </p:cNvPicPr>
          <p:nvPr/>
        </p:nvPicPr>
        <p:blipFill>
          <a:blip r:embed="rId2"/>
          <a:stretch>
            <a:fillRect/>
          </a:stretch>
        </p:blipFill>
        <p:spPr>
          <a:xfrm>
            <a:off x="7339642" y="7937"/>
            <a:ext cx="4852358" cy="6858000"/>
          </a:xfrm>
          <a:prstGeom prst="rect">
            <a:avLst/>
          </a:prstGeom>
        </p:spPr>
      </p:pic>
    </p:spTree>
    <p:extLst>
      <p:ext uri="{BB962C8B-B14F-4D97-AF65-F5344CB8AC3E}">
        <p14:creationId xmlns:p14="http://schemas.microsoft.com/office/powerpoint/2010/main" val="20184082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Evolution by natural selection results from four natural conditions:</a:t>
            </a:r>
            <a:br>
              <a:rPr lang="en-US" dirty="0"/>
            </a:br>
            <a:br>
              <a:rPr lang="en-US" dirty="0"/>
            </a:br>
            <a:r>
              <a:rPr lang="en-US" dirty="0"/>
              <a:t>#4</a:t>
            </a:r>
          </a:p>
        </p:txBody>
      </p:sp>
      <p:sp>
        <p:nvSpPr>
          <p:cNvPr id="3" name="Content Placeholder 2"/>
          <p:cNvSpPr>
            <a:spLocks noGrp="1"/>
          </p:cNvSpPr>
          <p:nvPr>
            <p:ph idx="1"/>
          </p:nvPr>
        </p:nvSpPr>
        <p:spPr>
          <a:xfrm>
            <a:off x="1908530" y="2039271"/>
            <a:ext cx="8946541" cy="4195481"/>
          </a:xfrm>
        </p:spPr>
        <p:txBody>
          <a:bodyPr>
            <a:normAutofit/>
          </a:bodyPr>
          <a:lstStyle/>
          <a:p>
            <a:pPr marL="0" indent="0">
              <a:buNone/>
            </a:pPr>
            <a:r>
              <a:rPr lang="en-US" sz="2400" b="1" dirty="0"/>
              <a:t>Differential reproductive success. </a:t>
            </a:r>
          </a:p>
          <a:p>
            <a:pPr marL="0" indent="0">
              <a:buNone/>
            </a:pPr>
            <a:r>
              <a:rPr lang="en-US" dirty="0"/>
              <a:t>	Reproduction is the key to natural selection: </a:t>
            </a:r>
          </a:p>
          <a:p>
            <a:pPr marL="0" indent="0">
              <a:buNone/>
            </a:pPr>
            <a:r>
              <a:rPr lang="en-US" dirty="0"/>
              <a:t>			</a:t>
            </a:r>
            <a:r>
              <a:rPr lang="en-US" b="1" u="sng" dirty="0"/>
              <a:t>The best-adapted individuals reproduce most successfully, 			       whereas less fit individuals die prematurely or produce 					fewer or less viable offspring. </a:t>
            </a:r>
          </a:p>
          <a:p>
            <a:pPr marL="0" indent="0">
              <a:buNone/>
            </a:pPr>
            <a:r>
              <a:rPr lang="en-US" dirty="0"/>
              <a:t>			In some cases, enough changes may accumulate over 				time in geographically separated populations (often with 				slightly different environments) to produce new species.</a:t>
            </a:r>
          </a:p>
          <a:p>
            <a:pPr marL="0" indent="0">
              <a:buNone/>
            </a:pPr>
            <a:endParaRPr lang="en-US" dirty="0"/>
          </a:p>
        </p:txBody>
      </p:sp>
    </p:spTree>
    <p:extLst>
      <p:ext uri="{BB962C8B-B14F-4D97-AF65-F5344CB8AC3E}">
        <p14:creationId xmlns:p14="http://schemas.microsoft.com/office/powerpoint/2010/main" val="38224268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Charles Darwin</a:t>
            </a:r>
          </a:p>
        </p:txBody>
      </p:sp>
      <p:sp>
        <p:nvSpPr>
          <p:cNvPr id="3" name="Content Placeholder 2"/>
          <p:cNvSpPr>
            <a:spLocks noGrp="1"/>
          </p:cNvSpPr>
          <p:nvPr>
            <p:ph idx="1"/>
          </p:nvPr>
        </p:nvSpPr>
        <p:spPr/>
        <p:txBody>
          <a:bodyPr>
            <a:normAutofit/>
          </a:bodyPr>
          <a:lstStyle/>
          <a:p>
            <a:r>
              <a:rPr lang="en-US" dirty="0"/>
              <a:t>Charles Darwin visited the Galápagos Islands off the coast of Ecuador. </a:t>
            </a:r>
          </a:p>
          <a:p>
            <a:r>
              <a:rPr lang="en-US" dirty="0"/>
              <a:t>Among the species he studied, he studied 14 different finch species found on the island.</a:t>
            </a:r>
          </a:p>
          <a:p>
            <a:r>
              <a:rPr lang="en-US" dirty="0"/>
              <a:t>Each finch species was unique with special adaptations that helped it survive it its environment. </a:t>
            </a:r>
          </a:p>
          <a:p>
            <a:r>
              <a:rPr lang="en-US" dirty="0"/>
              <a:t>These adaptive traits were different from finches living on the South American mainland.</a:t>
            </a:r>
          </a:p>
        </p:txBody>
      </p:sp>
    </p:spTree>
    <p:extLst>
      <p:ext uri="{BB962C8B-B14F-4D97-AF65-F5344CB8AC3E}">
        <p14:creationId xmlns:p14="http://schemas.microsoft.com/office/powerpoint/2010/main" val="23829132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Charles Darwin</a:t>
            </a:r>
          </a:p>
        </p:txBody>
      </p:sp>
      <p:sp>
        <p:nvSpPr>
          <p:cNvPr id="3" name="Content Placeholder 2"/>
          <p:cNvSpPr>
            <a:spLocks noGrp="1"/>
          </p:cNvSpPr>
          <p:nvPr>
            <p:ph idx="1"/>
          </p:nvPr>
        </p:nvSpPr>
        <p:spPr/>
        <p:txBody>
          <a:bodyPr>
            <a:normAutofit/>
          </a:bodyPr>
          <a:lstStyle/>
          <a:p>
            <a:r>
              <a:rPr lang="en-US" dirty="0"/>
              <a:t>The finch species, although similar in color and overall size, exhibit remarkable variation in the shape and size of their beaks, which are used to feed on a variety of foods.</a:t>
            </a:r>
          </a:p>
          <a:p>
            <a:pPr marL="0" indent="0">
              <a:buNone/>
            </a:pPr>
            <a:r>
              <a:rPr lang="en-US" dirty="0"/>
              <a:t> Darwin realized that the 14 species of Galápagos finches descended from a single common ancestor—one or a small population of finches that originally colonized the Galápagos from the South American mainland. Over many generations, the surviving finch populations underwent natural selection, making them better adapted to their environments, including feeding on specific food sources. The evolution of these finches continues to be actively studied by researchers.</a:t>
            </a:r>
          </a:p>
          <a:p>
            <a:endParaRPr lang="en-US" dirty="0"/>
          </a:p>
        </p:txBody>
      </p:sp>
    </p:spTree>
    <p:extLst>
      <p:ext uri="{BB962C8B-B14F-4D97-AF65-F5344CB8AC3E}">
        <p14:creationId xmlns:p14="http://schemas.microsoft.com/office/powerpoint/2010/main" val="38463779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Rectangle 7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48930" y="629266"/>
            <a:ext cx="3322912" cy="1641987"/>
          </a:xfrm>
        </p:spPr>
        <p:txBody>
          <a:bodyPr>
            <a:normAutofit/>
          </a:bodyPr>
          <a:lstStyle/>
          <a:p>
            <a:r>
              <a:rPr lang="en-US" b="1"/>
              <a:t>Darwin’s Finches</a:t>
            </a:r>
          </a:p>
        </p:txBody>
      </p:sp>
      <p:sp>
        <p:nvSpPr>
          <p:cNvPr id="3" name="Content Placeholder 2"/>
          <p:cNvSpPr>
            <a:spLocks noGrp="1"/>
          </p:cNvSpPr>
          <p:nvPr>
            <p:ph idx="1"/>
          </p:nvPr>
        </p:nvSpPr>
        <p:spPr>
          <a:xfrm>
            <a:off x="647701" y="2438401"/>
            <a:ext cx="3324141" cy="3809998"/>
          </a:xfrm>
        </p:spPr>
        <p:txBody>
          <a:bodyPr>
            <a:normAutofit/>
          </a:bodyPr>
          <a:lstStyle/>
          <a:p>
            <a:r>
              <a:rPr lang="en-US" sz="2800" dirty="0"/>
              <a:t>Each species’ beak  was specially adapted to find and eat a specific diet. </a:t>
            </a:r>
          </a:p>
        </p:txBody>
      </p:sp>
      <p:pic>
        <p:nvPicPr>
          <p:cNvPr id="13318" name="Picture 6" descr="Image result for darwin's finches"/>
          <p:cNvPicPr>
            <a:picLocks noChangeAspect="1" noChangeArrowheads="1"/>
          </p:cNvPicPr>
          <p:nvPr/>
        </p:nvPicPr>
        <p:blipFill rotWithShape="1">
          <a:blip r:embed="rId2">
            <a:extLst>
              <a:ext uri="{28A0092B-C50C-407E-A947-70E740481C1C}">
                <a14:useLocalDpi xmlns:a14="http://schemas.microsoft.com/office/drawing/2010/main" val="0"/>
              </a:ext>
            </a:extLst>
          </a:blip>
          <a:srcRect l="3101" r="4795"/>
          <a:stretch/>
        </p:blipFill>
        <p:spPr bwMode="auto">
          <a:xfrm>
            <a:off x="4619544" y="609601"/>
            <a:ext cx="6924756" cy="5638797"/>
          </a:xfrm>
          <a:prstGeom prst="rect">
            <a:avLst/>
          </a:prstGeom>
          <a:noFill/>
          <a:effectLst>
            <a:outerShdw blurRad="50800" dist="38100" dir="5400000" algn="t" rotWithShape="0">
              <a:prstClr val="black">
                <a:alpha val="43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03354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Trying to Organize Organisms</a:t>
            </a:r>
          </a:p>
        </p:txBody>
      </p:sp>
      <p:sp>
        <p:nvSpPr>
          <p:cNvPr id="3" name="Content Placeholder 2"/>
          <p:cNvSpPr>
            <a:spLocks noGrp="1"/>
          </p:cNvSpPr>
          <p:nvPr>
            <p:ph idx="1"/>
          </p:nvPr>
        </p:nvSpPr>
        <p:spPr/>
        <p:txBody>
          <a:bodyPr>
            <a:normAutofit/>
          </a:bodyPr>
          <a:lstStyle/>
          <a:p>
            <a:r>
              <a:rPr lang="en-US" dirty="0"/>
              <a:t>Until the invention of the microscope in late 1590’s (by Zacharias (son) and Hans (father) Jansen), scientists thought there were only 2 broad categories of organisms on Earth; 1) Plants and, 2) Animals.</a:t>
            </a:r>
          </a:p>
          <a:p>
            <a:endParaRPr lang="en-US" dirty="0"/>
          </a:p>
          <a:p>
            <a:r>
              <a:rPr lang="en-US" dirty="0"/>
              <a:t>Scientists had to rethink this idea when they discovered bacteria (prokaryotic cells). Bacteria were distinctly different and separate from plant or animal cells.</a:t>
            </a:r>
          </a:p>
          <a:p>
            <a:pPr lvl="1"/>
            <a:r>
              <a:rPr lang="en-US" dirty="0"/>
              <a:t>Bacteria have a prokaryotic cell structure: They lack organelles enclosed by membranes, including a nucleus. </a:t>
            </a:r>
          </a:p>
          <a:p>
            <a:pPr marL="0" indent="0">
              <a:buNone/>
            </a:pPr>
            <a:endParaRPr lang="en-US" dirty="0"/>
          </a:p>
        </p:txBody>
      </p:sp>
    </p:spTree>
    <p:extLst>
      <p:ext uri="{BB962C8B-B14F-4D97-AF65-F5344CB8AC3E}">
        <p14:creationId xmlns:p14="http://schemas.microsoft.com/office/powerpoint/2010/main" val="9557475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There are 2 sub-divisions of prokaryotes</a:t>
            </a:r>
          </a:p>
        </p:txBody>
      </p:sp>
      <p:sp>
        <p:nvSpPr>
          <p:cNvPr id="3" name="Content Placeholder 2"/>
          <p:cNvSpPr>
            <a:spLocks noGrp="1"/>
          </p:cNvSpPr>
          <p:nvPr>
            <p:ph idx="1"/>
          </p:nvPr>
        </p:nvSpPr>
        <p:spPr/>
        <p:txBody>
          <a:bodyPr>
            <a:normAutofit/>
          </a:bodyPr>
          <a:lstStyle/>
          <a:p>
            <a:r>
              <a:rPr lang="en-US" dirty="0"/>
              <a:t>The prokaryotes fall into two groups that are sufficiently distinct from each other to be classified into two kingdoms, Archaea and Bacteria. </a:t>
            </a:r>
          </a:p>
          <a:p>
            <a:r>
              <a:rPr lang="en-US" dirty="0"/>
              <a:t>The archaea frequently live in </a:t>
            </a:r>
            <a:r>
              <a:rPr lang="en-US" dirty="0" err="1"/>
              <a:t>oxygendeficient</a:t>
            </a:r>
            <a:r>
              <a:rPr lang="en-US" dirty="0"/>
              <a:t> environments and are often adapted to harsh conditions; these include hot springs (like Old Faithful, at Yellowstone), salt ponds, and hydrothermal vents</a:t>
            </a:r>
          </a:p>
          <a:p>
            <a:endParaRPr lang="en-US" dirty="0"/>
          </a:p>
          <a:p>
            <a:r>
              <a:rPr lang="en-US" dirty="0"/>
              <a:t>Raven, Peter H.; </a:t>
            </a:r>
            <a:r>
              <a:rPr lang="en-US" dirty="0" err="1"/>
              <a:t>Hassenzahl</a:t>
            </a:r>
            <a:r>
              <a:rPr lang="en-US" dirty="0"/>
              <a:t>, David M.; Hager, Mary Catherine; Gift, Nancy Y.. Environment, 9th Edition (Page 86). Wiley. Kindle Edition.</a:t>
            </a:r>
          </a:p>
        </p:txBody>
      </p:sp>
    </p:spTree>
    <p:extLst>
      <p:ext uri="{BB962C8B-B14F-4D97-AF65-F5344CB8AC3E}">
        <p14:creationId xmlns:p14="http://schemas.microsoft.com/office/powerpoint/2010/main" val="6045935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There are 2 sub-divisions of prokaryotes</a:t>
            </a:r>
          </a:p>
        </p:txBody>
      </p:sp>
      <p:sp>
        <p:nvSpPr>
          <p:cNvPr id="3" name="Content Placeholder 2"/>
          <p:cNvSpPr>
            <a:spLocks noGrp="1"/>
          </p:cNvSpPr>
          <p:nvPr>
            <p:ph idx="1"/>
          </p:nvPr>
        </p:nvSpPr>
        <p:spPr/>
        <p:txBody>
          <a:bodyPr>
            <a:normAutofit/>
          </a:bodyPr>
          <a:lstStyle/>
          <a:p>
            <a:r>
              <a:rPr lang="en-US" dirty="0"/>
              <a:t>The archaea frequently live in oxygen-deficient environments and are often adapted to harsh conditions; these include hot springs (like Old Faithful, at Yellowstone), salt ponds, and hydrothermal vents (see Case in Point: Life Without the Sun, in Chapter 3). </a:t>
            </a:r>
          </a:p>
          <a:p>
            <a:r>
              <a:rPr lang="en-US" dirty="0"/>
              <a:t>The thousands of remaining kinds of prokaryotes are collectively called bacteria.</a:t>
            </a:r>
          </a:p>
        </p:txBody>
      </p:sp>
    </p:spTree>
    <p:extLst>
      <p:ext uri="{BB962C8B-B14F-4D97-AF65-F5344CB8AC3E}">
        <p14:creationId xmlns:p14="http://schemas.microsoft.com/office/powerpoint/2010/main" val="8435514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Eukaryotes</a:t>
            </a:r>
          </a:p>
        </p:txBody>
      </p:sp>
      <p:sp>
        <p:nvSpPr>
          <p:cNvPr id="3" name="Content Placeholder 2"/>
          <p:cNvSpPr>
            <a:spLocks noGrp="1"/>
          </p:cNvSpPr>
          <p:nvPr>
            <p:ph idx="1"/>
          </p:nvPr>
        </p:nvSpPr>
        <p:spPr/>
        <p:txBody>
          <a:bodyPr/>
          <a:lstStyle/>
          <a:p>
            <a:r>
              <a:rPr lang="en-US" dirty="0"/>
              <a:t>The eukaryotes, organisms with eukaryotic cells.</a:t>
            </a:r>
          </a:p>
          <a:p>
            <a:pPr lvl="1"/>
            <a:r>
              <a:rPr lang="en-US" dirty="0"/>
              <a:t>Are divided into four kingdoms of living things, </a:t>
            </a:r>
          </a:p>
          <a:p>
            <a:pPr lvl="2"/>
            <a:r>
              <a:rPr lang="en-US" dirty="0"/>
              <a:t>1) plants, </a:t>
            </a:r>
          </a:p>
          <a:p>
            <a:pPr lvl="2"/>
            <a:r>
              <a:rPr lang="en-US" dirty="0"/>
              <a:t>2) animals, </a:t>
            </a:r>
          </a:p>
          <a:p>
            <a:pPr lvl="2"/>
            <a:r>
              <a:rPr lang="en-US" dirty="0"/>
              <a:t>3) protists, and </a:t>
            </a:r>
          </a:p>
          <a:p>
            <a:pPr lvl="2"/>
            <a:r>
              <a:rPr lang="en-US" dirty="0"/>
              <a:t>4) fungi, </a:t>
            </a:r>
          </a:p>
          <a:p>
            <a:pPr marL="914400" lvl="2" indent="0">
              <a:buNone/>
            </a:pPr>
            <a:endParaRPr lang="en-US" dirty="0"/>
          </a:p>
        </p:txBody>
      </p:sp>
    </p:spTree>
    <p:extLst>
      <p:ext uri="{BB962C8B-B14F-4D97-AF65-F5344CB8AC3E}">
        <p14:creationId xmlns:p14="http://schemas.microsoft.com/office/powerpoint/2010/main" val="14533709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Eukaryotes</a:t>
            </a:r>
          </a:p>
        </p:txBody>
      </p:sp>
      <p:sp>
        <p:nvSpPr>
          <p:cNvPr id="3" name="Content Placeholder 2"/>
          <p:cNvSpPr>
            <a:spLocks noGrp="1"/>
          </p:cNvSpPr>
          <p:nvPr>
            <p:ph idx="1"/>
          </p:nvPr>
        </p:nvSpPr>
        <p:spPr/>
        <p:txBody>
          <a:bodyPr/>
          <a:lstStyle/>
          <a:p>
            <a:r>
              <a:rPr lang="en-US" dirty="0"/>
              <a:t>Eukaryotes are made up of eukaryotic cells</a:t>
            </a:r>
          </a:p>
          <a:p>
            <a:r>
              <a:rPr lang="en-US" dirty="0"/>
              <a:t>Eukaryotic cells</a:t>
            </a:r>
          </a:p>
          <a:p>
            <a:pPr lvl="1"/>
            <a:r>
              <a:rPr lang="en-US" dirty="0"/>
              <a:t>1) Have a nucleus</a:t>
            </a:r>
          </a:p>
          <a:p>
            <a:pPr lvl="1"/>
            <a:r>
              <a:rPr lang="en-US" dirty="0"/>
              <a:t>2) Membrane-bound organelles (compartmentalization)</a:t>
            </a:r>
          </a:p>
          <a:p>
            <a:pPr lvl="1"/>
            <a:r>
              <a:rPr lang="en-US" dirty="0"/>
              <a:t>3) Are highly structured </a:t>
            </a:r>
          </a:p>
          <a:p>
            <a:pPr lvl="1"/>
            <a:r>
              <a:rPr lang="en-US" dirty="0"/>
              <a:t>Are divided into four kingdoms of living things, </a:t>
            </a:r>
          </a:p>
          <a:p>
            <a:pPr lvl="2"/>
            <a:r>
              <a:rPr lang="en-US" dirty="0"/>
              <a:t>1) plants</a:t>
            </a:r>
          </a:p>
          <a:p>
            <a:pPr lvl="2"/>
            <a:r>
              <a:rPr lang="en-US" dirty="0"/>
              <a:t>2) animals</a:t>
            </a:r>
          </a:p>
          <a:p>
            <a:pPr lvl="2"/>
            <a:r>
              <a:rPr lang="en-US" dirty="0"/>
              <a:t>3) protists</a:t>
            </a:r>
          </a:p>
          <a:p>
            <a:pPr lvl="2"/>
            <a:r>
              <a:rPr lang="en-US" dirty="0"/>
              <a:t>4) fungi</a:t>
            </a:r>
          </a:p>
          <a:p>
            <a:pPr marL="914400" lvl="2" indent="0">
              <a:buNone/>
            </a:pPr>
            <a:endParaRPr lang="en-US" dirty="0"/>
          </a:p>
        </p:txBody>
      </p:sp>
    </p:spTree>
    <p:extLst>
      <p:ext uri="{BB962C8B-B14F-4D97-AF65-F5344CB8AC3E}">
        <p14:creationId xmlns:p14="http://schemas.microsoft.com/office/powerpoint/2010/main" val="26397654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Eukaryotes</a:t>
            </a:r>
          </a:p>
        </p:txBody>
      </p:sp>
      <p:sp>
        <p:nvSpPr>
          <p:cNvPr id="3" name="Content Placeholder 2"/>
          <p:cNvSpPr>
            <a:spLocks noGrp="1"/>
          </p:cNvSpPr>
          <p:nvPr>
            <p:ph idx="1"/>
          </p:nvPr>
        </p:nvSpPr>
        <p:spPr/>
        <p:txBody>
          <a:bodyPr/>
          <a:lstStyle/>
          <a:p>
            <a:pPr lvl="1"/>
            <a:r>
              <a:rPr lang="en-US" dirty="0"/>
              <a:t>Are divided into four kingdoms of living things, </a:t>
            </a:r>
          </a:p>
          <a:p>
            <a:pPr lvl="2"/>
            <a:r>
              <a:rPr lang="en-US" dirty="0"/>
              <a:t>1) plants - photosynthesis</a:t>
            </a:r>
          </a:p>
          <a:p>
            <a:pPr lvl="2"/>
            <a:r>
              <a:rPr lang="en-US" dirty="0"/>
              <a:t>2) animals – ingest food and digest it </a:t>
            </a:r>
            <a:r>
              <a:rPr lang="en-US"/>
              <a:t>in their </a:t>
            </a:r>
            <a:r>
              <a:rPr lang="en-US" dirty="0"/>
              <a:t>bodies. </a:t>
            </a:r>
          </a:p>
          <a:p>
            <a:pPr lvl="2"/>
            <a:r>
              <a:rPr lang="en-US" dirty="0"/>
              <a:t>3) protists (Unicellular or relatively simple multicellular eukaryotes, such as algae, protozoa, slime molds, and water molds, are classified as members of the kingdom Protista.</a:t>
            </a:r>
          </a:p>
          <a:p>
            <a:pPr lvl="2"/>
            <a:r>
              <a:rPr lang="en-US" dirty="0"/>
              <a:t>4) fungi (molds and yeast) - secrete digestive enzymes into their food and then absorb the predigested nutrients.</a:t>
            </a:r>
          </a:p>
          <a:p>
            <a:pPr lvl="2"/>
            <a:endParaRPr lang="en-US" dirty="0"/>
          </a:p>
          <a:p>
            <a:pPr marL="914400" lvl="2" indent="0">
              <a:buNone/>
            </a:pPr>
            <a:endParaRPr lang="en-US" dirty="0"/>
          </a:p>
        </p:txBody>
      </p:sp>
    </p:spTree>
    <p:extLst>
      <p:ext uri="{BB962C8B-B14F-4D97-AF65-F5344CB8AC3E}">
        <p14:creationId xmlns:p14="http://schemas.microsoft.com/office/powerpoint/2010/main" val="24928442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6532611" cy="1400530"/>
          </a:xfrm>
        </p:spPr>
        <p:txBody>
          <a:bodyPr/>
          <a:lstStyle/>
          <a:p>
            <a:r>
              <a:rPr lang="en-US" dirty="0"/>
              <a:t>Recent Evolution in Humans</a:t>
            </a:r>
            <a:br>
              <a:rPr lang="en-US" dirty="0"/>
            </a:br>
            <a:r>
              <a:rPr lang="en-US" dirty="0"/>
              <a:t>1. Drinking milk as adults</a:t>
            </a:r>
            <a:br>
              <a:rPr lang="en-US" dirty="0"/>
            </a:br>
            <a:endParaRPr lang="en-US" dirty="0"/>
          </a:p>
        </p:txBody>
      </p:sp>
      <p:sp>
        <p:nvSpPr>
          <p:cNvPr id="3" name="Content Placeholder 2"/>
          <p:cNvSpPr>
            <a:spLocks noGrp="1"/>
          </p:cNvSpPr>
          <p:nvPr>
            <p:ph idx="1"/>
          </p:nvPr>
        </p:nvSpPr>
        <p:spPr>
          <a:xfrm>
            <a:off x="1103313" y="2579427"/>
            <a:ext cx="5979876" cy="3668972"/>
          </a:xfrm>
        </p:spPr>
        <p:txBody>
          <a:bodyPr/>
          <a:lstStyle/>
          <a:p>
            <a:pPr lvl="1"/>
            <a:r>
              <a:rPr lang="en-US" dirty="0"/>
              <a:t>Scientists have discovered a mutation that first appeared on the plains of Hungary about 7,500 years ago, that allowed some humans to digest milk into adulthood. </a:t>
            </a:r>
          </a:p>
          <a:p>
            <a:pPr lvl="1"/>
            <a:r>
              <a:rPr lang="en-US" dirty="0"/>
              <a:t>The ability to digest protein-rich, calorie-dense, dairy products was a definite evolutionary advantage. </a:t>
            </a:r>
          </a:p>
        </p:txBody>
      </p:sp>
      <p:sp>
        <p:nvSpPr>
          <p:cNvPr id="5" name="AutoShape 2" descr="Image result for milk cut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0" name="Picture 2" descr="Image result for milk  funn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3189" y="-1"/>
            <a:ext cx="4967338" cy="68880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75977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371600" y="57150"/>
            <a:ext cx="9448800" cy="6743700"/>
          </a:xfrm>
          <a:prstGeom prst="rect">
            <a:avLst/>
          </a:prstGeom>
        </p:spPr>
      </p:pic>
    </p:spTree>
    <p:extLst>
      <p:ext uri="{BB962C8B-B14F-4D97-AF65-F5344CB8AC3E}">
        <p14:creationId xmlns:p14="http://schemas.microsoft.com/office/powerpoint/2010/main" val="15497193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Now on to </a:t>
            </a:r>
            <a:r>
              <a:rPr lang="en-US"/>
              <a:t>population ecology</a:t>
            </a:r>
          </a:p>
        </p:txBody>
      </p:sp>
    </p:spTree>
    <p:extLst>
      <p:ext uri="{BB962C8B-B14F-4D97-AF65-F5344CB8AC3E}">
        <p14:creationId xmlns:p14="http://schemas.microsoft.com/office/powerpoint/2010/main" val="372092848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t="998" r="1" b="1"/>
          <a:stretch/>
        </p:blipFill>
        <p:spPr>
          <a:xfrm>
            <a:off x="4619544" y="609601"/>
            <a:ext cx="6924756" cy="5638797"/>
          </a:xfrm>
          <a:prstGeom prst="rect">
            <a:avLst/>
          </a:prstGeom>
          <a:effectLst>
            <a:outerShdw blurRad="50800" dist="38100" dir="5400000" algn="t" rotWithShape="0">
              <a:prstClr val="black">
                <a:alpha val="43000"/>
              </a:prstClr>
            </a:outerShdw>
          </a:effectLst>
        </p:spPr>
      </p:pic>
      <p:sp>
        <p:nvSpPr>
          <p:cNvPr id="10" name="Rectangle 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48930" y="629266"/>
            <a:ext cx="3322912" cy="1641987"/>
          </a:xfrm>
        </p:spPr>
        <p:txBody>
          <a:bodyPr>
            <a:normAutofit/>
          </a:bodyPr>
          <a:lstStyle/>
          <a:p>
            <a:pPr>
              <a:lnSpc>
                <a:spcPct val="80000"/>
              </a:lnSpc>
            </a:pPr>
            <a:r>
              <a:rPr lang="en-US" sz="3900"/>
              <a:t>Play the Survival Game</a:t>
            </a:r>
          </a:p>
        </p:txBody>
      </p:sp>
      <p:sp>
        <p:nvSpPr>
          <p:cNvPr id="3" name="Content Placeholder 2"/>
          <p:cNvSpPr>
            <a:spLocks noGrp="1"/>
          </p:cNvSpPr>
          <p:nvPr>
            <p:ph idx="1"/>
          </p:nvPr>
        </p:nvSpPr>
        <p:spPr>
          <a:xfrm>
            <a:off x="647701" y="2438401"/>
            <a:ext cx="3324141" cy="3809998"/>
          </a:xfrm>
        </p:spPr>
        <p:txBody>
          <a:bodyPr>
            <a:normAutofit/>
          </a:bodyPr>
          <a:lstStyle/>
          <a:p>
            <a:r>
              <a:rPr lang="en-US">
                <a:hlinkClick r:id="rId3"/>
              </a:rPr>
              <a:t>http://www.sciencechannel.com/games-and-interactives/charles-darwin-game/</a:t>
            </a:r>
            <a:r>
              <a:rPr lang="en-US" dirty="0"/>
              <a:t> </a:t>
            </a:r>
          </a:p>
        </p:txBody>
      </p:sp>
      <p:pic>
        <p:nvPicPr>
          <p:cNvPr id="5" name="Picture 4"/>
          <p:cNvPicPr>
            <a:picLocks noChangeAspect="1"/>
          </p:cNvPicPr>
          <p:nvPr/>
        </p:nvPicPr>
        <p:blipFill>
          <a:blip r:embed="rId4"/>
          <a:stretch>
            <a:fillRect/>
          </a:stretch>
        </p:blipFill>
        <p:spPr>
          <a:xfrm>
            <a:off x="2667985" y="462118"/>
            <a:ext cx="1793386" cy="1280990"/>
          </a:xfrm>
          <a:prstGeom prst="rect">
            <a:avLst/>
          </a:prstGeom>
        </p:spPr>
      </p:pic>
    </p:spTree>
    <p:extLst>
      <p:ext uri="{BB962C8B-B14F-4D97-AF65-F5344CB8AC3E}">
        <p14:creationId xmlns:p14="http://schemas.microsoft.com/office/powerpoint/2010/main" val="18800987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94176" cy="1400530"/>
          </a:xfrm>
        </p:spPr>
        <p:txBody>
          <a:bodyPr/>
          <a:lstStyle/>
          <a:p>
            <a:r>
              <a:rPr lang="en-US" dirty="0"/>
              <a:t>Recent Evolution in Humans</a:t>
            </a:r>
            <a:br>
              <a:rPr lang="en-US" dirty="0"/>
            </a:br>
            <a:br>
              <a:rPr lang="en-US" dirty="0"/>
            </a:br>
            <a:r>
              <a:rPr lang="en-US" dirty="0"/>
              <a:t>1. Drinking milk</a:t>
            </a:r>
            <a:br>
              <a:rPr lang="en-US" dirty="0"/>
            </a:br>
            <a:r>
              <a:rPr lang="en-US" dirty="0"/>
              <a:t>    as adults</a:t>
            </a:r>
            <a:br>
              <a:rPr lang="en-US" dirty="0"/>
            </a:br>
            <a:endParaRPr lang="en-US" dirty="0"/>
          </a:p>
        </p:txBody>
      </p:sp>
      <p:sp>
        <p:nvSpPr>
          <p:cNvPr id="3" name="Content Placeholder 2"/>
          <p:cNvSpPr>
            <a:spLocks noGrp="1"/>
          </p:cNvSpPr>
          <p:nvPr>
            <p:ph idx="1"/>
          </p:nvPr>
        </p:nvSpPr>
        <p:spPr>
          <a:xfrm>
            <a:off x="-289447" y="3306797"/>
            <a:ext cx="5044317" cy="3668972"/>
          </a:xfrm>
        </p:spPr>
        <p:txBody>
          <a:bodyPr/>
          <a:lstStyle/>
          <a:p>
            <a:pPr lvl="1"/>
            <a:r>
              <a:rPr lang="en-US" dirty="0"/>
              <a:t>We still see evidence of this genetic change today.</a:t>
            </a:r>
          </a:p>
          <a:p>
            <a:pPr lvl="1"/>
            <a:r>
              <a:rPr lang="en-US" dirty="0"/>
              <a:t>This is why more than 75% of humans are lactose intolerant. </a:t>
            </a:r>
          </a:p>
        </p:txBody>
      </p:sp>
      <p:sp>
        <p:nvSpPr>
          <p:cNvPr id="5" name="AutoShape 2" descr="Image result for milk cut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4" name="Picture 2" descr="https://i.ytimg.com/vi/Ni9yspjDWTg/hqdefaul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54870" y="1278470"/>
            <a:ext cx="7077738" cy="53083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07746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 Disease resistance</a:t>
            </a:r>
          </a:p>
        </p:txBody>
      </p:sp>
      <p:sp>
        <p:nvSpPr>
          <p:cNvPr id="3" name="Content Placeholder 2"/>
          <p:cNvSpPr>
            <a:spLocks noGrp="1"/>
          </p:cNvSpPr>
          <p:nvPr>
            <p:ph idx="1"/>
          </p:nvPr>
        </p:nvSpPr>
        <p:spPr>
          <a:xfrm>
            <a:off x="1103313" y="2052918"/>
            <a:ext cx="5625034" cy="4195481"/>
          </a:xfrm>
        </p:spPr>
        <p:txBody>
          <a:bodyPr/>
          <a:lstStyle/>
          <a:p>
            <a:r>
              <a:rPr lang="en-US" dirty="0"/>
              <a:t>Any genetic mutation that leads to an advantage for survival, will continue in future generations.</a:t>
            </a:r>
          </a:p>
          <a:p>
            <a:endParaRPr lang="en-US" dirty="0"/>
          </a:p>
          <a:p>
            <a:r>
              <a:rPr lang="en-US" dirty="0"/>
              <a:t>Sickle-Cell Anemia prevents Malaria.</a:t>
            </a:r>
          </a:p>
          <a:p>
            <a:r>
              <a:rPr lang="en-US" dirty="0"/>
              <a:t>Sickle-Cell Anemia is most common in people of African descent (7%), and other areas where malaria is prevalent.</a:t>
            </a:r>
          </a:p>
          <a:p>
            <a:endParaRPr lang="en-US" dirty="0"/>
          </a:p>
          <a:p>
            <a:pPr marL="0" indent="0">
              <a:buNone/>
            </a:pPr>
            <a:endParaRPr lang="en-US" dirty="0"/>
          </a:p>
        </p:txBody>
      </p:sp>
      <p:pic>
        <p:nvPicPr>
          <p:cNvPr id="4098" name="Picture 2" descr="File:Sicklecellanemi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69039" y="1038330"/>
            <a:ext cx="5543028" cy="44344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89071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 Disease resistance</a:t>
            </a:r>
          </a:p>
        </p:txBody>
      </p:sp>
      <p:sp>
        <p:nvSpPr>
          <p:cNvPr id="3" name="Content Placeholder 2"/>
          <p:cNvSpPr>
            <a:spLocks noGrp="1"/>
          </p:cNvSpPr>
          <p:nvPr>
            <p:ph idx="1"/>
          </p:nvPr>
        </p:nvSpPr>
        <p:spPr>
          <a:xfrm>
            <a:off x="310292" y="1677767"/>
            <a:ext cx="5038180" cy="4570631"/>
          </a:xfrm>
        </p:spPr>
        <p:txBody>
          <a:bodyPr>
            <a:normAutofit/>
          </a:bodyPr>
          <a:lstStyle/>
          <a:p>
            <a:r>
              <a:rPr lang="en-US" dirty="0"/>
              <a:t>About 10% of Europeans have a genetic mutation that protects them from HIV infection.</a:t>
            </a:r>
          </a:p>
          <a:p>
            <a:r>
              <a:rPr lang="en-US" dirty="0"/>
              <a:t>This genetic mutation (known as CCR5-Ä32) prevents the virus from entering the cells . </a:t>
            </a:r>
          </a:p>
          <a:p>
            <a:pPr marL="0" indent="0">
              <a:buNone/>
            </a:pPr>
            <a:endParaRPr lang="en-US" dirty="0"/>
          </a:p>
          <a:p>
            <a:pPr marL="0" indent="0">
              <a:buNone/>
            </a:pPr>
            <a:r>
              <a:rPr lang="en-US" b="1" dirty="0"/>
              <a:t>13 People Identified As Immune To Genetic Diseases, But Researchers Can't Find Them</a:t>
            </a:r>
          </a:p>
          <a:p>
            <a:pPr marL="0" indent="0">
              <a:buNone/>
            </a:pPr>
            <a:r>
              <a:rPr lang="en-US" sz="1400" dirty="0">
                <a:hlinkClick r:id="rId2"/>
              </a:rPr>
              <a:t>http://www.iflscience.com/health-and-medicine/thirteen-people-identified-immune-genetic-diseases-researchers-cant-trace-them/</a:t>
            </a:r>
            <a:r>
              <a:rPr lang="en-US" sz="1400" dirty="0"/>
              <a:t> </a:t>
            </a:r>
          </a:p>
        </p:txBody>
      </p:sp>
      <p:sp>
        <p:nvSpPr>
          <p:cNvPr id="4" name="Rectangle 3"/>
          <p:cNvSpPr/>
          <p:nvPr/>
        </p:nvSpPr>
        <p:spPr>
          <a:xfrm>
            <a:off x="5978857" y="5925233"/>
            <a:ext cx="6096000" cy="646331"/>
          </a:xfrm>
          <a:prstGeom prst="rect">
            <a:avLst/>
          </a:prstGeom>
        </p:spPr>
        <p:txBody>
          <a:bodyPr>
            <a:spAutoFit/>
          </a:bodyPr>
          <a:lstStyle/>
          <a:p>
            <a:r>
              <a:rPr lang="en-US" dirty="0">
                <a:hlinkClick r:id="rId3"/>
              </a:rPr>
              <a:t>http://what-when-how.com/acp-medicine/hiv-and-aids-part-2/</a:t>
            </a:r>
            <a:r>
              <a:rPr lang="en-US" dirty="0"/>
              <a:t> </a:t>
            </a:r>
          </a:p>
        </p:txBody>
      </p:sp>
      <p:pic>
        <p:nvPicPr>
          <p:cNvPr id="5122" name="Picture 2" descr="Image result for hiv CCR5-A3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16221" y="1677767"/>
            <a:ext cx="6096000" cy="3924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41083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by blue eyes by meyrembulucek on DeviantArt"/>
          <p:cNvPicPr>
            <a:picLocks noChangeAspect="1"/>
          </p:cNvPicPr>
          <p:nvPr/>
        </p:nvPicPr>
        <p:blipFill rotWithShape="1">
          <a:blip r:embed="rId2"/>
          <a:srcRect l="10068" t="17711" r="3390" b="56617"/>
          <a:stretch/>
        </p:blipFill>
        <p:spPr>
          <a:xfrm>
            <a:off x="204715" y="569978"/>
            <a:ext cx="4525497" cy="1760561"/>
          </a:xfrm>
          <a:prstGeom prst="rect">
            <a:avLst/>
          </a:prstGeom>
        </p:spPr>
      </p:pic>
      <p:sp>
        <p:nvSpPr>
          <p:cNvPr id="2" name="Title 1"/>
          <p:cNvSpPr>
            <a:spLocks noGrp="1"/>
          </p:cNvSpPr>
          <p:nvPr>
            <p:ph type="title"/>
          </p:nvPr>
        </p:nvSpPr>
        <p:spPr>
          <a:xfrm>
            <a:off x="5282381" y="629266"/>
            <a:ext cx="4767471" cy="1641986"/>
          </a:xfrm>
        </p:spPr>
        <p:txBody>
          <a:bodyPr>
            <a:normAutofit/>
          </a:bodyPr>
          <a:lstStyle/>
          <a:p>
            <a:r>
              <a:rPr lang="en-US" dirty="0"/>
              <a:t>Blue Eyes - a Mutation</a:t>
            </a:r>
          </a:p>
        </p:txBody>
      </p:sp>
      <p:sp>
        <p:nvSpPr>
          <p:cNvPr id="3" name="Content Placeholder 2"/>
          <p:cNvSpPr>
            <a:spLocks noGrp="1"/>
          </p:cNvSpPr>
          <p:nvPr>
            <p:ph idx="1"/>
          </p:nvPr>
        </p:nvSpPr>
        <p:spPr>
          <a:xfrm>
            <a:off x="204715" y="2438400"/>
            <a:ext cx="11573303" cy="4112525"/>
          </a:xfrm>
        </p:spPr>
        <p:txBody>
          <a:bodyPr>
            <a:noAutofit/>
          </a:bodyPr>
          <a:lstStyle/>
          <a:p>
            <a:pPr>
              <a:lnSpc>
                <a:spcPct val="80000"/>
              </a:lnSpc>
            </a:pPr>
            <a:r>
              <a:rPr lang="en-US" sz="4000" dirty="0"/>
              <a:t>New research shows that people with blue eyes have a single, common ancestor. </a:t>
            </a:r>
          </a:p>
          <a:p>
            <a:pPr marL="0" indent="0">
              <a:lnSpc>
                <a:spcPct val="80000"/>
              </a:lnSpc>
              <a:buNone/>
            </a:pPr>
            <a:endParaRPr lang="en-US" sz="4000" dirty="0"/>
          </a:p>
          <a:p>
            <a:pPr>
              <a:lnSpc>
                <a:spcPct val="80000"/>
              </a:lnSpc>
            </a:pPr>
            <a:r>
              <a:rPr lang="en-US" sz="4000" dirty="0"/>
              <a:t>Scientists have tracked down a genetic mutation which took place 6,000-10,000 years ago and is the cause of the eye color of all blue-eyed people.</a:t>
            </a:r>
          </a:p>
        </p:txBody>
      </p:sp>
    </p:spTree>
    <p:extLst>
      <p:ext uri="{BB962C8B-B14F-4D97-AF65-F5344CB8AC3E}">
        <p14:creationId xmlns:p14="http://schemas.microsoft.com/office/powerpoint/2010/main" val="30398390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by blue eyes by meyrembulucek on DeviantArt"/>
          <p:cNvPicPr>
            <a:picLocks noChangeAspect="1"/>
          </p:cNvPicPr>
          <p:nvPr/>
        </p:nvPicPr>
        <p:blipFill rotWithShape="1">
          <a:blip r:embed="rId2"/>
          <a:srcRect l="10068" t="17711" r="3390" b="56617"/>
          <a:stretch/>
        </p:blipFill>
        <p:spPr>
          <a:xfrm>
            <a:off x="204715" y="569978"/>
            <a:ext cx="4525497" cy="1760561"/>
          </a:xfrm>
          <a:prstGeom prst="rect">
            <a:avLst/>
          </a:prstGeom>
        </p:spPr>
      </p:pic>
      <p:sp>
        <p:nvSpPr>
          <p:cNvPr id="2" name="Title 1"/>
          <p:cNvSpPr>
            <a:spLocks noGrp="1"/>
          </p:cNvSpPr>
          <p:nvPr>
            <p:ph type="title"/>
          </p:nvPr>
        </p:nvSpPr>
        <p:spPr>
          <a:xfrm>
            <a:off x="5282381" y="629266"/>
            <a:ext cx="4767471" cy="1641986"/>
          </a:xfrm>
        </p:spPr>
        <p:txBody>
          <a:bodyPr>
            <a:normAutofit/>
          </a:bodyPr>
          <a:lstStyle/>
          <a:p>
            <a:r>
              <a:rPr lang="en-US" dirty="0"/>
              <a:t>Blue Eyes - a Mutation</a:t>
            </a:r>
          </a:p>
        </p:txBody>
      </p:sp>
      <p:sp>
        <p:nvSpPr>
          <p:cNvPr id="3" name="Content Placeholder 2"/>
          <p:cNvSpPr>
            <a:spLocks noGrp="1"/>
          </p:cNvSpPr>
          <p:nvPr>
            <p:ph idx="1"/>
          </p:nvPr>
        </p:nvSpPr>
        <p:spPr>
          <a:xfrm>
            <a:off x="204715" y="2438400"/>
            <a:ext cx="11573303" cy="4112525"/>
          </a:xfrm>
        </p:spPr>
        <p:txBody>
          <a:bodyPr>
            <a:noAutofit/>
          </a:bodyPr>
          <a:lstStyle/>
          <a:p>
            <a:pPr>
              <a:lnSpc>
                <a:spcPct val="80000"/>
              </a:lnSpc>
            </a:pPr>
            <a:r>
              <a:rPr lang="en-US" sz="4000" dirty="0"/>
              <a:t>"Originally, we all had brown eyes," said Professor Hans </a:t>
            </a:r>
            <a:r>
              <a:rPr lang="en-US" sz="4000" dirty="0" err="1"/>
              <a:t>Eiberg</a:t>
            </a:r>
            <a:r>
              <a:rPr lang="en-US" sz="4000" dirty="0"/>
              <a:t> from the Department of Cellular and Molecular Medicine. "But a genetic mutation affecting the OCA2 gene in our chromosomes resulted in the creation of a "switch," which literally "turned off" the ability to produce brown eyes.“</a:t>
            </a:r>
          </a:p>
        </p:txBody>
      </p:sp>
    </p:spTree>
    <p:extLst>
      <p:ext uri="{BB962C8B-B14F-4D97-AF65-F5344CB8AC3E}">
        <p14:creationId xmlns:p14="http://schemas.microsoft.com/office/powerpoint/2010/main" val="151149270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1724</TotalTime>
  <Words>1678</Words>
  <Application>Microsoft Office PowerPoint</Application>
  <PresentationFormat>Widescreen</PresentationFormat>
  <Paragraphs>182</Paragraphs>
  <Slides>42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42</vt:i4>
      </vt:variant>
    </vt:vector>
  </HeadingPairs>
  <TitlesOfParts>
    <vt:vector size="46" baseType="lpstr">
      <vt:lpstr>Arial</vt:lpstr>
      <vt:lpstr>Century Gothic</vt:lpstr>
      <vt:lpstr>Wingdings 3</vt:lpstr>
      <vt:lpstr>Ion</vt:lpstr>
      <vt:lpstr>Evolution – the genetic change in a species over time</vt:lpstr>
      <vt:lpstr>Recent Evolution in Humans</vt:lpstr>
      <vt:lpstr>Recent Evolution in Humans 1. Drinking milk as adults </vt:lpstr>
      <vt:lpstr>Recent Evolution in Humans 1. Drinking milk as adults </vt:lpstr>
      <vt:lpstr>Recent Evolution in Humans  1. Drinking milk     as adults </vt:lpstr>
      <vt:lpstr>2. Disease resistance</vt:lpstr>
      <vt:lpstr>2. Disease resistance</vt:lpstr>
      <vt:lpstr>Blue Eyes - a Mutation</vt:lpstr>
      <vt:lpstr>Blue Eyes - a Mutation</vt:lpstr>
      <vt:lpstr>Super Site</vt:lpstr>
      <vt:lpstr>Blue Eyes - a Mutation</vt:lpstr>
      <vt:lpstr>Breathing at High Altitudes</vt:lpstr>
      <vt:lpstr>Blind Cave Fish and Deep Sea Creatures</vt:lpstr>
      <vt:lpstr>Blind Cave Fish and Deep Sea Creatures</vt:lpstr>
      <vt:lpstr>Wisdom Teeth</vt:lpstr>
      <vt:lpstr>Wisdom Teeth</vt:lpstr>
      <vt:lpstr>Shrinking Brains</vt:lpstr>
      <vt:lpstr>Vestigial Traits</vt:lpstr>
      <vt:lpstr>Arrector Pili (goose bumps) </vt:lpstr>
      <vt:lpstr>Plato (428-348 BC) on Evolution</vt:lpstr>
      <vt:lpstr>Aristotle (the father of biology)on Evolution Aristotle (384-322 BC) </vt:lpstr>
      <vt:lpstr>Aristotle (the father of biology) on Evolution - the "scale of nature"</vt:lpstr>
      <vt:lpstr>Goethe (1749-1832),</vt:lpstr>
      <vt:lpstr>Natural Selection</vt:lpstr>
      <vt:lpstr>Natural Selection</vt:lpstr>
      <vt:lpstr>Evolution by Natural  Selection </vt:lpstr>
      <vt:lpstr>Evolution by natural selection results from four natural conditions:  #1</vt:lpstr>
      <vt:lpstr>Evolution by natural selection results from four natural conditions:  #2</vt:lpstr>
      <vt:lpstr>Evolution by natural selection results from four natural conditions:  #3</vt:lpstr>
      <vt:lpstr>Evolution by natural selection results from four natural conditions:  #4</vt:lpstr>
      <vt:lpstr>Charles Darwin</vt:lpstr>
      <vt:lpstr>Charles Darwin</vt:lpstr>
      <vt:lpstr>Darwin’s Finches</vt:lpstr>
      <vt:lpstr>Trying to Organize Organisms</vt:lpstr>
      <vt:lpstr>There are 2 sub-divisions of prokaryotes</vt:lpstr>
      <vt:lpstr>There are 2 sub-divisions of prokaryotes</vt:lpstr>
      <vt:lpstr>Eukaryotes</vt:lpstr>
      <vt:lpstr>Eukaryotes</vt:lpstr>
      <vt:lpstr>Eukaryotes</vt:lpstr>
      <vt:lpstr>PowerPoint Presentation</vt:lpstr>
      <vt:lpstr>PowerPoint Presentation</vt:lpstr>
      <vt:lpstr>Play the Survival Game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Evolution – the genetic change in a species over time</dc:title>
  <dc:creator>Cynthia Anderson Sanchez</dc:creator>
  <cp:lastModifiedBy>Cynthia Anderson Sanchez</cp:lastModifiedBy>
  <cp:revision>54</cp:revision>
  <dcterms:created xsi:type="dcterms:W3CDTF">2016-09-11T04:19:10Z</dcterms:created>
  <dcterms:modified xsi:type="dcterms:W3CDTF">2016-09-15T15:12:32Z</dcterms:modified>
</cp:coreProperties>
</file>