
<file path=[Content_Types].xml><?xml version="1.0" encoding="utf-8"?>
<Types xmlns="http://schemas.openxmlformats.org/package/2006/content-types">
  <Default Extension="com" ContentType="image/jpeg"/>
  <Default Extension="gif" ContentType="image/gif"/>
  <Default Extension="gif&amp;ehk=70yAI63DjNUjhms3qfg2VA&amp;r=0&amp;pid=OfficeInsert" ContentType="image/gif"/>
  <Default Extension="jpeg" ContentType="image/jpeg"/>
  <Default Extension="JPG" ContentType="image/jpeg"/>
  <Default Extension="jpg&amp;ehk=" ContentType="image/jpeg"/>
  <Default Extension="jpg&amp;ehk=8HoDKg4hpjTer" ContentType="image/jpeg"/>
  <Default Extension="jpg&amp;ehk=9CS632bJJmykL2DjdfF6Hg&amp;r=0&amp;pid=OfficeInsert" ContentType="image/jpeg"/>
  <Default Extension="jpg&amp;ehk=cM0EVZ5FXZpx6yGavHsnmQ&amp;r=0&amp;pid=OfficeInsert" ContentType="image/jpeg"/>
  <Default Extension="jpg&amp;ehk=GBwfCVrvMYu1Xc3U" ContentType="image/jpeg"/>
  <Default Extension="jpg&amp;ehk=GzBmAMMnmbemSt" ContentType="image/jpeg"/>
  <Default Extension="jpg&amp;ehk=j29sqdpPVcjo0I30DUSBhw&amp;r=0&amp;pid=OfficeInsert" ContentType="image/jpeg"/>
  <Default Extension="jpg&amp;ehk=JotJR2" ContentType="image/jpeg"/>
  <Default Extension="jpg&amp;ehk=kJFWlvSfOjfWMXsaKv5xzw&amp;r=0&amp;pid=OfficeInsert" ContentType="image/jpeg"/>
  <Default Extension="jpg&amp;ehk=l8np2pQiVXaQ3982kJFh9g&amp;r=0&amp;pid=OfficeInsert" ContentType="image/jpeg"/>
  <Default Extension="jpg&amp;ehk=LqzkElNV183S7AI" ContentType="image/jpeg"/>
  <Default Extension="jpg&amp;ehk=noQkvPAdh5eS" ContentType="image/jpeg"/>
  <Default Extension="jpg&amp;ehk=pchAEHJxLf7y48MLXtOihQ&amp;r=0&amp;pid=OfficeInsert" ContentType="image/jpeg"/>
  <Default Extension="jpg&amp;ehk=qOa5MGOM0ldkhRtZRTMbIA&amp;r=0&amp;pid=OfficeInsert" ContentType="image/jpeg"/>
  <Default Extension="jpg&amp;ehk=r0pZe83Bn0WMnoB7fv" ContentType="image/jpeg"/>
  <Default Extension="jpg&amp;ehk=SZxsCoGQWVBnkO1wAyxxPg&amp;r=0&amp;pid=OfficeInsert" ContentType="image/jpeg"/>
  <Default Extension="jpg&amp;ehk=T8G2wxcivqtDtc7TNQgq4g&amp;r=0&amp;pid=OfficeInsert" ContentType="image/jpeg"/>
  <Default Extension="jpg&amp;ehk=uAQJa7XIgOTLiejBeVt2Jw&amp;r=0&amp;pid=OfficeInsert" ContentType="image/jpeg"/>
  <Default Extension="jpg&amp;ehk=Ud11P" ContentType="image/jpeg"/>
  <Default Extension="jpg&amp;ehk=yVVzg3Ebwt2dieSeh" ContentType="image/jpeg"/>
  <Default Extension="png" ContentType="image/png"/>
  <Default Extension="png&amp;ehk=EgHF699NsE5GSkxztkSf8g&amp;r=0&amp;pid=OfficeInsert" ContentType="image/png"/>
  <Default Extension="png&amp;ehk=Jnhk7ieamL6g28lQIVWegg&amp;r=0&amp;pid=OfficeInsert" ContentType="image/png"/>
  <Default Extension="png&amp;ehk=K259j042QDErWCoWLaJuvw&amp;r=0&amp;pid=OfficeInsert" ContentType="image/png"/>
  <Default Extension="png&amp;ehk=nv7izHaUXFrAybJZx9AYWQ&amp;r=0&amp;pid=OfficeInsert"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6" r:id="rId9"/>
    <p:sldId id="267" r:id="rId10"/>
    <p:sldId id="269" r:id="rId11"/>
    <p:sldId id="270" r:id="rId12"/>
    <p:sldId id="273" r:id="rId13"/>
    <p:sldId id="271" r:id="rId14"/>
    <p:sldId id="272" r:id="rId15"/>
    <p:sldId id="278" r:id="rId16"/>
    <p:sldId id="280" r:id="rId17"/>
    <p:sldId id="281" r:id="rId18"/>
    <p:sldId id="282" r:id="rId19"/>
    <p:sldId id="289" r:id="rId20"/>
    <p:sldId id="295" r:id="rId21"/>
    <p:sldId id="290" r:id="rId22"/>
    <p:sldId id="297" r:id="rId23"/>
    <p:sldId id="296" r:id="rId24"/>
    <p:sldId id="298" r:id="rId25"/>
    <p:sldId id="299" r:id="rId26"/>
    <p:sldId id="301" r:id="rId27"/>
    <p:sldId id="300" r:id="rId28"/>
    <p:sldId id="303" r:id="rId29"/>
    <p:sldId id="302" r:id="rId30"/>
    <p:sldId id="304" r:id="rId31"/>
    <p:sldId id="305" r:id="rId32"/>
    <p:sldId id="293" r:id="rId33"/>
    <p:sldId id="306" r:id="rId34"/>
    <p:sldId id="307" r:id="rId35"/>
    <p:sldId id="283" r:id="rId36"/>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74B85-3F1F-4EE8-A83E-7C62167C4632}" type="doc">
      <dgm:prSet loTypeId="urn:microsoft.com/office/officeart/2016/7/layout/LinearBlockProcessNumbered" loCatId="process" qsTypeId="urn:microsoft.com/office/officeart/2005/8/quickstyle/simple3" qsCatId="simple" csTypeId="urn:microsoft.com/office/officeart/2005/8/colors/colorful2" csCatId="colorful"/>
      <dgm:spPr/>
      <dgm:t>
        <a:bodyPr/>
        <a:lstStyle/>
        <a:p>
          <a:endParaRPr lang="en-US"/>
        </a:p>
      </dgm:t>
    </dgm:pt>
    <dgm:pt modelId="{C92A996D-8879-448A-9430-EF96DC88F8F5}">
      <dgm:prSet/>
      <dgm:spPr/>
      <dgm:t>
        <a:bodyPr/>
        <a:lstStyle/>
        <a:p>
          <a:r>
            <a:rPr lang="en-US" b="1"/>
            <a:t>Incidence: # of new cases of disease/total # at risk.</a:t>
          </a:r>
          <a:endParaRPr lang="en-US"/>
        </a:p>
      </dgm:t>
    </dgm:pt>
    <dgm:pt modelId="{C9B0572C-CC1F-47A2-9A59-92397601DACE}" type="parTrans" cxnId="{B66624C5-1BCC-4903-850A-B6F3166981AB}">
      <dgm:prSet/>
      <dgm:spPr/>
      <dgm:t>
        <a:bodyPr/>
        <a:lstStyle/>
        <a:p>
          <a:endParaRPr lang="en-US"/>
        </a:p>
      </dgm:t>
    </dgm:pt>
    <dgm:pt modelId="{3AA2153F-73A4-42C9-B063-C8E9B426E599}" type="sibTrans" cxnId="{B66624C5-1BCC-4903-850A-B6F3166981AB}">
      <dgm:prSet phldrT="01" phldr="0"/>
      <dgm:spPr/>
      <dgm:t>
        <a:bodyPr/>
        <a:lstStyle/>
        <a:p>
          <a:r>
            <a:rPr lang="en-US"/>
            <a:t>01</a:t>
          </a:r>
        </a:p>
      </dgm:t>
    </dgm:pt>
    <dgm:pt modelId="{0DC43613-EEC1-4135-9824-8689DE28AFAD}">
      <dgm:prSet/>
      <dgm:spPr/>
      <dgm:t>
        <a:bodyPr/>
        <a:lstStyle/>
        <a:p>
          <a:r>
            <a:rPr lang="en-US" b="1"/>
            <a:t>Incidence rate: Incidence/unit of time.</a:t>
          </a:r>
          <a:endParaRPr lang="en-US"/>
        </a:p>
      </dgm:t>
    </dgm:pt>
    <dgm:pt modelId="{0AA0570D-A89E-47B5-BFD4-DF173DDF58F7}" type="parTrans" cxnId="{488FC862-1658-4E8D-AA93-CAB59A7047F4}">
      <dgm:prSet/>
      <dgm:spPr/>
      <dgm:t>
        <a:bodyPr/>
        <a:lstStyle/>
        <a:p>
          <a:endParaRPr lang="en-US"/>
        </a:p>
      </dgm:t>
    </dgm:pt>
    <dgm:pt modelId="{341AD39B-1CD1-4A98-B7AD-F2A04D8A3E34}" type="sibTrans" cxnId="{488FC862-1658-4E8D-AA93-CAB59A7047F4}">
      <dgm:prSet phldrT="02" phldr="0"/>
      <dgm:spPr/>
      <dgm:t>
        <a:bodyPr/>
        <a:lstStyle/>
        <a:p>
          <a:r>
            <a:rPr lang="en-US"/>
            <a:t>02</a:t>
          </a:r>
        </a:p>
      </dgm:t>
    </dgm:pt>
    <dgm:pt modelId="{8DD7C46B-1478-4B09-A801-E47E92E157E7}">
      <dgm:prSet/>
      <dgm:spPr/>
      <dgm:t>
        <a:bodyPr/>
        <a:lstStyle/>
        <a:p>
          <a:r>
            <a:rPr lang="en-US" b="1"/>
            <a:t>Prevalence: # cases (or # with defined condition) existing at one time.</a:t>
          </a:r>
          <a:endParaRPr lang="en-US"/>
        </a:p>
      </dgm:t>
    </dgm:pt>
    <dgm:pt modelId="{AFB26E4E-D4BF-4041-9CA5-F760992C1AA6}" type="parTrans" cxnId="{C8381A8D-35CD-40A0-9F7B-BED65C60F107}">
      <dgm:prSet/>
      <dgm:spPr/>
      <dgm:t>
        <a:bodyPr/>
        <a:lstStyle/>
        <a:p>
          <a:endParaRPr lang="en-US"/>
        </a:p>
      </dgm:t>
    </dgm:pt>
    <dgm:pt modelId="{63E2504B-6DC0-4067-AAB7-B379DA50C74B}" type="sibTrans" cxnId="{C8381A8D-35CD-40A0-9F7B-BED65C60F107}">
      <dgm:prSet phldrT="03" phldr="0"/>
      <dgm:spPr/>
      <dgm:t>
        <a:bodyPr/>
        <a:lstStyle/>
        <a:p>
          <a:r>
            <a:rPr lang="en-US"/>
            <a:t>03</a:t>
          </a:r>
        </a:p>
      </dgm:t>
    </dgm:pt>
    <dgm:pt modelId="{F97DC48B-C789-4B2A-B9F0-2F140D3909CD}">
      <dgm:prSet/>
      <dgm:spPr/>
      <dgm:t>
        <a:bodyPr/>
        <a:lstStyle/>
        <a:p>
          <a:r>
            <a:rPr lang="en-US" b="1"/>
            <a:t>Prevalence rate: # of such cases/total # at risk.</a:t>
          </a:r>
          <a:endParaRPr lang="en-US"/>
        </a:p>
      </dgm:t>
    </dgm:pt>
    <dgm:pt modelId="{8B114B98-737A-4392-B4A0-6776D4A1A91B}" type="parTrans" cxnId="{4EFFB689-DC95-4C27-A20C-97C80BF16175}">
      <dgm:prSet/>
      <dgm:spPr/>
      <dgm:t>
        <a:bodyPr/>
        <a:lstStyle/>
        <a:p>
          <a:endParaRPr lang="en-US"/>
        </a:p>
      </dgm:t>
    </dgm:pt>
    <dgm:pt modelId="{5C7FD757-0108-46F2-9CA7-D80C6CC73332}" type="sibTrans" cxnId="{4EFFB689-DC95-4C27-A20C-97C80BF16175}">
      <dgm:prSet phldrT="04" phldr="0"/>
      <dgm:spPr/>
      <dgm:t>
        <a:bodyPr/>
        <a:lstStyle/>
        <a:p>
          <a:r>
            <a:rPr lang="en-US"/>
            <a:t>04</a:t>
          </a:r>
        </a:p>
      </dgm:t>
    </dgm:pt>
    <dgm:pt modelId="{C7E1D33E-DFEE-4C39-8F94-3AB2FCBF23B9}" type="pres">
      <dgm:prSet presAssocID="{4D274B85-3F1F-4EE8-A83E-7C62167C4632}" presName="Name0" presStyleCnt="0">
        <dgm:presLayoutVars>
          <dgm:animLvl val="lvl"/>
          <dgm:resizeHandles val="exact"/>
        </dgm:presLayoutVars>
      </dgm:prSet>
      <dgm:spPr/>
    </dgm:pt>
    <dgm:pt modelId="{86298DDD-7B77-49CD-A822-606D15E4FC4A}" type="pres">
      <dgm:prSet presAssocID="{C92A996D-8879-448A-9430-EF96DC88F8F5}" presName="compositeNode" presStyleCnt="0">
        <dgm:presLayoutVars>
          <dgm:bulletEnabled val="1"/>
        </dgm:presLayoutVars>
      </dgm:prSet>
      <dgm:spPr/>
    </dgm:pt>
    <dgm:pt modelId="{04A1E5C2-B277-4EC0-BF93-575BFB9B6C2D}" type="pres">
      <dgm:prSet presAssocID="{C92A996D-8879-448A-9430-EF96DC88F8F5}" presName="bgRect" presStyleLbl="alignNode1" presStyleIdx="0" presStyleCnt="4"/>
      <dgm:spPr/>
    </dgm:pt>
    <dgm:pt modelId="{3FDB0670-E1BC-4D26-9F4D-55BECE71A8DF}" type="pres">
      <dgm:prSet presAssocID="{3AA2153F-73A4-42C9-B063-C8E9B426E599}" presName="sibTransNodeRect" presStyleLbl="alignNode1" presStyleIdx="0" presStyleCnt="4">
        <dgm:presLayoutVars>
          <dgm:chMax val="0"/>
          <dgm:bulletEnabled val="1"/>
        </dgm:presLayoutVars>
      </dgm:prSet>
      <dgm:spPr/>
    </dgm:pt>
    <dgm:pt modelId="{4CAE8C97-9BCF-4647-8244-6C023BF6268A}" type="pres">
      <dgm:prSet presAssocID="{C92A996D-8879-448A-9430-EF96DC88F8F5}" presName="nodeRect" presStyleLbl="alignNode1" presStyleIdx="0" presStyleCnt="4">
        <dgm:presLayoutVars>
          <dgm:bulletEnabled val="1"/>
        </dgm:presLayoutVars>
      </dgm:prSet>
      <dgm:spPr/>
    </dgm:pt>
    <dgm:pt modelId="{8488782A-032F-42E2-B315-544BFCCAFCF1}" type="pres">
      <dgm:prSet presAssocID="{3AA2153F-73A4-42C9-B063-C8E9B426E599}" presName="sibTrans" presStyleCnt="0"/>
      <dgm:spPr/>
    </dgm:pt>
    <dgm:pt modelId="{7137574F-F8B3-471B-8540-308228530592}" type="pres">
      <dgm:prSet presAssocID="{0DC43613-EEC1-4135-9824-8689DE28AFAD}" presName="compositeNode" presStyleCnt="0">
        <dgm:presLayoutVars>
          <dgm:bulletEnabled val="1"/>
        </dgm:presLayoutVars>
      </dgm:prSet>
      <dgm:spPr/>
    </dgm:pt>
    <dgm:pt modelId="{8665ADF9-1355-45A3-8CEB-5139D52C62BB}" type="pres">
      <dgm:prSet presAssocID="{0DC43613-EEC1-4135-9824-8689DE28AFAD}" presName="bgRect" presStyleLbl="alignNode1" presStyleIdx="1" presStyleCnt="4"/>
      <dgm:spPr/>
    </dgm:pt>
    <dgm:pt modelId="{F8CFD921-6955-4313-94D0-AE8898067F45}" type="pres">
      <dgm:prSet presAssocID="{341AD39B-1CD1-4A98-B7AD-F2A04D8A3E34}" presName="sibTransNodeRect" presStyleLbl="alignNode1" presStyleIdx="1" presStyleCnt="4">
        <dgm:presLayoutVars>
          <dgm:chMax val="0"/>
          <dgm:bulletEnabled val="1"/>
        </dgm:presLayoutVars>
      </dgm:prSet>
      <dgm:spPr/>
    </dgm:pt>
    <dgm:pt modelId="{6461431C-D211-4C71-B1D9-9FDC81026101}" type="pres">
      <dgm:prSet presAssocID="{0DC43613-EEC1-4135-9824-8689DE28AFAD}" presName="nodeRect" presStyleLbl="alignNode1" presStyleIdx="1" presStyleCnt="4">
        <dgm:presLayoutVars>
          <dgm:bulletEnabled val="1"/>
        </dgm:presLayoutVars>
      </dgm:prSet>
      <dgm:spPr/>
    </dgm:pt>
    <dgm:pt modelId="{986DB229-AF51-40CB-8809-7969A948273A}" type="pres">
      <dgm:prSet presAssocID="{341AD39B-1CD1-4A98-B7AD-F2A04D8A3E34}" presName="sibTrans" presStyleCnt="0"/>
      <dgm:spPr/>
    </dgm:pt>
    <dgm:pt modelId="{0A74BEE9-7921-43B2-8F7C-183DAC0CE3B7}" type="pres">
      <dgm:prSet presAssocID="{8DD7C46B-1478-4B09-A801-E47E92E157E7}" presName="compositeNode" presStyleCnt="0">
        <dgm:presLayoutVars>
          <dgm:bulletEnabled val="1"/>
        </dgm:presLayoutVars>
      </dgm:prSet>
      <dgm:spPr/>
    </dgm:pt>
    <dgm:pt modelId="{773A72CB-D0CC-4E07-8010-4EB4D465105D}" type="pres">
      <dgm:prSet presAssocID="{8DD7C46B-1478-4B09-A801-E47E92E157E7}" presName="bgRect" presStyleLbl="alignNode1" presStyleIdx="2" presStyleCnt="4"/>
      <dgm:spPr/>
    </dgm:pt>
    <dgm:pt modelId="{C5D93920-8169-4E0E-8BA2-30A7022D24E9}" type="pres">
      <dgm:prSet presAssocID="{63E2504B-6DC0-4067-AAB7-B379DA50C74B}" presName="sibTransNodeRect" presStyleLbl="alignNode1" presStyleIdx="2" presStyleCnt="4">
        <dgm:presLayoutVars>
          <dgm:chMax val="0"/>
          <dgm:bulletEnabled val="1"/>
        </dgm:presLayoutVars>
      </dgm:prSet>
      <dgm:spPr/>
    </dgm:pt>
    <dgm:pt modelId="{322DFC14-4490-4D72-9A22-E3491A4DD94B}" type="pres">
      <dgm:prSet presAssocID="{8DD7C46B-1478-4B09-A801-E47E92E157E7}" presName="nodeRect" presStyleLbl="alignNode1" presStyleIdx="2" presStyleCnt="4">
        <dgm:presLayoutVars>
          <dgm:bulletEnabled val="1"/>
        </dgm:presLayoutVars>
      </dgm:prSet>
      <dgm:spPr/>
    </dgm:pt>
    <dgm:pt modelId="{0BF46065-CBC9-405F-889A-F5D935C36D53}" type="pres">
      <dgm:prSet presAssocID="{63E2504B-6DC0-4067-AAB7-B379DA50C74B}" presName="sibTrans" presStyleCnt="0"/>
      <dgm:spPr/>
    </dgm:pt>
    <dgm:pt modelId="{7C59D58F-9836-43BD-8CB3-53AAC9E5BE6D}" type="pres">
      <dgm:prSet presAssocID="{F97DC48B-C789-4B2A-B9F0-2F140D3909CD}" presName="compositeNode" presStyleCnt="0">
        <dgm:presLayoutVars>
          <dgm:bulletEnabled val="1"/>
        </dgm:presLayoutVars>
      </dgm:prSet>
      <dgm:spPr/>
    </dgm:pt>
    <dgm:pt modelId="{487C0F2B-4229-4425-B077-3AE0D08F5399}" type="pres">
      <dgm:prSet presAssocID="{F97DC48B-C789-4B2A-B9F0-2F140D3909CD}" presName="bgRect" presStyleLbl="alignNode1" presStyleIdx="3" presStyleCnt="4"/>
      <dgm:spPr/>
    </dgm:pt>
    <dgm:pt modelId="{6681CC1F-1FF9-4933-A18F-D60472FD3340}" type="pres">
      <dgm:prSet presAssocID="{5C7FD757-0108-46F2-9CA7-D80C6CC73332}" presName="sibTransNodeRect" presStyleLbl="alignNode1" presStyleIdx="3" presStyleCnt="4">
        <dgm:presLayoutVars>
          <dgm:chMax val="0"/>
          <dgm:bulletEnabled val="1"/>
        </dgm:presLayoutVars>
      </dgm:prSet>
      <dgm:spPr/>
    </dgm:pt>
    <dgm:pt modelId="{AF3CEAFD-6351-4032-B291-65A4FC2F079A}" type="pres">
      <dgm:prSet presAssocID="{F97DC48B-C789-4B2A-B9F0-2F140D3909CD}" presName="nodeRect" presStyleLbl="alignNode1" presStyleIdx="3" presStyleCnt="4">
        <dgm:presLayoutVars>
          <dgm:bulletEnabled val="1"/>
        </dgm:presLayoutVars>
      </dgm:prSet>
      <dgm:spPr/>
    </dgm:pt>
  </dgm:ptLst>
  <dgm:cxnLst>
    <dgm:cxn modelId="{3D417E04-0738-4076-B822-3F58A20C65C6}" type="presOf" srcId="{8DD7C46B-1478-4B09-A801-E47E92E157E7}" destId="{322DFC14-4490-4D72-9A22-E3491A4DD94B}" srcOrd="1" destOrd="0" presId="urn:microsoft.com/office/officeart/2016/7/layout/LinearBlockProcessNumbered"/>
    <dgm:cxn modelId="{626DCE10-2215-457C-ACDB-446963BAD6B9}" type="presOf" srcId="{341AD39B-1CD1-4A98-B7AD-F2A04D8A3E34}" destId="{F8CFD921-6955-4313-94D0-AE8898067F45}" srcOrd="0" destOrd="0" presId="urn:microsoft.com/office/officeart/2016/7/layout/LinearBlockProcessNumbered"/>
    <dgm:cxn modelId="{6B175C14-C0F3-4E38-BA1D-6F37C0B528B5}" type="presOf" srcId="{4D274B85-3F1F-4EE8-A83E-7C62167C4632}" destId="{C7E1D33E-DFEE-4C39-8F94-3AB2FCBF23B9}" srcOrd="0" destOrd="0" presId="urn:microsoft.com/office/officeart/2016/7/layout/LinearBlockProcessNumbered"/>
    <dgm:cxn modelId="{655C8C17-0B70-4559-B62D-5B28A30D142B}" type="presOf" srcId="{63E2504B-6DC0-4067-AAB7-B379DA50C74B}" destId="{C5D93920-8169-4E0E-8BA2-30A7022D24E9}" srcOrd="0" destOrd="0" presId="urn:microsoft.com/office/officeart/2016/7/layout/LinearBlockProcessNumbered"/>
    <dgm:cxn modelId="{C8D9A128-DF26-4F9F-84F5-79F1C9D1452B}" type="presOf" srcId="{3AA2153F-73A4-42C9-B063-C8E9B426E599}" destId="{3FDB0670-E1BC-4D26-9F4D-55BECE71A8DF}" srcOrd="0" destOrd="0" presId="urn:microsoft.com/office/officeart/2016/7/layout/LinearBlockProcessNumbered"/>
    <dgm:cxn modelId="{55924539-4B2B-4A0B-9685-DCF081B27E91}" type="presOf" srcId="{5C7FD757-0108-46F2-9CA7-D80C6CC73332}" destId="{6681CC1F-1FF9-4933-A18F-D60472FD3340}" srcOrd="0" destOrd="0" presId="urn:microsoft.com/office/officeart/2016/7/layout/LinearBlockProcessNumbered"/>
    <dgm:cxn modelId="{488FC862-1658-4E8D-AA93-CAB59A7047F4}" srcId="{4D274B85-3F1F-4EE8-A83E-7C62167C4632}" destId="{0DC43613-EEC1-4135-9824-8689DE28AFAD}" srcOrd="1" destOrd="0" parTransId="{0AA0570D-A89E-47B5-BFD4-DF173DDF58F7}" sibTransId="{341AD39B-1CD1-4A98-B7AD-F2A04D8A3E34}"/>
    <dgm:cxn modelId="{825AF06F-1C56-4802-8C90-FA050915C315}" type="presOf" srcId="{0DC43613-EEC1-4135-9824-8689DE28AFAD}" destId="{8665ADF9-1355-45A3-8CEB-5139D52C62BB}" srcOrd="0" destOrd="0" presId="urn:microsoft.com/office/officeart/2016/7/layout/LinearBlockProcessNumbered"/>
    <dgm:cxn modelId="{8F77D574-AAF7-42D1-9B81-4BB4D7CF822B}" type="presOf" srcId="{F97DC48B-C789-4B2A-B9F0-2F140D3909CD}" destId="{487C0F2B-4229-4425-B077-3AE0D08F5399}" srcOrd="0" destOrd="0" presId="urn:microsoft.com/office/officeart/2016/7/layout/LinearBlockProcessNumbered"/>
    <dgm:cxn modelId="{BF469876-E7CA-455C-AB09-A9AEBCC975E8}" type="presOf" srcId="{F97DC48B-C789-4B2A-B9F0-2F140D3909CD}" destId="{AF3CEAFD-6351-4032-B291-65A4FC2F079A}" srcOrd="1" destOrd="0" presId="urn:microsoft.com/office/officeart/2016/7/layout/LinearBlockProcessNumbered"/>
    <dgm:cxn modelId="{29295583-1DAE-47D8-BAEC-B77310CDB84F}" type="presOf" srcId="{8DD7C46B-1478-4B09-A801-E47E92E157E7}" destId="{773A72CB-D0CC-4E07-8010-4EB4D465105D}" srcOrd="0" destOrd="0" presId="urn:microsoft.com/office/officeart/2016/7/layout/LinearBlockProcessNumbered"/>
    <dgm:cxn modelId="{4EFFB689-DC95-4C27-A20C-97C80BF16175}" srcId="{4D274B85-3F1F-4EE8-A83E-7C62167C4632}" destId="{F97DC48B-C789-4B2A-B9F0-2F140D3909CD}" srcOrd="3" destOrd="0" parTransId="{8B114B98-737A-4392-B4A0-6776D4A1A91B}" sibTransId="{5C7FD757-0108-46F2-9CA7-D80C6CC73332}"/>
    <dgm:cxn modelId="{C8381A8D-35CD-40A0-9F7B-BED65C60F107}" srcId="{4D274B85-3F1F-4EE8-A83E-7C62167C4632}" destId="{8DD7C46B-1478-4B09-A801-E47E92E157E7}" srcOrd="2" destOrd="0" parTransId="{AFB26E4E-D4BF-4041-9CA5-F760992C1AA6}" sibTransId="{63E2504B-6DC0-4067-AAB7-B379DA50C74B}"/>
    <dgm:cxn modelId="{486A828E-D9DF-43B9-89DB-CF8D032A61F4}" type="presOf" srcId="{C92A996D-8879-448A-9430-EF96DC88F8F5}" destId="{04A1E5C2-B277-4EC0-BF93-575BFB9B6C2D}" srcOrd="0" destOrd="0" presId="urn:microsoft.com/office/officeart/2016/7/layout/LinearBlockProcessNumbered"/>
    <dgm:cxn modelId="{0A7528BF-8AD3-4A94-937C-2AA60CF82CDD}" type="presOf" srcId="{C92A996D-8879-448A-9430-EF96DC88F8F5}" destId="{4CAE8C97-9BCF-4647-8244-6C023BF6268A}" srcOrd="1" destOrd="0" presId="urn:microsoft.com/office/officeart/2016/7/layout/LinearBlockProcessNumbered"/>
    <dgm:cxn modelId="{B66624C5-1BCC-4903-850A-B6F3166981AB}" srcId="{4D274B85-3F1F-4EE8-A83E-7C62167C4632}" destId="{C92A996D-8879-448A-9430-EF96DC88F8F5}" srcOrd="0" destOrd="0" parTransId="{C9B0572C-CC1F-47A2-9A59-92397601DACE}" sibTransId="{3AA2153F-73A4-42C9-B063-C8E9B426E599}"/>
    <dgm:cxn modelId="{6661BAE0-BE17-4138-9211-889A953FBDB2}" type="presOf" srcId="{0DC43613-EEC1-4135-9824-8689DE28AFAD}" destId="{6461431C-D211-4C71-B1D9-9FDC81026101}" srcOrd="1" destOrd="0" presId="urn:microsoft.com/office/officeart/2016/7/layout/LinearBlockProcessNumbered"/>
    <dgm:cxn modelId="{91EA70B0-937D-4945-96AB-906B9EED333C}" type="presParOf" srcId="{C7E1D33E-DFEE-4C39-8F94-3AB2FCBF23B9}" destId="{86298DDD-7B77-49CD-A822-606D15E4FC4A}" srcOrd="0" destOrd="0" presId="urn:microsoft.com/office/officeart/2016/7/layout/LinearBlockProcessNumbered"/>
    <dgm:cxn modelId="{7DEC758D-EB00-4A62-AC0A-FDD835064997}" type="presParOf" srcId="{86298DDD-7B77-49CD-A822-606D15E4FC4A}" destId="{04A1E5C2-B277-4EC0-BF93-575BFB9B6C2D}" srcOrd="0" destOrd="0" presId="urn:microsoft.com/office/officeart/2016/7/layout/LinearBlockProcessNumbered"/>
    <dgm:cxn modelId="{B2AEBE35-5610-4F38-8171-3D52F39EDB37}" type="presParOf" srcId="{86298DDD-7B77-49CD-A822-606D15E4FC4A}" destId="{3FDB0670-E1BC-4D26-9F4D-55BECE71A8DF}" srcOrd="1" destOrd="0" presId="urn:microsoft.com/office/officeart/2016/7/layout/LinearBlockProcessNumbered"/>
    <dgm:cxn modelId="{0AB13F59-A504-43C8-8F4E-E6A0D27D567B}" type="presParOf" srcId="{86298DDD-7B77-49CD-A822-606D15E4FC4A}" destId="{4CAE8C97-9BCF-4647-8244-6C023BF6268A}" srcOrd="2" destOrd="0" presId="urn:microsoft.com/office/officeart/2016/7/layout/LinearBlockProcessNumbered"/>
    <dgm:cxn modelId="{6917982D-923A-4464-A991-B782F85B3F1B}" type="presParOf" srcId="{C7E1D33E-DFEE-4C39-8F94-3AB2FCBF23B9}" destId="{8488782A-032F-42E2-B315-544BFCCAFCF1}" srcOrd="1" destOrd="0" presId="urn:microsoft.com/office/officeart/2016/7/layout/LinearBlockProcessNumbered"/>
    <dgm:cxn modelId="{405ED369-4FEC-46AA-8252-15E75863040F}" type="presParOf" srcId="{C7E1D33E-DFEE-4C39-8F94-3AB2FCBF23B9}" destId="{7137574F-F8B3-471B-8540-308228530592}" srcOrd="2" destOrd="0" presId="urn:microsoft.com/office/officeart/2016/7/layout/LinearBlockProcessNumbered"/>
    <dgm:cxn modelId="{83006F44-223C-4F44-95CC-D2A345D75AF1}" type="presParOf" srcId="{7137574F-F8B3-471B-8540-308228530592}" destId="{8665ADF9-1355-45A3-8CEB-5139D52C62BB}" srcOrd="0" destOrd="0" presId="urn:microsoft.com/office/officeart/2016/7/layout/LinearBlockProcessNumbered"/>
    <dgm:cxn modelId="{E4A86134-394A-4534-81FF-116882CFE559}" type="presParOf" srcId="{7137574F-F8B3-471B-8540-308228530592}" destId="{F8CFD921-6955-4313-94D0-AE8898067F45}" srcOrd="1" destOrd="0" presId="urn:microsoft.com/office/officeart/2016/7/layout/LinearBlockProcessNumbered"/>
    <dgm:cxn modelId="{6B178FC9-09F0-461B-8375-A5DF387F4DFA}" type="presParOf" srcId="{7137574F-F8B3-471B-8540-308228530592}" destId="{6461431C-D211-4C71-B1D9-9FDC81026101}" srcOrd="2" destOrd="0" presId="urn:microsoft.com/office/officeart/2016/7/layout/LinearBlockProcessNumbered"/>
    <dgm:cxn modelId="{23A217C6-4FE9-4453-A77D-4D85C248D1C2}" type="presParOf" srcId="{C7E1D33E-DFEE-4C39-8F94-3AB2FCBF23B9}" destId="{986DB229-AF51-40CB-8809-7969A948273A}" srcOrd="3" destOrd="0" presId="urn:microsoft.com/office/officeart/2016/7/layout/LinearBlockProcessNumbered"/>
    <dgm:cxn modelId="{3FA53E3E-FC61-4432-9207-2054611893FA}" type="presParOf" srcId="{C7E1D33E-DFEE-4C39-8F94-3AB2FCBF23B9}" destId="{0A74BEE9-7921-43B2-8F7C-183DAC0CE3B7}" srcOrd="4" destOrd="0" presId="urn:microsoft.com/office/officeart/2016/7/layout/LinearBlockProcessNumbered"/>
    <dgm:cxn modelId="{5DEC5BE9-BAAA-4E41-9C96-1E4D316E9E8F}" type="presParOf" srcId="{0A74BEE9-7921-43B2-8F7C-183DAC0CE3B7}" destId="{773A72CB-D0CC-4E07-8010-4EB4D465105D}" srcOrd="0" destOrd="0" presId="urn:microsoft.com/office/officeart/2016/7/layout/LinearBlockProcessNumbered"/>
    <dgm:cxn modelId="{2FE3F600-8EDD-4140-89BE-B1C689503DC6}" type="presParOf" srcId="{0A74BEE9-7921-43B2-8F7C-183DAC0CE3B7}" destId="{C5D93920-8169-4E0E-8BA2-30A7022D24E9}" srcOrd="1" destOrd="0" presId="urn:microsoft.com/office/officeart/2016/7/layout/LinearBlockProcessNumbered"/>
    <dgm:cxn modelId="{00442392-A541-4FA9-B5B0-ED14D015D08B}" type="presParOf" srcId="{0A74BEE9-7921-43B2-8F7C-183DAC0CE3B7}" destId="{322DFC14-4490-4D72-9A22-E3491A4DD94B}" srcOrd="2" destOrd="0" presId="urn:microsoft.com/office/officeart/2016/7/layout/LinearBlockProcessNumbered"/>
    <dgm:cxn modelId="{3B14E658-7F31-420A-A308-FB60FA8EE4AC}" type="presParOf" srcId="{C7E1D33E-DFEE-4C39-8F94-3AB2FCBF23B9}" destId="{0BF46065-CBC9-405F-889A-F5D935C36D53}" srcOrd="5" destOrd="0" presId="urn:microsoft.com/office/officeart/2016/7/layout/LinearBlockProcessNumbered"/>
    <dgm:cxn modelId="{14FDD901-C036-4CB3-849D-E0530841B981}" type="presParOf" srcId="{C7E1D33E-DFEE-4C39-8F94-3AB2FCBF23B9}" destId="{7C59D58F-9836-43BD-8CB3-53AAC9E5BE6D}" srcOrd="6" destOrd="0" presId="urn:microsoft.com/office/officeart/2016/7/layout/LinearBlockProcessNumbered"/>
    <dgm:cxn modelId="{36FA3008-440B-4CAD-A435-12BACD130DDE}" type="presParOf" srcId="{7C59D58F-9836-43BD-8CB3-53AAC9E5BE6D}" destId="{487C0F2B-4229-4425-B077-3AE0D08F5399}" srcOrd="0" destOrd="0" presId="urn:microsoft.com/office/officeart/2016/7/layout/LinearBlockProcessNumbered"/>
    <dgm:cxn modelId="{5C293D19-471A-4617-91C4-0933A130C9E0}" type="presParOf" srcId="{7C59D58F-9836-43BD-8CB3-53AAC9E5BE6D}" destId="{6681CC1F-1FF9-4933-A18F-D60472FD3340}" srcOrd="1" destOrd="0" presId="urn:microsoft.com/office/officeart/2016/7/layout/LinearBlockProcessNumbered"/>
    <dgm:cxn modelId="{02B7CAA1-D728-4BCB-BD9D-658635B14EA8}" type="presParOf" srcId="{7C59D58F-9836-43BD-8CB3-53AAC9E5BE6D}" destId="{AF3CEAFD-6351-4032-B291-65A4FC2F079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1E5C2-B277-4EC0-BF93-575BFB9B6C2D}">
      <dsp:nvSpPr>
        <dsp:cNvPr id="0" name=""/>
        <dsp:cNvSpPr/>
      </dsp:nvSpPr>
      <dsp:spPr>
        <a:xfrm>
          <a:off x="205" y="589245"/>
          <a:ext cx="2479997" cy="297599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US" sz="2000" b="1" kern="1200"/>
            <a:t>Incidence: # of new cases of disease/total # at risk.</a:t>
          </a:r>
          <a:endParaRPr lang="en-US" sz="2000" kern="1200"/>
        </a:p>
      </dsp:txBody>
      <dsp:txXfrm>
        <a:off x="205" y="1779644"/>
        <a:ext cx="2479997" cy="1785598"/>
      </dsp:txXfrm>
    </dsp:sp>
    <dsp:sp modelId="{3FDB0670-E1BC-4D26-9F4D-55BECE71A8DF}">
      <dsp:nvSpPr>
        <dsp:cNvPr id="0" name=""/>
        <dsp:cNvSpPr/>
      </dsp:nvSpPr>
      <dsp:spPr>
        <a:xfrm>
          <a:off x="205" y="589245"/>
          <a:ext cx="2479997" cy="1190398"/>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205" y="589245"/>
        <a:ext cx="2479997" cy="1190398"/>
      </dsp:txXfrm>
    </dsp:sp>
    <dsp:sp modelId="{8665ADF9-1355-45A3-8CEB-5139D52C62BB}">
      <dsp:nvSpPr>
        <dsp:cNvPr id="0" name=""/>
        <dsp:cNvSpPr/>
      </dsp:nvSpPr>
      <dsp:spPr>
        <a:xfrm>
          <a:off x="2678602" y="589245"/>
          <a:ext cx="2479997" cy="2975996"/>
        </a:xfrm>
        <a:prstGeom prst="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US" sz="2000" b="1" kern="1200"/>
            <a:t>Incidence rate: Incidence/unit of time.</a:t>
          </a:r>
          <a:endParaRPr lang="en-US" sz="2000" kern="1200"/>
        </a:p>
      </dsp:txBody>
      <dsp:txXfrm>
        <a:off x="2678602" y="1779644"/>
        <a:ext cx="2479997" cy="1785598"/>
      </dsp:txXfrm>
    </dsp:sp>
    <dsp:sp modelId="{F8CFD921-6955-4313-94D0-AE8898067F45}">
      <dsp:nvSpPr>
        <dsp:cNvPr id="0" name=""/>
        <dsp:cNvSpPr/>
      </dsp:nvSpPr>
      <dsp:spPr>
        <a:xfrm>
          <a:off x="2678602" y="589245"/>
          <a:ext cx="2479997" cy="1190398"/>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678602" y="589245"/>
        <a:ext cx="2479997" cy="1190398"/>
      </dsp:txXfrm>
    </dsp:sp>
    <dsp:sp modelId="{773A72CB-D0CC-4E07-8010-4EB4D465105D}">
      <dsp:nvSpPr>
        <dsp:cNvPr id="0" name=""/>
        <dsp:cNvSpPr/>
      </dsp:nvSpPr>
      <dsp:spPr>
        <a:xfrm>
          <a:off x="5356999" y="589245"/>
          <a:ext cx="2479997" cy="2975996"/>
        </a:xfrm>
        <a:prstGeom prst="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US" sz="2000" b="1" kern="1200"/>
            <a:t>Prevalence: # cases (or # with defined condition) existing at one time.</a:t>
          </a:r>
          <a:endParaRPr lang="en-US" sz="2000" kern="1200"/>
        </a:p>
      </dsp:txBody>
      <dsp:txXfrm>
        <a:off x="5356999" y="1779644"/>
        <a:ext cx="2479997" cy="1785598"/>
      </dsp:txXfrm>
    </dsp:sp>
    <dsp:sp modelId="{C5D93920-8169-4E0E-8BA2-30A7022D24E9}">
      <dsp:nvSpPr>
        <dsp:cNvPr id="0" name=""/>
        <dsp:cNvSpPr/>
      </dsp:nvSpPr>
      <dsp:spPr>
        <a:xfrm>
          <a:off x="5356999" y="589245"/>
          <a:ext cx="2479997" cy="1190398"/>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5356999" y="589245"/>
        <a:ext cx="2479997" cy="1190398"/>
      </dsp:txXfrm>
    </dsp:sp>
    <dsp:sp modelId="{487C0F2B-4229-4425-B077-3AE0D08F5399}">
      <dsp:nvSpPr>
        <dsp:cNvPr id="0" name=""/>
        <dsp:cNvSpPr/>
      </dsp:nvSpPr>
      <dsp:spPr>
        <a:xfrm>
          <a:off x="8035397" y="589245"/>
          <a:ext cx="2479997" cy="2975996"/>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US" sz="2000" b="1" kern="1200"/>
            <a:t>Prevalence rate: # of such cases/total # at risk.</a:t>
          </a:r>
          <a:endParaRPr lang="en-US" sz="2000" kern="1200"/>
        </a:p>
      </dsp:txBody>
      <dsp:txXfrm>
        <a:off x="8035397" y="1779644"/>
        <a:ext cx="2479997" cy="1785598"/>
      </dsp:txXfrm>
    </dsp:sp>
    <dsp:sp modelId="{6681CC1F-1FF9-4933-A18F-D60472FD3340}">
      <dsp:nvSpPr>
        <dsp:cNvPr id="0" name=""/>
        <dsp:cNvSpPr/>
      </dsp:nvSpPr>
      <dsp:spPr>
        <a:xfrm>
          <a:off x="8035397" y="589245"/>
          <a:ext cx="2479997" cy="1190398"/>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8035397" y="589245"/>
        <a:ext cx="2479997" cy="119039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A0D8-E8AE-4AFB-B188-DDDF682638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0654CF-0725-43E1-9CED-CA8C8853E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CC6C91-34AC-4298-AA11-5B1205582D01}"/>
              </a:ext>
            </a:extLst>
          </p:cNvPr>
          <p:cNvSpPr>
            <a:spLocks noGrp="1"/>
          </p:cNvSpPr>
          <p:nvPr>
            <p:ph type="dt" sz="half" idx="10"/>
          </p:nvPr>
        </p:nvSpPr>
        <p:spPr/>
        <p:txBody>
          <a:bodyPr/>
          <a:lstStyle/>
          <a:p>
            <a:fld id="{CE0C517E-5BDF-483C-AC94-CBA6846AB578}" type="datetimeFigureOut">
              <a:rPr lang="en-US" smtClean="0"/>
              <a:t>11/13/2018</a:t>
            </a:fld>
            <a:endParaRPr lang="en-US"/>
          </a:p>
        </p:txBody>
      </p:sp>
      <p:sp>
        <p:nvSpPr>
          <p:cNvPr id="5" name="Footer Placeholder 4">
            <a:extLst>
              <a:ext uri="{FF2B5EF4-FFF2-40B4-BE49-F238E27FC236}">
                <a16:creationId xmlns:a16="http://schemas.microsoft.com/office/drawing/2014/main" id="{63671C42-883B-43DA-B5AD-5C93F71FA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6D08A-DDDA-4A69-B9DE-4E42675D481A}"/>
              </a:ext>
            </a:extLst>
          </p:cNvPr>
          <p:cNvSpPr>
            <a:spLocks noGrp="1"/>
          </p:cNvSpPr>
          <p:nvPr>
            <p:ph type="sldNum" sz="quarter" idx="12"/>
          </p:nvPr>
        </p:nvSpPr>
        <p:spPr/>
        <p:txBody>
          <a:bodyPr/>
          <a:lstStyle/>
          <a:p>
            <a:fld id="{5D38437C-DF58-40C3-9F6E-1C9BAEE9282D}" type="slidenum">
              <a:rPr lang="en-US" smtClean="0"/>
              <a:t>‹#›</a:t>
            </a:fld>
            <a:endParaRPr lang="en-US"/>
          </a:p>
        </p:txBody>
      </p:sp>
    </p:spTree>
    <p:extLst>
      <p:ext uri="{BB962C8B-B14F-4D97-AF65-F5344CB8AC3E}">
        <p14:creationId xmlns:p14="http://schemas.microsoft.com/office/powerpoint/2010/main" val="158538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FCF5-4B84-4B22-9F9F-C9FA8BB3DC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1C8862-A529-4655-8B09-E01C9720E1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7CC81-4E84-44D3-9ED3-8889090D14AD}"/>
              </a:ext>
            </a:extLst>
          </p:cNvPr>
          <p:cNvSpPr>
            <a:spLocks noGrp="1"/>
          </p:cNvSpPr>
          <p:nvPr>
            <p:ph type="dt" sz="half" idx="10"/>
          </p:nvPr>
        </p:nvSpPr>
        <p:spPr/>
        <p:txBody>
          <a:bodyPr/>
          <a:lstStyle/>
          <a:p>
            <a:fld id="{CE0C517E-5BDF-483C-AC94-CBA6846AB578}" type="datetimeFigureOut">
              <a:rPr lang="en-US" smtClean="0"/>
              <a:t>11/13/2018</a:t>
            </a:fld>
            <a:endParaRPr lang="en-US"/>
          </a:p>
        </p:txBody>
      </p:sp>
      <p:sp>
        <p:nvSpPr>
          <p:cNvPr id="5" name="Footer Placeholder 4">
            <a:extLst>
              <a:ext uri="{FF2B5EF4-FFF2-40B4-BE49-F238E27FC236}">
                <a16:creationId xmlns:a16="http://schemas.microsoft.com/office/drawing/2014/main" id="{AF956796-F959-42DB-B605-B2FD547C1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66B04-0DE3-4FFA-8EB8-5190AAAC09FF}"/>
              </a:ext>
            </a:extLst>
          </p:cNvPr>
          <p:cNvSpPr>
            <a:spLocks noGrp="1"/>
          </p:cNvSpPr>
          <p:nvPr>
            <p:ph type="sldNum" sz="quarter" idx="12"/>
          </p:nvPr>
        </p:nvSpPr>
        <p:spPr/>
        <p:txBody>
          <a:bodyPr/>
          <a:lstStyle/>
          <a:p>
            <a:fld id="{5D38437C-DF58-40C3-9F6E-1C9BAEE9282D}" type="slidenum">
              <a:rPr lang="en-US" smtClean="0"/>
              <a:t>‹#›</a:t>
            </a:fld>
            <a:endParaRPr lang="en-US"/>
          </a:p>
        </p:txBody>
      </p:sp>
    </p:spTree>
    <p:extLst>
      <p:ext uri="{BB962C8B-B14F-4D97-AF65-F5344CB8AC3E}">
        <p14:creationId xmlns:p14="http://schemas.microsoft.com/office/powerpoint/2010/main" val="90659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2635DE-0F57-4F1A-90F1-2199AEC66E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075BEE-D4FC-4018-A843-4856C26DB6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33B56-A37C-41B2-BDFE-9F4410BE05B9}"/>
              </a:ext>
            </a:extLst>
          </p:cNvPr>
          <p:cNvSpPr>
            <a:spLocks noGrp="1"/>
          </p:cNvSpPr>
          <p:nvPr>
            <p:ph type="dt" sz="half" idx="10"/>
          </p:nvPr>
        </p:nvSpPr>
        <p:spPr/>
        <p:txBody>
          <a:bodyPr/>
          <a:lstStyle/>
          <a:p>
            <a:fld id="{CE0C517E-5BDF-483C-AC94-CBA6846AB578}" type="datetimeFigureOut">
              <a:rPr lang="en-US" smtClean="0"/>
              <a:t>11/13/2018</a:t>
            </a:fld>
            <a:endParaRPr lang="en-US"/>
          </a:p>
        </p:txBody>
      </p:sp>
      <p:sp>
        <p:nvSpPr>
          <p:cNvPr id="5" name="Footer Placeholder 4">
            <a:extLst>
              <a:ext uri="{FF2B5EF4-FFF2-40B4-BE49-F238E27FC236}">
                <a16:creationId xmlns:a16="http://schemas.microsoft.com/office/drawing/2014/main" id="{76D47514-B946-4634-B3FC-7F546D662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038C6-6B33-411F-A5DF-763F09362911}"/>
              </a:ext>
            </a:extLst>
          </p:cNvPr>
          <p:cNvSpPr>
            <a:spLocks noGrp="1"/>
          </p:cNvSpPr>
          <p:nvPr>
            <p:ph type="sldNum" sz="quarter" idx="12"/>
          </p:nvPr>
        </p:nvSpPr>
        <p:spPr/>
        <p:txBody>
          <a:bodyPr/>
          <a:lstStyle/>
          <a:p>
            <a:fld id="{5D38437C-DF58-40C3-9F6E-1C9BAEE9282D}" type="slidenum">
              <a:rPr lang="en-US" smtClean="0"/>
              <a:t>‹#›</a:t>
            </a:fld>
            <a:endParaRPr lang="en-US"/>
          </a:p>
        </p:txBody>
      </p:sp>
    </p:spTree>
    <p:extLst>
      <p:ext uri="{BB962C8B-B14F-4D97-AF65-F5344CB8AC3E}">
        <p14:creationId xmlns:p14="http://schemas.microsoft.com/office/powerpoint/2010/main" val="155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FB20-4DC1-41F3-B507-63023E227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65AAB-1183-47F3-ABF5-4DA0C698E0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E9466-62AC-4A88-8E9A-96A7382A876D}"/>
              </a:ext>
            </a:extLst>
          </p:cNvPr>
          <p:cNvSpPr>
            <a:spLocks noGrp="1"/>
          </p:cNvSpPr>
          <p:nvPr>
            <p:ph type="dt" sz="half" idx="10"/>
          </p:nvPr>
        </p:nvSpPr>
        <p:spPr/>
        <p:txBody>
          <a:bodyPr/>
          <a:lstStyle/>
          <a:p>
            <a:fld id="{CE0C517E-5BDF-483C-AC94-CBA6846AB578}" type="datetimeFigureOut">
              <a:rPr lang="en-US" smtClean="0"/>
              <a:t>11/13/2018</a:t>
            </a:fld>
            <a:endParaRPr lang="en-US"/>
          </a:p>
        </p:txBody>
      </p:sp>
      <p:sp>
        <p:nvSpPr>
          <p:cNvPr id="5" name="Footer Placeholder 4">
            <a:extLst>
              <a:ext uri="{FF2B5EF4-FFF2-40B4-BE49-F238E27FC236}">
                <a16:creationId xmlns:a16="http://schemas.microsoft.com/office/drawing/2014/main" id="{4B9ADF07-D9B7-49FE-94FE-E4D478786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2BFF7-EE95-4EE1-9480-CDB48A062741}"/>
              </a:ext>
            </a:extLst>
          </p:cNvPr>
          <p:cNvSpPr>
            <a:spLocks noGrp="1"/>
          </p:cNvSpPr>
          <p:nvPr>
            <p:ph type="sldNum" sz="quarter" idx="12"/>
          </p:nvPr>
        </p:nvSpPr>
        <p:spPr/>
        <p:txBody>
          <a:bodyPr/>
          <a:lstStyle/>
          <a:p>
            <a:fld id="{5D38437C-DF58-40C3-9F6E-1C9BAEE9282D}" type="slidenum">
              <a:rPr lang="en-US" smtClean="0"/>
              <a:t>‹#›</a:t>
            </a:fld>
            <a:endParaRPr lang="en-US"/>
          </a:p>
        </p:txBody>
      </p:sp>
    </p:spTree>
    <p:extLst>
      <p:ext uri="{BB962C8B-B14F-4D97-AF65-F5344CB8AC3E}">
        <p14:creationId xmlns:p14="http://schemas.microsoft.com/office/powerpoint/2010/main" val="266382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DE33-04DD-4946-A2D6-2B1C89F6EC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7ACD3-2352-4677-A518-FBFA0C7FB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15D594-719A-42B4-971F-A89F3C9AF7E4}"/>
              </a:ext>
            </a:extLst>
          </p:cNvPr>
          <p:cNvSpPr>
            <a:spLocks noGrp="1"/>
          </p:cNvSpPr>
          <p:nvPr>
            <p:ph type="dt" sz="half" idx="10"/>
          </p:nvPr>
        </p:nvSpPr>
        <p:spPr/>
        <p:txBody>
          <a:bodyPr/>
          <a:lstStyle/>
          <a:p>
            <a:fld id="{CE0C517E-5BDF-483C-AC94-CBA6846AB578}" type="datetimeFigureOut">
              <a:rPr lang="en-US" smtClean="0"/>
              <a:t>11/13/2018</a:t>
            </a:fld>
            <a:endParaRPr lang="en-US"/>
          </a:p>
        </p:txBody>
      </p:sp>
      <p:sp>
        <p:nvSpPr>
          <p:cNvPr id="5" name="Footer Placeholder 4">
            <a:extLst>
              <a:ext uri="{FF2B5EF4-FFF2-40B4-BE49-F238E27FC236}">
                <a16:creationId xmlns:a16="http://schemas.microsoft.com/office/drawing/2014/main" id="{D658A57E-ABB7-4418-A137-8CEDE3485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92944-DF59-460D-9A41-0734AEA22619}"/>
              </a:ext>
            </a:extLst>
          </p:cNvPr>
          <p:cNvSpPr>
            <a:spLocks noGrp="1"/>
          </p:cNvSpPr>
          <p:nvPr>
            <p:ph type="sldNum" sz="quarter" idx="12"/>
          </p:nvPr>
        </p:nvSpPr>
        <p:spPr/>
        <p:txBody>
          <a:bodyPr/>
          <a:lstStyle/>
          <a:p>
            <a:fld id="{5D38437C-DF58-40C3-9F6E-1C9BAEE9282D}" type="slidenum">
              <a:rPr lang="en-US" smtClean="0"/>
              <a:t>‹#›</a:t>
            </a:fld>
            <a:endParaRPr lang="en-US"/>
          </a:p>
        </p:txBody>
      </p:sp>
    </p:spTree>
    <p:extLst>
      <p:ext uri="{BB962C8B-B14F-4D97-AF65-F5344CB8AC3E}">
        <p14:creationId xmlns:p14="http://schemas.microsoft.com/office/powerpoint/2010/main" val="232687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F261-2B56-447C-A5F1-DC999D2CD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E4896-F61D-42E1-9A54-5E4DCB3A8B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929316-A50C-4940-B57F-B0EDB59042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6BDBB2-AF80-4F7D-8779-766FA9FB0DEF}"/>
              </a:ext>
            </a:extLst>
          </p:cNvPr>
          <p:cNvSpPr>
            <a:spLocks noGrp="1"/>
          </p:cNvSpPr>
          <p:nvPr>
            <p:ph type="dt" sz="half" idx="10"/>
          </p:nvPr>
        </p:nvSpPr>
        <p:spPr/>
        <p:txBody>
          <a:bodyPr/>
          <a:lstStyle/>
          <a:p>
            <a:fld id="{CE0C517E-5BDF-483C-AC94-CBA6846AB578}" type="datetimeFigureOut">
              <a:rPr lang="en-US" smtClean="0"/>
              <a:t>11/13/2018</a:t>
            </a:fld>
            <a:endParaRPr lang="en-US"/>
          </a:p>
        </p:txBody>
      </p:sp>
      <p:sp>
        <p:nvSpPr>
          <p:cNvPr id="6" name="Footer Placeholder 5">
            <a:extLst>
              <a:ext uri="{FF2B5EF4-FFF2-40B4-BE49-F238E27FC236}">
                <a16:creationId xmlns:a16="http://schemas.microsoft.com/office/drawing/2014/main" id="{994D5585-66D2-4E51-9714-71F20934D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6EC7A-9445-410A-A8C7-487BDAC08F3F}"/>
              </a:ext>
            </a:extLst>
          </p:cNvPr>
          <p:cNvSpPr>
            <a:spLocks noGrp="1"/>
          </p:cNvSpPr>
          <p:nvPr>
            <p:ph type="sldNum" sz="quarter" idx="12"/>
          </p:nvPr>
        </p:nvSpPr>
        <p:spPr/>
        <p:txBody>
          <a:bodyPr/>
          <a:lstStyle/>
          <a:p>
            <a:fld id="{5D38437C-DF58-40C3-9F6E-1C9BAEE9282D}" type="slidenum">
              <a:rPr lang="en-US" smtClean="0"/>
              <a:t>‹#›</a:t>
            </a:fld>
            <a:endParaRPr lang="en-US"/>
          </a:p>
        </p:txBody>
      </p:sp>
    </p:spTree>
    <p:extLst>
      <p:ext uri="{BB962C8B-B14F-4D97-AF65-F5344CB8AC3E}">
        <p14:creationId xmlns:p14="http://schemas.microsoft.com/office/powerpoint/2010/main" val="82495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8B86-B944-4A15-BC6D-172E195C3F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8CF0A2-EBCD-43AE-ADAB-E5A458CBD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0D9D24-39DE-49F7-96F7-A8F81DB805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922A65-49AC-411B-A8C3-E67C26A19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80B3F0-E964-4702-AC4B-294FE0C2E9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AD6F92-AB41-4423-9ADF-9CB5DAE49EC9}"/>
              </a:ext>
            </a:extLst>
          </p:cNvPr>
          <p:cNvSpPr>
            <a:spLocks noGrp="1"/>
          </p:cNvSpPr>
          <p:nvPr>
            <p:ph type="dt" sz="half" idx="10"/>
          </p:nvPr>
        </p:nvSpPr>
        <p:spPr/>
        <p:txBody>
          <a:bodyPr/>
          <a:lstStyle/>
          <a:p>
            <a:fld id="{CE0C517E-5BDF-483C-AC94-CBA6846AB578}" type="datetimeFigureOut">
              <a:rPr lang="en-US" smtClean="0"/>
              <a:t>11/13/2018</a:t>
            </a:fld>
            <a:endParaRPr lang="en-US"/>
          </a:p>
        </p:txBody>
      </p:sp>
      <p:sp>
        <p:nvSpPr>
          <p:cNvPr id="8" name="Footer Placeholder 7">
            <a:extLst>
              <a:ext uri="{FF2B5EF4-FFF2-40B4-BE49-F238E27FC236}">
                <a16:creationId xmlns:a16="http://schemas.microsoft.com/office/drawing/2014/main" id="{4999C64A-339B-4E43-946F-8A95BE8871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B8AEF4-7F8D-4AE8-9939-D943A1D13A83}"/>
              </a:ext>
            </a:extLst>
          </p:cNvPr>
          <p:cNvSpPr>
            <a:spLocks noGrp="1"/>
          </p:cNvSpPr>
          <p:nvPr>
            <p:ph type="sldNum" sz="quarter" idx="12"/>
          </p:nvPr>
        </p:nvSpPr>
        <p:spPr/>
        <p:txBody>
          <a:bodyPr/>
          <a:lstStyle/>
          <a:p>
            <a:fld id="{5D38437C-DF58-40C3-9F6E-1C9BAEE9282D}" type="slidenum">
              <a:rPr lang="en-US" smtClean="0"/>
              <a:t>‹#›</a:t>
            </a:fld>
            <a:endParaRPr lang="en-US"/>
          </a:p>
        </p:txBody>
      </p:sp>
    </p:spTree>
    <p:extLst>
      <p:ext uri="{BB962C8B-B14F-4D97-AF65-F5344CB8AC3E}">
        <p14:creationId xmlns:p14="http://schemas.microsoft.com/office/powerpoint/2010/main" val="378742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83B0-23B0-4754-B162-6003455A0D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727206-EC80-4F53-A79E-3154976A0230}"/>
              </a:ext>
            </a:extLst>
          </p:cNvPr>
          <p:cNvSpPr>
            <a:spLocks noGrp="1"/>
          </p:cNvSpPr>
          <p:nvPr>
            <p:ph type="dt" sz="half" idx="10"/>
          </p:nvPr>
        </p:nvSpPr>
        <p:spPr/>
        <p:txBody>
          <a:bodyPr/>
          <a:lstStyle/>
          <a:p>
            <a:fld id="{CE0C517E-5BDF-483C-AC94-CBA6846AB578}" type="datetimeFigureOut">
              <a:rPr lang="en-US" smtClean="0"/>
              <a:t>11/13/2018</a:t>
            </a:fld>
            <a:endParaRPr lang="en-US"/>
          </a:p>
        </p:txBody>
      </p:sp>
      <p:sp>
        <p:nvSpPr>
          <p:cNvPr id="4" name="Footer Placeholder 3">
            <a:extLst>
              <a:ext uri="{FF2B5EF4-FFF2-40B4-BE49-F238E27FC236}">
                <a16:creationId xmlns:a16="http://schemas.microsoft.com/office/drawing/2014/main" id="{D2BB4866-AEEE-4238-9520-9392413E57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F159B9-3DC3-4E96-BB63-1BB0D40F196F}"/>
              </a:ext>
            </a:extLst>
          </p:cNvPr>
          <p:cNvSpPr>
            <a:spLocks noGrp="1"/>
          </p:cNvSpPr>
          <p:nvPr>
            <p:ph type="sldNum" sz="quarter" idx="12"/>
          </p:nvPr>
        </p:nvSpPr>
        <p:spPr/>
        <p:txBody>
          <a:bodyPr/>
          <a:lstStyle/>
          <a:p>
            <a:fld id="{5D38437C-DF58-40C3-9F6E-1C9BAEE9282D}" type="slidenum">
              <a:rPr lang="en-US" smtClean="0"/>
              <a:t>‹#›</a:t>
            </a:fld>
            <a:endParaRPr lang="en-US"/>
          </a:p>
        </p:txBody>
      </p:sp>
    </p:spTree>
    <p:extLst>
      <p:ext uri="{BB962C8B-B14F-4D97-AF65-F5344CB8AC3E}">
        <p14:creationId xmlns:p14="http://schemas.microsoft.com/office/powerpoint/2010/main" val="273906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65C364-54D7-467A-A2A1-D38EA5FEFB28}"/>
              </a:ext>
            </a:extLst>
          </p:cNvPr>
          <p:cNvSpPr>
            <a:spLocks noGrp="1"/>
          </p:cNvSpPr>
          <p:nvPr>
            <p:ph type="dt" sz="half" idx="10"/>
          </p:nvPr>
        </p:nvSpPr>
        <p:spPr/>
        <p:txBody>
          <a:bodyPr/>
          <a:lstStyle/>
          <a:p>
            <a:fld id="{CE0C517E-5BDF-483C-AC94-CBA6846AB578}" type="datetimeFigureOut">
              <a:rPr lang="en-US" smtClean="0"/>
              <a:t>11/13/2018</a:t>
            </a:fld>
            <a:endParaRPr lang="en-US"/>
          </a:p>
        </p:txBody>
      </p:sp>
      <p:sp>
        <p:nvSpPr>
          <p:cNvPr id="3" name="Footer Placeholder 2">
            <a:extLst>
              <a:ext uri="{FF2B5EF4-FFF2-40B4-BE49-F238E27FC236}">
                <a16:creationId xmlns:a16="http://schemas.microsoft.com/office/drawing/2014/main" id="{8BF83C1A-93CA-4E34-84FB-EAC40B148B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EC80D6-C935-4429-956B-C98B85556C84}"/>
              </a:ext>
            </a:extLst>
          </p:cNvPr>
          <p:cNvSpPr>
            <a:spLocks noGrp="1"/>
          </p:cNvSpPr>
          <p:nvPr>
            <p:ph type="sldNum" sz="quarter" idx="12"/>
          </p:nvPr>
        </p:nvSpPr>
        <p:spPr/>
        <p:txBody>
          <a:bodyPr/>
          <a:lstStyle/>
          <a:p>
            <a:fld id="{5D38437C-DF58-40C3-9F6E-1C9BAEE9282D}" type="slidenum">
              <a:rPr lang="en-US" smtClean="0"/>
              <a:t>‹#›</a:t>
            </a:fld>
            <a:endParaRPr lang="en-US"/>
          </a:p>
        </p:txBody>
      </p:sp>
    </p:spTree>
    <p:extLst>
      <p:ext uri="{BB962C8B-B14F-4D97-AF65-F5344CB8AC3E}">
        <p14:creationId xmlns:p14="http://schemas.microsoft.com/office/powerpoint/2010/main" val="211651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C724-0E59-40D6-B69A-0AA0511DB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59739-B52D-4007-AE42-066906F1A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F8D171-D17B-4097-8959-4B53AC83E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F77D96-9BF6-48C0-9969-76539FBC9D8C}"/>
              </a:ext>
            </a:extLst>
          </p:cNvPr>
          <p:cNvSpPr>
            <a:spLocks noGrp="1"/>
          </p:cNvSpPr>
          <p:nvPr>
            <p:ph type="dt" sz="half" idx="10"/>
          </p:nvPr>
        </p:nvSpPr>
        <p:spPr/>
        <p:txBody>
          <a:bodyPr/>
          <a:lstStyle/>
          <a:p>
            <a:fld id="{CE0C517E-5BDF-483C-AC94-CBA6846AB578}" type="datetimeFigureOut">
              <a:rPr lang="en-US" smtClean="0"/>
              <a:t>11/13/2018</a:t>
            </a:fld>
            <a:endParaRPr lang="en-US"/>
          </a:p>
        </p:txBody>
      </p:sp>
      <p:sp>
        <p:nvSpPr>
          <p:cNvPr id="6" name="Footer Placeholder 5">
            <a:extLst>
              <a:ext uri="{FF2B5EF4-FFF2-40B4-BE49-F238E27FC236}">
                <a16:creationId xmlns:a16="http://schemas.microsoft.com/office/drawing/2014/main" id="{AA628189-C455-490D-807E-5083E5FBC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853653-5BB2-439C-A53A-597738AB1C52}"/>
              </a:ext>
            </a:extLst>
          </p:cNvPr>
          <p:cNvSpPr>
            <a:spLocks noGrp="1"/>
          </p:cNvSpPr>
          <p:nvPr>
            <p:ph type="sldNum" sz="quarter" idx="12"/>
          </p:nvPr>
        </p:nvSpPr>
        <p:spPr/>
        <p:txBody>
          <a:bodyPr/>
          <a:lstStyle/>
          <a:p>
            <a:fld id="{5D38437C-DF58-40C3-9F6E-1C9BAEE9282D}" type="slidenum">
              <a:rPr lang="en-US" smtClean="0"/>
              <a:t>‹#›</a:t>
            </a:fld>
            <a:endParaRPr lang="en-US"/>
          </a:p>
        </p:txBody>
      </p:sp>
    </p:spTree>
    <p:extLst>
      <p:ext uri="{BB962C8B-B14F-4D97-AF65-F5344CB8AC3E}">
        <p14:creationId xmlns:p14="http://schemas.microsoft.com/office/powerpoint/2010/main" val="40281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6CEC-7CA2-48B5-849F-297929A3E2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5927D1-87A5-47B4-A0E2-3F4C23400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43EE3A-11A5-4A02-AFA3-E85FE8984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108D80-1C17-437C-916D-37B06EF28257}"/>
              </a:ext>
            </a:extLst>
          </p:cNvPr>
          <p:cNvSpPr>
            <a:spLocks noGrp="1"/>
          </p:cNvSpPr>
          <p:nvPr>
            <p:ph type="dt" sz="half" idx="10"/>
          </p:nvPr>
        </p:nvSpPr>
        <p:spPr/>
        <p:txBody>
          <a:bodyPr/>
          <a:lstStyle/>
          <a:p>
            <a:fld id="{CE0C517E-5BDF-483C-AC94-CBA6846AB578}" type="datetimeFigureOut">
              <a:rPr lang="en-US" smtClean="0"/>
              <a:t>11/13/2018</a:t>
            </a:fld>
            <a:endParaRPr lang="en-US"/>
          </a:p>
        </p:txBody>
      </p:sp>
      <p:sp>
        <p:nvSpPr>
          <p:cNvPr id="6" name="Footer Placeholder 5">
            <a:extLst>
              <a:ext uri="{FF2B5EF4-FFF2-40B4-BE49-F238E27FC236}">
                <a16:creationId xmlns:a16="http://schemas.microsoft.com/office/drawing/2014/main" id="{8FB42161-DF6F-4638-961D-2750FBD43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5FD3B-26FC-4505-8D08-6321E1DA7FF2}"/>
              </a:ext>
            </a:extLst>
          </p:cNvPr>
          <p:cNvSpPr>
            <a:spLocks noGrp="1"/>
          </p:cNvSpPr>
          <p:nvPr>
            <p:ph type="sldNum" sz="quarter" idx="12"/>
          </p:nvPr>
        </p:nvSpPr>
        <p:spPr/>
        <p:txBody>
          <a:bodyPr/>
          <a:lstStyle/>
          <a:p>
            <a:fld id="{5D38437C-DF58-40C3-9F6E-1C9BAEE9282D}" type="slidenum">
              <a:rPr lang="en-US" smtClean="0"/>
              <a:t>‹#›</a:t>
            </a:fld>
            <a:endParaRPr lang="en-US"/>
          </a:p>
        </p:txBody>
      </p:sp>
    </p:spTree>
    <p:extLst>
      <p:ext uri="{BB962C8B-B14F-4D97-AF65-F5344CB8AC3E}">
        <p14:creationId xmlns:p14="http://schemas.microsoft.com/office/powerpoint/2010/main" val="424524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21CB7-5E2B-43CE-9CBD-5905000B50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3D1BBC-38F1-4974-8C29-3AE306B11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E4B94-19F8-46D1-8B0D-C47CD4C7D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C517E-5BDF-483C-AC94-CBA6846AB578}" type="datetimeFigureOut">
              <a:rPr lang="en-US" smtClean="0"/>
              <a:t>11/13/2018</a:t>
            </a:fld>
            <a:endParaRPr lang="en-US"/>
          </a:p>
        </p:txBody>
      </p:sp>
      <p:sp>
        <p:nvSpPr>
          <p:cNvPr id="5" name="Footer Placeholder 4">
            <a:extLst>
              <a:ext uri="{FF2B5EF4-FFF2-40B4-BE49-F238E27FC236}">
                <a16:creationId xmlns:a16="http://schemas.microsoft.com/office/drawing/2014/main" id="{493CADBF-46CF-4F07-85D8-F48747AAD6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3E6CAE-4978-4B2E-8233-403B9F849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8437C-DF58-40C3-9F6E-1C9BAEE9282D}" type="slidenum">
              <a:rPr lang="en-US" smtClean="0"/>
              <a:t>‹#›</a:t>
            </a:fld>
            <a:endParaRPr lang="en-US"/>
          </a:p>
        </p:txBody>
      </p:sp>
    </p:spTree>
    <p:extLst>
      <p:ext uri="{BB962C8B-B14F-4D97-AF65-F5344CB8AC3E}">
        <p14:creationId xmlns:p14="http://schemas.microsoft.com/office/powerpoint/2010/main" val="2151763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amp;ehk=qOa5MGOM0ldkhRtZRTMbIA&amp;r=0&amp;pid=OfficeInsert"/><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amp;ehk=SZxsCoGQWVBnkO1wAyxxPg&amp;r=0&amp;pid=OfficeInsert"/><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ealthsciencetechnology.wikispaces.com/2014-2015+Progeria" TargetMode="External"/><Relationship Id="rId2" Type="http://schemas.openxmlformats.org/officeDocument/2006/relationships/image" Target="../media/image11.jpg&amp;ehk=8HoDKg4hpjTer"/><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hilosophy.stackexchange.com/questions/8384/what-exactly-do-objective-and-subjective-mean-in-contemporary-philosophy" TargetMode="External"/><Relationship Id="rId2" Type="http://schemas.openxmlformats.org/officeDocument/2006/relationships/image" Target="../media/image12.jpg&amp;ehk=uAQJa7XIgOTLiejBeVt2Jw&amp;r=0&amp;pid=OfficeInsert"/><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cornking.blogspot.com/2008/06/jellyfish-stings-manifest-strange-rash.html" TargetMode="External"/><Relationship Id="rId2" Type="http://schemas.openxmlformats.org/officeDocument/2006/relationships/image" Target="../media/image13.jpg&amp;ehk=noQkvPAdh5eS"/><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ethaspeak.wordpress.com/" TargetMode="External"/><Relationship Id="rId2" Type="http://schemas.openxmlformats.org/officeDocument/2006/relationships/image" Target="../media/image14.jpg&amp;ehk=9CS632bJJmykL2DjdfF6Hg&amp;r=0&amp;pid=OfficeInsert"/><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amp;ehk=kJFWlvSfOjfWMXsaKv5xzw&amp;r=0&amp;pid=OfficeInsert"/><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nfluenzavirus.wikispaces.com/Vaccination+Figure+Reference" TargetMode="External"/><Relationship Id="rId2" Type="http://schemas.openxmlformats.org/officeDocument/2006/relationships/image" Target="../media/image17.gif&amp;ehk=70yAI63DjNUjhms3qfg2VA&amp;r=0&amp;pid=OfficeInsert"/><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amp;ehk=Jnhk7ieamL6g28lQIVWegg&amp;r=0&amp;pid=OfficeInsert"/><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la-lima.wikispaces.com/Bacterias" TargetMode="External"/><Relationship Id="rId2" Type="http://schemas.openxmlformats.org/officeDocument/2006/relationships/image" Target="../media/image2.jpg&amp;ehk=j29sqdpPVcjo0I30DUSBhw&amp;r=0&amp;pid=OfficeInsert"/><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alm7.wikispaces.com/How+Diseases+are+Transmitted" TargetMode="External"/><Relationship Id="rId2" Type="http://schemas.openxmlformats.org/officeDocument/2006/relationships/image" Target="../media/image19.jpg&amp;ehk=LqzkElNV183S7AI"/><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hapingyouth.org/meetup-com-bringing-communities-together-post-9-11/"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ithlhhsb122.wikispaces.com/Anna+Rodriguez" TargetMode="External"/><Relationship Id="rId2" Type="http://schemas.openxmlformats.org/officeDocument/2006/relationships/image" Target="../media/image21.jpg&amp;ehk=Ud11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lsecretodelosgatosfelices.com/que-puedo-hacer-si-mi-gato-me-muerde-las-manos-mientras-jugamos/"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g&amp;ehk=yVVzg3Ebwt2dieSeh"/><Relationship Id="rId2" Type="http://schemas.openxmlformats.org/officeDocument/2006/relationships/image" Target="../media/image23.jpg&amp;ehk=pchAEHJxLf7y48MLXtOihQ&amp;r=0&amp;pid=OfficeInsert"/><Relationship Id="rId1" Type="http://schemas.openxmlformats.org/officeDocument/2006/relationships/slideLayout" Target="../slideLayouts/slideLayout2.xml"/><Relationship Id="rId4" Type="http://schemas.openxmlformats.org/officeDocument/2006/relationships/hyperlink" Target="https://www.thespruce.com/ten-facts-about-rabies-3384844"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7.jpg&amp;ehk=l8np2pQiVXaQ3982kJFh9g&amp;r=0&amp;pid=OfficeInsert"/><Relationship Id="rId3" Type="http://schemas.openxmlformats.org/officeDocument/2006/relationships/image" Target="../media/image26.jpg&amp;ehk=cM0EVZ5FXZpx6yGavHsnmQ&amp;r=0&amp;pid=OfficeInsert"/><Relationship Id="rId7" Type="http://schemas.openxmlformats.org/officeDocument/2006/relationships/hyperlink" Target="https://creativecommons.org/licenses/by-sa/3.0/"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elsecretodelosgatosfelices.com/que-puedo-hacer-si-mi-gato-me-muerde-las-manos-mientras-jugamos/" TargetMode="External"/><Relationship Id="rId4" Type="http://schemas.openxmlformats.org/officeDocument/2006/relationships/hyperlink" Target="https://en.wikipedia.org/wiki/Gram-positive_bacteria" TargetMode="External"/><Relationship Id="rId9" Type="http://schemas.openxmlformats.org/officeDocument/2006/relationships/hyperlink" Target="http://en.wikipedia.org/wiki/File:Wool.www.usda.gov.j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United_Nations_Security_Council" TargetMode="External"/><Relationship Id="rId7" Type="http://schemas.openxmlformats.org/officeDocument/2006/relationships/hyperlink" Target="https://creativecommons.org/licenses/by-sa/3.0/" TargetMode="External"/><Relationship Id="rId2" Type="http://schemas.openxmlformats.org/officeDocument/2006/relationships/hyperlink" Target="https://en.wikipedia.org/wiki/Colin_Powell" TargetMode="External"/><Relationship Id="rId1" Type="http://schemas.openxmlformats.org/officeDocument/2006/relationships/slideLayout" Target="../slideLayouts/slideLayout2.xml"/><Relationship Id="rId6" Type="http://schemas.openxmlformats.org/officeDocument/2006/relationships/hyperlink" Target="https://en.wikipedia.org/wiki/Biological_warfare" TargetMode="External"/><Relationship Id="rId5" Type="http://schemas.openxmlformats.org/officeDocument/2006/relationships/image" Target="../media/image29.png&amp;ehk=K259j042QDErWCoWLaJuvw&amp;r=0&amp;pid=OfficeInsert"/><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hyperlink" Target="http://endangerednj.blogspot.com/2014/06/deer-ticks-and-lyme-disease-season.html" TargetMode="External"/><Relationship Id="rId2" Type="http://schemas.openxmlformats.org/officeDocument/2006/relationships/image" Target="../media/image30.com"/><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amp;ehk=JotJR2"/><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hyperlink" Target="http://nutricionalas6.blogspot.com/2014/06/elige-bien-tu-comensal-hoy-con.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rogressive-charlestown.com/2016/08/trying-to-fight-zika-virus-despite.html" TargetMode="External"/><Relationship Id="rId2" Type="http://schemas.openxmlformats.org/officeDocument/2006/relationships/image" Target="../media/image34.jpg&amp;ehk=r0pZe83Bn0WMnoB7fv"/><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png&amp;ehk=EgHF699NsE5GSkxztkSf8g&amp;r=0&amp;pid=OfficeInsert"/></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www.tools-of-life.at/wissen/gesunder-darm/darm-und-immunsystem/" TargetMode="External"/><Relationship Id="rId2" Type="http://schemas.openxmlformats.org/officeDocument/2006/relationships/image" Target="../media/image4.jpg&amp;ehk="/><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zibertronicos.blogspot.com/2013/01/los-10-mejores-antivirus-gratuitos.html" TargetMode="External"/><Relationship Id="rId2" Type="http://schemas.openxmlformats.org/officeDocument/2006/relationships/image" Target="../media/image5.png&amp;ehk=nv7izHaUXFrAybJZx9AYWQ&amp;r=0&amp;pid=OfficeInsert"/><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lickr.com/photos/niaid/7739552618/" TargetMode="External"/><Relationship Id="rId2" Type="http://schemas.openxmlformats.org/officeDocument/2006/relationships/image" Target="../media/image7.jpg&amp;ehk=GzBmAMMnmbemSt"/><Relationship Id="rId1" Type="http://schemas.openxmlformats.org/officeDocument/2006/relationships/slideLayout" Target="../slideLayouts/slideLayout2.xml"/><Relationship Id="rId4" Type="http://schemas.openxmlformats.org/officeDocument/2006/relationships/hyperlink" Target="https://creativecommons.org/licenses/by/2.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taphylococcus" TargetMode="External"/><Relationship Id="rId2" Type="http://schemas.openxmlformats.org/officeDocument/2006/relationships/image" Target="../media/image8.jpg&amp;ehk=GBwfCVrvMYu1Xc3U"/><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g&amp;ehk=T8G2wxcivqtDtc7TNQgq4g&amp;r=0&amp;pid=OfficeInsert"/><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5" name="Picture 4" descr="A picture containing indoor, photo, sky, table&#10;&#10;Description generated with very high confidence">
            <a:extLst>
              <a:ext uri="{FF2B5EF4-FFF2-40B4-BE49-F238E27FC236}">
                <a16:creationId xmlns:a16="http://schemas.microsoft.com/office/drawing/2014/main" id="{55132381-2C98-4226-B664-227E4330624C}"/>
              </a:ext>
            </a:extLst>
          </p:cNvPr>
          <p:cNvPicPr>
            <a:picLocks noChangeAspect="1"/>
          </p:cNvPicPr>
          <p:nvPr/>
        </p:nvPicPr>
        <p:blipFill rotWithShape="1">
          <a:blip r:embed="rId2">
            <a:extLst>
              <a:ext uri="{28A0092B-C50C-407E-A947-70E740481C1C}">
                <a14:useLocalDpi xmlns:a14="http://schemas.microsoft.com/office/drawing/2010/main" val="0"/>
              </a:ext>
            </a:extLst>
          </a:blip>
          <a:srcRect t="20494" b="23326"/>
          <a:stretch/>
        </p:blipFill>
        <p:spPr>
          <a:xfrm>
            <a:off x="20" y="10"/>
            <a:ext cx="12191980" cy="4571990"/>
          </a:xfrm>
          <a:prstGeom prst="rect">
            <a:avLst/>
          </a:prstGeom>
        </p:spPr>
      </p:pic>
      <p:cxnSp>
        <p:nvCxnSpPr>
          <p:cNvPr id="12" name="Straight Connector 9">
            <a:extLst>
              <a:ext uri="{FF2B5EF4-FFF2-40B4-BE49-F238E27FC236}">
                <a16:creationId xmlns:a16="http://schemas.microsoft.com/office/drawing/2014/main" id="{E126E481-B945-4179-BD79-05E96E9B29E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538375-2314-461F-8E48-8AFE4811F551}"/>
              </a:ext>
            </a:extLst>
          </p:cNvPr>
          <p:cNvSpPr>
            <a:spLocks noGrp="1"/>
          </p:cNvSpPr>
          <p:nvPr>
            <p:ph type="ctrTitle"/>
          </p:nvPr>
        </p:nvSpPr>
        <p:spPr>
          <a:xfrm>
            <a:off x="433136" y="5091762"/>
            <a:ext cx="7834193" cy="1264588"/>
          </a:xfrm>
        </p:spPr>
        <p:txBody>
          <a:bodyPr anchor="ctr">
            <a:normAutofit/>
          </a:bodyPr>
          <a:lstStyle/>
          <a:p>
            <a:pPr algn="r"/>
            <a:r>
              <a:rPr lang="en-US"/>
              <a:t>Epidemiology</a:t>
            </a:r>
          </a:p>
        </p:txBody>
      </p:sp>
      <p:sp>
        <p:nvSpPr>
          <p:cNvPr id="3" name="Subtitle 2">
            <a:extLst>
              <a:ext uri="{FF2B5EF4-FFF2-40B4-BE49-F238E27FC236}">
                <a16:creationId xmlns:a16="http://schemas.microsoft.com/office/drawing/2014/main" id="{90BE10F5-0EDB-4F4F-B95C-1D59EA3DD3CD}"/>
              </a:ext>
            </a:extLst>
          </p:cNvPr>
          <p:cNvSpPr>
            <a:spLocks noGrp="1"/>
          </p:cNvSpPr>
          <p:nvPr>
            <p:ph type="subTitle" idx="1"/>
          </p:nvPr>
        </p:nvSpPr>
        <p:spPr>
          <a:xfrm>
            <a:off x="8499107" y="5091763"/>
            <a:ext cx="2974207" cy="1264587"/>
          </a:xfrm>
        </p:spPr>
        <p:txBody>
          <a:bodyPr anchor="ctr">
            <a:normAutofit/>
          </a:bodyPr>
          <a:lstStyle/>
          <a:p>
            <a:pPr algn="l"/>
            <a:endParaRPr lang="en-US" sz="2000"/>
          </a:p>
        </p:txBody>
      </p:sp>
    </p:spTree>
    <p:extLst>
      <p:ext uri="{BB962C8B-B14F-4D97-AF65-F5344CB8AC3E}">
        <p14:creationId xmlns:p14="http://schemas.microsoft.com/office/powerpoint/2010/main" val="22997110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b="1">
              <a:solidFill>
                <a:srgbClr val="FFFFFF"/>
              </a:solidFill>
              <a:latin typeface="AR CENA" panose="02000000000000000000" pitchFamily="2" charset="0"/>
            </a:endParaRPr>
          </a:p>
        </p:txBody>
      </p:sp>
      <p:pic>
        <p:nvPicPr>
          <p:cNvPr id="7" name="Picture 6" descr="A close up of a mans face&#10;&#10;Description generated with high confidence">
            <a:extLst>
              <a:ext uri="{FF2B5EF4-FFF2-40B4-BE49-F238E27FC236}">
                <a16:creationId xmlns:a16="http://schemas.microsoft.com/office/drawing/2014/main" id="{1788FC7B-B974-4976-9A3E-7E6D63708AC7}"/>
              </a:ext>
            </a:extLst>
          </p:cNvPr>
          <p:cNvPicPr>
            <a:picLocks noChangeAspect="1"/>
          </p:cNvPicPr>
          <p:nvPr/>
        </p:nvPicPr>
        <p:blipFill rotWithShape="1">
          <a:blip r:embed="rId2">
            <a:extLst>
              <a:ext uri="{28A0092B-C50C-407E-A947-70E740481C1C}">
                <a14:useLocalDpi xmlns:a14="http://schemas.microsoft.com/office/drawing/2010/main" val="0"/>
              </a:ext>
            </a:extLst>
          </a:blip>
          <a:srcRect l="15269" r="6812" b="2"/>
          <a:stretch/>
        </p:blipFill>
        <p:spPr>
          <a:xfrm>
            <a:off x="5276088" y="640082"/>
            <a:ext cx="6276250" cy="5577838"/>
          </a:xfrm>
          <a:prstGeom prst="rect">
            <a:avLst/>
          </a:prstGeom>
          <a:effectLst/>
        </p:spPr>
      </p:pic>
      <p:sp>
        <p:nvSpPr>
          <p:cNvPr id="2" name="Title 1">
            <a:extLst>
              <a:ext uri="{FF2B5EF4-FFF2-40B4-BE49-F238E27FC236}">
                <a16:creationId xmlns:a16="http://schemas.microsoft.com/office/drawing/2014/main" id="{B2378D4C-9EBB-4569-92B4-80036B8544A4}"/>
              </a:ext>
            </a:extLst>
          </p:cNvPr>
          <p:cNvSpPr>
            <a:spLocks noGrp="1"/>
          </p:cNvSpPr>
          <p:nvPr>
            <p:ph type="title"/>
          </p:nvPr>
        </p:nvSpPr>
        <p:spPr>
          <a:xfrm>
            <a:off x="648929" y="185920"/>
            <a:ext cx="3667039" cy="1281647"/>
          </a:xfrm>
        </p:spPr>
        <p:txBody>
          <a:bodyPr>
            <a:normAutofit/>
          </a:bodyPr>
          <a:lstStyle/>
          <a:p>
            <a:r>
              <a:rPr lang="en-US" sz="3600" b="1" dirty="0">
                <a:solidFill>
                  <a:schemeClr val="bg1"/>
                </a:solidFill>
                <a:latin typeface="AR CENA" panose="02000000000000000000" pitchFamily="2" charset="0"/>
              </a:rPr>
              <a:t> Pathogens</a:t>
            </a:r>
          </a:p>
        </p:txBody>
      </p:sp>
      <p:sp>
        <p:nvSpPr>
          <p:cNvPr id="3" name="Content Placeholder 2">
            <a:extLst>
              <a:ext uri="{FF2B5EF4-FFF2-40B4-BE49-F238E27FC236}">
                <a16:creationId xmlns:a16="http://schemas.microsoft.com/office/drawing/2014/main" id="{2F9CD2EC-C148-4852-8B70-9D7D050B0297}"/>
              </a:ext>
            </a:extLst>
          </p:cNvPr>
          <p:cNvSpPr>
            <a:spLocks noGrp="1"/>
          </p:cNvSpPr>
          <p:nvPr>
            <p:ph idx="1"/>
          </p:nvPr>
        </p:nvSpPr>
        <p:spPr>
          <a:xfrm>
            <a:off x="648929" y="1467567"/>
            <a:ext cx="3667036" cy="5303521"/>
          </a:xfrm>
        </p:spPr>
        <p:txBody>
          <a:bodyPr>
            <a:normAutofit lnSpcReduction="10000"/>
          </a:bodyPr>
          <a:lstStyle/>
          <a:p>
            <a:r>
              <a:rPr lang="en-US" b="1" dirty="0">
                <a:solidFill>
                  <a:schemeClr val="bg1"/>
                </a:solidFill>
                <a:latin typeface="AR CENA" panose="02000000000000000000" pitchFamily="2" charset="0"/>
              </a:rPr>
              <a:t>A pathogen is a microorganism that causes disease. </a:t>
            </a:r>
          </a:p>
          <a:p>
            <a:pPr lvl="1"/>
            <a:r>
              <a:rPr lang="en-US" sz="2800" b="1" dirty="0">
                <a:solidFill>
                  <a:schemeClr val="bg1"/>
                </a:solidFill>
                <a:latin typeface="AR CENA" panose="02000000000000000000" pitchFamily="2" charset="0"/>
              </a:rPr>
              <a:t>For Example: Once Staph aureus enters the blood stream it is pathogenic and can then invade internal organs causing more harm to the host in a condition called toxic shock syndrome,  which can lead to death.</a:t>
            </a:r>
          </a:p>
          <a:p>
            <a:endParaRPr lang="en-US" b="1" dirty="0">
              <a:solidFill>
                <a:schemeClr val="bg1"/>
              </a:solidFill>
              <a:latin typeface="AR CENA" panose="02000000000000000000" pitchFamily="2" charset="0"/>
            </a:endParaRPr>
          </a:p>
        </p:txBody>
      </p:sp>
    </p:spTree>
    <p:extLst>
      <p:ext uri="{BB962C8B-B14F-4D97-AF65-F5344CB8AC3E}">
        <p14:creationId xmlns:p14="http://schemas.microsoft.com/office/powerpoint/2010/main" val="327237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554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6" name="Picture 5" descr="A close up of text on a white background&#10;&#10;Description generated with high confidence">
            <a:extLst>
              <a:ext uri="{FF2B5EF4-FFF2-40B4-BE49-F238E27FC236}">
                <a16:creationId xmlns:a16="http://schemas.microsoft.com/office/drawing/2014/main" id="{699FCAA6-C43F-4C9F-80B0-BE5CA1B39B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30487" y="1740724"/>
            <a:ext cx="5205812" cy="3357749"/>
          </a:xfrm>
          <a:prstGeom prst="rect">
            <a:avLst/>
          </a:prstGeom>
        </p:spPr>
      </p:pic>
      <p:cxnSp>
        <p:nvCxnSpPr>
          <p:cNvPr id="14" name="Straight Connector 13">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B6FE3C-B949-4C96-B52A-7DEBC9FF7313}"/>
              </a:ext>
            </a:extLst>
          </p:cNvPr>
          <p:cNvSpPr>
            <a:spLocks noGrp="1"/>
          </p:cNvSpPr>
          <p:nvPr>
            <p:ph type="title"/>
          </p:nvPr>
        </p:nvSpPr>
        <p:spPr>
          <a:xfrm>
            <a:off x="1024129" y="585216"/>
            <a:ext cx="5062511" cy="1499616"/>
          </a:xfrm>
        </p:spPr>
        <p:txBody>
          <a:bodyPr>
            <a:normAutofit/>
          </a:bodyPr>
          <a:lstStyle/>
          <a:p>
            <a:r>
              <a:rPr lang="en-US" b="1" dirty="0">
                <a:solidFill>
                  <a:srgbClr val="FFFFFF"/>
                </a:solidFill>
              </a:rPr>
              <a:t>Signs and Symptoms</a:t>
            </a:r>
          </a:p>
        </p:txBody>
      </p:sp>
      <p:sp>
        <p:nvSpPr>
          <p:cNvPr id="3" name="Content Placeholder 2">
            <a:extLst>
              <a:ext uri="{FF2B5EF4-FFF2-40B4-BE49-F238E27FC236}">
                <a16:creationId xmlns:a16="http://schemas.microsoft.com/office/drawing/2014/main" id="{03BB85CD-78FC-4C4A-A9DB-2F419617EC6C}"/>
              </a:ext>
            </a:extLst>
          </p:cNvPr>
          <p:cNvSpPr>
            <a:spLocks noGrp="1"/>
          </p:cNvSpPr>
          <p:nvPr>
            <p:ph idx="1"/>
          </p:nvPr>
        </p:nvSpPr>
        <p:spPr>
          <a:xfrm>
            <a:off x="1024129" y="2286000"/>
            <a:ext cx="5081232" cy="3931920"/>
          </a:xfrm>
        </p:spPr>
        <p:txBody>
          <a:bodyPr>
            <a:normAutofit fontScale="92500"/>
          </a:bodyPr>
          <a:lstStyle/>
          <a:p>
            <a:r>
              <a:rPr lang="en-US" b="1" dirty="0">
                <a:solidFill>
                  <a:srgbClr val="FFFFFF"/>
                </a:solidFill>
              </a:rPr>
              <a:t> Doctors use the signs and symptoms of a disease to determine the disease, the pathogen, and the course of treatment. </a:t>
            </a:r>
          </a:p>
          <a:p>
            <a:r>
              <a:rPr lang="en-US" b="1" dirty="0">
                <a:solidFill>
                  <a:srgbClr val="FFFFFF"/>
                </a:solidFill>
              </a:rPr>
              <a:t>Since different pathogenic microorganisms have different effects on the human body, knowing the signs and symptoms is vital to the diagnosis.</a:t>
            </a:r>
          </a:p>
        </p:txBody>
      </p:sp>
    </p:spTree>
    <p:extLst>
      <p:ext uri="{BB962C8B-B14F-4D97-AF65-F5344CB8AC3E}">
        <p14:creationId xmlns:p14="http://schemas.microsoft.com/office/powerpoint/2010/main" val="8593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generated with very high confidence">
            <a:extLst>
              <a:ext uri="{FF2B5EF4-FFF2-40B4-BE49-F238E27FC236}">
                <a16:creationId xmlns:a16="http://schemas.microsoft.com/office/drawing/2014/main" id="{35707653-7EFF-4910-9650-539AF787FFB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72468" y="2133600"/>
            <a:ext cx="6559707" cy="2410691"/>
          </a:xfrm>
          <a:prstGeom prst="rect">
            <a:avLst/>
          </a:prstGeom>
          <a:effectLst/>
        </p:spPr>
      </p:pic>
      <p:sp>
        <p:nvSpPr>
          <p:cNvPr id="2" name="Title 1">
            <a:extLst>
              <a:ext uri="{FF2B5EF4-FFF2-40B4-BE49-F238E27FC236}">
                <a16:creationId xmlns:a16="http://schemas.microsoft.com/office/drawing/2014/main" id="{1D671C45-C0F8-4626-8002-E44CE88E613A}"/>
              </a:ext>
            </a:extLst>
          </p:cNvPr>
          <p:cNvSpPr>
            <a:spLocks noGrp="1"/>
          </p:cNvSpPr>
          <p:nvPr>
            <p:ph type="title"/>
          </p:nvPr>
        </p:nvSpPr>
        <p:spPr>
          <a:xfrm>
            <a:off x="648929" y="629266"/>
            <a:ext cx="3505495" cy="1622321"/>
          </a:xfrm>
        </p:spPr>
        <p:txBody>
          <a:bodyPr>
            <a:normAutofit fontScale="90000"/>
          </a:bodyPr>
          <a:lstStyle/>
          <a:p>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Signs vs. Symptoms</a:t>
            </a:r>
            <a:br>
              <a:rPr lang="en-US" sz="3600" b="1" dirty="0">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C011DFF-8870-467C-9C9D-1F39B7A69B57}"/>
              </a:ext>
            </a:extLst>
          </p:cNvPr>
          <p:cNvSpPr>
            <a:spLocks noGrp="1"/>
          </p:cNvSpPr>
          <p:nvPr>
            <p:ph idx="1"/>
          </p:nvPr>
        </p:nvSpPr>
        <p:spPr>
          <a:xfrm>
            <a:off x="648931" y="2438400"/>
            <a:ext cx="3505494" cy="3785419"/>
          </a:xfrm>
        </p:spPr>
        <p:txBody>
          <a:bodyPr>
            <a:normAutofit/>
          </a:bodyPr>
          <a:lstStyle/>
          <a:p>
            <a:r>
              <a:rPr lang="en-US" sz="4000" dirty="0"/>
              <a:t>   Signs           are </a:t>
            </a:r>
            <a:r>
              <a:rPr lang="en-US" sz="4000" b="1" dirty="0"/>
              <a:t>objective.</a:t>
            </a:r>
          </a:p>
          <a:p>
            <a:r>
              <a:rPr lang="en-US" sz="4000" dirty="0"/>
              <a:t>   Symptoms are </a:t>
            </a:r>
            <a:r>
              <a:rPr lang="en-US" sz="4000" b="1" dirty="0"/>
              <a:t>subjective.  </a:t>
            </a:r>
          </a:p>
        </p:txBody>
      </p:sp>
    </p:spTree>
    <p:extLst>
      <p:ext uri="{BB962C8B-B14F-4D97-AF65-F5344CB8AC3E}">
        <p14:creationId xmlns:p14="http://schemas.microsoft.com/office/powerpoint/2010/main" val="205507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close up of a persons hand&#10;&#10;Description generated with very high confidence">
            <a:extLst>
              <a:ext uri="{FF2B5EF4-FFF2-40B4-BE49-F238E27FC236}">
                <a16:creationId xmlns:a16="http://schemas.microsoft.com/office/drawing/2014/main" id="{1C4E6B1F-CED1-453A-872C-D019C01E3F2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0060" y="1129459"/>
            <a:ext cx="3425957" cy="4598600"/>
          </a:xfrm>
          <a:prstGeom prst="rect">
            <a:avLst/>
          </a:prstGeom>
        </p:spPr>
      </p:pic>
      <p:sp>
        <p:nvSpPr>
          <p:cNvPr id="2" name="Title 1">
            <a:extLst>
              <a:ext uri="{FF2B5EF4-FFF2-40B4-BE49-F238E27FC236}">
                <a16:creationId xmlns:a16="http://schemas.microsoft.com/office/drawing/2014/main" id="{1D671C45-C0F8-4626-8002-E44CE88E613A}"/>
              </a:ext>
            </a:extLst>
          </p:cNvPr>
          <p:cNvSpPr>
            <a:spLocks noGrp="1"/>
          </p:cNvSpPr>
          <p:nvPr>
            <p:ph type="title"/>
          </p:nvPr>
        </p:nvSpPr>
        <p:spPr>
          <a:xfrm>
            <a:off x="4384039" y="365125"/>
            <a:ext cx="7164493" cy="1325563"/>
          </a:xfrm>
        </p:spPr>
        <p:txBody>
          <a:bodyPr>
            <a:normAutofit/>
          </a:bodyPr>
          <a:lstStyle/>
          <a:p>
            <a:br>
              <a:rPr lang="en-US" sz="2800">
                <a:solidFill>
                  <a:schemeClr val="bg1"/>
                </a:solidFill>
              </a:rPr>
            </a:br>
            <a:r>
              <a:rPr lang="en-US" sz="2800">
                <a:solidFill>
                  <a:schemeClr val="bg1"/>
                </a:solidFill>
              </a:rPr>
              <a:t> </a:t>
            </a:r>
            <a:r>
              <a:rPr lang="en-US" sz="2800" b="1" u="sng">
                <a:solidFill>
                  <a:schemeClr val="bg1"/>
                </a:solidFill>
              </a:rPr>
              <a:t>Signs can be OBSERVED and MEASURED</a:t>
            </a:r>
            <a:br>
              <a:rPr lang="en-US" sz="2800">
                <a:solidFill>
                  <a:schemeClr val="bg1"/>
                </a:solidFill>
              </a:rPr>
            </a:br>
            <a:endParaRPr lang="en-US" sz="2800">
              <a:solidFill>
                <a:schemeClr val="bg1"/>
              </a:solidFill>
            </a:endParaRPr>
          </a:p>
        </p:txBody>
      </p:sp>
      <p:sp>
        <p:nvSpPr>
          <p:cNvPr id="3" name="Content Placeholder 2">
            <a:extLst>
              <a:ext uri="{FF2B5EF4-FFF2-40B4-BE49-F238E27FC236}">
                <a16:creationId xmlns:a16="http://schemas.microsoft.com/office/drawing/2014/main" id="{DC011DFF-8870-467C-9C9D-1F39B7A69B57}"/>
              </a:ext>
            </a:extLst>
          </p:cNvPr>
          <p:cNvSpPr>
            <a:spLocks noGrp="1"/>
          </p:cNvSpPr>
          <p:nvPr>
            <p:ph idx="1"/>
          </p:nvPr>
        </p:nvSpPr>
        <p:spPr>
          <a:xfrm>
            <a:off x="4387515" y="2022601"/>
            <a:ext cx="7161017" cy="4154361"/>
          </a:xfrm>
        </p:spPr>
        <p:txBody>
          <a:bodyPr>
            <a:normAutofit/>
          </a:bodyPr>
          <a:lstStyle/>
          <a:p>
            <a:r>
              <a:rPr lang="en-US" sz="3200" b="1" dirty="0">
                <a:solidFill>
                  <a:schemeClr val="bg1"/>
                </a:solidFill>
              </a:rPr>
              <a:t>   Signs are objective.  </a:t>
            </a:r>
          </a:p>
          <a:p>
            <a:r>
              <a:rPr lang="en-US" sz="3200" dirty="0">
                <a:solidFill>
                  <a:schemeClr val="bg1"/>
                </a:solidFill>
              </a:rPr>
              <a:t>Easier to measure</a:t>
            </a:r>
          </a:p>
          <a:p>
            <a:pPr lvl="1"/>
            <a:r>
              <a:rPr lang="en-US" sz="2800" dirty="0">
                <a:solidFill>
                  <a:schemeClr val="bg1"/>
                </a:solidFill>
              </a:rPr>
              <a:t>Blood cell counts</a:t>
            </a:r>
          </a:p>
        </p:txBody>
      </p:sp>
      <p:sp>
        <p:nvSpPr>
          <p:cNvPr id="6" name="TextBox 5">
            <a:extLst>
              <a:ext uri="{FF2B5EF4-FFF2-40B4-BE49-F238E27FC236}">
                <a16:creationId xmlns:a16="http://schemas.microsoft.com/office/drawing/2014/main" id="{86E1D385-079A-4203-83F7-80B792C52649}"/>
              </a:ext>
            </a:extLst>
          </p:cNvPr>
          <p:cNvSpPr txBox="1"/>
          <p:nvPr/>
        </p:nvSpPr>
        <p:spPr>
          <a:xfrm>
            <a:off x="1446689" y="5528004"/>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acornking.blogspot.com/2008/06/jellyfish-stings-manifest-strange-rash.html"/>
              </a:rPr>
              <a:t>This Photo</a:t>
            </a:r>
            <a:r>
              <a:rPr lang="en-US" sz="700">
                <a:solidFill>
                  <a:srgbClr val="FFFFFF"/>
                </a:solidFill>
              </a:rPr>
              <a:t> by Unknown Author is licensed under </a:t>
            </a:r>
            <a:r>
              <a:rPr lang="en-US" sz="700">
                <a:solidFill>
                  <a:srgbClr val="FFFFFF"/>
                </a:solidFill>
                <a:hlinkClick r:id="rId4" tooltip="https://creativecommons.org/licenses/by-nc-nd/3.0/"/>
              </a:rPr>
              <a:t>CC BY-NC-ND</a:t>
            </a:r>
            <a:endParaRPr lang="en-US" sz="700">
              <a:solidFill>
                <a:srgbClr val="FFFFFF"/>
              </a:solidFill>
            </a:endParaRPr>
          </a:p>
        </p:txBody>
      </p:sp>
    </p:spTree>
    <p:extLst>
      <p:ext uri="{BB962C8B-B14F-4D97-AF65-F5344CB8AC3E}">
        <p14:creationId xmlns:p14="http://schemas.microsoft.com/office/powerpoint/2010/main" val="310094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12">
            <a:extLst>
              <a:ext uri="{FF2B5EF4-FFF2-40B4-BE49-F238E27FC236}">
                <a16:creationId xmlns:a16="http://schemas.microsoft.com/office/drawing/2014/main" id="{A5BE2DA6-83C9-46EF-B42E-C40224302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11">
            <a:extLst>
              <a:ext uri="{FF2B5EF4-FFF2-40B4-BE49-F238E27FC236}">
                <a16:creationId xmlns:a16="http://schemas.microsoft.com/office/drawing/2014/main" id="{A1A2EF03-D0CA-4967-B631-C09F910E93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clipart&#10;&#10;Description generated with very high confidence">
            <a:extLst>
              <a:ext uri="{FF2B5EF4-FFF2-40B4-BE49-F238E27FC236}">
                <a16:creationId xmlns:a16="http://schemas.microsoft.com/office/drawing/2014/main" id="{288118EF-0F2A-4FF3-AA52-A6E7E4E7997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63721" y="2401554"/>
            <a:ext cx="4296585" cy="3386719"/>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a:extLst>
              <a:ext uri="{FF2B5EF4-FFF2-40B4-BE49-F238E27FC236}">
                <a16:creationId xmlns:a16="http://schemas.microsoft.com/office/drawing/2014/main" id="{1D671C45-C0F8-4626-8002-E44CE88E613A}"/>
              </a:ext>
            </a:extLst>
          </p:cNvPr>
          <p:cNvSpPr>
            <a:spLocks noGrp="1"/>
          </p:cNvSpPr>
          <p:nvPr>
            <p:ph type="title"/>
          </p:nvPr>
        </p:nvSpPr>
        <p:spPr>
          <a:xfrm>
            <a:off x="563418" y="73891"/>
            <a:ext cx="10790382" cy="1616797"/>
          </a:xfrm>
        </p:spPr>
        <p:txBody>
          <a:bodyPr>
            <a:normAutofit/>
          </a:bodyPr>
          <a:lstStyle/>
          <a:p>
            <a:pPr algn="ctr"/>
            <a:br>
              <a:rPr lang="en-US" sz="3200" dirty="0">
                <a:latin typeface="AR CENA" panose="02000000000000000000" pitchFamily="2" charset="0"/>
              </a:rPr>
            </a:br>
            <a:r>
              <a:rPr lang="en-US" sz="3200" dirty="0">
                <a:latin typeface="AR CENA" panose="02000000000000000000" pitchFamily="2" charset="0"/>
              </a:rPr>
              <a:t> Signs vs. </a:t>
            </a:r>
            <a:r>
              <a:rPr lang="en-US" sz="3200" b="1" u="sng" dirty="0">
                <a:latin typeface="AR CENA" panose="02000000000000000000" pitchFamily="2" charset="0"/>
              </a:rPr>
              <a:t>Symptoms</a:t>
            </a:r>
            <a:br>
              <a:rPr lang="en-US" sz="3200" dirty="0">
                <a:latin typeface="AR CENA" panose="02000000000000000000" pitchFamily="2" charset="0"/>
              </a:rPr>
            </a:br>
            <a:endParaRPr lang="en-US" sz="3200" dirty="0">
              <a:latin typeface="AR CENA" panose="02000000000000000000" pitchFamily="2" charset="0"/>
            </a:endParaRPr>
          </a:p>
        </p:txBody>
      </p:sp>
      <p:sp>
        <p:nvSpPr>
          <p:cNvPr id="3" name="Content Placeholder 2">
            <a:extLst>
              <a:ext uri="{FF2B5EF4-FFF2-40B4-BE49-F238E27FC236}">
                <a16:creationId xmlns:a16="http://schemas.microsoft.com/office/drawing/2014/main" id="{DC011DFF-8870-467C-9C9D-1F39B7A69B57}"/>
              </a:ext>
            </a:extLst>
          </p:cNvPr>
          <p:cNvSpPr>
            <a:spLocks noGrp="1"/>
          </p:cNvSpPr>
          <p:nvPr>
            <p:ph idx="1"/>
          </p:nvPr>
        </p:nvSpPr>
        <p:spPr>
          <a:xfrm>
            <a:off x="65809" y="1590660"/>
            <a:ext cx="5892800" cy="5167312"/>
          </a:xfrm>
        </p:spPr>
        <p:txBody>
          <a:bodyPr anchor="ctr">
            <a:normAutofit/>
          </a:bodyPr>
          <a:lstStyle/>
          <a:p>
            <a:r>
              <a:rPr lang="en-US" sz="2400" dirty="0">
                <a:solidFill>
                  <a:schemeClr val="bg1"/>
                </a:solidFill>
              </a:rPr>
              <a:t> Symptoms are</a:t>
            </a:r>
            <a:r>
              <a:rPr lang="en-US" sz="2400" b="1" u="sng" dirty="0">
                <a:solidFill>
                  <a:schemeClr val="bg1"/>
                </a:solidFill>
              </a:rPr>
              <a:t> subjective</a:t>
            </a:r>
            <a:r>
              <a:rPr lang="en-US" sz="2400" dirty="0">
                <a:solidFill>
                  <a:schemeClr val="bg1"/>
                </a:solidFill>
              </a:rPr>
              <a:t>. </a:t>
            </a:r>
          </a:p>
          <a:p>
            <a:pPr lvl="1"/>
            <a:r>
              <a:rPr lang="en-US" sz="2000" dirty="0">
                <a:solidFill>
                  <a:schemeClr val="bg1"/>
                </a:solidFill>
              </a:rPr>
              <a:t>More difficult to measure</a:t>
            </a:r>
          </a:p>
          <a:p>
            <a:pPr lvl="1"/>
            <a:r>
              <a:rPr lang="en-US" sz="2000" dirty="0">
                <a:solidFill>
                  <a:schemeClr val="bg1"/>
                </a:solidFill>
              </a:rPr>
              <a:t>A “10” to one person may be a “8” to another person.</a:t>
            </a:r>
            <a:br>
              <a:rPr lang="en-US" sz="2000" dirty="0">
                <a:solidFill>
                  <a:schemeClr val="bg1"/>
                </a:solidFill>
              </a:rPr>
            </a:br>
            <a:br>
              <a:rPr lang="en-US" sz="2000" dirty="0">
                <a:solidFill>
                  <a:schemeClr val="bg1"/>
                </a:solidFill>
              </a:rPr>
            </a:br>
            <a:endParaRPr lang="en-US" sz="2000" dirty="0">
              <a:solidFill>
                <a:schemeClr val="bg1"/>
              </a:solidFill>
            </a:endParaRPr>
          </a:p>
        </p:txBody>
      </p:sp>
      <p:sp>
        <p:nvSpPr>
          <p:cNvPr id="9" name="TextBox 8">
            <a:extLst>
              <a:ext uri="{FF2B5EF4-FFF2-40B4-BE49-F238E27FC236}">
                <a16:creationId xmlns:a16="http://schemas.microsoft.com/office/drawing/2014/main" id="{5367A67B-ECA7-4731-9270-B4C26C3C8EAF}"/>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ethaspeak.wordpress.com/"/>
              </a:rPr>
              <a:t>This Photo</a:t>
            </a:r>
            <a:r>
              <a:rPr lang="en-US" sz="700">
                <a:solidFill>
                  <a:srgbClr val="FFFFFF"/>
                </a:solidFill>
              </a:rPr>
              <a:t> by Unknown Author is licensed under </a:t>
            </a:r>
            <a:r>
              <a:rPr lang="en-US" sz="700">
                <a:solidFill>
                  <a:srgbClr val="FFFFFF"/>
                </a:solidFill>
                <a:hlinkClick r:id="rId4"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2163684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the Wong-Baker Faces pain-rating scale.">
            <a:extLst>
              <a:ext uri="{FF2B5EF4-FFF2-40B4-BE49-F238E27FC236}">
                <a16:creationId xmlns:a16="http://schemas.microsoft.com/office/drawing/2014/main" id="{4ADF95C1-1B0A-42F2-BB78-5DA01B8D8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77" y="3103419"/>
            <a:ext cx="11114978" cy="3584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671C45-C0F8-4626-8002-E44CE88E613A}"/>
              </a:ext>
            </a:extLst>
          </p:cNvPr>
          <p:cNvSpPr>
            <a:spLocks noGrp="1"/>
          </p:cNvSpPr>
          <p:nvPr>
            <p:ph type="title"/>
          </p:nvPr>
        </p:nvSpPr>
        <p:spPr>
          <a:xfrm>
            <a:off x="746921" y="190923"/>
            <a:ext cx="11343479" cy="1096331"/>
          </a:xfrm>
        </p:spPr>
        <p:txBody>
          <a:bodyPr>
            <a:normAutofit fontScale="90000"/>
          </a:bodyPr>
          <a:lstStyle/>
          <a:p>
            <a:pPr algn="ctr"/>
            <a:br>
              <a:rPr lang="en-US" sz="2800" dirty="0">
                <a:latin typeface="AR CENA" panose="02000000000000000000" pitchFamily="2" charset="0"/>
              </a:rPr>
            </a:br>
            <a:r>
              <a:rPr lang="en-US" sz="2800" dirty="0">
                <a:latin typeface="AR CENA" panose="02000000000000000000" pitchFamily="2" charset="0"/>
              </a:rPr>
              <a:t> Signs vs. </a:t>
            </a:r>
            <a:r>
              <a:rPr lang="en-US" sz="2800" b="1" u="sng" dirty="0">
                <a:latin typeface="AR CENA" panose="02000000000000000000" pitchFamily="2" charset="0"/>
              </a:rPr>
              <a:t>Symptoms – Wong-Baker Faces pain-rating scale </a:t>
            </a:r>
            <a:r>
              <a:rPr lang="en-US" sz="2800" dirty="0">
                <a:latin typeface="AR CENA" panose="02000000000000000000" pitchFamily="2" charset="0"/>
              </a:rPr>
              <a:t>for attempting to quantify symptoms.</a:t>
            </a:r>
            <a:br>
              <a:rPr lang="en-US" sz="2800" dirty="0">
                <a:latin typeface="AR CENA" panose="02000000000000000000" pitchFamily="2" charset="0"/>
              </a:rPr>
            </a:br>
            <a:endParaRPr lang="en-US" sz="2800" dirty="0">
              <a:latin typeface="AR CENA" panose="02000000000000000000" pitchFamily="2" charset="0"/>
            </a:endParaRPr>
          </a:p>
        </p:txBody>
      </p:sp>
      <p:sp>
        <p:nvSpPr>
          <p:cNvPr id="3" name="Content Placeholder 2">
            <a:extLst>
              <a:ext uri="{FF2B5EF4-FFF2-40B4-BE49-F238E27FC236}">
                <a16:creationId xmlns:a16="http://schemas.microsoft.com/office/drawing/2014/main" id="{DC011DFF-8870-467C-9C9D-1F39B7A69B57}"/>
              </a:ext>
            </a:extLst>
          </p:cNvPr>
          <p:cNvSpPr>
            <a:spLocks noGrp="1"/>
          </p:cNvSpPr>
          <p:nvPr>
            <p:ph idx="1"/>
          </p:nvPr>
        </p:nvSpPr>
        <p:spPr>
          <a:xfrm>
            <a:off x="39644" y="1036119"/>
            <a:ext cx="11607411" cy="3064493"/>
          </a:xfrm>
        </p:spPr>
        <p:txBody>
          <a:bodyPr anchor="ctr">
            <a:normAutofit/>
          </a:bodyPr>
          <a:lstStyle/>
          <a:p>
            <a:r>
              <a:rPr lang="en-US" dirty="0"/>
              <a:t>Medical professionals will ask patients to rate their pain (or other symptom) on a scale from 0 to 10. </a:t>
            </a:r>
          </a:p>
          <a:p>
            <a:r>
              <a:rPr lang="en-US" dirty="0"/>
              <a:t>This is called </a:t>
            </a:r>
            <a:r>
              <a:rPr lang="en-US" b="1" u="sng" dirty="0"/>
              <a:t>the Wong-Baker Faces pain-rating scale.</a:t>
            </a:r>
            <a:r>
              <a:rPr lang="en-US" dirty="0"/>
              <a:t> </a:t>
            </a:r>
          </a:p>
          <a:p>
            <a:pPr marL="0" indent="0">
              <a:buNone/>
            </a:pPr>
            <a:br>
              <a:rPr lang="en-US" dirty="0"/>
            </a:br>
            <a:br>
              <a:rPr lang="en-US" dirty="0"/>
            </a:br>
            <a:endParaRPr lang="en-US" dirty="0"/>
          </a:p>
        </p:txBody>
      </p:sp>
    </p:spTree>
    <p:extLst>
      <p:ext uri="{BB962C8B-B14F-4D97-AF65-F5344CB8AC3E}">
        <p14:creationId xmlns:p14="http://schemas.microsoft.com/office/powerpoint/2010/main" val="113390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680F707-DC2A-490F-A2F0-79479EC059AC}"/>
              </a:ext>
            </a:extLst>
          </p:cNvPr>
          <p:cNvPicPr>
            <a:picLocks noChangeAspect="1"/>
          </p:cNvPicPr>
          <p:nvPr/>
        </p:nvPicPr>
        <p:blipFill rotWithShape="1">
          <a:blip r:embed="rId2">
            <a:extLst>
              <a:ext uri="{28A0092B-C50C-407E-A947-70E740481C1C}">
                <a14:useLocalDpi xmlns:a14="http://schemas.microsoft.com/office/drawing/2010/main" val="0"/>
              </a:ext>
            </a:extLst>
          </a:blip>
          <a:srcRect l="1093" r="3147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09420383-CDAB-44F1-A96D-347E52BB8C7F}"/>
              </a:ext>
            </a:extLst>
          </p:cNvPr>
          <p:cNvSpPr>
            <a:spLocks noGrp="1"/>
          </p:cNvSpPr>
          <p:nvPr>
            <p:ph type="title"/>
          </p:nvPr>
        </p:nvSpPr>
        <p:spPr>
          <a:xfrm>
            <a:off x="655320" y="365125"/>
            <a:ext cx="5120114" cy="1692794"/>
          </a:xfrm>
        </p:spPr>
        <p:txBody>
          <a:bodyPr>
            <a:normAutofit/>
          </a:bodyPr>
          <a:lstStyle/>
          <a:p>
            <a:r>
              <a:rPr lang="en-US" b="1">
                <a:latin typeface="AR CENA" panose="02000000000000000000" pitchFamily="2" charset="0"/>
              </a:rPr>
              <a:t>What is epidemiology?</a:t>
            </a:r>
          </a:p>
        </p:txBody>
      </p:sp>
      <p:sp>
        <p:nvSpPr>
          <p:cNvPr id="3" name="Content Placeholder 2">
            <a:extLst>
              <a:ext uri="{FF2B5EF4-FFF2-40B4-BE49-F238E27FC236}">
                <a16:creationId xmlns:a16="http://schemas.microsoft.com/office/drawing/2014/main" id="{63623801-04E2-4E5E-A825-C217F9C80873}"/>
              </a:ext>
            </a:extLst>
          </p:cNvPr>
          <p:cNvSpPr>
            <a:spLocks noGrp="1"/>
          </p:cNvSpPr>
          <p:nvPr>
            <p:ph idx="1"/>
          </p:nvPr>
        </p:nvSpPr>
        <p:spPr>
          <a:xfrm>
            <a:off x="655321" y="2584271"/>
            <a:ext cx="6059515" cy="4139802"/>
          </a:xfrm>
        </p:spPr>
        <p:txBody>
          <a:bodyPr>
            <a:normAutofit lnSpcReduction="10000"/>
          </a:bodyPr>
          <a:lstStyle/>
          <a:p>
            <a:r>
              <a:rPr lang="en-US" sz="2400" b="1" dirty="0">
                <a:latin typeface="AR CENA" panose="02000000000000000000" pitchFamily="2" charset="0"/>
              </a:rPr>
              <a:t>Epidemiology is a </a:t>
            </a:r>
            <a:r>
              <a:rPr lang="en-US" b="1" dirty="0">
                <a:latin typeface="AR CENA" panose="02000000000000000000" pitchFamily="2" charset="0"/>
              </a:rPr>
              <a:t>s</a:t>
            </a:r>
            <a:r>
              <a:rPr lang="en-US" sz="2400" b="1" dirty="0">
                <a:latin typeface="AR CENA" panose="02000000000000000000" pitchFamily="2" charset="0"/>
              </a:rPr>
              <a:t>cience that examines...</a:t>
            </a:r>
          </a:p>
          <a:p>
            <a:pPr marL="514350" indent="-514350">
              <a:buFont typeface="+mj-lt"/>
              <a:buAutoNum type="arabicPeriod"/>
            </a:pPr>
            <a:r>
              <a:rPr lang="en-US" sz="2400" b="1" dirty="0">
                <a:latin typeface="AR CENA" panose="02000000000000000000" pitchFamily="2" charset="0"/>
              </a:rPr>
              <a:t>the patterns</a:t>
            </a:r>
          </a:p>
          <a:p>
            <a:pPr marL="514350" indent="-514350">
              <a:buFont typeface="+mj-lt"/>
              <a:buAutoNum type="arabicPeriod"/>
            </a:pPr>
            <a:r>
              <a:rPr lang="en-US" sz="2400" b="1" dirty="0">
                <a:latin typeface="AR CENA" panose="02000000000000000000" pitchFamily="2" charset="0"/>
              </a:rPr>
              <a:t>the causes</a:t>
            </a:r>
          </a:p>
          <a:p>
            <a:pPr marL="514350" indent="-514350">
              <a:buFont typeface="+mj-lt"/>
              <a:buAutoNum type="arabicPeriod"/>
            </a:pPr>
            <a:r>
              <a:rPr lang="en-US" sz="2400" b="1" dirty="0">
                <a:latin typeface="AR CENA" panose="02000000000000000000" pitchFamily="2" charset="0"/>
              </a:rPr>
              <a:t>and the effects</a:t>
            </a:r>
          </a:p>
          <a:p>
            <a:r>
              <a:rPr lang="en-US" sz="2400" b="1" dirty="0">
                <a:latin typeface="AR CENA" panose="02000000000000000000" pitchFamily="2" charset="0"/>
              </a:rPr>
              <a:t>of disease on the health of a specific population. </a:t>
            </a:r>
          </a:p>
          <a:p>
            <a:endParaRPr lang="en-US" sz="2400" b="1" dirty="0">
              <a:latin typeface="AR CENA" panose="02000000000000000000" pitchFamily="2" charset="0"/>
            </a:endParaRPr>
          </a:p>
          <a:p>
            <a:r>
              <a:rPr lang="en-US" sz="2400" b="1" i="1" dirty="0">
                <a:latin typeface="AR CENA" panose="02000000000000000000" pitchFamily="2" charset="0"/>
              </a:rPr>
              <a:t>While epidemiologists study all diseases and not just the diseases caused by microorganisms, we will be focusing our discussion of epidemiology to infectious diseases only.</a:t>
            </a:r>
          </a:p>
          <a:p>
            <a:endParaRPr lang="en-US" sz="2400" b="1" dirty="0">
              <a:latin typeface="AR CENA" panose="02000000000000000000" pitchFamily="2" charset="0"/>
            </a:endParaRPr>
          </a:p>
        </p:txBody>
      </p:sp>
    </p:spTree>
    <p:extLst>
      <p:ext uri="{BB962C8B-B14F-4D97-AF65-F5344CB8AC3E}">
        <p14:creationId xmlns:p14="http://schemas.microsoft.com/office/powerpoint/2010/main" val="24230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8FD97F03-B040-4150-AA6E-3C72B8C91A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42444" y="1820333"/>
            <a:ext cx="3961895" cy="4036181"/>
          </a:xfrm>
          <a:prstGeom prst="rect">
            <a:avLst/>
          </a:prstGeom>
        </p:spPr>
      </p:pic>
      <p:sp>
        <p:nvSpPr>
          <p:cNvPr id="14" name="Freeform: Shape 13">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18A84EB-5525-4477-8A5C-8AA5EDC2EA87}"/>
              </a:ext>
            </a:extLst>
          </p:cNvPr>
          <p:cNvSpPr>
            <a:spLocks noGrp="1"/>
          </p:cNvSpPr>
          <p:nvPr>
            <p:ph type="title"/>
          </p:nvPr>
        </p:nvSpPr>
        <p:spPr>
          <a:xfrm>
            <a:off x="838199" y="365125"/>
            <a:ext cx="5529943" cy="1325563"/>
          </a:xfrm>
        </p:spPr>
        <p:txBody>
          <a:bodyPr>
            <a:normAutofit/>
          </a:bodyPr>
          <a:lstStyle/>
          <a:p>
            <a:r>
              <a:rPr lang="en-US" dirty="0">
                <a:solidFill>
                  <a:schemeClr val="bg1"/>
                </a:solidFill>
              </a:rPr>
              <a:t>Epidemiologists</a:t>
            </a:r>
          </a:p>
        </p:txBody>
      </p:sp>
      <p:sp>
        <p:nvSpPr>
          <p:cNvPr id="3" name="Content Placeholder 2">
            <a:extLst>
              <a:ext uri="{FF2B5EF4-FFF2-40B4-BE49-F238E27FC236}">
                <a16:creationId xmlns:a16="http://schemas.microsoft.com/office/drawing/2014/main" id="{3F4C6543-CD81-4445-9103-B7F090B4BF4F}"/>
              </a:ext>
            </a:extLst>
          </p:cNvPr>
          <p:cNvSpPr>
            <a:spLocks noGrp="1"/>
          </p:cNvSpPr>
          <p:nvPr>
            <p:ph idx="1"/>
          </p:nvPr>
        </p:nvSpPr>
        <p:spPr>
          <a:xfrm>
            <a:off x="838199" y="1825625"/>
            <a:ext cx="4128169" cy="3399518"/>
          </a:xfrm>
        </p:spPr>
        <p:txBody>
          <a:bodyPr>
            <a:normAutofit/>
          </a:bodyPr>
          <a:lstStyle/>
          <a:p>
            <a:r>
              <a:rPr lang="en-US" sz="2000" dirty="0">
                <a:solidFill>
                  <a:schemeClr val="bg1"/>
                </a:solidFill>
              </a:rPr>
              <a:t>Scientists that specialize in the field of epidemiology are called </a:t>
            </a:r>
            <a:r>
              <a:rPr lang="en-US" sz="2000" b="1" dirty="0">
                <a:solidFill>
                  <a:schemeClr val="bg1"/>
                </a:solidFill>
              </a:rPr>
              <a:t>epidemiologists.</a:t>
            </a:r>
          </a:p>
          <a:p>
            <a:r>
              <a:rPr lang="en-US" sz="2000" dirty="0">
                <a:solidFill>
                  <a:schemeClr val="bg1"/>
                </a:solidFill>
              </a:rPr>
              <a:t>Epidemiologists have 3 main goals.</a:t>
            </a:r>
          </a:p>
          <a:p>
            <a:pPr marL="914400" lvl="1" indent="-457200">
              <a:buFont typeface="+mj-lt"/>
              <a:buAutoNum type="arabicPeriod"/>
            </a:pPr>
            <a:r>
              <a:rPr lang="en-US" sz="2000" dirty="0">
                <a:solidFill>
                  <a:schemeClr val="bg1"/>
                </a:solidFill>
              </a:rPr>
              <a:t>​To identify the factors that cause disease</a:t>
            </a:r>
          </a:p>
          <a:p>
            <a:pPr marL="914400" lvl="1" indent="-457200">
              <a:buFont typeface="+mj-lt"/>
              <a:buAutoNum type="arabicPeriod"/>
            </a:pPr>
            <a:r>
              <a:rPr lang="en-US" sz="2000" dirty="0">
                <a:solidFill>
                  <a:schemeClr val="bg1"/>
                </a:solidFill>
              </a:rPr>
              <a:t>To identify the factors that transmit disease</a:t>
            </a:r>
          </a:p>
          <a:p>
            <a:pPr marL="914400" lvl="1" indent="-457200">
              <a:buFont typeface="+mj-lt"/>
              <a:buAutoNum type="arabicPeriod"/>
            </a:pPr>
            <a:r>
              <a:rPr lang="en-US" sz="2000" dirty="0">
                <a:solidFill>
                  <a:schemeClr val="bg1"/>
                </a:solidFill>
              </a:rPr>
              <a:t>To help prevent or reduce future outbreak of disease</a:t>
            </a:r>
          </a:p>
          <a:p>
            <a:endParaRPr lang="en-US" sz="2000" dirty="0">
              <a:solidFill>
                <a:schemeClr val="bg1"/>
              </a:solidFill>
            </a:endParaRPr>
          </a:p>
        </p:txBody>
      </p:sp>
    </p:spTree>
    <p:extLst>
      <p:ext uri="{BB962C8B-B14F-4D97-AF65-F5344CB8AC3E}">
        <p14:creationId xmlns:p14="http://schemas.microsoft.com/office/powerpoint/2010/main" val="242600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49B96D-3F3F-4A77-B947-3715D1F6570D}"/>
              </a:ext>
            </a:extLst>
          </p:cNvPr>
          <p:cNvSpPr>
            <a:spLocks noGrp="1"/>
          </p:cNvSpPr>
          <p:nvPr>
            <p:ph type="title"/>
          </p:nvPr>
        </p:nvSpPr>
        <p:spPr>
          <a:xfrm>
            <a:off x="838200" y="631825"/>
            <a:ext cx="10515600" cy="1325563"/>
          </a:xfrm>
        </p:spPr>
        <p:txBody>
          <a:bodyPr>
            <a:normAutofit/>
          </a:bodyPr>
          <a:lstStyle/>
          <a:p>
            <a:r>
              <a:rPr lang="en-US" b="1" dirty="0"/>
              <a:t>Epidemiological Studies</a:t>
            </a:r>
          </a:p>
        </p:txBody>
      </p:sp>
      <p:sp>
        <p:nvSpPr>
          <p:cNvPr id="3" name="Content Placeholder 2">
            <a:extLst>
              <a:ext uri="{FF2B5EF4-FFF2-40B4-BE49-F238E27FC236}">
                <a16:creationId xmlns:a16="http://schemas.microsoft.com/office/drawing/2014/main" id="{70179072-6181-40E2-B5F9-CECC92C7094F}"/>
              </a:ext>
            </a:extLst>
          </p:cNvPr>
          <p:cNvSpPr>
            <a:spLocks noGrp="1"/>
          </p:cNvSpPr>
          <p:nvPr>
            <p:ph idx="1"/>
          </p:nvPr>
        </p:nvSpPr>
        <p:spPr>
          <a:xfrm>
            <a:off x="838200" y="2057400"/>
            <a:ext cx="10515600" cy="3871762"/>
          </a:xfrm>
        </p:spPr>
        <p:txBody>
          <a:bodyPr>
            <a:normAutofit/>
          </a:bodyPr>
          <a:lstStyle/>
          <a:p>
            <a:r>
              <a:rPr lang="en-US" sz="2400"/>
              <a:t>There are 4 stages or phases of an epidemiological study.</a:t>
            </a:r>
          </a:p>
          <a:p>
            <a:pPr marL="971550" lvl="1" indent="-514350">
              <a:buFont typeface="+mj-lt"/>
              <a:buAutoNum type="arabicPeriod"/>
            </a:pPr>
            <a:r>
              <a:rPr lang="en-US" b="1" dirty="0"/>
              <a:t>Disease Etiology </a:t>
            </a:r>
            <a:r>
              <a:rPr lang="en-US" dirty="0"/>
              <a:t>- To </a:t>
            </a:r>
            <a:r>
              <a:rPr lang="en-US" u="sng" dirty="0"/>
              <a:t>identify the pathogen </a:t>
            </a:r>
            <a:r>
              <a:rPr lang="en-US" dirty="0"/>
              <a:t>causing the outbreak of the disease. </a:t>
            </a:r>
          </a:p>
          <a:p>
            <a:pPr marL="971550" lvl="1" indent="-514350">
              <a:buFont typeface="+mj-lt"/>
              <a:buAutoNum type="arabicPeriod"/>
            </a:pPr>
            <a:r>
              <a:rPr lang="en-US" b="1" dirty="0"/>
              <a:t>Outbreak Investigation </a:t>
            </a:r>
            <a:r>
              <a:rPr lang="en-US" dirty="0"/>
              <a:t>-  To determine how, when, where, and why the outbreak occurred. </a:t>
            </a:r>
          </a:p>
          <a:p>
            <a:pPr marL="971550" lvl="1" indent="-514350">
              <a:buFont typeface="+mj-lt"/>
              <a:buAutoNum type="arabicPeriod"/>
            </a:pPr>
            <a:r>
              <a:rPr lang="en-US" b="1" dirty="0"/>
              <a:t>Disease Screening and Surveillance </a:t>
            </a:r>
            <a:r>
              <a:rPr lang="en-US" dirty="0"/>
              <a:t>- To determine patterns and predict future outbreaks based on collected data.</a:t>
            </a:r>
          </a:p>
          <a:p>
            <a:pPr marL="971550" lvl="1" indent="-514350">
              <a:buFont typeface="+mj-lt"/>
              <a:buAutoNum type="arabicPeriod"/>
            </a:pPr>
            <a:r>
              <a:rPr lang="en-US" b="1" dirty="0"/>
              <a:t>Comparisons of Treatment Effects </a:t>
            </a:r>
            <a:r>
              <a:rPr lang="en-US" dirty="0"/>
              <a:t>- Clinical trials are performed in efforts to prevent future outbreaks. </a:t>
            </a:r>
          </a:p>
          <a:p>
            <a:endParaRPr lang="en-US" sz="2400"/>
          </a:p>
        </p:txBody>
      </p:sp>
    </p:spTree>
    <p:extLst>
      <p:ext uri="{BB962C8B-B14F-4D97-AF65-F5344CB8AC3E}">
        <p14:creationId xmlns:p14="http://schemas.microsoft.com/office/powerpoint/2010/main" val="118665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2B4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n animal&#10;&#10;Description generated with very high confidence">
            <a:extLst>
              <a:ext uri="{FF2B5EF4-FFF2-40B4-BE49-F238E27FC236}">
                <a16:creationId xmlns:a16="http://schemas.microsoft.com/office/drawing/2014/main" id="{A2C59EB4-B874-49F9-8E06-477E73407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4017" y="1478487"/>
            <a:ext cx="4007904" cy="3901026"/>
          </a:xfrm>
          <a:prstGeom prst="rect">
            <a:avLst/>
          </a:prstGeom>
        </p:spPr>
      </p:pic>
      <p:cxnSp>
        <p:nvCxnSpPr>
          <p:cNvPr id="15" name="Straight Connector 14">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468D401-7558-4080-BB24-324724058A61}"/>
              </a:ext>
            </a:extLst>
          </p:cNvPr>
          <p:cNvSpPr>
            <a:spLocks noGrp="1"/>
          </p:cNvSpPr>
          <p:nvPr>
            <p:ph type="title"/>
          </p:nvPr>
        </p:nvSpPr>
        <p:spPr>
          <a:xfrm>
            <a:off x="1024129" y="585216"/>
            <a:ext cx="5062511" cy="1499616"/>
          </a:xfrm>
        </p:spPr>
        <p:txBody>
          <a:bodyPr>
            <a:normAutofit/>
          </a:bodyPr>
          <a:lstStyle/>
          <a:p>
            <a:r>
              <a:rPr lang="en-US" sz="7200" b="1" dirty="0">
                <a:solidFill>
                  <a:srgbClr val="FFFFFF"/>
                </a:solidFill>
                <a:effectLst>
                  <a:outerShdw blurRad="38100" dist="38100" dir="2700000" algn="tl">
                    <a:srgbClr val="000000">
                      <a:alpha val="43137"/>
                    </a:srgbClr>
                  </a:outerShdw>
                </a:effectLst>
              </a:rPr>
              <a:t>ETIOLOGY</a:t>
            </a:r>
          </a:p>
        </p:txBody>
      </p:sp>
      <p:sp>
        <p:nvSpPr>
          <p:cNvPr id="3" name="Content Placeholder 2">
            <a:extLst>
              <a:ext uri="{FF2B5EF4-FFF2-40B4-BE49-F238E27FC236}">
                <a16:creationId xmlns:a16="http://schemas.microsoft.com/office/drawing/2014/main" id="{D0F89099-9ED6-42B9-AB25-CE78C9829F78}"/>
              </a:ext>
            </a:extLst>
          </p:cNvPr>
          <p:cNvSpPr>
            <a:spLocks noGrp="1"/>
          </p:cNvSpPr>
          <p:nvPr>
            <p:ph idx="1"/>
          </p:nvPr>
        </p:nvSpPr>
        <p:spPr>
          <a:xfrm>
            <a:off x="1024129" y="2286000"/>
            <a:ext cx="5081232" cy="3931920"/>
          </a:xfrm>
        </p:spPr>
        <p:txBody>
          <a:bodyPr>
            <a:normAutofit/>
          </a:bodyPr>
          <a:lstStyle/>
          <a:p>
            <a:r>
              <a:rPr lang="en-US" sz="3200" b="1" dirty="0">
                <a:solidFill>
                  <a:srgbClr val="FFFFFF"/>
                </a:solidFill>
              </a:rPr>
              <a:t>ETIOLOGY</a:t>
            </a:r>
            <a:r>
              <a:rPr lang="en-US" sz="3200" dirty="0">
                <a:solidFill>
                  <a:srgbClr val="FFFFFF"/>
                </a:solidFill>
              </a:rPr>
              <a:t> - The etiology of a disease is defined as </a:t>
            </a:r>
            <a:r>
              <a:rPr lang="en-US" sz="3200" b="1" u="sng" dirty="0">
                <a:solidFill>
                  <a:srgbClr val="FFFFFF"/>
                </a:solidFill>
              </a:rPr>
              <a:t>the cause of the disease. </a:t>
            </a:r>
          </a:p>
          <a:p>
            <a:r>
              <a:rPr lang="en-US" sz="3200" b="1" dirty="0">
                <a:solidFill>
                  <a:srgbClr val="FFFFFF"/>
                </a:solidFill>
              </a:rPr>
              <a:t>ETIOLOGICAL AGENT </a:t>
            </a:r>
            <a:r>
              <a:rPr lang="en-US" sz="3200" dirty="0">
                <a:solidFill>
                  <a:srgbClr val="FFFFFF"/>
                </a:solidFill>
              </a:rPr>
              <a:t>- An etiological agent is the microorganism that is responsible for causing the disease. </a:t>
            </a:r>
          </a:p>
          <a:p>
            <a:pPr marL="0" indent="0">
              <a:buNone/>
            </a:pPr>
            <a:endParaRPr lang="en-US" sz="3200" dirty="0">
              <a:solidFill>
                <a:srgbClr val="FFFFFF"/>
              </a:solidFill>
            </a:endParaRPr>
          </a:p>
        </p:txBody>
      </p:sp>
    </p:spTree>
    <p:extLst>
      <p:ext uri="{BB962C8B-B14F-4D97-AF65-F5344CB8AC3E}">
        <p14:creationId xmlns:p14="http://schemas.microsoft.com/office/powerpoint/2010/main" val="48111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descr="A picture containing animal, invertebrate, green&#10;&#10;Description generated with high confidence">
            <a:extLst>
              <a:ext uri="{FF2B5EF4-FFF2-40B4-BE49-F238E27FC236}">
                <a16:creationId xmlns:a16="http://schemas.microsoft.com/office/drawing/2014/main" id="{5CEEAEC4-C8F4-4ED0-B987-581AA209D5B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225" r="1632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16AA7878-5D4A-4C09-A1E4-BE200D988BCB}"/>
              </a:ext>
            </a:extLst>
          </p:cNvPr>
          <p:cNvSpPr>
            <a:spLocks noGrp="1"/>
          </p:cNvSpPr>
          <p:nvPr>
            <p:ph type="title"/>
          </p:nvPr>
        </p:nvSpPr>
        <p:spPr>
          <a:xfrm>
            <a:off x="655320" y="365125"/>
            <a:ext cx="5120114" cy="1692794"/>
          </a:xfrm>
        </p:spPr>
        <p:txBody>
          <a:bodyPr>
            <a:normAutofit/>
          </a:bodyPr>
          <a:lstStyle/>
          <a:p>
            <a:r>
              <a:rPr lang="en-US" dirty="0"/>
              <a:t>COLONIZATION</a:t>
            </a:r>
          </a:p>
        </p:txBody>
      </p:sp>
      <p:sp>
        <p:nvSpPr>
          <p:cNvPr id="3" name="Content Placeholder 2">
            <a:extLst>
              <a:ext uri="{FF2B5EF4-FFF2-40B4-BE49-F238E27FC236}">
                <a16:creationId xmlns:a16="http://schemas.microsoft.com/office/drawing/2014/main" id="{4FB20299-9D10-442D-873D-90C74ED473C6}"/>
              </a:ext>
            </a:extLst>
          </p:cNvPr>
          <p:cNvSpPr>
            <a:spLocks noGrp="1"/>
          </p:cNvSpPr>
          <p:nvPr>
            <p:ph idx="1"/>
          </p:nvPr>
        </p:nvSpPr>
        <p:spPr>
          <a:xfrm>
            <a:off x="655321" y="2575034"/>
            <a:ext cx="5120113" cy="4185984"/>
          </a:xfrm>
        </p:spPr>
        <p:txBody>
          <a:bodyPr>
            <a:normAutofit fontScale="92500" lnSpcReduction="10000"/>
          </a:bodyPr>
          <a:lstStyle/>
          <a:p>
            <a:r>
              <a:rPr lang="en-US" dirty="0"/>
              <a:t> Colonization is when microbes move in and themselves at home in the host. </a:t>
            </a:r>
          </a:p>
          <a:p>
            <a:pPr lvl="1"/>
            <a:r>
              <a:rPr lang="en-US" sz="2800" dirty="0"/>
              <a:t>For example, the average human body is made up 37 trillion cells, but we have 10 times that many bacterial cells that have colonized our bodies and call our bodies "home"! </a:t>
            </a:r>
          </a:p>
          <a:p>
            <a:pPr lvl="1"/>
            <a:r>
              <a:rPr lang="en-US" sz="2800" dirty="0"/>
              <a:t>So, in addition to our 37 trillion "human" cells, we have what we call our "normal flora." </a:t>
            </a:r>
          </a:p>
          <a:p>
            <a:endParaRPr lang="en-US" dirty="0"/>
          </a:p>
        </p:txBody>
      </p:sp>
      <p:sp>
        <p:nvSpPr>
          <p:cNvPr id="6" name="TextBox 5">
            <a:extLst>
              <a:ext uri="{FF2B5EF4-FFF2-40B4-BE49-F238E27FC236}">
                <a16:creationId xmlns:a16="http://schemas.microsoft.com/office/drawing/2014/main" id="{EE239353-D3F0-4C81-8883-8D84EE794A95}"/>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mla-lima.wikispaces.com/Bacterias"/>
              </a:rPr>
              <a:t>This Photo</a:t>
            </a:r>
            <a:r>
              <a:rPr lang="en-US" sz="700">
                <a:solidFill>
                  <a:srgbClr val="FFFFFF"/>
                </a:solidFill>
              </a:rPr>
              <a:t> by Unknown Author is licensed under </a:t>
            </a:r>
            <a:r>
              <a:rPr lang="en-US" sz="700">
                <a:solidFill>
                  <a:srgbClr val="FFFFFF"/>
                </a:solidFill>
                <a:hlinkClick r:id="rId4"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977369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5" name="Picture 4" descr="A person standing in a dark sky&#10;&#10;Description generated with high confidence">
            <a:extLst>
              <a:ext uri="{FF2B5EF4-FFF2-40B4-BE49-F238E27FC236}">
                <a16:creationId xmlns:a16="http://schemas.microsoft.com/office/drawing/2014/main" id="{9B790B44-59C9-470B-BAC1-DECA714C4F9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115" r="30686" b="1"/>
          <a:stretch/>
        </p:blipFill>
        <p:spPr>
          <a:xfrm>
            <a:off x="5276088" y="640082"/>
            <a:ext cx="6276250" cy="5577838"/>
          </a:xfrm>
          <a:prstGeom prst="rect">
            <a:avLst/>
          </a:prstGeom>
          <a:effectLst/>
        </p:spPr>
      </p:pic>
      <p:sp>
        <p:nvSpPr>
          <p:cNvPr id="2" name="Title 1">
            <a:extLst>
              <a:ext uri="{FF2B5EF4-FFF2-40B4-BE49-F238E27FC236}">
                <a16:creationId xmlns:a16="http://schemas.microsoft.com/office/drawing/2014/main" id="{01722A0B-DDA1-4561-87A0-EE5935BF69A0}"/>
              </a:ext>
            </a:extLst>
          </p:cNvPr>
          <p:cNvSpPr>
            <a:spLocks noGrp="1"/>
          </p:cNvSpPr>
          <p:nvPr>
            <p:ph type="title"/>
          </p:nvPr>
        </p:nvSpPr>
        <p:spPr>
          <a:xfrm>
            <a:off x="648929" y="629266"/>
            <a:ext cx="3667039" cy="1676603"/>
          </a:xfrm>
        </p:spPr>
        <p:txBody>
          <a:bodyPr>
            <a:normAutofit fontScale="90000"/>
          </a:bodyPr>
          <a:lstStyle/>
          <a:p>
            <a:r>
              <a:rPr lang="en-US" sz="4900" b="1" u="sng" dirty="0">
                <a:solidFill>
                  <a:srgbClr val="FF0000"/>
                </a:solidFill>
                <a:effectLst>
                  <a:outerShdw blurRad="38100" dist="38100" dir="2700000" algn="tl">
                    <a:srgbClr val="000000">
                      <a:alpha val="43137"/>
                    </a:srgbClr>
                  </a:outerShdw>
                </a:effectLst>
              </a:rPr>
              <a:t>Infectious</a:t>
            </a:r>
            <a:r>
              <a:rPr lang="en-US" sz="3600" b="1" dirty="0">
                <a:solidFill>
                  <a:schemeClr val="bg1"/>
                </a:solidFill>
                <a:effectLst>
                  <a:outerShdw blurRad="38100" dist="38100" dir="2700000" algn="tl">
                    <a:srgbClr val="000000">
                      <a:alpha val="43137"/>
                    </a:srgbClr>
                  </a:outerShdw>
                </a:effectLst>
              </a:rPr>
              <a:t> vs Non-infectious diseases</a:t>
            </a:r>
          </a:p>
        </p:txBody>
      </p:sp>
      <p:sp>
        <p:nvSpPr>
          <p:cNvPr id="3" name="Content Placeholder 2">
            <a:extLst>
              <a:ext uri="{FF2B5EF4-FFF2-40B4-BE49-F238E27FC236}">
                <a16:creationId xmlns:a16="http://schemas.microsoft.com/office/drawing/2014/main" id="{E4582D62-876C-4ACF-BA57-C475031818D2}"/>
              </a:ext>
            </a:extLst>
          </p:cNvPr>
          <p:cNvSpPr>
            <a:spLocks noGrp="1"/>
          </p:cNvSpPr>
          <p:nvPr>
            <p:ph idx="1"/>
          </p:nvPr>
        </p:nvSpPr>
        <p:spPr>
          <a:xfrm>
            <a:off x="648929" y="2305869"/>
            <a:ext cx="3667036" cy="3779520"/>
          </a:xfrm>
        </p:spPr>
        <p:txBody>
          <a:bodyPr>
            <a:normAutofit lnSpcReduction="10000"/>
          </a:bodyPr>
          <a:lstStyle/>
          <a:p>
            <a:r>
              <a:rPr lang="en-US" sz="1800" b="1" dirty="0">
                <a:solidFill>
                  <a:schemeClr val="bg1"/>
                </a:solidFill>
              </a:rPr>
              <a:t>Infectious diseases </a:t>
            </a:r>
            <a:r>
              <a:rPr lang="en-US" sz="1800" dirty="0">
                <a:solidFill>
                  <a:schemeClr val="bg1"/>
                </a:solidFill>
              </a:rPr>
              <a:t>are diseases that CAN BE SPREAD, either directly or indirectly, from one person to another. </a:t>
            </a:r>
          </a:p>
          <a:p>
            <a:endParaRPr lang="en-US" sz="1800" dirty="0">
              <a:solidFill>
                <a:schemeClr val="bg1"/>
              </a:solidFill>
            </a:endParaRPr>
          </a:p>
          <a:p>
            <a:r>
              <a:rPr lang="en-US" sz="1800" dirty="0">
                <a:solidFill>
                  <a:schemeClr val="bg1"/>
                </a:solidFill>
              </a:rPr>
              <a:t>Casual Contact</a:t>
            </a:r>
          </a:p>
          <a:p>
            <a:pPr lvl="1"/>
            <a:r>
              <a:rPr lang="en-US" sz="1800" dirty="0">
                <a:solidFill>
                  <a:schemeClr val="bg1"/>
                </a:solidFill>
              </a:rPr>
              <a:t>Colds</a:t>
            </a:r>
          </a:p>
          <a:p>
            <a:pPr lvl="1"/>
            <a:r>
              <a:rPr lang="en-US" sz="1800" dirty="0">
                <a:solidFill>
                  <a:schemeClr val="bg1"/>
                </a:solidFill>
              </a:rPr>
              <a:t>Flu</a:t>
            </a:r>
          </a:p>
          <a:p>
            <a:pPr lvl="1"/>
            <a:r>
              <a:rPr lang="en-US" sz="1800" dirty="0">
                <a:solidFill>
                  <a:schemeClr val="bg1"/>
                </a:solidFill>
              </a:rPr>
              <a:t>Ebola</a:t>
            </a:r>
          </a:p>
          <a:p>
            <a:pPr lvl="1"/>
            <a:endParaRPr lang="en-US" sz="1800" dirty="0">
              <a:solidFill>
                <a:schemeClr val="bg1"/>
              </a:solidFill>
            </a:endParaRPr>
          </a:p>
          <a:p>
            <a:r>
              <a:rPr lang="en-US" sz="2200" dirty="0">
                <a:solidFill>
                  <a:schemeClr val="bg1"/>
                </a:solidFill>
              </a:rPr>
              <a:t>Intimate or Sexual Contact</a:t>
            </a:r>
          </a:p>
          <a:p>
            <a:pPr lvl="1"/>
            <a:r>
              <a:rPr lang="en-US" sz="1800" dirty="0">
                <a:solidFill>
                  <a:schemeClr val="bg1"/>
                </a:solidFill>
              </a:rPr>
              <a:t>Hepatitis</a:t>
            </a:r>
          </a:p>
          <a:p>
            <a:pPr lvl="1"/>
            <a:r>
              <a:rPr lang="en-US" sz="1800" dirty="0">
                <a:solidFill>
                  <a:schemeClr val="bg1"/>
                </a:solidFill>
              </a:rPr>
              <a:t>Sexually Transmitted Diseases</a:t>
            </a:r>
          </a:p>
          <a:p>
            <a:pPr lvl="1"/>
            <a:endParaRPr lang="en-US" sz="1800" dirty="0">
              <a:solidFill>
                <a:schemeClr val="bg1"/>
              </a:solidFill>
            </a:endParaRPr>
          </a:p>
        </p:txBody>
      </p:sp>
      <p:sp>
        <p:nvSpPr>
          <p:cNvPr id="6" name="TextBox 5">
            <a:extLst>
              <a:ext uri="{FF2B5EF4-FFF2-40B4-BE49-F238E27FC236}">
                <a16:creationId xmlns:a16="http://schemas.microsoft.com/office/drawing/2014/main" id="{C0C2A2BC-47ED-4ECF-8206-F0A93C966B88}"/>
              </a:ext>
            </a:extLst>
          </p:cNvPr>
          <p:cNvSpPr txBox="1"/>
          <p:nvPr/>
        </p:nvSpPr>
        <p:spPr>
          <a:xfrm>
            <a:off x="9245296" y="601786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alm7.wikispaces.com/How+Diseases+are+Transmitted"/>
              </a:rPr>
              <a:t>This Photo</a:t>
            </a:r>
            <a:r>
              <a:rPr lang="en-US" sz="700">
                <a:solidFill>
                  <a:srgbClr val="FFFFFF"/>
                </a:solidFill>
              </a:rPr>
              <a:t> by Unknown Author is licensed under </a:t>
            </a:r>
            <a:r>
              <a:rPr lang="en-US" sz="700">
                <a:solidFill>
                  <a:srgbClr val="FFFFFF"/>
                </a:solidFill>
                <a:hlinkClick r:id="rId4"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401473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28552E-C8B1-4A80-8448-0787CE0FC7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s hand&#10;&#10;Description generated with very high confidence">
            <a:extLst>
              <a:ext uri="{FF2B5EF4-FFF2-40B4-BE49-F238E27FC236}">
                <a16:creationId xmlns:a16="http://schemas.microsoft.com/office/drawing/2014/main" id="{A09CBC59-2226-43C2-9837-84B8D2EBD889}"/>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
            <a:ext cx="12191980" cy="6857999"/>
          </a:xfrm>
          <a:prstGeom prst="rect">
            <a:avLst/>
          </a:prstGeom>
        </p:spPr>
      </p:pic>
      <p:sp>
        <p:nvSpPr>
          <p:cNvPr id="2" name="Title 1">
            <a:extLst>
              <a:ext uri="{FF2B5EF4-FFF2-40B4-BE49-F238E27FC236}">
                <a16:creationId xmlns:a16="http://schemas.microsoft.com/office/drawing/2014/main" id="{AB0D430C-2A1C-4476-B1C6-FE556A8A8CAB}"/>
              </a:ext>
            </a:extLst>
          </p:cNvPr>
          <p:cNvSpPr>
            <a:spLocks noGrp="1"/>
          </p:cNvSpPr>
          <p:nvPr>
            <p:ph type="title"/>
          </p:nvPr>
        </p:nvSpPr>
        <p:spPr>
          <a:xfrm>
            <a:off x="838200" y="365125"/>
            <a:ext cx="10515600" cy="1325563"/>
          </a:xfrm>
        </p:spPr>
        <p:txBody>
          <a:bodyPr>
            <a:normAutofit/>
          </a:bodyPr>
          <a:lstStyle/>
          <a:p>
            <a:r>
              <a:rPr lang="en-US" sz="4000" b="1" dirty="0">
                <a:solidFill>
                  <a:srgbClr val="FFFFFF"/>
                </a:solidFill>
                <a:effectLst>
                  <a:outerShdw blurRad="38100" dist="38100" dir="2700000" algn="tl">
                    <a:srgbClr val="000000">
                      <a:alpha val="43137"/>
                    </a:srgbClr>
                  </a:outerShdw>
                </a:effectLst>
              </a:rPr>
              <a:t>How Diseases May be Acquired – Person to Person</a:t>
            </a:r>
          </a:p>
        </p:txBody>
      </p:sp>
      <p:sp>
        <p:nvSpPr>
          <p:cNvPr id="3" name="Content Placeholder 2">
            <a:extLst>
              <a:ext uri="{FF2B5EF4-FFF2-40B4-BE49-F238E27FC236}">
                <a16:creationId xmlns:a16="http://schemas.microsoft.com/office/drawing/2014/main" id="{EDDE7E62-DF6B-40FB-AEAC-6C6D6BA0D2A5}"/>
              </a:ext>
            </a:extLst>
          </p:cNvPr>
          <p:cNvSpPr>
            <a:spLocks noGrp="1"/>
          </p:cNvSpPr>
          <p:nvPr>
            <p:ph idx="1"/>
          </p:nvPr>
        </p:nvSpPr>
        <p:spPr>
          <a:xfrm>
            <a:off x="838200" y="1825625"/>
            <a:ext cx="10515600" cy="4351338"/>
          </a:xfrm>
        </p:spPr>
        <p:txBody>
          <a:bodyPr>
            <a:normAutofit fontScale="92500" lnSpcReduction="20000"/>
          </a:bodyPr>
          <a:lstStyle/>
          <a:p>
            <a:r>
              <a:rPr lang="en-US" sz="2400" dirty="0">
                <a:solidFill>
                  <a:srgbClr val="FFFFFF"/>
                </a:solidFill>
              </a:rPr>
              <a:t>A disease that is </a:t>
            </a:r>
            <a:r>
              <a:rPr lang="en-US" sz="2400" b="1" dirty="0">
                <a:solidFill>
                  <a:srgbClr val="FFFFFF"/>
                </a:solidFill>
              </a:rPr>
              <a:t>infectious </a:t>
            </a:r>
            <a:r>
              <a:rPr lang="en-US" sz="2400" dirty="0">
                <a:solidFill>
                  <a:srgbClr val="FFFFFF"/>
                </a:solidFill>
              </a:rPr>
              <a:t>is one that can spread from Person to Person by some means. Some of these means are… </a:t>
            </a:r>
          </a:p>
          <a:p>
            <a:pPr lvl="1"/>
            <a:r>
              <a:rPr lang="en-US" dirty="0">
                <a:solidFill>
                  <a:srgbClr val="FFFFFF"/>
                </a:solidFill>
              </a:rPr>
              <a:t>Casual contact </a:t>
            </a:r>
          </a:p>
          <a:p>
            <a:pPr lvl="1"/>
            <a:r>
              <a:rPr lang="en-US" dirty="0">
                <a:solidFill>
                  <a:srgbClr val="FFFFFF"/>
                </a:solidFill>
              </a:rPr>
              <a:t>Intimate Contact</a:t>
            </a:r>
          </a:p>
          <a:p>
            <a:pPr lvl="2"/>
            <a:r>
              <a:rPr lang="en-US" sz="2400" dirty="0">
                <a:solidFill>
                  <a:srgbClr val="FFFFFF"/>
                </a:solidFill>
              </a:rPr>
              <a:t>Sexual Contact</a:t>
            </a:r>
          </a:p>
          <a:p>
            <a:pPr lvl="2"/>
            <a:r>
              <a:rPr lang="en-US" sz="2400" dirty="0">
                <a:solidFill>
                  <a:srgbClr val="FFFFFF"/>
                </a:solidFill>
              </a:rPr>
              <a:t>Healthcare Worker</a:t>
            </a:r>
          </a:p>
          <a:p>
            <a:pPr lvl="2"/>
            <a:r>
              <a:rPr lang="en-US" sz="2400" dirty="0">
                <a:solidFill>
                  <a:srgbClr val="FFFFFF"/>
                </a:solidFill>
              </a:rPr>
              <a:t>Child Care</a:t>
            </a:r>
          </a:p>
          <a:p>
            <a:pPr lvl="2"/>
            <a:endParaRPr lang="en-US" sz="2400" dirty="0">
              <a:solidFill>
                <a:srgbClr val="FFFFFF"/>
              </a:solidFill>
            </a:endParaRPr>
          </a:p>
          <a:p>
            <a:pPr lvl="1"/>
            <a:r>
              <a:rPr lang="en-US" dirty="0">
                <a:solidFill>
                  <a:srgbClr val="FFFFFF"/>
                </a:solidFill>
              </a:rPr>
              <a:t>Indirect contact </a:t>
            </a:r>
          </a:p>
          <a:p>
            <a:pPr lvl="2"/>
            <a:r>
              <a:rPr lang="en-US" sz="2400" dirty="0">
                <a:solidFill>
                  <a:srgbClr val="FFFFFF"/>
                </a:solidFill>
              </a:rPr>
              <a:t>One person contaminates a surface or item that ano9ther person comes into contact with.</a:t>
            </a:r>
          </a:p>
          <a:p>
            <a:pPr lvl="2"/>
            <a:r>
              <a:rPr lang="en-US" sz="2400" dirty="0">
                <a:solidFill>
                  <a:srgbClr val="FFFFFF"/>
                </a:solidFill>
              </a:rPr>
              <a:t>- When a certain outbreak of a disease has been found to be spread from person to person, epidemiologists can potentially find out who that first person was that was infected. ​</a:t>
            </a:r>
          </a:p>
        </p:txBody>
      </p:sp>
    </p:spTree>
    <p:extLst>
      <p:ext uri="{BB962C8B-B14F-4D97-AF65-F5344CB8AC3E}">
        <p14:creationId xmlns:p14="http://schemas.microsoft.com/office/powerpoint/2010/main" val="186123892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5" name="Picture 4">
            <a:extLst>
              <a:ext uri="{FF2B5EF4-FFF2-40B4-BE49-F238E27FC236}">
                <a16:creationId xmlns:a16="http://schemas.microsoft.com/office/drawing/2014/main" id="{9B790B44-59C9-470B-BAC1-DECA714C4F9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5453" b="-2"/>
          <a:stretch/>
        </p:blipFill>
        <p:spPr>
          <a:xfrm>
            <a:off x="5191957" y="270627"/>
            <a:ext cx="6276250" cy="5577838"/>
          </a:xfrm>
          <a:prstGeom prst="rect">
            <a:avLst/>
          </a:prstGeom>
          <a:effectLst/>
        </p:spPr>
      </p:pic>
      <p:sp>
        <p:nvSpPr>
          <p:cNvPr id="2" name="Title 1">
            <a:extLst>
              <a:ext uri="{FF2B5EF4-FFF2-40B4-BE49-F238E27FC236}">
                <a16:creationId xmlns:a16="http://schemas.microsoft.com/office/drawing/2014/main" id="{01722A0B-DDA1-4561-87A0-EE5935BF69A0}"/>
              </a:ext>
            </a:extLst>
          </p:cNvPr>
          <p:cNvSpPr>
            <a:spLocks noGrp="1"/>
          </p:cNvSpPr>
          <p:nvPr>
            <p:ph type="title"/>
          </p:nvPr>
        </p:nvSpPr>
        <p:spPr>
          <a:xfrm>
            <a:off x="648929" y="629266"/>
            <a:ext cx="3667039" cy="1676603"/>
          </a:xfrm>
        </p:spPr>
        <p:txBody>
          <a:bodyPr>
            <a:normAutofit/>
          </a:bodyPr>
          <a:lstStyle/>
          <a:p>
            <a:r>
              <a:rPr lang="en-US" sz="3600" dirty="0">
                <a:solidFill>
                  <a:schemeClr val="bg1"/>
                </a:solidFill>
              </a:rPr>
              <a:t>Infectious</a:t>
            </a:r>
            <a:r>
              <a:rPr lang="en-US" sz="3600" b="1" dirty="0">
                <a:solidFill>
                  <a:schemeClr val="bg1"/>
                </a:solidFill>
                <a:effectLst>
                  <a:outerShdw blurRad="38100" dist="38100" dir="2700000" algn="tl">
                    <a:srgbClr val="000000">
                      <a:alpha val="43137"/>
                    </a:srgbClr>
                  </a:outerShdw>
                </a:effectLst>
              </a:rPr>
              <a:t> vs </a:t>
            </a:r>
            <a:r>
              <a:rPr lang="en-US" sz="3600" b="1" u="sng" dirty="0">
                <a:solidFill>
                  <a:srgbClr val="FF0000"/>
                </a:solidFill>
                <a:effectLst>
                  <a:outerShdw blurRad="38100" dist="38100" dir="2700000" algn="tl">
                    <a:srgbClr val="000000">
                      <a:alpha val="43137"/>
                    </a:srgbClr>
                  </a:outerShdw>
                </a:effectLst>
              </a:rPr>
              <a:t>Non-infectious Diseases</a:t>
            </a:r>
          </a:p>
        </p:txBody>
      </p:sp>
      <p:sp>
        <p:nvSpPr>
          <p:cNvPr id="3" name="Content Placeholder 2">
            <a:extLst>
              <a:ext uri="{FF2B5EF4-FFF2-40B4-BE49-F238E27FC236}">
                <a16:creationId xmlns:a16="http://schemas.microsoft.com/office/drawing/2014/main" id="{E4582D62-876C-4ACF-BA57-C475031818D2}"/>
              </a:ext>
            </a:extLst>
          </p:cNvPr>
          <p:cNvSpPr>
            <a:spLocks noGrp="1"/>
          </p:cNvSpPr>
          <p:nvPr>
            <p:ph idx="1"/>
          </p:nvPr>
        </p:nvSpPr>
        <p:spPr>
          <a:xfrm>
            <a:off x="648931" y="2438401"/>
            <a:ext cx="3667036" cy="4137890"/>
          </a:xfrm>
        </p:spPr>
        <p:txBody>
          <a:bodyPr>
            <a:normAutofit/>
          </a:bodyPr>
          <a:lstStyle/>
          <a:p>
            <a:r>
              <a:rPr lang="en-US" sz="2400" dirty="0">
                <a:solidFill>
                  <a:schemeClr val="bg1"/>
                </a:solidFill>
              </a:rPr>
              <a:t>A </a:t>
            </a:r>
            <a:r>
              <a:rPr lang="en-US" sz="2400" b="1" dirty="0">
                <a:solidFill>
                  <a:schemeClr val="bg1"/>
                </a:solidFill>
              </a:rPr>
              <a:t> noninfectious disease</a:t>
            </a:r>
            <a:r>
              <a:rPr lang="en-US" sz="2400" dirty="0">
                <a:solidFill>
                  <a:schemeClr val="bg1"/>
                </a:solidFill>
              </a:rPr>
              <a:t> is </a:t>
            </a:r>
            <a:r>
              <a:rPr lang="en-US" sz="2400" u="sng" dirty="0">
                <a:solidFill>
                  <a:schemeClr val="bg1"/>
                </a:solidFill>
              </a:rPr>
              <a:t>not</a:t>
            </a:r>
            <a:r>
              <a:rPr lang="en-US" sz="2400" dirty="0">
                <a:solidFill>
                  <a:schemeClr val="bg1"/>
                </a:solidFill>
              </a:rPr>
              <a:t> contagious </a:t>
            </a:r>
          </a:p>
          <a:p>
            <a:r>
              <a:rPr lang="en-US" sz="2400" dirty="0">
                <a:solidFill>
                  <a:schemeClr val="bg1"/>
                </a:solidFill>
              </a:rPr>
              <a:t>These </a:t>
            </a:r>
            <a:r>
              <a:rPr lang="en-US" sz="2400" b="1" dirty="0">
                <a:solidFill>
                  <a:schemeClr val="bg1"/>
                </a:solidFill>
              </a:rPr>
              <a:t>diseases</a:t>
            </a:r>
            <a:r>
              <a:rPr lang="en-US" sz="2400" dirty="0">
                <a:solidFill>
                  <a:schemeClr val="bg1"/>
                </a:solidFill>
              </a:rPr>
              <a:t> are </a:t>
            </a:r>
            <a:r>
              <a:rPr lang="en-US" sz="2400" u="sng" dirty="0">
                <a:solidFill>
                  <a:schemeClr val="bg1"/>
                </a:solidFill>
              </a:rPr>
              <a:t>not</a:t>
            </a:r>
            <a:r>
              <a:rPr lang="en-US" sz="2400" dirty="0">
                <a:solidFill>
                  <a:schemeClr val="bg1"/>
                </a:solidFill>
              </a:rPr>
              <a:t> caused by pathogens.</a:t>
            </a:r>
          </a:p>
          <a:p>
            <a:r>
              <a:rPr lang="en-US" sz="2400" dirty="0">
                <a:solidFill>
                  <a:schemeClr val="bg1"/>
                </a:solidFill>
              </a:rPr>
              <a:t> Instead, they are likely to have causes such as </a:t>
            </a:r>
          </a:p>
          <a:p>
            <a:pPr lvl="1"/>
            <a:r>
              <a:rPr lang="en-US" dirty="0">
                <a:solidFill>
                  <a:schemeClr val="bg1"/>
                </a:solidFill>
              </a:rPr>
              <a:t>Cancer</a:t>
            </a:r>
          </a:p>
          <a:p>
            <a:pPr lvl="1"/>
            <a:r>
              <a:rPr lang="en-US" dirty="0">
                <a:solidFill>
                  <a:schemeClr val="bg1"/>
                </a:solidFill>
              </a:rPr>
              <a:t>Diabetes</a:t>
            </a:r>
          </a:p>
          <a:p>
            <a:pPr lvl="1"/>
            <a:r>
              <a:rPr lang="en-US" dirty="0">
                <a:solidFill>
                  <a:schemeClr val="bg1"/>
                </a:solidFill>
              </a:rPr>
              <a:t>Genetic Diseases</a:t>
            </a:r>
          </a:p>
          <a:p>
            <a:pPr lvl="1"/>
            <a:r>
              <a:rPr lang="en-US" dirty="0">
                <a:solidFill>
                  <a:schemeClr val="bg1"/>
                </a:solidFill>
              </a:rPr>
              <a:t>Autoimmune Disease</a:t>
            </a:r>
          </a:p>
        </p:txBody>
      </p:sp>
      <p:sp>
        <p:nvSpPr>
          <p:cNvPr id="12" name="Content Placeholder 2">
            <a:extLst>
              <a:ext uri="{FF2B5EF4-FFF2-40B4-BE49-F238E27FC236}">
                <a16:creationId xmlns:a16="http://schemas.microsoft.com/office/drawing/2014/main" id="{D481D573-FFF8-4559-8755-27D1F5F51B64}"/>
              </a:ext>
            </a:extLst>
          </p:cNvPr>
          <p:cNvSpPr txBox="1">
            <a:spLocks/>
          </p:cNvSpPr>
          <p:nvPr/>
        </p:nvSpPr>
        <p:spPr>
          <a:xfrm>
            <a:off x="4636008" y="5929745"/>
            <a:ext cx="7482101" cy="10621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effectLst>
                  <a:outerShdw blurRad="38100" dist="38100" dir="2700000" algn="tl">
                    <a:srgbClr val="000000">
                      <a:alpha val="43137"/>
                    </a:srgbClr>
                  </a:outerShdw>
                </a:effectLst>
              </a:rPr>
              <a:t>This lovely young lady has a chromosomal abnormality known as trisomy 21 or Downs Syndrome. This is a genetic disease and is not contagious.</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846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at&#10;&#10;Description generated with very high confidence">
            <a:extLst>
              <a:ext uri="{FF2B5EF4-FFF2-40B4-BE49-F238E27FC236}">
                <a16:creationId xmlns:a16="http://schemas.microsoft.com/office/drawing/2014/main" id="{B1C895FC-BF6B-4352-B49A-6AD97E2CB1D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2444"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BC579-FFB3-48BB-8EBB-6694D5C73D3C}"/>
              </a:ext>
            </a:extLst>
          </p:cNvPr>
          <p:cNvSpPr>
            <a:spLocks noGrp="1"/>
          </p:cNvSpPr>
          <p:nvPr>
            <p:ph type="title"/>
          </p:nvPr>
        </p:nvSpPr>
        <p:spPr>
          <a:xfrm>
            <a:off x="594805" y="640263"/>
            <a:ext cx="5221266" cy="1344975"/>
          </a:xfrm>
        </p:spPr>
        <p:txBody>
          <a:bodyPr>
            <a:normAutofit/>
          </a:bodyPr>
          <a:lstStyle/>
          <a:p>
            <a:r>
              <a:rPr lang="en-US" sz="4000" b="1" dirty="0"/>
              <a:t>ZOONOTIC DISEASES</a:t>
            </a:r>
          </a:p>
        </p:txBody>
      </p:sp>
      <p:sp>
        <p:nvSpPr>
          <p:cNvPr id="3" name="Content Placeholder 2">
            <a:extLst>
              <a:ext uri="{FF2B5EF4-FFF2-40B4-BE49-F238E27FC236}">
                <a16:creationId xmlns:a16="http://schemas.microsoft.com/office/drawing/2014/main" id="{E0BBB7A0-3647-402A-925F-0BA7642A68F5}"/>
              </a:ext>
            </a:extLst>
          </p:cNvPr>
          <p:cNvSpPr>
            <a:spLocks noGrp="1"/>
          </p:cNvSpPr>
          <p:nvPr>
            <p:ph idx="1"/>
          </p:nvPr>
        </p:nvSpPr>
        <p:spPr>
          <a:xfrm>
            <a:off x="594110" y="2121763"/>
            <a:ext cx="5235490" cy="3773010"/>
          </a:xfrm>
        </p:spPr>
        <p:txBody>
          <a:bodyPr>
            <a:normAutofit lnSpcReduction="10000"/>
          </a:bodyPr>
          <a:lstStyle/>
          <a:p>
            <a:r>
              <a:rPr lang="en-US" sz="3200" b="1" dirty="0"/>
              <a:t>Zoonotic</a:t>
            </a:r>
            <a:r>
              <a:rPr lang="en-US" sz="3200" dirty="0"/>
              <a:t> diseases are infectious diseases of </a:t>
            </a:r>
            <a:r>
              <a:rPr lang="en-US" sz="3200" u="sng" dirty="0"/>
              <a:t>animals </a:t>
            </a:r>
            <a:r>
              <a:rPr lang="en-US" sz="3200" dirty="0"/>
              <a:t>that can cause disease when transmitted to humans.</a:t>
            </a:r>
          </a:p>
          <a:p>
            <a:pPr lvl="1"/>
            <a:r>
              <a:rPr lang="en-US" sz="2800" dirty="0"/>
              <a:t>Rabies </a:t>
            </a:r>
          </a:p>
          <a:p>
            <a:pPr lvl="1"/>
            <a:r>
              <a:rPr lang="en-US" sz="2800" dirty="0"/>
              <a:t>Anthrax</a:t>
            </a:r>
          </a:p>
          <a:p>
            <a:pPr lvl="1"/>
            <a:r>
              <a:rPr lang="en-US" sz="2800" dirty="0"/>
              <a:t>Lime Disease</a:t>
            </a:r>
          </a:p>
          <a:p>
            <a:pPr lvl="1"/>
            <a:r>
              <a:rPr lang="en-US" sz="2800" dirty="0"/>
              <a:t>Trichinosis</a:t>
            </a:r>
          </a:p>
        </p:txBody>
      </p:sp>
      <p:sp>
        <p:nvSpPr>
          <p:cNvPr id="6" name="TextBox 5">
            <a:extLst>
              <a:ext uri="{FF2B5EF4-FFF2-40B4-BE49-F238E27FC236}">
                <a16:creationId xmlns:a16="http://schemas.microsoft.com/office/drawing/2014/main" id="{0D1AE3CA-F872-45F2-82DE-84493706F3B4}"/>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lsecretodelosgatosfelices.com/que-puedo-hacer-si-mi-gato-me-muerde-las-manos-mientras-jugamos/"/>
              </a:rPr>
              <a:t>This Photo</a:t>
            </a:r>
            <a:r>
              <a:rPr lang="en-US" sz="700">
                <a:solidFill>
                  <a:srgbClr val="FFFFFF"/>
                </a:solidFill>
              </a:rPr>
              <a:t> by Unknown Author is licensed under </a:t>
            </a:r>
            <a:r>
              <a:rPr lang="en-US" sz="700">
                <a:solidFill>
                  <a:srgbClr val="FFFFFF"/>
                </a:solidFill>
                <a:hlinkClick r:id="rId4" tooltip="https://creativecommons.org/licenses/by-nc-sa/3.0/"/>
              </a:rPr>
              <a:t>CC BY-NC-SA</a:t>
            </a:r>
            <a:endParaRPr lang="en-US" sz="700">
              <a:solidFill>
                <a:srgbClr val="FFFFFF"/>
              </a:solidFill>
            </a:endParaRPr>
          </a:p>
        </p:txBody>
      </p:sp>
    </p:spTree>
    <p:extLst>
      <p:ext uri="{BB962C8B-B14F-4D97-AF65-F5344CB8AC3E}">
        <p14:creationId xmlns:p14="http://schemas.microsoft.com/office/powerpoint/2010/main" val="344438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B181E26-89C4-4A14-92DE-0F4C4B0E9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37">
            <a:extLst>
              <a:ext uri="{FF2B5EF4-FFF2-40B4-BE49-F238E27FC236}">
                <a16:creationId xmlns:a16="http://schemas.microsoft.com/office/drawing/2014/main" id="{13958066-7CBD-4B89-8F46-614C4F28B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1C895FC-BF6B-4352-B49A-6AD97E2CB1DD}"/>
              </a:ext>
            </a:extLst>
          </p:cNvPr>
          <p:cNvPicPr>
            <a:picLocks noChangeAspect="1"/>
          </p:cNvPicPr>
          <p:nvPr/>
        </p:nvPicPr>
        <p:blipFill rotWithShape="1">
          <a:blip r:embed="rId2">
            <a:extLst>
              <a:ext uri="{28A0092B-C50C-407E-A947-70E740481C1C}">
                <a14:useLocalDpi xmlns:a14="http://schemas.microsoft.com/office/drawing/2010/main" val="0"/>
              </a:ext>
            </a:extLst>
          </a:blip>
          <a:srcRect t="12063" r="2" b="12600"/>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7" name="Picture 6" descr="A close up of a fish&#10;&#10;Description generated with high confidence">
            <a:extLst>
              <a:ext uri="{FF2B5EF4-FFF2-40B4-BE49-F238E27FC236}">
                <a16:creationId xmlns:a16="http://schemas.microsoft.com/office/drawing/2014/main" id="{65541150-58AF-44D9-B9A3-6AE541FB461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1687" r="-2" b="30038"/>
          <a:stretch/>
        </p:blipFill>
        <p:spPr>
          <a:xfrm>
            <a:off x="4880316" y="4387273"/>
            <a:ext cx="7311684" cy="2470728"/>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Title 1">
            <a:extLst>
              <a:ext uri="{FF2B5EF4-FFF2-40B4-BE49-F238E27FC236}">
                <a16:creationId xmlns:a16="http://schemas.microsoft.com/office/drawing/2014/main" id="{EC2BC579-FFB3-48BB-8EBB-6694D5C73D3C}"/>
              </a:ext>
            </a:extLst>
          </p:cNvPr>
          <p:cNvSpPr>
            <a:spLocks noGrp="1"/>
          </p:cNvSpPr>
          <p:nvPr>
            <p:ph type="title"/>
          </p:nvPr>
        </p:nvSpPr>
        <p:spPr>
          <a:xfrm>
            <a:off x="838200" y="365125"/>
            <a:ext cx="10515600" cy="1325563"/>
          </a:xfrm>
        </p:spPr>
        <p:txBody>
          <a:bodyPr>
            <a:normAutofit/>
          </a:bodyPr>
          <a:lstStyle/>
          <a:p>
            <a:pPr algn="ctr"/>
            <a:r>
              <a:rPr lang="en-US" sz="5400" b="1" i="1" dirty="0">
                <a:effectLst>
                  <a:outerShdw blurRad="38100" dist="38100" dir="2700000" algn="tl">
                    <a:srgbClr val="000000">
                      <a:alpha val="43137"/>
                    </a:srgbClr>
                  </a:outerShdw>
                </a:effectLst>
              </a:rPr>
              <a:t>Zoonotic Diseases - RABIES</a:t>
            </a:r>
          </a:p>
        </p:txBody>
      </p:sp>
      <p:sp>
        <p:nvSpPr>
          <p:cNvPr id="3" name="Content Placeholder 2">
            <a:extLst>
              <a:ext uri="{FF2B5EF4-FFF2-40B4-BE49-F238E27FC236}">
                <a16:creationId xmlns:a16="http://schemas.microsoft.com/office/drawing/2014/main" id="{E0BBB7A0-3647-402A-925F-0BA7642A68F5}"/>
              </a:ext>
            </a:extLst>
          </p:cNvPr>
          <p:cNvSpPr>
            <a:spLocks noGrp="1"/>
          </p:cNvSpPr>
          <p:nvPr>
            <p:ph idx="1"/>
          </p:nvPr>
        </p:nvSpPr>
        <p:spPr>
          <a:xfrm>
            <a:off x="838200" y="2015406"/>
            <a:ext cx="5097779" cy="4065986"/>
          </a:xfrm>
        </p:spPr>
        <p:txBody>
          <a:bodyPr anchor="t">
            <a:normAutofit/>
          </a:bodyPr>
          <a:lstStyle/>
          <a:p>
            <a:pPr marL="0" indent="0">
              <a:buNone/>
            </a:pPr>
            <a:r>
              <a:rPr lang="en-US" sz="2000" dirty="0">
                <a:solidFill>
                  <a:schemeClr val="bg1"/>
                </a:solidFill>
              </a:rPr>
              <a:t>Rabies – you can contract rabies by being bitten by an infected animal.</a:t>
            </a:r>
          </a:p>
          <a:p>
            <a:r>
              <a:rPr lang="en-US" sz="2000" dirty="0">
                <a:solidFill>
                  <a:schemeClr val="bg1"/>
                </a:solidFill>
              </a:rPr>
              <a:t>Rabies is a viral disease that causes inflammation of the brain in humans and other mammals. </a:t>
            </a:r>
          </a:p>
          <a:p>
            <a:r>
              <a:rPr lang="en-US" sz="2000" dirty="0">
                <a:solidFill>
                  <a:schemeClr val="bg1"/>
                </a:solidFill>
              </a:rPr>
              <a:t>Early symptoms can include fever and tingling at the site of exposure. </a:t>
            </a:r>
          </a:p>
          <a:p>
            <a:r>
              <a:rPr lang="en-US" sz="2000" dirty="0">
                <a:solidFill>
                  <a:schemeClr val="bg1"/>
                </a:solidFill>
              </a:rPr>
              <a:t>Saliva from an infected animal can also transmit rabies if the saliva comes into contact with the eyes, mouth, or nose.</a:t>
            </a:r>
          </a:p>
          <a:p>
            <a:r>
              <a:rPr lang="en-US" sz="2000" dirty="0">
                <a:solidFill>
                  <a:schemeClr val="bg1"/>
                </a:solidFill>
              </a:rPr>
              <a:t>The prognosis – usually DEATH</a:t>
            </a:r>
          </a:p>
        </p:txBody>
      </p:sp>
      <p:sp>
        <p:nvSpPr>
          <p:cNvPr id="8" name="TextBox 7">
            <a:extLst>
              <a:ext uri="{FF2B5EF4-FFF2-40B4-BE49-F238E27FC236}">
                <a16:creationId xmlns:a16="http://schemas.microsoft.com/office/drawing/2014/main" id="{44272E52-B09F-4796-A4A8-ACF0FF598618}"/>
              </a:ext>
            </a:extLst>
          </p:cNvPr>
          <p:cNvSpPr txBox="1"/>
          <p:nvPr/>
        </p:nvSpPr>
        <p:spPr>
          <a:xfrm>
            <a:off x="9291782" y="4637593"/>
            <a:ext cx="2695793" cy="369332"/>
          </a:xfrm>
          <a:prstGeom prst="rect">
            <a:avLst/>
          </a:prstGeom>
          <a:solidFill>
            <a:srgbClr val="000000"/>
          </a:solidFill>
        </p:spPr>
        <p:txBody>
          <a:bodyPr wrap="square" rtlCol="0">
            <a:spAutoFit/>
          </a:bodyPr>
          <a:lstStyle/>
          <a:p>
            <a:pPr algn="r">
              <a:spcAft>
                <a:spcPts val="600"/>
              </a:spcAft>
            </a:pPr>
            <a:r>
              <a:rPr lang="en-US" b="1" i="1" dirty="0">
                <a:solidFill>
                  <a:srgbClr val="FFFFFF"/>
                </a:solidFill>
                <a:latin typeface="Adobe Ming Std L" panose="02020300000000000000" pitchFamily="18" charset="-128"/>
                <a:ea typeface="Adobe Ming Std L" panose="02020300000000000000" pitchFamily="18" charset="-128"/>
              </a:rPr>
              <a:t>THE RABIES VIRUS</a:t>
            </a:r>
          </a:p>
        </p:txBody>
      </p:sp>
    </p:spTree>
    <p:extLst>
      <p:ext uri="{BB962C8B-B14F-4D97-AF65-F5344CB8AC3E}">
        <p14:creationId xmlns:p14="http://schemas.microsoft.com/office/powerpoint/2010/main" val="1223693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A98BC887-4916-4227-9F48-3B078D238F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9D6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1AD6DCFA-0E71-4650-A5E4-3C20E73EB6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3ACAA54-DCCC-4229-8E87-CB7B51838AD7}"/>
              </a:ext>
            </a:extLst>
          </p:cNvPr>
          <p:cNvPicPr>
            <a:picLocks noChangeAspect="1"/>
          </p:cNvPicPr>
          <p:nvPr/>
        </p:nvPicPr>
        <p:blipFill rotWithShape="1">
          <a:blip r:embed="rId2"/>
          <a:srcRect r="7509" b="-3"/>
          <a:stretch/>
        </p:blipFill>
        <p:spPr>
          <a:xfrm>
            <a:off x="804672" y="803049"/>
            <a:ext cx="3026664" cy="2470743"/>
          </a:xfrm>
          <a:prstGeom prst="rect">
            <a:avLst/>
          </a:prstGeom>
          <a:effectLst/>
        </p:spPr>
      </p:pic>
      <p:pic>
        <p:nvPicPr>
          <p:cNvPr id="7" name="Picture 6">
            <a:extLst>
              <a:ext uri="{FF2B5EF4-FFF2-40B4-BE49-F238E27FC236}">
                <a16:creationId xmlns:a16="http://schemas.microsoft.com/office/drawing/2014/main" id="{E27CE9E9-075E-41D3-9A94-ABD8DA06A7A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16" r="12899" b="-1"/>
          <a:stretch/>
        </p:blipFill>
        <p:spPr>
          <a:xfrm>
            <a:off x="804672" y="3461344"/>
            <a:ext cx="3026663" cy="2438400"/>
          </a:xfrm>
          <a:prstGeom prst="rect">
            <a:avLst/>
          </a:prstGeom>
        </p:spPr>
      </p:pic>
      <p:sp>
        <p:nvSpPr>
          <p:cNvPr id="6" name="TextBox 5">
            <a:extLst>
              <a:ext uri="{FF2B5EF4-FFF2-40B4-BE49-F238E27FC236}">
                <a16:creationId xmlns:a16="http://schemas.microsoft.com/office/drawing/2014/main" id="{0D1AE3CA-F872-45F2-82DE-84493706F3B4}"/>
              </a:ext>
            </a:extLst>
          </p:cNvPr>
          <p:cNvSpPr txBox="1"/>
          <p:nvPr/>
        </p:nvSpPr>
        <p:spPr>
          <a:xfrm>
            <a:off x="9751909" y="6870700"/>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elsecretodelosgatosfelices.com/que-puedo-hacer-si-mi-gato-me-muerde-las-manos-mientras-jugamos/"/>
              </a:rPr>
              <a:t>This Photo</a:t>
            </a:r>
            <a:r>
              <a:rPr lang="en-US" sz="700">
                <a:solidFill>
                  <a:srgbClr val="FFFFFF"/>
                </a:solidFill>
              </a:rPr>
              <a:t> by Unknown Author is licensed under </a:t>
            </a:r>
            <a:r>
              <a:rPr lang="en-US" sz="700">
                <a:solidFill>
                  <a:srgbClr val="FFFFFF"/>
                </a:solidFill>
                <a:hlinkClick r:id="rId6" tooltip="https://creativecommons.org/licenses/by-nc-sa/3.0/"/>
              </a:rPr>
              <a:t>CC BY-NC-SA</a:t>
            </a:r>
            <a:endParaRPr lang="en-US" sz="700">
              <a:solidFill>
                <a:srgbClr val="FFFFFF"/>
              </a:solidFill>
            </a:endParaRPr>
          </a:p>
        </p:txBody>
      </p:sp>
      <p:sp>
        <p:nvSpPr>
          <p:cNvPr id="2" name="Title 1">
            <a:extLst>
              <a:ext uri="{FF2B5EF4-FFF2-40B4-BE49-F238E27FC236}">
                <a16:creationId xmlns:a16="http://schemas.microsoft.com/office/drawing/2014/main" id="{EC2BC579-FFB3-48BB-8EBB-6694D5C73D3C}"/>
              </a:ext>
            </a:extLst>
          </p:cNvPr>
          <p:cNvSpPr>
            <a:spLocks noGrp="1"/>
          </p:cNvSpPr>
          <p:nvPr>
            <p:ph type="title"/>
          </p:nvPr>
        </p:nvSpPr>
        <p:spPr>
          <a:xfrm>
            <a:off x="4660214" y="-287131"/>
            <a:ext cx="7578240" cy="1676603"/>
          </a:xfrm>
        </p:spPr>
        <p:txBody>
          <a:bodyPr>
            <a:normAutofit/>
          </a:bodyPr>
          <a:lstStyle/>
          <a:p>
            <a:pPr algn="ctr"/>
            <a:r>
              <a:rPr lang="en-US" b="1" dirty="0"/>
              <a:t>Zoonotic</a:t>
            </a:r>
            <a:r>
              <a:rPr lang="en-US" dirty="0"/>
              <a:t> diseases - ANTHRAX</a:t>
            </a:r>
          </a:p>
        </p:txBody>
      </p:sp>
      <p:sp>
        <p:nvSpPr>
          <p:cNvPr id="3" name="Content Placeholder 2">
            <a:extLst>
              <a:ext uri="{FF2B5EF4-FFF2-40B4-BE49-F238E27FC236}">
                <a16:creationId xmlns:a16="http://schemas.microsoft.com/office/drawing/2014/main" id="{E0BBB7A0-3647-402A-925F-0BA7642A68F5}"/>
              </a:ext>
            </a:extLst>
          </p:cNvPr>
          <p:cNvSpPr>
            <a:spLocks noGrp="1"/>
          </p:cNvSpPr>
          <p:nvPr>
            <p:ph idx="1"/>
          </p:nvPr>
        </p:nvSpPr>
        <p:spPr>
          <a:xfrm>
            <a:off x="5187262" y="981945"/>
            <a:ext cx="6422848" cy="3785419"/>
          </a:xfrm>
        </p:spPr>
        <p:txBody>
          <a:bodyPr>
            <a:normAutofit/>
          </a:bodyPr>
          <a:lstStyle/>
          <a:p>
            <a:r>
              <a:rPr lang="en-US" sz="2000" dirty="0"/>
              <a:t>Anthrax – is contracted by handling or consuming anthrax-infected animals </a:t>
            </a:r>
            <a:r>
              <a:rPr lang="en-US" sz="2000" i="1" dirty="0"/>
              <a:t>(anthrax is found in cows, sheep and goats)</a:t>
            </a:r>
          </a:p>
          <a:p>
            <a:r>
              <a:rPr lang="en-US" sz="2000" i="1" dirty="0"/>
              <a:t>People who handle large amounts of livestock in areas where infections are common, often get vaccinated.</a:t>
            </a:r>
          </a:p>
        </p:txBody>
      </p:sp>
      <p:sp>
        <p:nvSpPr>
          <p:cNvPr id="8" name="TextBox 7">
            <a:extLst>
              <a:ext uri="{FF2B5EF4-FFF2-40B4-BE49-F238E27FC236}">
                <a16:creationId xmlns:a16="http://schemas.microsoft.com/office/drawing/2014/main" id="{39AC9C96-7511-4DDF-8A6C-472CEB15969D}"/>
              </a:ext>
            </a:extLst>
          </p:cNvPr>
          <p:cNvSpPr txBox="1"/>
          <p:nvPr/>
        </p:nvSpPr>
        <p:spPr>
          <a:xfrm>
            <a:off x="1524293" y="5699689"/>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Gram-positive_bacteria"/>
              </a:rPr>
              <a:t>This Photo</a:t>
            </a:r>
            <a:r>
              <a:rPr lang="en-US" sz="700">
                <a:solidFill>
                  <a:srgbClr val="FFFFFF"/>
                </a:solidFill>
              </a:rPr>
              <a:t> by Unknown Author is licensed under </a:t>
            </a:r>
            <a:r>
              <a:rPr lang="en-US" sz="700">
                <a:solidFill>
                  <a:srgbClr val="FFFFFF"/>
                </a:solidFill>
                <a:hlinkClick r:id="rId7" tooltip="https://creativecommons.org/licenses/by-sa/3.0/"/>
              </a:rPr>
              <a:t>CC BY-SA</a:t>
            </a:r>
            <a:endParaRPr lang="en-US" sz="700">
              <a:solidFill>
                <a:srgbClr val="FFFFFF"/>
              </a:solidFill>
            </a:endParaRPr>
          </a:p>
        </p:txBody>
      </p:sp>
      <p:sp>
        <p:nvSpPr>
          <p:cNvPr id="10" name="Rectangle 9">
            <a:extLst>
              <a:ext uri="{FF2B5EF4-FFF2-40B4-BE49-F238E27FC236}">
                <a16:creationId xmlns:a16="http://schemas.microsoft.com/office/drawing/2014/main" id="{A0E6ABA5-C33B-4D6A-A4A9-47ABBA873BDE}"/>
              </a:ext>
            </a:extLst>
          </p:cNvPr>
          <p:cNvSpPr/>
          <p:nvPr/>
        </p:nvSpPr>
        <p:spPr>
          <a:xfrm>
            <a:off x="5288558" y="5938375"/>
            <a:ext cx="6321552" cy="646331"/>
          </a:xfrm>
          <a:prstGeom prst="rect">
            <a:avLst/>
          </a:prstGeom>
        </p:spPr>
        <p:txBody>
          <a:bodyPr wrap="square">
            <a:spAutoFit/>
          </a:bodyPr>
          <a:lstStyle/>
          <a:p>
            <a:pPr algn="ctr"/>
            <a:r>
              <a:rPr lang="en-US" sz="1200" b="1" dirty="0">
                <a:solidFill>
                  <a:srgbClr val="FF0000"/>
                </a:solidFill>
              </a:rPr>
              <a:t>Patient Wound Photo </a:t>
            </a:r>
            <a:r>
              <a:rPr lang="en-US" sz="1200" b="1" dirty="0"/>
              <a:t>By Photo Credit: Content Providers(s): CDC - This media comes from the Centers for Disease Control and Prevention's Public Health Image Library (PHIL), with identification number #1934.</a:t>
            </a:r>
          </a:p>
        </p:txBody>
      </p:sp>
      <p:pic>
        <p:nvPicPr>
          <p:cNvPr id="15" name="Picture 14" descr="A picture containing grass, outdoor, mammal&#10;&#10;Description generated with very high confidence">
            <a:extLst>
              <a:ext uri="{FF2B5EF4-FFF2-40B4-BE49-F238E27FC236}">
                <a16:creationId xmlns:a16="http://schemas.microsoft.com/office/drawing/2014/main" id="{955E1990-40C4-479F-9483-19DECA593C8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920509" y="2633400"/>
            <a:ext cx="4693146" cy="3066289"/>
          </a:xfrm>
          <a:prstGeom prst="rect">
            <a:avLst/>
          </a:prstGeom>
        </p:spPr>
      </p:pic>
    </p:spTree>
    <p:extLst>
      <p:ext uri="{BB962C8B-B14F-4D97-AF65-F5344CB8AC3E}">
        <p14:creationId xmlns:p14="http://schemas.microsoft.com/office/powerpoint/2010/main" val="920552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A98BC887-4916-4227-9F48-3B078D238F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9D6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1AD6DCFA-0E71-4650-A5E4-3C20E73EB6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BC579-FFB3-48BB-8EBB-6694D5C73D3C}"/>
              </a:ext>
            </a:extLst>
          </p:cNvPr>
          <p:cNvSpPr>
            <a:spLocks noGrp="1"/>
          </p:cNvSpPr>
          <p:nvPr>
            <p:ph type="title"/>
          </p:nvPr>
        </p:nvSpPr>
        <p:spPr>
          <a:xfrm>
            <a:off x="4731161" y="-210228"/>
            <a:ext cx="7170316" cy="1676603"/>
          </a:xfrm>
        </p:spPr>
        <p:txBody>
          <a:bodyPr>
            <a:normAutofit/>
          </a:bodyPr>
          <a:lstStyle/>
          <a:p>
            <a:r>
              <a:rPr lang="en-US" b="1" dirty="0"/>
              <a:t>Zoonotic</a:t>
            </a:r>
            <a:r>
              <a:rPr lang="en-US" dirty="0"/>
              <a:t> diseases - ANTHRAX</a:t>
            </a:r>
          </a:p>
        </p:txBody>
      </p:sp>
      <p:sp>
        <p:nvSpPr>
          <p:cNvPr id="3" name="Content Placeholder 2">
            <a:extLst>
              <a:ext uri="{FF2B5EF4-FFF2-40B4-BE49-F238E27FC236}">
                <a16:creationId xmlns:a16="http://schemas.microsoft.com/office/drawing/2014/main" id="{E0BBB7A0-3647-402A-925F-0BA7642A68F5}"/>
              </a:ext>
            </a:extLst>
          </p:cNvPr>
          <p:cNvSpPr>
            <a:spLocks noGrp="1"/>
          </p:cNvSpPr>
          <p:nvPr>
            <p:ph idx="1"/>
          </p:nvPr>
        </p:nvSpPr>
        <p:spPr>
          <a:xfrm>
            <a:off x="646657" y="628074"/>
            <a:ext cx="3251088" cy="4849770"/>
          </a:xfrm>
        </p:spPr>
        <p:txBody>
          <a:bodyPr>
            <a:normAutofit/>
          </a:bodyPr>
          <a:lstStyle/>
          <a:p>
            <a:r>
              <a:rPr lang="en-US" sz="2000" dirty="0"/>
              <a:t>Anthrax has been weaponized by various countries as far back as the 1930s. </a:t>
            </a:r>
          </a:p>
          <a:p>
            <a:r>
              <a:rPr lang="en-US" sz="2000" i="1" dirty="0"/>
              <a:t>This including testing the effects of anthrax on prisoners of war. </a:t>
            </a:r>
          </a:p>
          <a:p>
            <a:r>
              <a:rPr lang="en-US" sz="2000" i="1" dirty="0"/>
              <a:t>Anthrax is a favorite because the mode of infection can be inhalation, skin contact or ingestion, which makes it a weapon of choice. </a:t>
            </a:r>
          </a:p>
        </p:txBody>
      </p:sp>
      <p:sp>
        <p:nvSpPr>
          <p:cNvPr id="12" name="Rectangle 11">
            <a:extLst>
              <a:ext uri="{FF2B5EF4-FFF2-40B4-BE49-F238E27FC236}">
                <a16:creationId xmlns:a16="http://schemas.microsoft.com/office/drawing/2014/main" id="{6F61939B-53B7-4A21-A7EF-BF4D03CA580A}"/>
              </a:ext>
            </a:extLst>
          </p:cNvPr>
          <p:cNvSpPr/>
          <p:nvPr/>
        </p:nvSpPr>
        <p:spPr>
          <a:xfrm>
            <a:off x="5443727" y="5727038"/>
            <a:ext cx="6096000" cy="646331"/>
          </a:xfrm>
          <a:prstGeom prst="rect">
            <a:avLst/>
          </a:prstGeom>
        </p:spPr>
        <p:txBody>
          <a:bodyPr>
            <a:spAutoFit/>
          </a:bodyPr>
          <a:lstStyle/>
          <a:p>
            <a:r>
              <a:rPr lang="en-US" dirty="0">
                <a:solidFill>
                  <a:srgbClr val="0B0080"/>
                </a:solidFill>
                <a:latin typeface="Arial" panose="020B0604020202020204" pitchFamily="34" charset="0"/>
                <a:hlinkClick r:id="rId2" tooltip="Colin Powell"/>
              </a:rPr>
              <a:t>Colin Powell</a:t>
            </a:r>
            <a:r>
              <a:rPr lang="en-US" dirty="0">
                <a:solidFill>
                  <a:srgbClr val="222222"/>
                </a:solidFill>
                <a:latin typeface="Arial" panose="020B0604020202020204" pitchFamily="34" charset="0"/>
              </a:rPr>
              <a:t> giving a presentation to the </a:t>
            </a:r>
            <a:r>
              <a:rPr lang="en-US" dirty="0">
                <a:solidFill>
                  <a:srgbClr val="0B0080"/>
                </a:solidFill>
                <a:latin typeface="Arial" panose="020B0604020202020204" pitchFamily="34" charset="0"/>
                <a:hlinkClick r:id="rId3" tooltip="United Nations Security Council"/>
              </a:rPr>
              <a:t>United Nations Security Council</a:t>
            </a:r>
            <a:r>
              <a:rPr lang="en-US" dirty="0">
                <a:solidFill>
                  <a:srgbClr val="222222"/>
                </a:solidFill>
                <a:latin typeface="Arial" panose="020B0604020202020204" pitchFamily="34" charset="0"/>
              </a:rPr>
              <a:t>, holding a model vial of anthrax</a:t>
            </a:r>
            <a:endParaRPr lang="en-US" dirty="0"/>
          </a:p>
        </p:txBody>
      </p:sp>
      <p:pic>
        <p:nvPicPr>
          <p:cNvPr id="1026" name="Picture 2" descr="https://upload.wikimedia.org/wikipedia/commons/1/12/Powell-anthrax-vial.jpg">
            <a:extLst>
              <a:ext uri="{FF2B5EF4-FFF2-40B4-BE49-F238E27FC236}">
                <a16:creationId xmlns:a16="http://schemas.microsoft.com/office/drawing/2014/main" id="{7925B1EA-A4E2-4E9B-8E07-FB61D9213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727" y="1231870"/>
            <a:ext cx="5547360" cy="38560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B95DA18-D40C-4358-9298-928BE7CAEF5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8067" y="4604139"/>
            <a:ext cx="3599873" cy="1667941"/>
          </a:xfrm>
          <a:prstGeom prst="rect">
            <a:avLst/>
          </a:prstGeom>
        </p:spPr>
      </p:pic>
      <p:sp>
        <p:nvSpPr>
          <p:cNvPr id="11" name="TextBox 10">
            <a:extLst>
              <a:ext uri="{FF2B5EF4-FFF2-40B4-BE49-F238E27FC236}">
                <a16:creationId xmlns:a16="http://schemas.microsoft.com/office/drawing/2014/main" id="{AFCE763B-1A91-4C99-939C-966ABF1E16DA}"/>
              </a:ext>
            </a:extLst>
          </p:cNvPr>
          <p:cNvSpPr txBox="1"/>
          <p:nvPr/>
        </p:nvSpPr>
        <p:spPr>
          <a:xfrm>
            <a:off x="551503" y="6875700"/>
            <a:ext cx="3599873" cy="230832"/>
          </a:xfrm>
          <a:prstGeom prst="rect">
            <a:avLst/>
          </a:prstGeom>
          <a:noFill/>
        </p:spPr>
        <p:txBody>
          <a:bodyPr wrap="square" rtlCol="0">
            <a:spAutoFit/>
          </a:bodyPr>
          <a:lstStyle/>
          <a:p>
            <a:r>
              <a:rPr lang="en-US" sz="900">
                <a:hlinkClick r:id="rId6" tooltip="https://en.wikipedia.org/wiki/Biological_warfare"/>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201616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10" name="Picture 9" descr="A picture containing acarine, invertebrate, arthropod, animal&#10;&#10;Description generated with very high confidence">
            <a:extLst>
              <a:ext uri="{FF2B5EF4-FFF2-40B4-BE49-F238E27FC236}">
                <a16:creationId xmlns:a16="http://schemas.microsoft.com/office/drawing/2014/main" id="{D77CD157-26E7-4D25-90B9-465A37E258A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186" r="7240" b="1"/>
          <a:stretch/>
        </p:blipFill>
        <p:spPr>
          <a:xfrm>
            <a:off x="5276088" y="640082"/>
            <a:ext cx="6276250" cy="5577838"/>
          </a:xfrm>
          <a:prstGeom prst="rect">
            <a:avLst/>
          </a:prstGeom>
          <a:effectLst/>
        </p:spPr>
      </p:pic>
      <p:sp>
        <p:nvSpPr>
          <p:cNvPr id="2" name="Title 1">
            <a:extLst>
              <a:ext uri="{FF2B5EF4-FFF2-40B4-BE49-F238E27FC236}">
                <a16:creationId xmlns:a16="http://schemas.microsoft.com/office/drawing/2014/main" id="{EC2BC579-FFB3-48BB-8EBB-6694D5C73D3C}"/>
              </a:ext>
            </a:extLst>
          </p:cNvPr>
          <p:cNvSpPr>
            <a:spLocks noGrp="1"/>
          </p:cNvSpPr>
          <p:nvPr>
            <p:ph type="title"/>
          </p:nvPr>
        </p:nvSpPr>
        <p:spPr>
          <a:xfrm>
            <a:off x="648929" y="629266"/>
            <a:ext cx="3667039" cy="1676603"/>
          </a:xfrm>
        </p:spPr>
        <p:txBody>
          <a:bodyPr>
            <a:normAutofit/>
          </a:bodyPr>
          <a:lstStyle/>
          <a:p>
            <a:r>
              <a:rPr lang="en-US" sz="3600" b="1" dirty="0">
                <a:solidFill>
                  <a:schemeClr val="bg1"/>
                </a:solidFill>
              </a:rPr>
              <a:t>Zoonotic</a:t>
            </a:r>
            <a:r>
              <a:rPr lang="en-US" sz="3600" dirty="0">
                <a:solidFill>
                  <a:schemeClr val="bg1"/>
                </a:solidFill>
              </a:rPr>
              <a:t> diseases - Lime Disease (</a:t>
            </a:r>
            <a:r>
              <a:rPr lang="en-US" sz="3600" b="1" dirty="0">
                <a:solidFill>
                  <a:schemeClr val="bg1"/>
                </a:solidFill>
              </a:rPr>
              <a:t>Lyme </a:t>
            </a:r>
            <a:r>
              <a:rPr lang="en-US" sz="3600" b="1" dirty="0" err="1">
                <a:solidFill>
                  <a:schemeClr val="bg1"/>
                </a:solidFill>
              </a:rPr>
              <a:t>Borreli</a:t>
            </a:r>
            <a:r>
              <a:rPr lang="en-US" sz="3600" b="1" dirty="0">
                <a:solidFill>
                  <a:schemeClr val="bg1"/>
                </a:solidFill>
              </a:rPr>
              <a:t>)</a:t>
            </a:r>
            <a:endParaRPr lang="en-US" sz="3600" dirty="0">
              <a:solidFill>
                <a:schemeClr val="bg1"/>
              </a:solidFill>
            </a:endParaRPr>
          </a:p>
        </p:txBody>
      </p:sp>
      <p:sp>
        <p:nvSpPr>
          <p:cNvPr id="3" name="Content Placeholder 2">
            <a:extLst>
              <a:ext uri="{FF2B5EF4-FFF2-40B4-BE49-F238E27FC236}">
                <a16:creationId xmlns:a16="http://schemas.microsoft.com/office/drawing/2014/main" id="{E0BBB7A0-3647-402A-925F-0BA7642A68F5}"/>
              </a:ext>
            </a:extLst>
          </p:cNvPr>
          <p:cNvSpPr>
            <a:spLocks noGrp="1"/>
          </p:cNvSpPr>
          <p:nvPr>
            <p:ph idx="1"/>
          </p:nvPr>
        </p:nvSpPr>
        <p:spPr>
          <a:xfrm>
            <a:off x="648931" y="2438401"/>
            <a:ext cx="3667036" cy="3779520"/>
          </a:xfrm>
        </p:spPr>
        <p:txBody>
          <a:bodyPr>
            <a:normAutofit/>
          </a:bodyPr>
          <a:lstStyle/>
          <a:p>
            <a:r>
              <a:rPr lang="en-US" sz="1800" dirty="0">
                <a:solidFill>
                  <a:schemeClr val="bg1"/>
                </a:solidFill>
              </a:rPr>
              <a:t>Lime Disease – contracted if bitten by an infected tick</a:t>
            </a:r>
          </a:p>
          <a:p>
            <a:r>
              <a:rPr lang="en-US" sz="1800" dirty="0">
                <a:solidFill>
                  <a:schemeClr val="bg1"/>
                </a:solidFill>
              </a:rPr>
              <a:t>Caused by the bacterium Borrelia burgdorferi.</a:t>
            </a:r>
          </a:p>
          <a:p>
            <a:r>
              <a:rPr lang="en-US" sz="1800" dirty="0">
                <a:solidFill>
                  <a:schemeClr val="bg1"/>
                </a:solidFill>
              </a:rPr>
              <a:t>Primarily transmitted by </a:t>
            </a:r>
            <a:r>
              <a:rPr lang="en-US" sz="1800" dirty="0" err="1">
                <a:solidFill>
                  <a:schemeClr val="bg1"/>
                </a:solidFill>
              </a:rPr>
              <a:t>Ixodes</a:t>
            </a:r>
            <a:r>
              <a:rPr lang="en-US" sz="1800" dirty="0">
                <a:solidFill>
                  <a:schemeClr val="bg1"/>
                </a:solidFill>
              </a:rPr>
              <a:t> ticks, also known as deer ticks or black-legged ticks. </a:t>
            </a:r>
          </a:p>
          <a:p>
            <a:endParaRPr lang="en-US" sz="1800" dirty="0">
              <a:solidFill>
                <a:schemeClr val="bg1"/>
              </a:solidFill>
            </a:endParaRPr>
          </a:p>
          <a:p>
            <a:r>
              <a:rPr lang="en-US" sz="1800" dirty="0">
                <a:solidFill>
                  <a:schemeClr val="bg1"/>
                </a:solidFill>
              </a:rPr>
              <a:t>Medication‎: ‎Doxycycline, ‎amoxicillin‎, ‎cefuroxime</a:t>
            </a:r>
          </a:p>
        </p:txBody>
      </p:sp>
      <p:sp>
        <p:nvSpPr>
          <p:cNvPr id="12" name="TextBox 11">
            <a:extLst>
              <a:ext uri="{FF2B5EF4-FFF2-40B4-BE49-F238E27FC236}">
                <a16:creationId xmlns:a16="http://schemas.microsoft.com/office/drawing/2014/main" id="{DD6056AD-0C4F-4E66-9D52-B5DCE5680A7E}"/>
              </a:ext>
            </a:extLst>
          </p:cNvPr>
          <p:cNvSpPr txBox="1"/>
          <p:nvPr/>
        </p:nvSpPr>
        <p:spPr>
          <a:xfrm>
            <a:off x="9112247" y="601786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ndangerednj.blogspot.com/2014/06/deer-ticks-and-lyme-disease-season.html"/>
              </a:rPr>
              <a:t>This Photo</a:t>
            </a:r>
            <a:r>
              <a:rPr lang="en-US" sz="700">
                <a:solidFill>
                  <a:srgbClr val="FFFFFF"/>
                </a:solidFill>
              </a:rPr>
              <a:t> by Unknown Author is licensed under </a:t>
            </a:r>
            <a:r>
              <a:rPr lang="en-US" sz="700">
                <a:solidFill>
                  <a:srgbClr val="FFFFFF"/>
                </a:solidFill>
                <a:hlinkClick r:id="rId4" tooltip="https://creativecommons.org/licenses/by-nc-sa/3.0/"/>
              </a:rPr>
              <a:t>CC BY-NC-SA</a:t>
            </a:r>
            <a:endParaRPr lang="en-US" sz="700">
              <a:solidFill>
                <a:srgbClr val="FFFFFF"/>
              </a:solidFill>
            </a:endParaRPr>
          </a:p>
        </p:txBody>
      </p:sp>
    </p:spTree>
    <p:extLst>
      <p:ext uri="{BB962C8B-B14F-4D97-AF65-F5344CB8AC3E}">
        <p14:creationId xmlns:p14="http://schemas.microsoft.com/office/powerpoint/2010/main" val="132040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7CD157-26E7-4D25-90B9-465A37E258A5}"/>
              </a:ext>
            </a:extLst>
          </p:cNvPr>
          <p:cNvPicPr>
            <a:picLocks noChangeAspect="1"/>
          </p:cNvPicPr>
          <p:nvPr/>
        </p:nvPicPr>
        <p:blipFill rotWithShape="1">
          <a:blip r:embed="rId2">
            <a:extLst>
              <a:ext uri="{28A0092B-C50C-407E-A947-70E740481C1C}">
                <a14:useLocalDpi xmlns:a14="http://schemas.microsoft.com/office/drawing/2010/main" val="0"/>
              </a:ext>
            </a:extLst>
          </a:blip>
          <a:srcRect l="7002" r="1" b="1"/>
          <a:stretch/>
        </p:blipFill>
        <p:spPr>
          <a:xfrm>
            <a:off x="5449455" y="1302006"/>
            <a:ext cx="6102882" cy="4921813"/>
          </a:xfrm>
          <a:prstGeom prst="rect">
            <a:avLst/>
          </a:prstGeom>
          <a:effectLst/>
        </p:spPr>
      </p:pic>
      <p:sp>
        <p:nvSpPr>
          <p:cNvPr id="2" name="Title 1">
            <a:extLst>
              <a:ext uri="{FF2B5EF4-FFF2-40B4-BE49-F238E27FC236}">
                <a16:creationId xmlns:a16="http://schemas.microsoft.com/office/drawing/2014/main" id="{EC2BC579-FFB3-48BB-8EBB-6694D5C73D3C}"/>
              </a:ext>
            </a:extLst>
          </p:cNvPr>
          <p:cNvSpPr>
            <a:spLocks noGrp="1"/>
          </p:cNvSpPr>
          <p:nvPr>
            <p:ph type="title"/>
          </p:nvPr>
        </p:nvSpPr>
        <p:spPr>
          <a:xfrm>
            <a:off x="667402" y="128989"/>
            <a:ext cx="11044307" cy="1173017"/>
          </a:xfrm>
        </p:spPr>
        <p:txBody>
          <a:bodyPr>
            <a:normAutofit/>
          </a:bodyPr>
          <a:lstStyle/>
          <a:p>
            <a:pPr algn="ctr"/>
            <a:r>
              <a:rPr lang="en-US" sz="3700" b="1" dirty="0"/>
              <a:t>Zoonotic</a:t>
            </a:r>
            <a:r>
              <a:rPr lang="en-US" sz="3700" dirty="0"/>
              <a:t> diseases - Lime Disease (</a:t>
            </a:r>
            <a:r>
              <a:rPr lang="en-US" sz="3700" b="1" dirty="0"/>
              <a:t>Lyme </a:t>
            </a:r>
            <a:r>
              <a:rPr lang="en-US" sz="3700" b="1" dirty="0" err="1"/>
              <a:t>Borreli</a:t>
            </a:r>
            <a:r>
              <a:rPr lang="en-US" sz="3700" b="1" dirty="0"/>
              <a:t>)</a:t>
            </a:r>
            <a:endParaRPr lang="en-US" sz="3700" dirty="0"/>
          </a:p>
        </p:txBody>
      </p:sp>
      <p:sp>
        <p:nvSpPr>
          <p:cNvPr id="3" name="Content Placeholder 2">
            <a:extLst>
              <a:ext uri="{FF2B5EF4-FFF2-40B4-BE49-F238E27FC236}">
                <a16:creationId xmlns:a16="http://schemas.microsoft.com/office/drawing/2014/main" id="{E0BBB7A0-3647-402A-925F-0BA7642A68F5}"/>
              </a:ext>
            </a:extLst>
          </p:cNvPr>
          <p:cNvSpPr>
            <a:spLocks noGrp="1"/>
          </p:cNvSpPr>
          <p:nvPr>
            <p:ph idx="1"/>
          </p:nvPr>
        </p:nvSpPr>
        <p:spPr>
          <a:xfrm>
            <a:off x="304800" y="1200727"/>
            <a:ext cx="5003756" cy="5451702"/>
          </a:xfrm>
        </p:spPr>
        <p:txBody>
          <a:bodyPr>
            <a:normAutofit fontScale="92500"/>
          </a:bodyPr>
          <a:lstStyle/>
          <a:p>
            <a:pPr marL="0" indent="0">
              <a:buNone/>
            </a:pPr>
            <a:r>
              <a:rPr lang="en-US" sz="2400" b="1" dirty="0"/>
              <a:t>Early Signs and Symptoms</a:t>
            </a:r>
          </a:p>
          <a:p>
            <a:r>
              <a:rPr lang="en-US" sz="2400" dirty="0"/>
              <a:t>ERYTHEMA MIGRANS – A type of rash associated with lime disease that typically does not itch and is not painful but appears red and grows in size.</a:t>
            </a:r>
          </a:p>
          <a:p>
            <a:r>
              <a:rPr lang="en-US" sz="2400" dirty="0"/>
              <a:t>Flu-like symptoms (fever, headache, fatigue).</a:t>
            </a:r>
          </a:p>
          <a:p>
            <a:pPr marL="0" indent="0">
              <a:buNone/>
            </a:pPr>
            <a:r>
              <a:rPr lang="en-US" sz="2400" b="1" dirty="0"/>
              <a:t>Late Signs and Symptoms (</a:t>
            </a:r>
            <a:r>
              <a:rPr lang="en-US" sz="2400" dirty="0"/>
              <a:t>If left untreated)</a:t>
            </a:r>
          </a:p>
          <a:p>
            <a:r>
              <a:rPr lang="en-US" sz="2400" dirty="0"/>
              <a:t>Joint pain</a:t>
            </a:r>
          </a:p>
          <a:p>
            <a:r>
              <a:rPr lang="en-US" sz="2400" dirty="0"/>
              <a:t>Heart palpitations</a:t>
            </a:r>
          </a:p>
          <a:p>
            <a:r>
              <a:rPr lang="en-US" sz="2400" dirty="0"/>
              <a:t>Paralysis to portions of the face</a:t>
            </a:r>
          </a:p>
          <a:p>
            <a:r>
              <a:rPr lang="en-US" sz="2400" dirty="0"/>
              <a:t>Fatigue </a:t>
            </a:r>
          </a:p>
          <a:p>
            <a:r>
              <a:rPr lang="en-US" sz="2400" dirty="0"/>
              <a:t>Memory problems</a:t>
            </a:r>
          </a:p>
        </p:txBody>
      </p:sp>
      <p:sp>
        <p:nvSpPr>
          <p:cNvPr id="4" name="Rectangle 3">
            <a:extLst>
              <a:ext uri="{FF2B5EF4-FFF2-40B4-BE49-F238E27FC236}">
                <a16:creationId xmlns:a16="http://schemas.microsoft.com/office/drawing/2014/main" id="{02DF49ED-E2AB-495E-8D93-B3ED46C50AA0}"/>
              </a:ext>
            </a:extLst>
          </p:cNvPr>
          <p:cNvSpPr/>
          <p:nvPr/>
        </p:nvSpPr>
        <p:spPr>
          <a:xfrm>
            <a:off x="7155348" y="6283097"/>
            <a:ext cx="2302040" cy="369332"/>
          </a:xfrm>
          <a:prstGeom prst="rect">
            <a:avLst/>
          </a:prstGeom>
        </p:spPr>
        <p:txBody>
          <a:bodyPr wrap="none">
            <a:spAutoFit/>
          </a:bodyPr>
          <a:lstStyle/>
          <a:p>
            <a:r>
              <a:rPr lang="en-US" dirty="0"/>
              <a:t> ERYTHEMA MIGRANS </a:t>
            </a:r>
          </a:p>
        </p:txBody>
      </p:sp>
    </p:spTree>
    <p:extLst>
      <p:ext uri="{BB962C8B-B14F-4D97-AF65-F5344CB8AC3E}">
        <p14:creationId xmlns:p14="http://schemas.microsoft.com/office/powerpoint/2010/main" val="1840731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376EFB1-01CF-419F-ABF1-2AF02BBFCB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F9DEA15-78BD-4750-AA18-B9F28A6D5A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descr="A close up of a logo&#10;&#10;Description generated with high confidence">
            <a:extLst>
              <a:ext uri="{FF2B5EF4-FFF2-40B4-BE49-F238E27FC236}">
                <a16:creationId xmlns:a16="http://schemas.microsoft.com/office/drawing/2014/main" id="{090F22B0-044F-476B-BDDE-2D8F9E62A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72" y="972635"/>
            <a:ext cx="5126736" cy="5126736"/>
          </a:xfrm>
          <a:prstGeom prst="rect">
            <a:avLst/>
          </a:prstGeom>
        </p:spPr>
      </p:pic>
      <p:sp>
        <p:nvSpPr>
          <p:cNvPr id="2" name="Title 1">
            <a:extLst>
              <a:ext uri="{FF2B5EF4-FFF2-40B4-BE49-F238E27FC236}">
                <a16:creationId xmlns:a16="http://schemas.microsoft.com/office/drawing/2014/main" id="{EC2BC579-FFB3-48BB-8EBB-6694D5C73D3C}"/>
              </a:ext>
            </a:extLst>
          </p:cNvPr>
          <p:cNvSpPr>
            <a:spLocks noGrp="1"/>
          </p:cNvSpPr>
          <p:nvPr>
            <p:ph type="title"/>
          </p:nvPr>
        </p:nvSpPr>
        <p:spPr>
          <a:xfrm>
            <a:off x="6392598" y="640263"/>
            <a:ext cx="5221266" cy="1344975"/>
          </a:xfrm>
        </p:spPr>
        <p:txBody>
          <a:bodyPr>
            <a:normAutofit/>
          </a:bodyPr>
          <a:lstStyle/>
          <a:p>
            <a:pPr algn="ctr"/>
            <a:r>
              <a:rPr lang="en-US" sz="4000" b="1" dirty="0">
                <a:solidFill>
                  <a:schemeClr val="bg1"/>
                </a:solidFill>
              </a:rPr>
              <a:t>Zoonotic</a:t>
            </a:r>
            <a:r>
              <a:rPr lang="en-US" sz="4000" dirty="0">
                <a:solidFill>
                  <a:schemeClr val="bg1"/>
                </a:solidFill>
              </a:rPr>
              <a:t> diseases - Trichinosis</a:t>
            </a:r>
          </a:p>
        </p:txBody>
      </p:sp>
      <p:sp>
        <p:nvSpPr>
          <p:cNvPr id="3" name="Content Placeholder 2">
            <a:extLst>
              <a:ext uri="{FF2B5EF4-FFF2-40B4-BE49-F238E27FC236}">
                <a16:creationId xmlns:a16="http://schemas.microsoft.com/office/drawing/2014/main" id="{E0BBB7A0-3647-402A-925F-0BA7642A68F5}"/>
              </a:ext>
            </a:extLst>
          </p:cNvPr>
          <p:cNvSpPr>
            <a:spLocks noGrp="1"/>
          </p:cNvSpPr>
          <p:nvPr>
            <p:ph idx="1"/>
          </p:nvPr>
        </p:nvSpPr>
        <p:spPr>
          <a:xfrm>
            <a:off x="6391903" y="2121763"/>
            <a:ext cx="5235490" cy="3773010"/>
          </a:xfrm>
        </p:spPr>
        <p:txBody>
          <a:bodyPr>
            <a:normAutofit/>
          </a:bodyPr>
          <a:lstStyle/>
          <a:p>
            <a:r>
              <a:rPr lang="en-US" sz="2000" dirty="0">
                <a:solidFill>
                  <a:schemeClr val="bg1"/>
                </a:solidFill>
              </a:rPr>
              <a:t>Trichinosis – can be contracted by consuming undercooked pork from a </a:t>
            </a:r>
            <a:r>
              <a:rPr lang="en-US" sz="2000" dirty="0" err="1">
                <a:solidFill>
                  <a:schemeClr val="bg1"/>
                </a:solidFill>
              </a:rPr>
              <a:t>trichinellosis</a:t>
            </a:r>
            <a:r>
              <a:rPr lang="en-US" sz="2000" dirty="0">
                <a:solidFill>
                  <a:schemeClr val="bg1"/>
                </a:solidFill>
              </a:rPr>
              <a:t>-infected pig.</a:t>
            </a:r>
          </a:p>
          <a:p>
            <a:r>
              <a:rPr lang="en-US" sz="2000" dirty="0">
                <a:solidFill>
                  <a:schemeClr val="bg1"/>
                </a:solidFill>
              </a:rPr>
              <a:t>Trichinosis is caused by an infection by the parasitic worm, trichinella spiralis. </a:t>
            </a:r>
          </a:p>
          <a:p>
            <a:endParaRPr lang="en-US" sz="2000" dirty="0">
              <a:solidFill>
                <a:schemeClr val="bg1"/>
              </a:solidFill>
            </a:endParaRPr>
          </a:p>
          <a:p>
            <a:endParaRPr lang="en-US" sz="2000" dirty="0">
              <a:solidFill>
                <a:schemeClr val="bg1"/>
              </a:solidFill>
            </a:endParaRPr>
          </a:p>
        </p:txBody>
      </p:sp>
      <p:sp>
        <p:nvSpPr>
          <p:cNvPr id="19" name="Rectangle 18">
            <a:extLst>
              <a:ext uri="{FF2B5EF4-FFF2-40B4-BE49-F238E27FC236}">
                <a16:creationId xmlns:a16="http://schemas.microsoft.com/office/drawing/2014/main" id="{F98E82CF-940F-4BF4-88AC-E95D45E6A6CA}"/>
              </a:ext>
            </a:extLst>
          </p:cNvPr>
          <p:cNvSpPr/>
          <p:nvPr/>
        </p:nvSpPr>
        <p:spPr>
          <a:xfrm>
            <a:off x="1887882" y="273885"/>
            <a:ext cx="2172454" cy="369332"/>
          </a:xfrm>
          <a:prstGeom prst="rect">
            <a:avLst/>
          </a:prstGeom>
        </p:spPr>
        <p:txBody>
          <a:bodyPr wrap="none">
            <a:spAutoFit/>
          </a:bodyPr>
          <a:lstStyle/>
          <a:p>
            <a:r>
              <a:rPr lang="en-US" b="1" dirty="0">
                <a:solidFill>
                  <a:srgbClr val="222222"/>
                </a:solidFill>
                <a:latin typeface="Roboto"/>
              </a:rPr>
              <a:t>Trichinella</a:t>
            </a:r>
            <a:r>
              <a:rPr lang="en-US" dirty="0">
                <a:solidFill>
                  <a:srgbClr val="222222"/>
                </a:solidFill>
                <a:latin typeface="Roboto"/>
              </a:rPr>
              <a:t> spiralis.</a:t>
            </a:r>
            <a:endParaRPr lang="en-US" dirty="0"/>
          </a:p>
        </p:txBody>
      </p:sp>
      <p:pic>
        <p:nvPicPr>
          <p:cNvPr id="13" name="Picture 12" descr="A picture containing floor, indoor&#10;&#10;Description generated with high confidence">
            <a:extLst>
              <a:ext uri="{FF2B5EF4-FFF2-40B4-BE49-F238E27FC236}">
                <a16:creationId xmlns:a16="http://schemas.microsoft.com/office/drawing/2014/main" id="{8B8FDC7F-9743-47B3-A290-2029E1C4D18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579" b="26390"/>
          <a:stretch/>
        </p:blipFill>
        <p:spPr>
          <a:xfrm>
            <a:off x="6696363" y="4187369"/>
            <a:ext cx="4420163" cy="2189018"/>
          </a:xfrm>
          <a:prstGeom prst="rect">
            <a:avLst/>
          </a:prstGeom>
        </p:spPr>
      </p:pic>
    </p:spTree>
    <p:extLst>
      <p:ext uri="{BB962C8B-B14F-4D97-AF65-F5344CB8AC3E}">
        <p14:creationId xmlns:p14="http://schemas.microsoft.com/office/powerpoint/2010/main" val="359787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41F67-0117-4798-BDBE-804CFB696526}"/>
              </a:ext>
            </a:extLst>
          </p:cNvPr>
          <p:cNvPicPr>
            <a:picLocks noChangeAspect="1"/>
          </p:cNvPicPr>
          <p:nvPr/>
        </p:nvPicPr>
        <p:blipFill rotWithShape="1">
          <a:blip r:embed="rId2">
            <a:extLst>
              <a:ext uri="{28A0092B-C50C-407E-A947-70E740481C1C}">
                <a14:useLocalDpi xmlns:a14="http://schemas.microsoft.com/office/drawing/2010/main" val="0"/>
              </a:ext>
            </a:extLst>
          </a:blip>
          <a:srcRect l="3545" r="4094"/>
          <a:stretch/>
        </p:blipFill>
        <p:spPr>
          <a:xfrm>
            <a:off x="7552266" y="10"/>
            <a:ext cx="4639733" cy="6857990"/>
          </a:xfrm>
          <a:prstGeom prst="rect">
            <a:avLst/>
          </a:prstGeom>
        </p:spPr>
      </p:pic>
      <p:sp>
        <p:nvSpPr>
          <p:cNvPr id="16" name="Rectangle 15">
            <a:extLst>
              <a:ext uri="{FF2B5EF4-FFF2-40B4-BE49-F238E27FC236}">
                <a16:creationId xmlns:a16="http://schemas.microsoft.com/office/drawing/2014/main" id="{EEF70E86-2201-4F45-98B3-70858BB1C6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AA7878-5D4A-4C09-A1E4-BE200D988BCB}"/>
              </a:ext>
            </a:extLst>
          </p:cNvPr>
          <p:cNvSpPr>
            <a:spLocks noGrp="1"/>
          </p:cNvSpPr>
          <p:nvPr>
            <p:ph type="title"/>
          </p:nvPr>
        </p:nvSpPr>
        <p:spPr>
          <a:xfrm>
            <a:off x="838200" y="87993"/>
            <a:ext cx="6254496" cy="715530"/>
          </a:xfrm>
        </p:spPr>
        <p:txBody>
          <a:bodyPr>
            <a:normAutofit/>
          </a:bodyPr>
          <a:lstStyle/>
          <a:p>
            <a:r>
              <a:rPr lang="en-US" b="1" dirty="0">
                <a:solidFill>
                  <a:schemeClr val="bg1"/>
                </a:solidFill>
              </a:rPr>
              <a:t>Normal Flora</a:t>
            </a:r>
          </a:p>
        </p:txBody>
      </p:sp>
      <p:sp>
        <p:nvSpPr>
          <p:cNvPr id="3" name="Content Placeholder 2">
            <a:extLst>
              <a:ext uri="{FF2B5EF4-FFF2-40B4-BE49-F238E27FC236}">
                <a16:creationId xmlns:a16="http://schemas.microsoft.com/office/drawing/2014/main" id="{4FB20299-9D10-442D-873D-90C74ED473C6}"/>
              </a:ext>
            </a:extLst>
          </p:cNvPr>
          <p:cNvSpPr>
            <a:spLocks noGrp="1"/>
          </p:cNvSpPr>
          <p:nvPr>
            <p:ph idx="1"/>
          </p:nvPr>
        </p:nvSpPr>
        <p:spPr>
          <a:xfrm>
            <a:off x="838200" y="988291"/>
            <a:ext cx="6254496" cy="5193053"/>
          </a:xfrm>
        </p:spPr>
        <p:txBody>
          <a:bodyPr>
            <a:normAutofit/>
          </a:bodyPr>
          <a:lstStyle/>
          <a:p>
            <a:r>
              <a:rPr lang="en-US" sz="2400" dirty="0">
                <a:solidFill>
                  <a:schemeClr val="bg1"/>
                </a:solidFill>
              </a:rPr>
              <a:t>Our normal flora consists of all of the many different kinds of microbes that inhabit our body!</a:t>
            </a:r>
          </a:p>
          <a:p>
            <a:endParaRPr lang="en-US" sz="2400" dirty="0">
              <a:solidFill>
                <a:schemeClr val="bg1"/>
              </a:solidFill>
            </a:endParaRPr>
          </a:p>
          <a:p>
            <a:r>
              <a:rPr lang="en-US" sz="2400" dirty="0">
                <a:solidFill>
                  <a:schemeClr val="bg1"/>
                </a:solidFill>
              </a:rPr>
              <a:t>Normal Flora Inhabit Our…</a:t>
            </a:r>
          </a:p>
          <a:p>
            <a:pPr lvl="1"/>
            <a:r>
              <a:rPr lang="en-US" sz="2000" dirty="0">
                <a:solidFill>
                  <a:schemeClr val="bg1"/>
                </a:solidFill>
              </a:rPr>
              <a:t>Skin</a:t>
            </a:r>
          </a:p>
          <a:p>
            <a:pPr lvl="1"/>
            <a:r>
              <a:rPr lang="en-US" sz="2000" dirty="0">
                <a:solidFill>
                  <a:schemeClr val="bg1"/>
                </a:solidFill>
              </a:rPr>
              <a:t>Nose</a:t>
            </a:r>
          </a:p>
          <a:p>
            <a:pPr lvl="1"/>
            <a:r>
              <a:rPr lang="en-US" sz="2000" dirty="0">
                <a:solidFill>
                  <a:schemeClr val="bg1"/>
                </a:solidFill>
              </a:rPr>
              <a:t>Eyes</a:t>
            </a:r>
          </a:p>
          <a:p>
            <a:pPr lvl="1"/>
            <a:r>
              <a:rPr lang="en-US" sz="2000" dirty="0">
                <a:solidFill>
                  <a:schemeClr val="bg1"/>
                </a:solidFill>
              </a:rPr>
              <a:t>Mouth</a:t>
            </a:r>
          </a:p>
          <a:p>
            <a:pPr lvl="1"/>
            <a:r>
              <a:rPr lang="en-US" sz="2000" dirty="0">
                <a:solidFill>
                  <a:schemeClr val="bg1"/>
                </a:solidFill>
              </a:rPr>
              <a:t>Throat</a:t>
            </a:r>
          </a:p>
          <a:p>
            <a:pPr lvl="1"/>
            <a:r>
              <a:rPr lang="en-US" sz="2000" dirty="0">
                <a:solidFill>
                  <a:schemeClr val="bg1"/>
                </a:solidFill>
              </a:rPr>
              <a:t>GI Tract (stomach, intestines, etc.)</a:t>
            </a:r>
          </a:p>
          <a:p>
            <a:pPr lvl="1"/>
            <a:r>
              <a:rPr lang="en-US" sz="2000" dirty="0">
                <a:solidFill>
                  <a:schemeClr val="bg1"/>
                </a:solidFill>
              </a:rPr>
              <a:t>Respiratory Tract</a:t>
            </a:r>
          </a:p>
          <a:p>
            <a:pPr lvl="1"/>
            <a:r>
              <a:rPr lang="en-US" sz="2000" dirty="0">
                <a:solidFill>
                  <a:schemeClr val="bg1"/>
                </a:solidFill>
              </a:rPr>
              <a:t>Urinary Tract</a:t>
            </a:r>
          </a:p>
          <a:p>
            <a:pPr lvl="1"/>
            <a:r>
              <a:rPr lang="en-US" sz="2000" dirty="0">
                <a:solidFill>
                  <a:schemeClr val="bg1"/>
                </a:solidFill>
              </a:rPr>
              <a:t>Reproductive Tract</a:t>
            </a:r>
            <a:endParaRPr lang="en-US" sz="2400" dirty="0">
              <a:solidFill>
                <a:schemeClr val="bg1"/>
              </a:solidFill>
            </a:endParaRPr>
          </a:p>
        </p:txBody>
      </p:sp>
    </p:spTree>
    <p:extLst>
      <p:ext uri="{BB962C8B-B14F-4D97-AF65-F5344CB8AC3E}">
        <p14:creationId xmlns:p14="http://schemas.microsoft.com/office/powerpoint/2010/main" val="256389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insect on the ground&#10;&#10;Description generated with very high confidence">
            <a:extLst>
              <a:ext uri="{FF2B5EF4-FFF2-40B4-BE49-F238E27FC236}">
                <a16:creationId xmlns:a16="http://schemas.microsoft.com/office/drawing/2014/main" id="{BF10516A-BB67-4ED1-ACB7-7A817145F3D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950121" y="999181"/>
            <a:ext cx="5941068" cy="3921104"/>
          </a:xfrm>
          <a:prstGeom prst="rect">
            <a:avLst/>
          </a:prstGeom>
        </p:spPr>
      </p:pic>
      <p:sp>
        <p:nvSpPr>
          <p:cNvPr id="2" name="Title 1">
            <a:extLst>
              <a:ext uri="{FF2B5EF4-FFF2-40B4-BE49-F238E27FC236}">
                <a16:creationId xmlns:a16="http://schemas.microsoft.com/office/drawing/2014/main" id="{53EAE432-1399-4C02-B3DF-FC597D599DDF}"/>
              </a:ext>
            </a:extLst>
          </p:cNvPr>
          <p:cNvSpPr>
            <a:spLocks noGrp="1"/>
          </p:cNvSpPr>
          <p:nvPr>
            <p:ph type="title"/>
          </p:nvPr>
        </p:nvSpPr>
        <p:spPr>
          <a:xfrm>
            <a:off x="950121" y="5529884"/>
            <a:ext cx="5693783" cy="1096331"/>
          </a:xfrm>
        </p:spPr>
        <p:txBody>
          <a:bodyPr>
            <a:normAutofit/>
          </a:bodyPr>
          <a:lstStyle/>
          <a:p>
            <a:r>
              <a:rPr lang="en-US" sz="3400" b="1">
                <a:effectLst>
                  <a:outerShdw blurRad="38100" dist="38100" dir="2700000" algn="tl">
                    <a:srgbClr val="000000">
                      <a:alpha val="43137"/>
                    </a:srgbClr>
                  </a:outerShdw>
                </a:effectLst>
              </a:rPr>
              <a:t>How Diseases May be Acquired - Vectors </a:t>
            </a:r>
          </a:p>
        </p:txBody>
      </p:sp>
      <p:sp>
        <p:nvSpPr>
          <p:cNvPr id="3" name="Content Placeholder 2">
            <a:extLst>
              <a:ext uri="{FF2B5EF4-FFF2-40B4-BE49-F238E27FC236}">
                <a16:creationId xmlns:a16="http://schemas.microsoft.com/office/drawing/2014/main" id="{D1B3DDA9-5C14-488B-9101-6CE8F03D95C3}"/>
              </a:ext>
            </a:extLst>
          </p:cNvPr>
          <p:cNvSpPr>
            <a:spLocks noGrp="1"/>
          </p:cNvSpPr>
          <p:nvPr>
            <p:ph idx="1"/>
          </p:nvPr>
        </p:nvSpPr>
        <p:spPr>
          <a:xfrm>
            <a:off x="7534655" y="0"/>
            <a:ext cx="4008101" cy="5529884"/>
          </a:xfrm>
        </p:spPr>
        <p:txBody>
          <a:bodyPr anchor="ctr">
            <a:normAutofit/>
          </a:bodyPr>
          <a:lstStyle/>
          <a:p>
            <a:pPr fontAlgn="base"/>
            <a:r>
              <a:rPr lang="en-US" sz="3200" b="1" dirty="0"/>
              <a:t>​ Vectors are </a:t>
            </a:r>
            <a:r>
              <a:rPr lang="en-US" sz="3200" b="1" u="sng" dirty="0"/>
              <a:t>living organisms </a:t>
            </a:r>
            <a:r>
              <a:rPr lang="en-US" sz="3200" b="1" dirty="0"/>
              <a:t>that can transmit infectious diseases either…..</a:t>
            </a:r>
          </a:p>
          <a:p>
            <a:pPr marL="0" indent="0" fontAlgn="base">
              <a:buNone/>
            </a:pPr>
            <a:endParaRPr lang="en-US" sz="3200" b="1" dirty="0"/>
          </a:p>
          <a:p>
            <a:pPr lvl="1" fontAlgn="base"/>
            <a:r>
              <a:rPr lang="en-US" sz="3200" b="1" dirty="0"/>
              <a:t>From one human to another human or </a:t>
            </a:r>
          </a:p>
          <a:p>
            <a:pPr lvl="1" fontAlgn="base"/>
            <a:r>
              <a:rPr lang="en-US" sz="3200" b="1" dirty="0"/>
              <a:t>From an animal to a human</a:t>
            </a:r>
          </a:p>
          <a:p>
            <a:pPr marL="457200" lvl="1" indent="0" fontAlgn="base">
              <a:buNone/>
            </a:pPr>
            <a:endParaRPr lang="en-US" sz="3200" b="1" dirty="0"/>
          </a:p>
        </p:txBody>
      </p:sp>
      <p:sp>
        <p:nvSpPr>
          <p:cNvPr id="6" name="TextBox 5">
            <a:extLst>
              <a:ext uri="{FF2B5EF4-FFF2-40B4-BE49-F238E27FC236}">
                <a16:creationId xmlns:a16="http://schemas.microsoft.com/office/drawing/2014/main" id="{8EC7CACD-8F14-42D0-BD31-C2F4CF7DE207}"/>
              </a:ext>
            </a:extLst>
          </p:cNvPr>
          <p:cNvSpPr txBox="1"/>
          <p:nvPr/>
        </p:nvSpPr>
        <p:spPr>
          <a:xfrm>
            <a:off x="4584147" y="472023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progressive-charlestown.com/2016/08/trying-to-fight-zika-virus-despite.html"/>
              </a:rPr>
              <a:t>This Photo</a:t>
            </a:r>
            <a:r>
              <a:rPr lang="en-US" sz="700">
                <a:solidFill>
                  <a:srgbClr val="FFFFFF"/>
                </a:solidFill>
              </a:rPr>
              <a:t> by Unknown Author is licensed under </a:t>
            </a:r>
            <a:r>
              <a:rPr lang="en-US" sz="700">
                <a:solidFill>
                  <a:srgbClr val="FFFFFF"/>
                </a:solidFill>
                <a:hlinkClick r:id="rId4" tooltip="https://creativecommons.org/licenses/by-sa/4.0/"/>
              </a:rPr>
              <a:t>CC BY-SA</a:t>
            </a:r>
            <a:endParaRPr lang="en-US" sz="700">
              <a:solidFill>
                <a:srgbClr val="FFFFFF"/>
              </a:solidFill>
            </a:endParaRPr>
          </a:p>
        </p:txBody>
      </p:sp>
    </p:spTree>
    <p:extLst>
      <p:ext uri="{BB962C8B-B14F-4D97-AF65-F5344CB8AC3E}">
        <p14:creationId xmlns:p14="http://schemas.microsoft.com/office/powerpoint/2010/main" val="1952329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FA7A195-03A4-44AB-A3D8-2507E2C943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41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8F235346-20CC-4981-B836-23ECF1F4E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3465" y="559407"/>
            <a:ext cx="5141488"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F10516A-BB67-4ED1-ACB7-7A817145F3D6}"/>
              </a:ext>
            </a:extLst>
          </p:cNvPr>
          <p:cNvPicPr>
            <a:picLocks noChangeAspect="1"/>
          </p:cNvPicPr>
          <p:nvPr/>
        </p:nvPicPr>
        <p:blipFill rotWithShape="1">
          <a:blip r:embed="rId2">
            <a:extLst>
              <a:ext uri="{28A0092B-C50C-407E-A947-70E740481C1C}">
                <a14:useLocalDpi xmlns:a14="http://schemas.microsoft.com/office/drawing/2010/main" val="0"/>
              </a:ext>
            </a:extLst>
          </a:blip>
          <a:srcRect r="3158" b="-1"/>
          <a:stretch/>
        </p:blipFill>
        <p:spPr>
          <a:xfrm>
            <a:off x="6739337" y="722376"/>
            <a:ext cx="4809744" cy="5413248"/>
          </a:xfrm>
          <a:prstGeom prst="rect">
            <a:avLst/>
          </a:prstGeom>
          <a:effectLst/>
        </p:spPr>
      </p:pic>
      <p:sp>
        <p:nvSpPr>
          <p:cNvPr id="2" name="Title 1">
            <a:extLst>
              <a:ext uri="{FF2B5EF4-FFF2-40B4-BE49-F238E27FC236}">
                <a16:creationId xmlns:a16="http://schemas.microsoft.com/office/drawing/2014/main" id="{53EAE432-1399-4C02-B3DF-FC597D599DDF}"/>
              </a:ext>
            </a:extLst>
          </p:cNvPr>
          <p:cNvSpPr>
            <a:spLocks noGrp="1"/>
          </p:cNvSpPr>
          <p:nvPr>
            <p:ph type="title"/>
          </p:nvPr>
        </p:nvSpPr>
        <p:spPr>
          <a:xfrm>
            <a:off x="648929" y="629266"/>
            <a:ext cx="5120073" cy="1676603"/>
          </a:xfrm>
        </p:spPr>
        <p:txBody>
          <a:bodyPr>
            <a:normAutofit/>
          </a:bodyPr>
          <a:lstStyle/>
          <a:p>
            <a:r>
              <a:rPr lang="en-US" b="1">
                <a:effectLst>
                  <a:outerShdw blurRad="38100" dist="38100" dir="2700000" algn="tl">
                    <a:srgbClr val="000000">
                      <a:alpha val="43137"/>
                    </a:srgbClr>
                  </a:outerShdw>
                </a:effectLst>
              </a:rPr>
              <a:t>How Diseases May be Acquired - Vectors </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1B3DDA9-5C14-488B-9101-6CE8F03D95C3}"/>
              </a:ext>
            </a:extLst>
          </p:cNvPr>
          <p:cNvSpPr>
            <a:spLocks noGrp="1"/>
          </p:cNvSpPr>
          <p:nvPr>
            <p:ph idx="1"/>
          </p:nvPr>
        </p:nvSpPr>
        <p:spPr>
          <a:xfrm>
            <a:off x="648931" y="2438400"/>
            <a:ext cx="5113114" cy="4419600"/>
          </a:xfrm>
        </p:spPr>
        <p:txBody>
          <a:bodyPr>
            <a:normAutofit lnSpcReduction="10000"/>
          </a:bodyPr>
          <a:lstStyle/>
          <a:p>
            <a:pPr marL="0" indent="0" fontAlgn="base">
              <a:buNone/>
            </a:pPr>
            <a:r>
              <a:rPr lang="en-US" sz="2400" b="1" dirty="0"/>
              <a:t>Vectors are usually bloodsucking insects. </a:t>
            </a:r>
          </a:p>
          <a:p>
            <a:pPr marL="0" indent="0" fontAlgn="base">
              <a:buNone/>
            </a:pPr>
            <a:endParaRPr lang="en-US" sz="2400" b="1" dirty="0"/>
          </a:p>
          <a:p>
            <a:pPr fontAlgn="base"/>
            <a:r>
              <a:rPr lang="en-US" sz="2400" b="1" dirty="0"/>
              <a:t>The process of infection involving blood sucking insects </a:t>
            </a:r>
          </a:p>
          <a:p>
            <a:pPr marL="1257300" lvl="2" indent="-342900" fontAlgn="base">
              <a:buFont typeface="+mj-lt"/>
              <a:buAutoNum type="arabicPeriod"/>
            </a:pPr>
            <a:r>
              <a:rPr lang="en-US" sz="2400" b="1" dirty="0"/>
              <a:t> ingesting the  pathogen during a blood meal from an infected host. (human or animal) and</a:t>
            </a:r>
          </a:p>
          <a:p>
            <a:pPr marL="1257300" lvl="2" indent="-342900" fontAlgn="base">
              <a:buFont typeface="+mj-lt"/>
              <a:buAutoNum type="arabicPeriod"/>
            </a:pPr>
            <a:r>
              <a:rPr lang="en-US" sz="2400" b="1" dirty="0"/>
              <a:t>Injecting that pathogen into the next host  during their next blood meal.</a:t>
            </a:r>
          </a:p>
        </p:txBody>
      </p:sp>
    </p:spTree>
    <p:extLst>
      <p:ext uri="{BB962C8B-B14F-4D97-AF65-F5344CB8AC3E}">
        <p14:creationId xmlns:p14="http://schemas.microsoft.com/office/powerpoint/2010/main" val="2131555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66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E680FD-025E-4A55-87DE-8B776C458329}"/>
              </a:ext>
            </a:extLst>
          </p:cNvPr>
          <p:cNvPicPr>
            <a:picLocks noChangeAspect="1"/>
          </p:cNvPicPr>
          <p:nvPr/>
        </p:nvPicPr>
        <p:blipFill rotWithShape="1">
          <a:blip r:embed="rId2">
            <a:extLst>
              <a:ext uri="{28A0092B-C50C-407E-A947-70E740481C1C}">
                <a14:useLocalDpi xmlns:a14="http://schemas.microsoft.com/office/drawing/2010/main" val="0"/>
              </a:ext>
            </a:extLst>
          </a:blip>
          <a:srcRect l="34720" t="11778" r="28469"/>
          <a:stretch/>
        </p:blipFill>
        <p:spPr>
          <a:xfrm>
            <a:off x="7382811" y="585216"/>
            <a:ext cx="4267464" cy="5757599"/>
          </a:xfrm>
          <a:prstGeom prst="rect">
            <a:avLst/>
          </a:prstGeom>
        </p:spPr>
      </p:pic>
      <p:cxnSp>
        <p:nvCxnSpPr>
          <p:cNvPr id="13" name="Straight Connector 12">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EAE432-1399-4C02-B3DF-FC597D599DDF}"/>
              </a:ext>
            </a:extLst>
          </p:cNvPr>
          <p:cNvSpPr>
            <a:spLocks noGrp="1"/>
          </p:cNvSpPr>
          <p:nvPr>
            <p:ph type="title"/>
          </p:nvPr>
        </p:nvSpPr>
        <p:spPr>
          <a:xfrm>
            <a:off x="1024129" y="585216"/>
            <a:ext cx="5062511" cy="1499616"/>
          </a:xfrm>
        </p:spPr>
        <p:txBody>
          <a:bodyPr>
            <a:normAutofit/>
          </a:bodyPr>
          <a:lstStyle/>
          <a:p>
            <a:r>
              <a:rPr lang="en-US" b="1">
                <a:solidFill>
                  <a:srgbClr val="FFFFFF"/>
                </a:solidFill>
              </a:rPr>
              <a:t>VECTOR-BORN DISEASES </a:t>
            </a:r>
            <a:r>
              <a:rPr lang="en-US" b="1" i="1">
                <a:solidFill>
                  <a:srgbClr val="FFFFFF"/>
                </a:solidFill>
              </a:rPr>
              <a:t>- MALARIA</a:t>
            </a:r>
            <a:endParaRPr lang="en-US" i="1">
              <a:solidFill>
                <a:srgbClr val="FFFFFF"/>
              </a:solidFill>
            </a:endParaRPr>
          </a:p>
        </p:txBody>
      </p:sp>
      <p:sp>
        <p:nvSpPr>
          <p:cNvPr id="3" name="Content Placeholder 2">
            <a:extLst>
              <a:ext uri="{FF2B5EF4-FFF2-40B4-BE49-F238E27FC236}">
                <a16:creationId xmlns:a16="http://schemas.microsoft.com/office/drawing/2014/main" id="{D1B3DDA9-5C14-488B-9101-6CE8F03D95C3}"/>
              </a:ext>
            </a:extLst>
          </p:cNvPr>
          <p:cNvSpPr>
            <a:spLocks noGrp="1"/>
          </p:cNvSpPr>
          <p:nvPr>
            <p:ph idx="1"/>
          </p:nvPr>
        </p:nvSpPr>
        <p:spPr>
          <a:xfrm>
            <a:off x="1024129" y="2286000"/>
            <a:ext cx="5081232" cy="3931920"/>
          </a:xfrm>
        </p:spPr>
        <p:txBody>
          <a:bodyPr>
            <a:normAutofit/>
          </a:bodyPr>
          <a:lstStyle/>
          <a:p>
            <a:r>
              <a:rPr lang="en-US" dirty="0">
                <a:solidFill>
                  <a:srgbClr val="FFFFFF"/>
                </a:solidFill>
              </a:rPr>
              <a:t>An example of a vector-born disease is MALARIA – </a:t>
            </a:r>
          </a:p>
          <a:p>
            <a:r>
              <a:rPr lang="en-US" dirty="0">
                <a:solidFill>
                  <a:srgbClr val="FFFFFF"/>
                </a:solidFill>
              </a:rPr>
              <a:t>Mosquitoes can carry the pathogenic protozoa, </a:t>
            </a:r>
            <a:r>
              <a:rPr lang="en-US" b="1" dirty="0">
                <a:solidFill>
                  <a:srgbClr val="FFFFFF"/>
                </a:solidFill>
              </a:rPr>
              <a:t>Plasmodium.</a:t>
            </a:r>
          </a:p>
          <a:p>
            <a:r>
              <a:rPr lang="en-US" dirty="0">
                <a:solidFill>
                  <a:srgbClr val="FFFFFF"/>
                </a:solidFill>
              </a:rPr>
              <a:t>When an infected mosquito bites a human, the plasmodium can be transferred to the human host. </a:t>
            </a:r>
          </a:p>
          <a:p>
            <a:pPr marL="0" indent="0">
              <a:buNone/>
            </a:pPr>
            <a:endParaRPr lang="en-US" dirty="0">
              <a:solidFill>
                <a:srgbClr val="FFFFFF"/>
              </a:solidFill>
            </a:endParaRPr>
          </a:p>
        </p:txBody>
      </p:sp>
      <p:sp>
        <p:nvSpPr>
          <p:cNvPr id="7" name="Rectangle 6">
            <a:extLst>
              <a:ext uri="{FF2B5EF4-FFF2-40B4-BE49-F238E27FC236}">
                <a16:creationId xmlns:a16="http://schemas.microsoft.com/office/drawing/2014/main" id="{15E9C343-CF69-4BA8-AB95-BC83F32D7E68}"/>
              </a:ext>
            </a:extLst>
          </p:cNvPr>
          <p:cNvSpPr/>
          <p:nvPr/>
        </p:nvSpPr>
        <p:spPr>
          <a:xfrm>
            <a:off x="7364149" y="6342815"/>
            <a:ext cx="4461286" cy="369332"/>
          </a:xfrm>
          <a:prstGeom prst="rect">
            <a:avLst/>
          </a:prstGeom>
        </p:spPr>
        <p:txBody>
          <a:bodyPr wrap="none">
            <a:spAutoFit/>
          </a:bodyPr>
          <a:lstStyle/>
          <a:p>
            <a:r>
              <a:rPr lang="en-US" dirty="0">
                <a:solidFill>
                  <a:srgbClr val="FF0000"/>
                </a:solidFill>
              </a:rPr>
              <a:t>THE PATHOGENIC PROTOZOA, </a:t>
            </a:r>
            <a:r>
              <a:rPr lang="en-US" b="1" dirty="0">
                <a:solidFill>
                  <a:srgbClr val="FF0000"/>
                </a:solidFill>
              </a:rPr>
              <a:t>PLASMODIUM</a:t>
            </a:r>
            <a:endParaRPr lang="en-US" dirty="0">
              <a:solidFill>
                <a:srgbClr val="FF0000"/>
              </a:solidFill>
            </a:endParaRPr>
          </a:p>
        </p:txBody>
      </p:sp>
    </p:spTree>
    <p:extLst>
      <p:ext uri="{BB962C8B-B14F-4D97-AF65-F5344CB8AC3E}">
        <p14:creationId xmlns:p14="http://schemas.microsoft.com/office/powerpoint/2010/main" val="2290054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66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EAE432-1399-4C02-B3DF-FC597D599DDF}"/>
              </a:ext>
            </a:extLst>
          </p:cNvPr>
          <p:cNvSpPr>
            <a:spLocks noGrp="1"/>
          </p:cNvSpPr>
          <p:nvPr>
            <p:ph type="title"/>
          </p:nvPr>
        </p:nvSpPr>
        <p:spPr>
          <a:xfrm>
            <a:off x="1024129" y="585216"/>
            <a:ext cx="5062511" cy="1499616"/>
          </a:xfrm>
        </p:spPr>
        <p:txBody>
          <a:bodyPr>
            <a:normAutofit/>
          </a:bodyPr>
          <a:lstStyle/>
          <a:p>
            <a:r>
              <a:rPr lang="en-US" b="1">
                <a:solidFill>
                  <a:srgbClr val="FFFFFF"/>
                </a:solidFill>
              </a:rPr>
              <a:t>VECTOR-BORN DISEASES </a:t>
            </a:r>
            <a:r>
              <a:rPr lang="en-US" b="1" i="1">
                <a:solidFill>
                  <a:srgbClr val="FFFFFF"/>
                </a:solidFill>
              </a:rPr>
              <a:t>- MALARIA</a:t>
            </a:r>
            <a:endParaRPr lang="en-US" i="1">
              <a:solidFill>
                <a:srgbClr val="FFFFFF"/>
              </a:solidFill>
            </a:endParaRPr>
          </a:p>
        </p:txBody>
      </p:sp>
      <p:sp>
        <p:nvSpPr>
          <p:cNvPr id="3" name="Content Placeholder 2">
            <a:extLst>
              <a:ext uri="{FF2B5EF4-FFF2-40B4-BE49-F238E27FC236}">
                <a16:creationId xmlns:a16="http://schemas.microsoft.com/office/drawing/2014/main" id="{D1B3DDA9-5C14-488B-9101-6CE8F03D95C3}"/>
              </a:ext>
            </a:extLst>
          </p:cNvPr>
          <p:cNvSpPr>
            <a:spLocks noGrp="1"/>
          </p:cNvSpPr>
          <p:nvPr>
            <p:ph idx="1"/>
          </p:nvPr>
        </p:nvSpPr>
        <p:spPr>
          <a:xfrm>
            <a:off x="1024129" y="2286000"/>
            <a:ext cx="5081232" cy="3931920"/>
          </a:xfrm>
        </p:spPr>
        <p:txBody>
          <a:bodyPr>
            <a:normAutofit/>
          </a:bodyPr>
          <a:lstStyle/>
          <a:p>
            <a:r>
              <a:rPr lang="en-US" dirty="0">
                <a:solidFill>
                  <a:srgbClr val="FFFFFF"/>
                </a:solidFill>
              </a:rPr>
              <a:t>The Plasmodium travels through the blood stream to the liver and reproduces.  </a:t>
            </a:r>
          </a:p>
          <a:p>
            <a:r>
              <a:rPr lang="en-US" dirty="0">
                <a:solidFill>
                  <a:srgbClr val="FFFFFF"/>
                </a:solidFill>
              </a:rPr>
              <a:t>From there the parasite attacks the blood cells of the host.</a:t>
            </a:r>
          </a:p>
          <a:p>
            <a:r>
              <a:rPr lang="en-US" dirty="0">
                <a:solidFill>
                  <a:srgbClr val="FFFFFF"/>
                </a:solidFill>
              </a:rPr>
              <a:t>Begins with flu-like symptoms.</a:t>
            </a:r>
          </a:p>
          <a:p>
            <a:r>
              <a:rPr lang="en-US" dirty="0">
                <a:solidFill>
                  <a:srgbClr val="FFFFFF"/>
                </a:solidFill>
              </a:rPr>
              <a:t>Can be deadly if not treated within the first 24 hours</a:t>
            </a:r>
          </a:p>
          <a:p>
            <a:pPr marL="0" indent="0">
              <a:buNone/>
            </a:pPr>
            <a:endParaRPr lang="en-US" dirty="0">
              <a:solidFill>
                <a:srgbClr val="FFFFFF"/>
              </a:solidFill>
            </a:endParaRPr>
          </a:p>
        </p:txBody>
      </p:sp>
      <p:sp>
        <p:nvSpPr>
          <p:cNvPr id="7" name="Rectangle 6">
            <a:extLst>
              <a:ext uri="{FF2B5EF4-FFF2-40B4-BE49-F238E27FC236}">
                <a16:creationId xmlns:a16="http://schemas.microsoft.com/office/drawing/2014/main" id="{15E9C343-CF69-4BA8-AB95-BC83F32D7E68}"/>
              </a:ext>
            </a:extLst>
          </p:cNvPr>
          <p:cNvSpPr/>
          <p:nvPr/>
        </p:nvSpPr>
        <p:spPr>
          <a:xfrm>
            <a:off x="7364149" y="6342815"/>
            <a:ext cx="4461286" cy="369332"/>
          </a:xfrm>
          <a:prstGeom prst="rect">
            <a:avLst/>
          </a:prstGeom>
        </p:spPr>
        <p:txBody>
          <a:bodyPr wrap="none">
            <a:spAutoFit/>
          </a:bodyPr>
          <a:lstStyle/>
          <a:p>
            <a:r>
              <a:rPr lang="en-US" dirty="0">
                <a:solidFill>
                  <a:srgbClr val="FF0000"/>
                </a:solidFill>
              </a:rPr>
              <a:t>THE PATHOGENIC PROTOZOA, </a:t>
            </a:r>
            <a:r>
              <a:rPr lang="en-US" b="1" dirty="0">
                <a:solidFill>
                  <a:srgbClr val="FF0000"/>
                </a:solidFill>
              </a:rPr>
              <a:t>PLASMODIUM</a:t>
            </a:r>
            <a:endParaRPr lang="en-US" dirty="0">
              <a:solidFill>
                <a:srgbClr val="FF0000"/>
              </a:solidFill>
            </a:endParaRPr>
          </a:p>
        </p:txBody>
      </p:sp>
      <p:pic>
        <p:nvPicPr>
          <p:cNvPr id="14" name="Picture 13" descr="A fabric surface&#10;&#10;Description generated with high confidence">
            <a:extLst>
              <a:ext uri="{FF2B5EF4-FFF2-40B4-BE49-F238E27FC236}">
                <a16:creationId xmlns:a16="http://schemas.microsoft.com/office/drawing/2014/main" id="{E9BC82CB-758B-4723-B633-D343B8B24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692" y="739710"/>
            <a:ext cx="4648200" cy="5080000"/>
          </a:xfrm>
          <a:prstGeom prst="rect">
            <a:avLst/>
          </a:prstGeom>
        </p:spPr>
      </p:pic>
    </p:spTree>
    <p:extLst>
      <p:ext uri="{BB962C8B-B14F-4D97-AF65-F5344CB8AC3E}">
        <p14:creationId xmlns:p14="http://schemas.microsoft.com/office/powerpoint/2010/main" val="1322830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E885FA-583E-488C-A3B2-2647B84A81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325B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26">
            <a:extLst>
              <a:ext uri="{FF2B5EF4-FFF2-40B4-BE49-F238E27FC236}">
                <a16:creationId xmlns:a16="http://schemas.microsoft.com/office/drawing/2014/main" id="{87B1CEC7-C2CE-4440-A0F7-0BE6B3AADB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6">
            <a:extLst>
              <a:ext uri="{FF2B5EF4-FFF2-40B4-BE49-F238E27FC236}">
                <a16:creationId xmlns:a16="http://schemas.microsoft.com/office/drawing/2014/main" id="{7B0DBF0B-D7C2-4F15-94AE-3152558245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drawing of a person&#10;&#10;Description generated with high confidence">
            <a:extLst>
              <a:ext uri="{FF2B5EF4-FFF2-40B4-BE49-F238E27FC236}">
                <a16:creationId xmlns:a16="http://schemas.microsoft.com/office/drawing/2014/main" id="{11E00CE4-541F-4828-B53E-F09122920B8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848645" y="640080"/>
            <a:ext cx="2559405" cy="3291840"/>
          </a:xfrm>
          <a:prstGeom prst="rect">
            <a:avLst/>
          </a:prstGeom>
        </p:spPr>
      </p:pic>
      <p:sp>
        <p:nvSpPr>
          <p:cNvPr id="2" name="Title 1">
            <a:extLst>
              <a:ext uri="{FF2B5EF4-FFF2-40B4-BE49-F238E27FC236}">
                <a16:creationId xmlns:a16="http://schemas.microsoft.com/office/drawing/2014/main" id="{F0531C1F-CCD8-4060-84FA-4667695F2E25}"/>
              </a:ext>
            </a:extLst>
          </p:cNvPr>
          <p:cNvSpPr>
            <a:spLocks noGrp="1"/>
          </p:cNvSpPr>
          <p:nvPr>
            <p:ph type="title"/>
          </p:nvPr>
        </p:nvSpPr>
        <p:spPr>
          <a:xfrm>
            <a:off x="1524000" y="4633228"/>
            <a:ext cx="9144000" cy="1099845"/>
          </a:xfrm>
        </p:spPr>
        <p:txBody>
          <a:bodyPr vert="horz" lIns="91440" tIns="45720" rIns="91440" bIns="45720" rtlCol="0" anchor="b">
            <a:normAutofit/>
          </a:bodyPr>
          <a:lstStyle/>
          <a:p>
            <a:pPr algn="ctr"/>
            <a:r>
              <a:rPr lang="en-US" sz="6000" b="1" dirty="0">
                <a:effectLst>
                  <a:outerShdw blurRad="38100" dist="38100" dir="2700000" algn="tl">
                    <a:srgbClr val="000000">
                      <a:alpha val="43137"/>
                    </a:srgbClr>
                  </a:outerShdw>
                </a:effectLst>
              </a:rPr>
              <a:t>Chronic vs. Acute Diseases</a:t>
            </a:r>
          </a:p>
        </p:txBody>
      </p:sp>
      <p:pic>
        <p:nvPicPr>
          <p:cNvPr id="14" name="Picture 13" descr="A picture containing silhouette&#10;&#10;Description generated with high confidence">
            <a:extLst>
              <a:ext uri="{FF2B5EF4-FFF2-40B4-BE49-F238E27FC236}">
                <a16:creationId xmlns:a16="http://schemas.microsoft.com/office/drawing/2014/main" id="{0B06CA2A-E4C4-4067-8FC3-6CC8DAFDF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335" y="950417"/>
            <a:ext cx="611654" cy="521435"/>
          </a:xfrm>
          <a:prstGeom prst="rect">
            <a:avLst/>
          </a:prstGeom>
        </p:spPr>
      </p:pic>
      <p:sp>
        <p:nvSpPr>
          <p:cNvPr id="15" name="Rectangle 14">
            <a:extLst>
              <a:ext uri="{FF2B5EF4-FFF2-40B4-BE49-F238E27FC236}">
                <a16:creationId xmlns:a16="http://schemas.microsoft.com/office/drawing/2014/main" id="{9E6C2D67-750B-44F4-9FDA-AFA04A126B03}"/>
              </a:ext>
            </a:extLst>
          </p:cNvPr>
          <p:cNvSpPr/>
          <p:nvPr/>
        </p:nvSpPr>
        <p:spPr>
          <a:xfrm>
            <a:off x="1944449" y="3417728"/>
            <a:ext cx="2385426" cy="584775"/>
          </a:xfrm>
          <a:prstGeom prst="rect">
            <a:avLst/>
          </a:prstGeom>
          <a:solidFill>
            <a:schemeClr val="bg1"/>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AR CENA" panose="02000000000000000000" pitchFamily="2" charset="0"/>
              </a:rPr>
              <a:t>Chronic</a:t>
            </a:r>
          </a:p>
        </p:txBody>
      </p:sp>
      <p:sp>
        <p:nvSpPr>
          <p:cNvPr id="20" name="Rectangle 19">
            <a:extLst>
              <a:ext uri="{FF2B5EF4-FFF2-40B4-BE49-F238E27FC236}">
                <a16:creationId xmlns:a16="http://schemas.microsoft.com/office/drawing/2014/main" id="{0B1B7283-2FD1-4E4C-96A7-4C749B164427}"/>
              </a:ext>
            </a:extLst>
          </p:cNvPr>
          <p:cNvSpPr/>
          <p:nvPr/>
        </p:nvSpPr>
        <p:spPr>
          <a:xfrm>
            <a:off x="7857165" y="3391019"/>
            <a:ext cx="2385426" cy="584775"/>
          </a:xfrm>
          <a:prstGeom prst="rect">
            <a:avLst/>
          </a:prstGeom>
          <a:solidFill>
            <a:schemeClr val="bg1"/>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AR CENA" panose="02000000000000000000" pitchFamily="2" charset="0"/>
              </a:rPr>
              <a:t>Acute</a:t>
            </a:r>
          </a:p>
        </p:txBody>
      </p:sp>
      <p:pic>
        <p:nvPicPr>
          <p:cNvPr id="12" name="Content Placeholder 10" descr="A drawing of a person&#10;&#10;Description generated with high confidence">
            <a:extLst>
              <a:ext uri="{FF2B5EF4-FFF2-40B4-BE49-F238E27FC236}">
                <a16:creationId xmlns:a16="http://schemas.microsoft.com/office/drawing/2014/main" id="{66926D36-6BEE-493C-90F3-93C88ED64C52}"/>
              </a:ext>
            </a:extLst>
          </p:cNvPr>
          <p:cNvPicPr>
            <a:picLocks noChangeAspect="1"/>
          </p:cNvPicPr>
          <p:nvPr/>
        </p:nvPicPr>
        <p:blipFill rotWithShape="1">
          <a:blip r:embed="rId5">
            <a:extLst>
              <a:ext uri="{28A0092B-C50C-407E-A947-70E740481C1C}">
                <a14:useLocalDpi xmlns:a14="http://schemas.microsoft.com/office/drawing/2010/main" val="0"/>
              </a:ext>
            </a:extLst>
          </a:blip>
          <a:srcRect t="21270" b="12955"/>
          <a:stretch/>
        </p:blipFill>
        <p:spPr>
          <a:xfrm>
            <a:off x="7694840" y="950416"/>
            <a:ext cx="2559405" cy="2165239"/>
          </a:xfrm>
          <a:prstGeom prst="rect">
            <a:avLst/>
          </a:prstGeom>
        </p:spPr>
      </p:pic>
      <p:sp>
        <p:nvSpPr>
          <p:cNvPr id="28" name="Flowchart: Display 27">
            <a:extLst>
              <a:ext uri="{FF2B5EF4-FFF2-40B4-BE49-F238E27FC236}">
                <a16:creationId xmlns:a16="http://schemas.microsoft.com/office/drawing/2014/main" id="{2D76A0D2-D1AA-4141-8EA5-1B837F1C5D5D}"/>
              </a:ext>
            </a:extLst>
          </p:cNvPr>
          <p:cNvSpPr/>
          <p:nvPr/>
        </p:nvSpPr>
        <p:spPr>
          <a:xfrm rot="16026691">
            <a:off x="8474723" y="717825"/>
            <a:ext cx="1015831" cy="1073166"/>
          </a:xfrm>
          <a:prstGeom prst="flowChartDisplay">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567BCE78-1856-4329-A389-41F9AD3D2598}"/>
              </a:ext>
            </a:extLst>
          </p:cNvPr>
          <p:cNvSpPr/>
          <p:nvPr/>
        </p:nvSpPr>
        <p:spPr>
          <a:xfrm>
            <a:off x="8507678" y="831874"/>
            <a:ext cx="450209" cy="59386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9E7F3FD-09DB-49CC-B5A5-0D650FAEC9DC}"/>
              </a:ext>
            </a:extLst>
          </p:cNvPr>
          <p:cNvSpPr/>
          <p:nvPr/>
        </p:nvSpPr>
        <p:spPr>
          <a:xfrm>
            <a:off x="9049878" y="810121"/>
            <a:ext cx="438509" cy="5938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F963206-BD0A-4BC8-9FE0-3286B965BC00}"/>
              </a:ext>
            </a:extLst>
          </p:cNvPr>
          <p:cNvSpPr/>
          <p:nvPr/>
        </p:nvSpPr>
        <p:spPr>
          <a:xfrm>
            <a:off x="9066253" y="1042022"/>
            <a:ext cx="206191" cy="2529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5D3F613-199D-4AE1-87D9-4EA68F5AFB0B}"/>
              </a:ext>
            </a:extLst>
          </p:cNvPr>
          <p:cNvSpPr/>
          <p:nvPr/>
        </p:nvSpPr>
        <p:spPr>
          <a:xfrm>
            <a:off x="8745317" y="1034641"/>
            <a:ext cx="206191" cy="2529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E92AF339-B586-43FC-821C-B66D33845A05}"/>
              </a:ext>
            </a:extLst>
          </p:cNvPr>
          <p:cNvSpPr/>
          <p:nvPr/>
        </p:nvSpPr>
        <p:spPr>
          <a:xfrm rot="7085022">
            <a:off x="8988972" y="475444"/>
            <a:ext cx="514573" cy="504957"/>
          </a:xfrm>
          <a:prstGeom prst="triangle">
            <a:avLst/>
          </a:prstGeom>
          <a:solidFill>
            <a:srgbClr val="E127C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7E45F989-D4C5-4B2D-98D4-24B2C564EBF5}"/>
              </a:ext>
            </a:extLst>
          </p:cNvPr>
          <p:cNvSpPr/>
          <p:nvPr/>
        </p:nvSpPr>
        <p:spPr>
          <a:xfrm rot="18528551">
            <a:off x="9339581" y="697937"/>
            <a:ext cx="514573" cy="504957"/>
          </a:xfrm>
          <a:prstGeom prst="triangle">
            <a:avLst/>
          </a:prstGeom>
          <a:solidFill>
            <a:srgbClr val="E127C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8F750C89-7FD7-48CE-B5A1-78E2DEE49FA8}"/>
              </a:ext>
            </a:extLst>
          </p:cNvPr>
          <p:cNvSpPr/>
          <p:nvPr/>
        </p:nvSpPr>
        <p:spPr>
          <a:xfrm rot="16537396">
            <a:off x="8790902" y="1468807"/>
            <a:ext cx="332634" cy="198186"/>
          </a:xfrm>
          <a:prstGeom prst="mo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Oval 28">
            <a:extLst>
              <a:ext uri="{FF2B5EF4-FFF2-40B4-BE49-F238E27FC236}">
                <a16:creationId xmlns:a16="http://schemas.microsoft.com/office/drawing/2014/main" id="{E27F0DB7-4AB5-4798-B72A-BEB334FDAF68}"/>
              </a:ext>
            </a:extLst>
          </p:cNvPr>
          <p:cNvSpPr/>
          <p:nvPr/>
        </p:nvSpPr>
        <p:spPr>
          <a:xfrm>
            <a:off x="4076544" y="165897"/>
            <a:ext cx="3054974" cy="2286484"/>
          </a:xfrm>
          <a:prstGeom prst="wedgeEllipseCallout">
            <a:avLst>
              <a:gd name="adj1" fmla="val -61075"/>
              <a:gd name="adj2" fmla="val 385"/>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76200" dir="18900000" sy="23000" kx="-1200000" algn="bl" rotWithShape="0">
              <a:prstClr val="black">
                <a:alpha val="20000"/>
              </a:prstClr>
            </a:outerShdw>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Long-lasting </a:t>
            </a:r>
            <a:r>
              <a:rPr lang="en-US" sz="1600" b="1" i="1" dirty="0"/>
              <a:t>(typically years) </a:t>
            </a:r>
            <a:r>
              <a:rPr lang="en-US" sz="2000" b="1" dirty="0"/>
              <a:t>or constantly reoccurring.</a:t>
            </a:r>
          </a:p>
        </p:txBody>
      </p:sp>
      <p:sp>
        <p:nvSpPr>
          <p:cNvPr id="31" name="Rectangle 30">
            <a:extLst>
              <a:ext uri="{FF2B5EF4-FFF2-40B4-BE49-F238E27FC236}">
                <a16:creationId xmlns:a16="http://schemas.microsoft.com/office/drawing/2014/main" id="{E4820D16-560D-44EE-A584-440BC59171A5}"/>
              </a:ext>
            </a:extLst>
          </p:cNvPr>
          <p:cNvSpPr/>
          <p:nvPr/>
        </p:nvSpPr>
        <p:spPr>
          <a:xfrm>
            <a:off x="1458200" y="3849390"/>
            <a:ext cx="3315948" cy="400110"/>
          </a:xfrm>
          <a:prstGeom prst="rect">
            <a:avLst/>
          </a:prstGeom>
          <a:noFill/>
        </p:spPr>
        <p:txBody>
          <a:bodyPr wrap="square">
            <a:spAutoFit/>
          </a:bodyPr>
          <a:lstStyle/>
          <a:p>
            <a:pPr algn="ctr"/>
            <a:r>
              <a:rPr lang="en-US" sz="2000" b="1" dirty="0">
                <a:solidFill>
                  <a:srgbClr val="FF0000"/>
                </a:solidFill>
                <a:effectLst>
                  <a:outerShdw blurRad="38100" dist="38100" dir="2700000" algn="tl">
                    <a:srgbClr val="000000">
                      <a:alpha val="43137"/>
                    </a:srgbClr>
                  </a:outerShdw>
                </a:effectLst>
                <a:latin typeface="AR CENA" panose="02000000000000000000" pitchFamily="2" charset="0"/>
              </a:rPr>
              <a:t>Disease-Causing Virus</a:t>
            </a:r>
          </a:p>
        </p:txBody>
      </p:sp>
      <p:sp>
        <p:nvSpPr>
          <p:cNvPr id="32" name="Rectangle 31">
            <a:extLst>
              <a:ext uri="{FF2B5EF4-FFF2-40B4-BE49-F238E27FC236}">
                <a16:creationId xmlns:a16="http://schemas.microsoft.com/office/drawing/2014/main" id="{26C19F33-DC54-4984-BB45-C0827C37F765}"/>
              </a:ext>
            </a:extLst>
          </p:cNvPr>
          <p:cNvSpPr/>
          <p:nvPr/>
        </p:nvSpPr>
        <p:spPr>
          <a:xfrm>
            <a:off x="7391904" y="3851309"/>
            <a:ext cx="3315948" cy="400110"/>
          </a:xfrm>
          <a:prstGeom prst="rect">
            <a:avLst/>
          </a:prstGeom>
          <a:noFill/>
        </p:spPr>
        <p:txBody>
          <a:bodyPr wrap="square">
            <a:spAutoFit/>
          </a:bodyPr>
          <a:lstStyle/>
          <a:p>
            <a:pPr algn="ctr"/>
            <a:r>
              <a:rPr lang="en-US" sz="2000" b="1" dirty="0">
                <a:solidFill>
                  <a:srgbClr val="FF0000"/>
                </a:solidFill>
                <a:effectLst>
                  <a:outerShdw blurRad="38100" dist="38100" dir="2700000" algn="tl">
                    <a:srgbClr val="000000">
                      <a:alpha val="43137"/>
                    </a:srgbClr>
                  </a:outerShdw>
                </a:effectLst>
                <a:latin typeface="AR CENA" panose="02000000000000000000" pitchFamily="2" charset="0"/>
              </a:rPr>
              <a:t>Disease-Causing Virus</a:t>
            </a:r>
          </a:p>
        </p:txBody>
      </p:sp>
      <p:sp>
        <p:nvSpPr>
          <p:cNvPr id="30" name="Speech Bubble: Oval 29">
            <a:extLst>
              <a:ext uri="{FF2B5EF4-FFF2-40B4-BE49-F238E27FC236}">
                <a16:creationId xmlns:a16="http://schemas.microsoft.com/office/drawing/2014/main" id="{E1505694-2B2F-42F2-8996-0689856BD70D}"/>
              </a:ext>
            </a:extLst>
          </p:cNvPr>
          <p:cNvSpPr/>
          <p:nvPr/>
        </p:nvSpPr>
        <p:spPr>
          <a:xfrm>
            <a:off x="4708347" y="2549908"/>
            <a:ext cx="3822798" cy="2261549"/>
          </a:xfrm>
          <a:prstGeom prst="wedgeEllipseCallout">
            <a:avLst>
              <a:gd name="adj1" fmla="val 45562"/>
              <a:gd name="adj2" fmla="val -83324"/>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rtlCol="0" anchor="ctr"/>
          <a:lstStyle/>
          <a:p>
            <a:pPr marL="285750" indent="-285750" algn="ctr">
              <a:buFont typeface="Arial" panose="020B0604020202020204" pitchFamily="34" charset="0"/>
              <a:buChar char="•"/>
            </a:pPr>
            <a:r>
              <a:rPr lang="en-US" dirty="0"/>
              <a:t>Sudden onset</a:t>
            </a:r>
          </a:p>
          <a:p>
            <a:pPr marL="285750" indent="-285750" algn="ctr">
              <a:buFont typeface="Arial" panose="020B0604020202020204" pitchFamily="34" charset="0"/>
              <a:buChar char="•"/>
            </a:pPr>
            <a:r>
              <a:rPr lang="en-US" dirty="0"/>
              <a:t>Rapid Progression</a:t>
            </a:r>
          </a:p>
          <a:p>
            <a:pPr marL="285750" indent="-285750" algn="ctr">
              <a:buFont typeface="Arial" panose="020B0604020202020204" pitchFamily="34" charset="0"/>
              <a:buChar char="•"/>
            </a:pPr>
            <a:r>
              <a:rPr lang="en-US" dirty="0"/>
              <a:t>In Need of Urgent Care</a:t>
            </a:r>
          </a:p>
          <a:p>
            <a:pPr marL="285750" indent="-285750" algn="ctr">
              <a:buFont typeface="Arial" panose="020B0604020202020204" pitchFamily="34" charset="0"/>
              <a:buChar char="•"/>
            </a:pPr>
            <a:r>
              <a:rPr lang="en-US" dirty="0"/>
              <a:t>Short Duration</a:t>
            </a:r>
          </a:p>
        </p:txBody>
      </p:sp>
    </p:spTree>
    <p:extLst>
      <p:ext uri="{BB962C8B-B14F-4D97-AF65-F5344CB8AC3E}">
        <p14:creationId xmlns:p14="http://schemas.microsoft.com/office/powerpoint/2010/main" val="254839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02E478-0479-488A-95F8-973905FA9E7C}"/>
              </a:ext>
            </a:extLst>
          </p:cNvPr>
          <p:cNvSpPr>
            <a:spLocks noGrp="1"/>
          </p:cNvSpPr>
          <p:nvPr>
            <p:ph type="title"/>
          </p:nvPr>
        </p:nvSpPr>
        <p:spPr>
          <a:xfrm>
            <a:off x="833002" y="365125"/>
            <a:ext cx="10520702" cy="1325563"/>
          </a:xfrm>
        </p:spPr>
        <p:txBody>
          <a:bodyPr>
            <a:normAutofit/>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626038425"/>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8843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0E1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oral in the dark&#10;&#10;Description generated with high confidence">
            <a:extLst>
              <a:ext uri="{FF2B5EF4-FFF2-40B4-BE49-F238E27FC236}">
                <a16:creationId xmlns:a16="http://schemas.microsoft.com/office/drawing/2014/main" id="{FD6CAD47-6836-4E85-942B-581F78AE8E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44017" y="1425048"/>
            <a:ext cx="4007904" cy="4007904"/>
          </a:xfrm>
          <a:prstGeom prst="rect">
            <a:avLst/>
          </a:prstGeom>
        </p:spPr>
      </p:pic>
      <p:cxnSp>
        <p:nvCxnSpPr>
          <p:cNvPr id="14" name="Straight Connector 13">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AA7878-5D4A-4C09-A1E4-BE200D988BCB}"/>
              </a:ext>
            </a:extLst>
          </p:cNvPr>
          <p:cNvSpPr>
            <a:spLocks noGrp="1"/>
          </p:cNvSpPr>
          <p:nvPr>
            <p:ph type="title"/>
          </p:nvPr>
        </p:nvSpPr>
        <p:spPr>
          <a:xfrm>
            <a:off x="1024129" y="585216"/>
            <a:ext cx="5062511" cy="1499616"/>
          </a:xfrm>
        </p:spPr>
        <p:txBody>
          <a:bodyPr>
            <a:normAutofit/>
          </a:bodyPr>
          <a:lstStyle/>
          <a:p>
            <a:r>
              <a:rPr lang="en-US" dirty="0">
                <a:solidFill>
                  <a:srgbClr val="FFFFFF"/>
                </a:solidFill>
              </a:rPr>
              <a:t>NORMAL FLORA</a:t>
            </a:r>
          </a:p>
        </p:txBody>
      </p:sp>
      <p:sp>
        <p:nvSpPr>
          <p:cNvPr id="3" name="Content Placeholder 2">
            <a:extLst>
              <a:ext uri="{FF2B5EF4-FFF2-40B4-BE49-F238E27FC236}">
                <a16:creationId xmlns:a16="http://schemas.microsoft.com/office/drawing/2014/main" id="{4FB20299-9D10-442D-873D-90C74ED473C6}"/>
              </a:ext>
            </a:extLst>
          </p:cNvPr>
          <p:cNvSpPr>
            <a:spLocks noGrp="1"/>
          </p:cNvSpPr>
          <p:nvPr>
            <p:ph idx="1"/>
          </p:nvPr>
        </p:nvSpPr>
        <p:spPr>
          <a:xfrm>
            <a:off x="1024129" y="2286000"/>
            <a:ext cx="5081232" cy="3931920"/>
          </a:xfrm>
        </p:spPr>
        <p:txBody>
          <a:bodyPr>
            <a:normAutofit/>
          </a:bodyPr>
          <a:lstStyle/>
          <a:p>
            <a:r>
              <a:rPr lang="en-US" dirty="0">
                <a:solidFill>
                  <a:srgbClr val="FFFFFF"/>
                </a:solidFill>
              </a:rPr>
              <a:t>The colonization of our body by normal flora (in the “usual areas” they inhabit) is not considered an "infection". </a:t>
            </a:r>
          </a:p>
          <a:p>
            <a:endParaRPr lang="en-US" dirty="0">
              <a:solidFill>
                <a:srgbClr val="FFFFFF"/>
              </a:solidFill>
            </a:endParaRPr>
          </a:p>
        </p:txBody>
      </p:sp>
      <p:sp>
        <p:nvSpPr>
          <p:cNvPr id="7" name="TextBox 6">
            <a:extLst>
              <a:ext uri="{FF2B5EF4-FFF2-40B4-BE49-F238E27FC236}">
                <a16:creationId xmlns:a16="http://schemas.microsoft.com/office/drawing/2014/main" id="{2A81FA1A-8714-458F-B2FD-2D297EC68F2F}"/>
              </a:ext>
            </a:extLst>
          </p:cNvPr>
          <p:cNvSpPr txBox="1"/>
          <p:nvPr/>
        </p:nvSpPr>
        <p:spPr>
          <a:xfrm>
            <a:off x="9111829" y="5232897"/>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ools-of-life.at/wissen/gesunder-darm/darm-und-immunsystem/"/>
              </a:rPr>
              <a:t>This Photo</a:t>
            </a:r>
            <a:r>
              <a:rPr lang="en-US" sz="700">
                <a:solidFill>
                  <a:srgbClr val="FFFFFF"/>
                </a:solidFill>
              </a:rPr>
              <a:t> by Unknown Author is licensed under </a:t>
            </a:r>
            <a:r>
              <a:rPr lang="en-US" sz="700">
                <a:solidFill>
                  <a:srgbClr val="FFFFFF"/>
                </a:solidFill>
                <a:hlinkClick r:id="rId4" tooltip="https://creativecommons.org/licenses/by-nc-sa/3.0/"/>
              </a:rPr>
              <a:t>CC BY-NC-SA</a:t>
            </a:r>
            <a:endParaRPr lang="en-US" sz="700">
              <a:solidFill>
                <a:srgbClr val="FFFFFF"/>
              </a:solidFill>
            </a:endParaRPr>
          </a:p>
        </p:txBody>
      </p:sp>
    </p:spTree>
    <p:extLst>
      <p:ext uri="{BB962C8B-B14F-4D97-AF65-F5344CB8AC3E}">
        <p14:creationId xmlns:p14="http://schemas.microsoft.com/office/powerpoint/2010/main" val="107049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generated with very high confidence">
            <a:extLst>
              <a:ext uri="{FF2B5EF4-FFF2-40B4-BE49-F238E27FC236}">
                <a16:creationId xmlns:a16="http://schemas.microsoft.com/office/drawing/2014/main" id="{C603AF9A-1CA0-4D0D-BE6A-A04945DF2E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44017" y="1460118"/>
            <a:ext cx="4007904" cy="3937764"/>
          </a:xfrm>
          <a:prstGeom prst="rect">
            <a:avLst/>
          </a:prstGeom>
        </p:spPr>
      </p:pic>
      <p:cxnSp>
        <p:nvCxnSpPr>
          <p:cNvPr id="13" name="Straight Connector 12">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77AB32-2E01-4B07-BA36-E4AEE03C796A}"/>
              </a:ext>
            </a:extLst>
          </p:cNvPr>
          <p:cNvSpPr>
            <a:spLocks noGrp="1"/>
          </p:cNvSpPr>
          <p:nvPr>
            <p:ph type="title"/>
          </p:nvPr>
        </p:nvSpPr>
        <p:spPr>
          <a:xfrm>
            <a:off x="1024129" y="585216"/>
            <a:ext cx="5062511" cy="1499616"/>
          </a:xfrm>
        </p:spPr>
        <p:txBody>
          <a:bodyPr>
            <a:normAutofit/>
          </a:bodyPr>
          <a:lstStyle/>
          <a:p>
            <a:r>
              <a:rPr lang="en-US" dirty="0">
                <a:solidFill>
                  <a:srgbClr val="FFFFFF"/>
                </a:solidFill>
              </a:rPr>
              <a:t>Infection</a:t>
            </a:r>
          </a:p>
        </p:txBody>
      </p:sp>
      <p:sp>
        <p:nvSpPr>
          <p:cNvPr id="3" name="Content Placeholder 2">
            <a:extLst>
              <a:ext uri="{FF2B5EF4-FFF2-40B4-BE49-F238E27FC236}">
                <a16:creationId xmlns:a16="http://schemas.microsoft.com/office/drawing/2014/main" id="{861BAC6D-1526-426E-AFE2-1A6EAF5F375B}"/>
              </a:ext>
            </a:extLst>
          </p:cNvPr>
          <p:cNvSpPr>
            <a:spLocks noGrp="1"/>
          </p:cNvSpPr>
          <p:nvPr>
            <p:ph idx="1"/>
          </p:nvPr>
        </p:nvSpPr>
        <p:spPr>
          <a:xfrm>
            <a:off x="1024129" y="2286000"/>
            <a:ext cx="5081232" cy="3931920"/>
          </a:xfrm>
        </p:spPr>
        <p:txBody>
          <a:bodyPr>
            <a:normAutofit fontScale="92500" lnSpcReduction="10000"/>
          </a:bodyPr>
          <a:lstStyle/>
          <a:p>
            <a:r>
              <a:rPr lang="en-US" dirty="0">
                <a:solidFill>
                  <a:srgbClr val="FFFFFF"/>
                </a:solidFill>
              </a:rPr>
              <a:t>The other areas of our bodies should remain microbe-free.</a:t>
            </a:r>
          </a:p>
          <a:p>
            <a:r>
              <a:rPr lang="en-US" dirty="0">
                <a:solidFill>
                  <a:srgbClr val="FFFFFF"/>
                </a:solidFill>
              </a:rPr>
              <a:t>When microbes from one part of the body invade another part of the body where they are usually not found, they can be harmful, or even deadly!</a:t>
            </a:r>
          </a:p>
          <a:p>
            <a:r>
              <a:rPr lang="en-US" dirty="0">
                <a:solidFill>
                  <a:srgbClr val="FFFFFF"/>
                </a:solidFill>
              </a:rPr>
              <a:t>   An "infection" occurs when a microorganism gets into (or onto) a part of the body where it normally is not found.</a:t>
            </a:r>
          </a:p>
          <a:p>
            <a:pPr marL="0" indent="0">
              <a:buNone/>
            </a:pP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94883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grape, yeast&#10;&#10;Description generated with high confidence">
            <a:extLst>
              <a:ext uri="{FF2B5EF4-FFF2-40B4-BE49-F238E27FC236}">
                <a16:creationId xmlns:a16="http://schemas.microsoft.com/office/drawing/2014/main" id="{0FB69B58-BAB0-4507-87F1-2EA767F9B275}"/>
              </a:ext>
            </a:extLst>
          </p:cNvPr>
          <p:cNvPicPr>
            <a:picLocks noChangeAspect="1"/>
          </p:cNvPicPr>
          <p:nvPr/>
        </p:nvPicPr>
        <p:blipFill rotWithShape="1">
          <a:blip r:embed="rId2">
            <a:extLst>
              <a:ext uri="{28A0092B-C50C-407E-A947-70E740481C1C}">
                <a14:useLocalDpi xmlns:a14="http://schemas.microsoft.com/office/drawing/2010/main" val="0"/>
              </a:ext>
            </a:extLst>
          </a:blip>
          <a:srcRect l="12421"/>
          <a:stretch/>
        </p:blipFill>
        <p:spPr>
          <a:xfrm>
            <a:off x="7552266" y="10"/>
            <a:ext cx="4639733" cy="6857990"/>
          </a:xfrm>
          <a:prstGeom prst="rect">
            <a:avLst/>
          </a:prstGeom>
        </p:spPr>
      </p:pic>
      <p:sp>
        <p:nvSpPr>
          <p:cNvPr id="10" name="Rectangle 9">
            <a:extLst>
              <a:ext uri="{FF2B5EF4-FFF2-40B4-BE49-F238E27FC236}">
                <a16:creationId xmlns:a16="http://schemas.microsoft.com/office/drawing/2014/main" id="{EEF70E86-2201-4F45-98B3-70858BB1C6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3D67E7-AB09-45FC-9B2A-580CC4F3A3BD}"/>
              </a:ext>
            </a:extLst>
          </p:cNvPr>
          <p:cNvSpPr>
            <a:spLocks noGrp="1"/>
          </p:cNvSpPr>
          <p:nvPr>
            <p:ph type="title"/>
          </p:nvPr>
        </p:nvSpPr>
        <p:spPr>
          <a:xfrm>
            <a:off x="838200" y="365125"/>
            <a:ext cx="6254496" cy="1828800"/>
          </a:xfrm>
        </p:spPr>
        <p:txBody>
          <a:bodyPr>
            <a:normAutofit/>
          </a:bodyPr>
          <a:lstStyle/>
          <a:p>
            <a:r>
              <a:rPr lang="en-US">
                <a:solidFill>
                  <a:schemeClr val="bg1"/>
                </a:solidFill>
              </a:rPr>
              <a:t>Staphylococcus aureus</a:t>
            </a:r>
          </a:p>
        </p:txBody>
      </p:sp>
      <p:sp>
        <p:nvSpPr>
          <p:cNvPr id="3" name="Content Placeholder 2">
            <a:extLst>
              <a:ext uri="{FF2B5EF4-FFF2-40B4-BE49-F238E27FC236}">
                <a16:creationId xmlns:a16="http://schemas.microsoft.com/office/drawing/2014/main" id="{F3351A8D-25E1-4B69-9776-8214F6E5693E}"/>
              </a:ext>
            </a:extLst>
          </p:cNvPr>
          <p:cNvSpPr>
            <a:spLocks noGrp="1"/>
          </p:cNvSpPr>
          <p:nvPr>
            <p:ph idx="1"/>
          </p:nvPr>
        </p:nvSpPr>
        <p:spPr>
          <a:xfrm>
            <a:off x="838200" y="2322576"/>
            <a:ext cx="6254496" cy="3858768"/>
          </a:xfrm>
        </p:spPr>
        <p:txBody>
          <a:bodyPr>
            <a:normAutofit/>
          </a:bodyPr>
          <a:lstStyle/>
          <a:p>
            <a:r>
              <a:rPr lang="en-US" sz="2400" dirty="0">
                <a:solidFill>
                  <a:schemeClr val="bg1"/>
                </a:solidFill>
              </a:rPr>
              <a:t>All human skin is colonized by  a bacteria called Staphylococcus aureus (sometimes abbreviated as Staph. aureus) about 40% of the time. </a:t>
            </a:r>
          </a:p>
          <a:p>
            <a:r>
              <a:rPr lang="en-US" sz="2400" dirty="0">
                <a:solidFill>
                  <a:schemeClr val="bg1"/>
                </a:solidFill>
              </a:rPr>
              <a:t>This bacteria lives on the surface of the skin and is considered part of the "normal flora" of humans. </a:t>
            </a:r>
          </a:p>
        </p:txBody>
      </p:sp>
    </p:spTree>
    <p:extLst>
      <p:ext uri="{BB962C8B-B14F-4D97-AF65-F5344CB8AC3E}">
        <p14:creationId xmlns:p14="http://schemas.microsoft.com/office/powerpoint/2010/main" val="369926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3C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lower&#10;&#10;Description generated with very high confidence">
            <a:extLst>
              <a:ext uri="{FF2B5EF4-FFF2-40B4-BE49-F238E27FC236}">
                <a16:creationId xmlns:a16="http://schemas.microsoft.com/office/drawing/2014/main" id="{2B831D66-F7A0-4298-9FEF-95D89FB997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44017" y="1285737"/>
            <a:ext cx="4007904" cy="4286525"/>
          </a:xfrm>
          <a:prstGeom prst="rect">
            <a:avLst/>
          </a:prstGeom>
        </p:spPr>
      </p:pic>
      <p:cxnSp>
        <p:nvCxnSpPr>
          <p:cNvPr id="13" name="Straight Connector 12">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3D67E7-AB09-45FC-9B2A-580CC4F3A3BD}"/>
              </a:ext>
            </a:extLst>
          </p:cNvPr>
          <p:cNvSpPr>
            <a:spLocks noGrp="1"/>
          </p:cNvSpPr>
          <p:nvPr>
            <p:ph type="title"/>
          </p:nvPr>
        </p:nvSpPr>
        <p:spPr>
          <a:xfrm>
            <a:off x="1024129" y="585216"/>
            <a:ext cx="5062511" cy="1499616"/>
          </a:xfrm>
        </p:spPr>
        <p:txBody>
          <a:bodyPr>
            <a:normAutofit/>
          </a:bodyPr>
          <a:lstStyle/>
          <a:p>
            <a:r>
              <a:rPr lang="en-US">
                <a:solidFill>
                  <a:srgbClr val="FFFFFF"/>
                </a:solidFill>
              </a:rPr>
              <a:t>Staphylococcus aureus</a:t>
            </a:r>
          </a:p>
        </p:txBody>
      </p:sp>
      <p:sp>
        <p:nvSpPr>
          <p:cNvPr id="3" name="Content Placeholder 2">
            <a:extLst>
              <a:ext uri="{FF2B5EF4-FFF2-40B4-BE49-F238E27FC236}">
                <a16:creationId xmlns:a16="http://schemas.microsoft.com/office/drawing/2014/main" id="{F3351A8D-25E1-4B69-9776-8214F6E5693E}"/>
              </a:ext>
            </a:extLst>
          </p:cNvPr>
          <p:cNvSpPr>
            <a:spLocks noGrp="1"/>
          </p:cNvSpPr>
          <p:nvPr>
            <p:ph idx="1"/>
          </p:nvPr>
        </p:nvSpPr>
        <p:spPr>
          <a:xfrm>
            <a:off x="1024129" y="2286000"/>
            <a:ext cx="5081232" cy="3931920"/>
          </a:xfrm>
        </p:spPr>
        <p:txBody>
          <a:bodyPr>
            <a:normAutofit fontScale="92500" lnSpcReduction="10000"/>
          </a:bodyPr>
          <a:lstStyle/>
          <a:p>
            <a:r>
              <a:rPr lang="en-US" sz="3600" dirty="0">
                <a:solidFill>
                  <a:srgbClr val="FFFFFF"/>
                </a:solidFill>
              </a:rPr>
              <a:t>Another way to say this is to say that human skin is "colonized" with Staphylococcus aureus. </a:t>
            </a:r>
          </a:p>
          <a:p>
            <a:r>
              <a:rPr lang="en-US" sz="3600" dirty="0">
                <a:solidFill>
                  <a:srgbClr val="FFFFFF"/>
                </a:solidFill>
              </a:rPr>
              <a:t>It is not considered an infection and does not cause harm... as long as it stays on the surface of the skin.  ​</a:t>
            </a:r>
          </a:p>
        </p:txBody>
      </p:sp>
      <p:sp>
        <p:nvSpPr>
          <p:cNvPr id="6" name="TextBox 5">
            <a:extLst>
              <a:ext uri="{FF2B5EF4-FFF2-40B4-BE49-F238E27FC236}">
                <a16:creationId xmlns:a16="http://schemas.microsoft.com/office/drawing/2014/main" id="{4ED368CE-7319-4C46-B7D8-0420CB9EAEC9}"/>
              </a:ext>
            </a:extLst>
          </p:cNvPr>
          <p:cNvSpPr txBox="1"/>
          <p:nvPr/>
        </p:nvSpPr>
        <p:spPr>
          <a:xfrm>
            <a:off x="9365104" y="5372207"/>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lickr.com/photos/niaid/7739552618/"/>
              </a:rPr>
              <a:t>This Photo</a:t>
            </a:r>
            <a:r>
              <a:rPr lang="en-US" sz="700">
                <a:solidFill>
                  <a:srgbClr val="FFFFFF"/>
                </a:solidFill>
              </a:rPr>
              <a:t> by Unknown Author is licensed under </a:t>
            </a:r>
            <a:r>
              <a:rPr lang="en-US" sz="700">
                <a:solidFill>
                  <a:srgbClr val="FFFFFF"/>
                </a:solidFill>
                <a:hlinkClick r:id="rId4" tooltip="https://creativecommons.org/licenses/by/2.0/"/>
              </a:rPr>
              <a:t>CC BY</a:t>
            </a:r>
            <a:endParaRPr lang="en-US" sz="700">
              <a:solidFill>
                <a:srgbClr val="FFFFFF"/>
              </a:solidFill>
            </a:endParaRPr>
          </a:p>
        </p:txBody>
      </p:sp>
    </p:spTree>
    <p:extLst>
      <p:ext uri="{BB962C8B-B14F-4D97-AF65-F5344CB8AC3E}">
        <p14:creationId xmlns:p14="http://schemas.microsoft.com/office/powerpoint/2010/main" val="357183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5" name="Picture 4" descr="A close up of a coral&#10;&#10;Description generated with high confidence">
            <a:extLst>
              <a:ext uri="{FF2B5EF4-FFF2-40B4-BE49-F238E27FC236}">
                <a16:creationId xmlns:a16="http://schemas.microsoft.com/office/drawing/2014/main" id="{BD40EC2E-6AE4-422D-BB46-AA8B20C9448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940" r="2856"/>
          <a:stretch/>
        </p:blipFill>
        <p:spPr>
          <a:xfrm>
            <a:off x="5276088" y="640082"/>
            <a:ext cx="6276250" cy="5577838"/>
          </a:xfrm>
          <a:prstGeom prst="rect">
            <a:avLst/>
          </a:prstGeom>
          <a:effectLst/>
        </p:spPr>
      </p:pic>
      <p:sp>
        <p:nvSpPr>
          <p:cNvPr id="2" name="Title 1">
            <a:extLst>
              <a:ext uri="{FF2B5EF4-FFF2-40B4-BE49-F238E27FC236}">
                <a16:creationId xmlns:a16="http://schemas.microsoft.com/office/drawing/2014/main" id="{2C084A9C-C17C-44E3-A291-683152BAF382}"/>
              </a:ext>
            </a:extLst>
          </p:cNvPr>
          <p:cNvSpPr>
            <a:spLocks noGrp="1"/>
          </p:cNvSpPr>
          <p:nvPr>
            <p:ph type="title"/>
          </p:nvPr>
        </p:nvSpPr>
        <p:spPr>
          <a:xfrm>
            <a:off x="648929" y="629266"/>
            <a:ext cx="3667039" cy="1676603"/>
          </a:xfrm>
        </p:spPr>
        <p:txBody>
          <a:bodyPr>
            <a:normAutofit/>
          </a:bodyPr>
          <a:lstStyle/>
          <a:p>
            <a:r>
              <a:rPr lang="en-US" sz="3600" dirty="0">
                <a:solidFill>
                  <a:schemeClr val="bg1"/>
                </a:solidFill>
              </a:rPr>
              <a:t>STAPH INFECTIONS</a:t>
            </a:r>
          </a:p>
        </p:txBody>
      </p:sp>
      <p:sp>
        <p:nvSpPr>
          <p:cNvPr id="3" name="Content Placeholder 2">
            <a:extLst>
              <a:ext uri="{FF2B5EF4-FFF2-40B4-BE49-F238E27FC236}">
                <a16:creationId xmlns:a16="http://schemas.microsoft.com/office/drawing/2014/main" id="{A24601A9-F8C1-482C-A09B-D2F9EC251B8D}"/>
              </a:ext>
            </a:extLst>
          </p:cNvPr>
          <p:cNvSpPr>
            <a:spLocks noGrp="1"/>
          </p:cNvSpPr>
          <p:nvPr>
            <p:ph idx="1"/>
          </p:nvPr>
        </p:nvSpPr>
        <p:spPr>
          <a:xfrm>
            <a:off x="648931" y="2438401"/>
            <a:ext cx="3667036" cy="3779520"/>
          </a:xfrm>
        </p:spPr>
        <p:txBody>
          <a:bodyPr>
            <a:normAutofit/>
          </a:bodyPr>
          <a:lstStyle/>
          <a:p>
            <a:r>
              <a:rPr lang="en-US" sz="1800">
                <a:solidFill>
                  <a:schemeClr val="bg1"/>
                </a:solidFill>
              </a:rPr>
              <a:t>However, if a person were to cut themselves or get some kind of open wound on their skin, the Staphylococcus aureas has a chance of penetrating through the outer layers of skin and entering the blood stream. </a:t>
            </a:r>
          </a:p>
          <a:p>
            <a:r>
              <a:rPr lang="en-US" sz="1800">
                <a:solidFill>
                  <a:schemeClr val="bg1"/>
                </a:solidFill>
              </a:rPr>
              <a:t>At this point, the person is said to have a Staphylococcus aureas infection.</a:t>
            </a:r>
          </a:p>
          <a:p>
            <a:endParaRPr lang="en-US" sz="1800">
              <a:solidFill>
                <a:schemeClr val="bg1"/>
              </a:solidFill>
            </a:endParaRPr>
          </a:p>
        </p:txBody>
      </p:sp>
      <p:sp>
        <p:nvSpPr>
          <p:cNvPr id="6" name="TextBox 5">
            <a:extLst>
              <a:ext uri="{FF2B5EF4-FFF2-40B4-BE49-F238E27FC236}">
                <a16:creationId xmlns:a16="http://schemas.microsoft.com/office/drawing/2014/main" id="{9DA8CE27-D53B-4FFD-9756-4C697BED71D1}"/>
              </a:ext>
            </a:extLst>
          </p:cNvPr>
          <p:cNvSpPr txBox="1"/>
          <p:nvPr/>
        </p:nvSpPr>
        <p:spPr>
          <a:xfrm>
            <a:off x="9245296" y="601786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Staphylococcus"/>
              </a:rPr>
              <a:t>This Photo</a:t>
            </a:r>
            <a:r>
              <a:rPr lang="en-US" sz="700">
                <a:solidFill>
                  <a:srgbClr val="FFFFFF"/>
                </a:solidFill>
              </a:rPr>
              <a:t> by Unknown Author is licensed under </a:t>
            </a:r>
            <a:r>
              <a:rPr lang="en-US" sz="700">
                <a:solidFill>
                  <a:srgbClr val="FFFFFF"/>
                </a:solidFill>
                <a:hlinkClick r:id="rId4"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249919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1322764-54AB-433E-8E95-349C913A3C5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08319" y="1857440"/>
            <a:ext cx="5614835" cy="2989900"/>
          </a:xfrm>
          <a:prstGeom prst="rect">
            <a:avLst/>
          </a:prstGeom>
          <a:effectLst/>
        </p:spPr>
      </p:pic>
      <p:sp>
        <p:nvSpPr>
          <p:cNvPr id="2" name="Title 1">
            <a:extLst>
              <a:ext uri="{FF2B5EF4-FFF2-40B4-BE49-F238E27FC236}">
                <a16:creationId xmlns:a16="http://schemas.microsoft.com/office/drawing/2014/main" id="{7DA64687-3E19-42B4-80E7-529F858D0892}"/>
              </a:ext>
            </a:extLst>
          </p:cNvPr>
          <p:cNvSpPr>
            <a:spLocks noGrp="1"/>
          </p:cNvSpPr>
          <p:nvPr>
            <p:ph type="title"/>
          </p:nvPr>
        </p:nvSpPr>
        <p:spPr>
          <a:xfrm>
            <a:off x="648929" y="629266"/>
            <a:ext cx="3505495" cy="1622321"/>
          </a:xfrm>
        </p:spPr>
        <p:txBody>
          <a:bodyPr>
            <a:normAutofit/>
          </a:bodyPr>
          <a:lstStyle/>
          <a:p>
            <a:r>
              <a:rPr lang="en-US" sz="3700" b="1" dirty="0"/>
              <a:t>INFECTION AND INFECTIOUS DISEASE </a:t>
            </a:r>
          </a:p>
        </p:txBody>
      </p:sp>
      <p:sp>
        <p:nvSpPr>
          <p:cNvPr id="3" name="Content Placeholder 2">
            <a:extLst>
              <a:ext uri="{FF2B5EF4-FFF2-40B4-BE49-F238E27FC236}">
                <a16:creationId xmlns:a16="http://schemas.microsoft.com/office/drawing/2014/main" id="{298FC4FF-A29D-496B-9E3B-1B916DAC1112}"/>
              </a:ext>
            </a:extLst>
          </p:cNvPr>
          <p:cNvSpPr>
            <a:spLocks noGrp="1"/>
          </p:cNvSpPr>
          <p:nvPr>
            <p:ph idx="1"/>
          </p:nvPr>
        </p:nvSpPr>
        <p:spPr>
          <a:xfrm>
            <a:off x="648931" y="2438400"/>
            <a:ext cx="3505494" cy="3785419"/>
          </a:xfrm>
        </p:spPr>
        <p:txBody>
          <a:bodyPr>
            <a:normAutofit fontScale="92500" lnSpcReduction="20000"/>
          </a:bodyPr>
          <a:lstStyle/>
          <a:p>
            <a:r>
              <a:rPr lang="en-US" b="1" dirty="0"/>
              <a:t>An infection is defined as </a:t>
            </a:r>
            <a:r>
              <a:rPr lang="en-US" b="1" u="sng" dirty="0"/>
              <a:t>the presence of a microorganism in a part of the body where it is normally not found.</a:t>
            </a:r>
          </a:p>
          <a:p>
            <a:endParaRPr lang="en-US" b="1" dirty="0"/>
          </a:p>
          <a:p>
            <a:r>
              <a:rPr lang="en-US" b="1" dirty="0"/>
              <a:t>An infectious disease is defined as </a:t>
            </a:r>
            <a:r>
              <a:rPr lang="en-US" b="1" u="sng" dirty="0"/>
              <a:t>an infection that causes harm to the host</a:t>
            </a:r>
            <a:r>
              <a:rPr lang="en-US" b="1" dirty="0"/>
              <a:t>. </a:t>
            </a:r>
          </a:p>
          <a:p>
            <a:endParaRPr lang="en-US" b="1" dirty="0"/>
          </a:p>
        </p:txBody>
      </p:sp>
    </p:spTree>
    <p:extLst>
      <p:ext uri="{BB962C8B-B14F-4D97-AF65-F5344CB8AC3E}">
        <p14:creationId xmlns:p14="http://schemas.microsoft.com/office/powerpoint/2010/main" val="69771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pidemiology&amp;quot;&quot;/&gt;&lt;property id=&quot;20307&quot; value=&quot;256&quot;/&gt;&lt;/object&gt;&lt;object type=&quot;3&quot; unique_id=&quot;10006&quot;&gt;&lt;property id=&quot;20148&quot; value=&quot;5&quot;/&gt;&lt;property id=&quot;20300&quot; value=&quot;Slide 2 - &amp;quot;COLONIZATION&amp;quot;&quot;/&gt;&lt;property id=&quot;20307&quot; value=&quot;259&quot;/&gt;&lt;/object&gt;&lt;object type=&quot;3&quot; unique_id=&quot;10007&quot;&gt;&lt;property id=&quot;20148&quot; value=&quot;5&quot;/&gt;&lt;property id=&quot;20300&quot; value=&quot;Slide 3 - &amp;quot;Normal Flora&amp;quot;&quot;/&gt;&lt;property id=&quot;20307&quot; value=&quot;260&quot;/&gt;&lt;/object&gt;&lt;object type=&quot;3&quot; unique_id=&quot;10008&quot;&gt;&lt;property id=&quot;20148&quot; value=&quot;5&quot;/&gt;&lt;property id=&quot;20300&quot; value=&quot;Slide 4 - &amp;quot;NORMAL FLORA&amp;quot;&quot;/&gt;&lt;property id=&quot;20307&quot; value=&quot;261&quot;/&gt;&lt;/object&gt;&lt;object type=&quot;3&quot; unique_id=&quot;10009&quot;&gt;&lt;property id=&quot;20148&quot; value=&quot;5&quot;/&gt;&lt;property id=&quot;20300&quot; value=&quot;Slide 5 - &amp;quot;Infection&amp;quot;&quot;/&gt;&lt;property id=&quot;20307&quot; value=&quot;262&quot;/&gt;&lt;/object&gt;&lt;object type=&quot;3&quot; unique_id=&quot;10010&quot;&gt;&lt;property id=&quot;20148&quot; value=&quot;5&quot;/&gt;&lt;property id=&quot;20300&quot; value=&quot;Slide 6 - &amp;quot;Staphylococcus aureus&amp;quot;&quot;/&gt;&lt;property id=&quot;20307&quot; value=&quot;263&quot;/&gt;&lt;/object&gt;&lt;object type=&quot;3&quot; unique_id=&quot;10011&quot;&gt;&lt;property id=&quot;20148&quot; value=&quot;5&quot;/&gt;&lt;property id=&quot;20300&quot; value=&quot;Slide 7 - &amp;quot;Staphylococcus aureus&amp;quot;&quot;/&gt;&lt;property id=&quot;20307&quot; value=&quot;264&quot;/&gt;&lt;/object&gt;&lt;object type=&quot;3&quot; unique_id=&quot;10012&quot;&gt;&lt;property id=&quot;20148&quot; value=&quot;5&quot;/&gt;&lt;property id=&quot;20300&quot; value=&quot;Slide 8 - &amp;quot;STAPH INFECTIONS&amp;quot;&quot;/&gt;&lt;property id=&quot;20307&quot; value=&quot;266&quot;/&gt;&lt;/object&gt;&lt;object type=&quot;3&quot; unique_id=&quot;10013&quot;&gt;&lt;property id=&quot;20148&quot; value=&quot;5&quot;/&gt;&lt;property id=&quot;20300&quot; value=&quot;Slide 9 - &amp;quot;INFECTION AND INFECTIOUS DISEASE &amp;quot;&quot;/&gt;&lt;property id=&quot;20307&quot; value=&quot;267&quot;/&gt;&lt;/object&gt;&lt;object type=&quot;3&quot; unique_id=&quot;10015&quot;&gt;&lt;property id=&quot;20148&quot; value=&quot;5&quot;/&gt;&lt;property id=&quot;20300&quot; value=&quot;Slide 10 - &amp;quot; Pathogens&amp;quot;&quot;/&gt;&lt;property id=&quot;20307&quot; value=&quot;269&quot;/&gt;&lt;/object&gt;&lt;object type=&quot;3&quot; unique_id=&quot;10016&quot;&gt;&lt;property id=&quot;20148&quot; value=&quot;5&quot;/&gt;&lt;property id=&quot;20300&quot; value=&quot;Slide 11 - &amp;quot;Signs and Symptoms&amp;quot;&quot;/&gt;&lt;property id=&quot;20307&quot; value=&quot;270&quot;/&gt;&lt;/object&gt;&lt;object type=&quot;3&quot; unique_id=&quot;10017&quot;&gt;&lt;property id=&quot;20148&quot; value=&quot;5&quot;/&gt;&lt;property id=&quot;20300&quot; value=&quot;Slide 12 - &amp;quot;  Signs vs. Symptoms &amp;quot;&quot;/&gt;&lt;property id=&quot;20307&quot; value=&quot;273&quot;/&gt;&lt;/object&gt;&lt;object type=&quot;3&quot; unique_id=&quot;10018&quot;&gt;&lt;property id=&quot;20148&quot; value=&quot;5&quot;/&gt;&lt;property id=&quot;20300&quot; value=&quot;Slide 13 - &amp;quot;  Signs can be OBSERVED and MEASURED &amp;quot;&quot;/&gt;&lt;property id=&quot;20307&quot; value=&quot;271&quot;/&gt;&lt;/object&gt;&lt;object type=&quot;3&quot; unique_id=&quot;10022&quot;&gt;&lt;property id=&quot;20148&quot; value=&quot;5&quot;/&gt;&lt;property id=&quot;20300&quot; value=&quot;Slide 14 - &amp;quot;  Signs vs. Symptoms &amp;quot;&quot;/&gt;&lt;property id=&quot;20307&quot; value=&quot;272&quot;/&gt;&lt;/object&gt;&lt;object type=&quot;3&quot; unique_id=&quot;10024&quot;&gt;&lt;property id=&quot;20148&quot; value=&quot;5&quot;/&gt;&lt;property id=&quot;20300&quot; value=&quot;Slide 15 - &amp;quot;  Signs vs. Symptoms – Wong-Baker Faces pain-rating scale for attempting to quantify symptoms. &amp;quot;&quot;/&gt;&lt;property id=&quot;20307&quot; value=&quot;278&quot;/&gt;&lt;/object&gt;&lt;object type=&quot;3&quot; unique_id=&quot;10267&quot;&gt;&lt;property id=&quot;20148&quot; value=&quot;5&quot;/&gt;&lt;property id=&quot;20300&quot; value=&quot;Slide 16 - &amp;quot;What is epidemiology?&amp;quot;&quot;/&gt;&lt;property id=&quot;20307&quot; value=&quot;280&quot;/&gt;&lt;/object&gt;&lt;object type=&quot;3&quot; unique_id=&quot;10268&quot;&gt;&lt;property id=&quot;20148&quot; value=&quot;5&quot;/&gt;&lt;property id=&quot;20300&quot; value=&quot;Slide 17 - &amp;quot;Epidemiologists&amp;quot;&quot;/&gt;&lt;property id=&quot;20307&quot; value=&quot;281&quot;/&gt;&lt;/object&gt;&lt;object type=&quot;3&quot; unique_id=&quot;10269&quot;&gt;&lt;property id=&quot;20148&quot; value=&quot;5&quot;/&gt;&lt;property id=&quot;20300&quot; value=&quot;Slide 18 - &amp;quot;Epidemiological Studies&amp;quot;&quot;/&gt;&lt;property id=&quot;20307&quot; value=&quot;282&quot;/&gt;&lt;/object&gt;&lt;object type=&quot;3&quot; unique_id=&quot;10270&quot;&gt;&lt;property id=&quot;20148&quot; value=&quot;5&quot;/&gt;&lt;property id=&quot;20300&quot; value=&quot;Slide 19 - &amp;quot;ETIOLOGY&amp;quot;&quot;/&gt;&lt;property id=&quot;20307&quot; value=&quot;289&quot;/&gt;&lt;/object&gt;&lt;object type=&quot;3&quot; unique_id=&quot;10271&quot;&gt;&lt;property id=&quot;20148&quot; value=&quot;5&quot;/&gt;&lt;property id=&quot;20300&quot; value=&quot;Slide 21 - &amp;quot;How Diseases May be Acquired – Person to Person&amp;quot;&quot;/&gt;&lt;property id=&quot;20307&quot; value=&quot;290&quot;/&gt;&lt;/object&gt;&lt;object type=&quot;3&quot; unique_id=&quot;10274&quot;&gt;&lt;property id=&quot;20148&quot; value=&quot;5&quot;/&gt;&lt;property id=&quot;20300&quot; value=&quot;Slide 32 - &amp;quot;VECTOR-BORN DISEASES - MALARIA&amp;quot;&quot;/&gt;&lt;property id=&quot;20307&quot; value=&quot;293&quot;/&gt;&lt;/object&gt;&lt;object type=&quot;3&quot; unique_id=&quot;10277&quot;&gt;&lt;property id=&quot;20148&quot; value=&quot;5&quot;/&gt;&lt;property id=&quot;20300&quot; value=&quot;Slide 35&quot;/&gt;&lt;property id=&quot;20307&quot; value=&quot;283&quot;/&gt;&lt;/object&gt;&lt;object type=&quot;3&quot; unique_id=&quot;10278&quot;&gt;&lt;property id=&quot;20148&quot; value=&quot;5&quot;/&gt;&lt;property id=&quot;20300&quot; value=&quot;Slide 36 - &amp;quot;Epidemic: &amp;quot;&quot;/&gt;&lt;property id=&quot;20307&quot; value=&quot;284&quot;/&gt;&lt;/object&gt;&lt;object type=&quot;3&quot; unique_id=&quot;10279&quot;&gt;&lt;property id=&quot;20148&quot; value=&quot;5&quot;/&gt;&lt;property id=&quot;20300&quot; value=&quot;Slide 37 - &amp;quot;Immunity&amp;quot;&quot;/&gt;&lt;property id=&quot;20307&quot; value=&quot;285&quot;/&gt;&lt;/object&gt;&lt;object type=&quot;3&quot; unique_id=&quot;10280&quot;&gt;&lt;property id=&quot;20148&quot; value=&quot;5&quot;/&gt;&lt;property id=&quot;20300&quot; value=&quot;Slide 38 - &amp;quot;Basic Tenets of epidemiology&amp;quot;&quot;/&gt;&lt;property id=&quot;20307&quot; value=&quot;286&quot;/&gt;&lt;/object&gt;&lt;object type=&quot;3&quot; unique_id=&quot;10281&quot;&gt;&lt;property id=&quot;20148&quot; value=&quot;5&quot;/&gt;&lt;property id=&quot;20300&quot; value=&quot;Slide 39 - &amp;quot;Basic Tenets of epidemiology&amp;quot;&quot;/&gt;&lt;property id=&quot;20307&quot; value=&quot;287&quot;/&gt;&lt;/object&gt;&lt;object type=&quot;3&quot; unique_id=&quot;10831&quot;&gt;&lt;property id=&quot;20148&quot; value=&quot;5&quot;/&gt;&lt;property id=&quot;20300&quot; value=&quot;Slide 20 - &amp;quot;Infectious vs Non-infectious diseases&amp;quot;&quot;/&gt;&lt;property id=&quot;20307&quot; value=&quot;295&quot;/&gt;&lt;/object&gt;&lt;object type=&quot;3&quot; unique_id=&quot;10832&quot;&gt;&lt;property id=&quot;20148&quot; value=&quot;5&quot;/&gt;&lt;property id=&quot;20300&quot; value=&quot;Slide 22 - &amp;quot;Infectious vs Non-infectious Diseases&amp;quot;&quot;/&gt;&lt;property id=&quot;20307&quot; value=&quot;297&quot;/&gt;&lt;/object&gt;&lt;object type=&quot;3&quot; unique_id=&quot;10833&quot;&gt;&lt;property id=&quot;20148&quot; value=&quot;5&quot;/&gt;&lt;property id=&quot;20300&quot; value=&quot;Slide 23 - &amp;quot;ZOONOTIC DISEASES&amp;quot;&quot;/&gt;&lt;property id=&quot;20307&quot; value=&quot;296&quot;/&gt;&lt;/object&gt;&lt;object type=&quot;3&quot; unique_id=&quot;10834&quot;&gt;&lt;property id=&quot;20148&quot; value=&quot;5&quot;/&gt;&lt;property id=&quot;20300&quot; value=&quot;Slide 24 - &amp;quot;Zoonotic Diseases - RABIES&amp;quot;&quot;/&gt;&lt;property id=&quot;20307&quot; value=&quot;298&quot;/&gt;&lt;/object&gt;&lt;object type=&quot;3&quot; unique_id=&quot;10835&quot;&gt;&lt;property id=&quot;20148&quot; value=&quot;5&quot;/&gt;&lt;property id=&quot;20300&quot; value=&quot;Slide 25 - &amp;quot;Zoonotic diseases - ANTHRAX&amp;quot;&quot;/&gt;&lt;property id=&quot;20307&quot; value=&quot;299&quot;/&gt;&lt;/object&gt;&lt;object type=&quot;3&quot; unique_id=&quot;10836&quot;&gt;&lt;property id=&quot;20148&quot; value=&quot;5&quot;/&gt;&lt;property id=&quot;20300&quot; value=&quot;Slide 26 - &amp;quot;Zoonotic diseases - ANTHRAX&amp;quot;&quot;/&gt;&lt;property id=&quot;20307&quot; value=&quot;301&quot;/&gt;&lt;/object&gt;&lt;object type=&quot;3&quot; unique_id=&quot;10837&quot;&gt;&lt;property id=&quot;20148&quot; value=&quot;5&quot;/&gt;&lt;property id=&quot;20300&quot; value=&quot;Slide 27 - &amp;quot;Zoonotic diseases - Lime Disease (Lyme Borreli)&amp;quot;&quot;/&gt;&lt;property id=&quot;20307&quot; value=&quot;300&quot;/&gt;&lt;/object&gt;&lt;object type=&quot;3&quot; unique_id=&quot;10838&quot;&gt;&lt;property id=&quot;20148&quot; value=&quot;5&quot;/&gt;&lt;property id=&quot;20300&quot; value=&quot;Slide 28 - &amp;quot;Zoonotic diseases - Lime Disease (Lyme Borreli)&amp;quot;&quot;/&gt;&lt;property id=&quot;20307&quot; value=&quot;303&quot;/&gt;&lt;/object&gt;&lt;object type=&quot;3&quot; unique_id=&quot;10839&quot;&gt;&lt;property id=&quot;20148&quot; value=&quot;5&quot;/&gt;&lt;property id=&quot;20300&quot; value=&quot;Slide 29 - &amp;quot;Zoonotic diseases - Trichinosis&amp;quot;&quot;/&gt;&lt;property id=&quot;20307&quot; value=&quot;302&quot;/&gt;&lt;/object&gt;&lt;object type=&quot;3&quot; unique_id=&quot;10840&quot;&gt;&lt;property id=&quot;20148&quot; value=&quot;5&quot;/&gt;&lt;property id=&quot;20300&quot; value=&quot;Slide 30 - &amp;quot;How Diseases May be Acquired - Vectors &amp;quot;&quot;/&gt;&lt;property id=&quot;20307&quot; value=&quot;304&quot;/&gt;&lt;/object&gt;&lt;object type=&quot;3&quot; unique_id=&quot;10841&quot;&gt;&lt;property id=&quot;20148&quot; value=&quot;5&quot;/&gt;&lt;property id=&quot;20300&quot; value=&quot;Slide 31 - &amp;quot;How Diseases May be Acquired - Vectors &amp;quot;&quot;/&gt;&lt;property id=&quot;20307&quot; value=&quot;305&quot;/&gt;&lt;/object&gt;&lt;object type=&quot;3&quot; unique_id=&quot;10842&quot;&gt;&lt;property id=&quot;20148&quot; value=&quot;5&quot;/&gt;&lt;property id=&quot;20300&quot; value=&quot;Slide 33 - &amp;quot;VECTOR-BORN DISEASES - MALARIA&amp;quot;&quot;/&gt;&lt;property id=&quot;20307&quot; value=&quot;306&quot;/&gt;&lt;/object&gt;&lt;object type=&quot;3&quot; unique_id=&quot;10843&quot;&gt;&lt;property id=&quot;20148&quot; value=&quot;5&quot;/&gt;&lt;property id=&quot;20300&quot; value=&quot;Slide 34 - &amp;quot;Chronic vs. Acute Diseases&amp;quot;&quot;/&gt;&lt;property id=&quot;20307&quot; value=&quot;30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TotalTime>
  <Words>1662</Words>
  <Application>Microsoft Office PowerPoint</Application>
  <PresentationFormat>Widescreen</PresentationFormat>
  <Paragraphs>208</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Adobe Ming Std L</vt:lpstr>
      <vt:lpstr>AR CENA</vt:lpstr>
      <vt:lpstr>Arial</vt:lpstr>
      <vt:lpstr>Calibri</vt:lpstr>
      <vt:lpstr>Calibri Light</vt:lpstr>
      <vt:lpstr>Roboto</vt:lpstr>
      <vt:lpstr>Office Theme</vt:lpstr>
      <vt:lpstr>Epidemiology</vt:lpstr>
      <vt:lpstr>COLONIZATION</vt:lpstr>
      <vt:lpstr>Normal Flora</vt:lpstr>
      <vt:lpstr>NORMAL FLORA</vt:lpstr>
      <vt:lpstr>Infection</vt:lpstr>
      <vt:lpstr>Staphylococcus aureus</vt:lpstr>
      <vt:lpstr>Staphylococcus aureus</vt:lpstr>
      <vt:lpstr>STAPH INFECTIONS</vt:lpstr>
      <vt:lpstr>INFECTION AND INFECTIOUS DISEASE </vt:lpstr>
      <vt:lpstr> Pathogens</vt:lpstr>
      <vt:lpstr>Signs and Symptoms</vt:lpstr>
      <vt:lpstr>  Signs vs. Symptoms </vt:lpstr>
      <vt:lpstr>  Signs can be OBSERVED and MEASURED </vt:lpstr>
      <vt:lpstr>  Signs vs. Symptoms </vt:lpstr>
      <vt:lpstr>  Signs vs. Symptoms – Wong-Baker Faces pain-rating scale for attempting to quantify symptoms. </vt:lpstr>
      <vt:lpstr>What is epidemiology?</vt:lpstr>
      <vt:lpstr>Epidemiologists</vt:lpstr>
      <vt:lpstr>Epidemiological Studies</vt:lpstr>
      <vt:lpstr>ETIOLOGY</vt:lpstr>
      <vt:lpstr>Infectious vs Non-infectious diseases</vt:lpstr>
      <vt:lpstr>How Diseases May be Acquired – Person to Person</vt:lpstr>
      <vt:lpstr>Infectious vs Non-infectious Diseases</vt:lpstr>
      <vt:lpstr>ZOONOTIC DISEASES</vt:lpstr>
      <vt:lpstr>Zoonotic Diseases - RABIES</vt:lpstr>
      <vt:lpstr>Zoonotic diseases - ANTHRAX</vt:lpstr>
      <vt:lpstr>Zoonotic diseases - ANTHRAX</vt:lpstr>
      <vt:lpstr>Zoonotic diseases - Lime Disease (Lyme Borreli)</vt:lpstr>
      <vt:lpstr>Zoonotic diseases - Lime Disease (Lyme Borreli)</vt:lpstr>
      <vt:lpstr>Zoonotic diseases - Trichinosis</vt:lpstr>
      <vt:lpstr>How Diseases May be Acquired - Vectors </vt:lpstr>
      <vt:lpstr>How Diseases May be Acquired - Vectors </vt:lpstr>
      <vt:lpstr>VECTOR-BORN DISEASES - MALARIA</vt:lpstr>
      <vt:lpstr>VECTOR-BORN DISEASES - MALARIA</vt:lpstr>
      <vt:lpstr>Chronic vs. Acute Diseases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dc:title>
  <dc:creator>Cynthia Sanchez</dc:creator>
  <cp:lastModifiedBy>Cynthia Anderson</cp:lastModifiedBy>
  <cp:revision>77</cp:revision>
  <dcterms:created xsi:type="dcterms:W3CDTF">2017-10-31T20:53:31Z</dcterms:created>
  <dcterms:modified xsi:type="dcterms:W3CDTF">2018-11-14T00:51:30Z</dcterms:modified>
</cp:coreProperties>
</file>