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jpe"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89" r:id="rId3"/>
    <p:sldId id="290" r:id="rId4"/>
    <p:sldId id="259" r:id="rId5"/>
    <p:sldId id="258" r:id="rId6"/>
    <p:sldId id="278" r:id="rId7"/>
    <p:sldId id="265" r:id="rId8"/>
    <p:sldId id="266" r:id="rId9"/>
    <p:sldId id="284" r:id="rId10"/>
    <p:sldId id="260" r:id="rId11"/>
    <p:sldId id="270" r:id="rId12"/>
    <p:sldId id="264" r:id="rId13"/>
    <p:sldId id="262" r:id="rId14"/>
    <p:sldId id="272" r:id="rId15"/>
    <p:sldId id="277" r:id="rId16"/>
    <p:sldId id="273" r:id="rId17"/>
    <p:sldId id="274" r:id="rId18"/>
    <p:sldId id="263" r:id="rId19"/>
    <p:sldId id="269" r:id="rId20"/>
    <p:sldId id="261" r:id="rId21"/>
    <p:sldId id="257" r:id="rId22"/>
    <p:sldId id="256" r:id="rId23"/>
    <p:sldId id="268" r:id="rId24"/>
    <p:sldId id="276" r:id="rId25"/>
    <p:sldId id="287" r:id="rId26"/>
    <p:sldId id="285" r:id="rId27"/>
    <p:sldId id="286" r:id="rId28"/>
    <p:sldId id="271" r:id="rId29"/>
    <p:sldId id="275" r:id="rId30"/>
    <p:sldId id="267" r:id="rId31"/>
    <p:sldId id="279" r:id="rId32"/>
    <p:sldId id="28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5512D11A-5CC6-11CF-8D67-00AA00BDCE1D}" ax:persistence="persistStream" r:id="rId1"/>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8CD664EF-76CD-4F92-9F0E-00E988B0EF3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F833609-897D-4F3A-BD00-D0D0B7EE71E8}">
      <dgm:prSet/>
      <dgm:spPr/>
      <dgm:t>
        <a:bodyPr/>
        <a:lstStyle/>
        <a:p>
          <a:pPr>
            <a:lnSpc>
              <a:spcPct val="100000"/>
            </a:lnSpc>
          </a:pPr>
          <a:r>
            <a:rPr lang="en-US" b="1"/>
            <a:t>1. </a:t>
          </a:r>
          <a:r>
            <a:rPr lang="en-US"/>
            <a:t>Cartilage in the external ear</a:t>
          </a:r>
        </a:p>
      </dgm:t>
    </dgm:pt>
    <dgm:pt modelId="{5F824531-24B2-4FBC-A62F-387FE33430F5}" type="parTrans" cxnId="{DC5D18E3-B7F4-47DD-93CD-1C1577AE34A6}">
      <dgm:prSet/>
      <dgm:spPr/>
      <dgm:t>
        <a:bodyPr/>
        <a:lstStyle/>
        <a:p>
          <a:endParaRPr lang="en-US"/>
        </a:p>
      </dgm:t>
    </dgm:pt>
    <dgm:pt modelId="{AF18D4DD-5D3E-4B45-B61C-2120DA149D93}" type="sibTrans" cxnId="{DC5D18E3-B7F4-47DD-93CD-1C1577AE34A6}">
      <dgm:prSet/>
      <dgm:spPr/>
      <dgm:t>
        <a:bodyPr/>
        <a:lstStyle/>
        <a:p>
          <a:endParaRPr lang="en-US"/>
        </a:p>
      </dgm:t>
    </dgm:pt>
    <dgm:pt modelId="{CB01DEE7-EDE8-4255-94D7-D34E833AEBBD}">
      <dgm:prSet/>
      <dgm:spPr/>
      <dgm:t>
        <a:bodyPr/>
        <a:lstStyle/>
        <a:p>
          <a:pPr>
            <a:lnSpc>
              <a:spcPct val="100000"/>
            </a:lnSpc>
          </a:pPr>
          <a:r>
            <a:rPr lang="en-US" b="1" dirty="0"/>
            <a:t>2. </a:t>
          </a:r>
          <a:r>
            <a:rPr lang="en-US" dirty="0"/>
            <a:t>Cartilages in the nose</a:t>
          </a:r>
        </a:p>
      </dgm:t>
    </dgm:pt>
    <dgm:pt modelId="{C24D2099-A2D6-4EB4-81AE-6E2B5963048A}" type="parTrans" cxnId="{805EABEF-FE64-47AD-A707-4D4E296DC9F4}">
      <dgm:prSet/>
      <dgm:spPr/>
      <dgm:t>
        <a:bodyPr/>
        <a:lstStyle/>
        <a:p>
          <a:endParaRPr lang="en-US"/>
        </a:p>
      </dgm:t>
    </dgm:pt>
    <dgm:pt modelId="{4FE6C3D3-98A4-4F30-91D1-C7C8A21434A3}" type="sibTrans" cxnId="{805EABEF-FE64-47AD-A707-4D4E296DC9F4}">
      <dgm:prSet/>
      <dgm:spPr/>
      <dgm:t>
        <a:bodyPr/>
        <a:lstStyle/>
        <a:p>
          <a:endParaRPr lang="en-US"/>
        </a:p>
      </dgm:t>
    </dgm:pt>
    <dgm:pt modelId="{7639DD00-376F-4BF0-A199-D91832A023FE}">
      <dgm:prSet/>
      <dgm:spPr/>
      <dgm:t>
        <a:bodyPr/>
        <a:lstStyle/>
        <a:p>
          <a:pPr>
            <a:lnSpc>
              <a:spcPct val="100000"/>
            </a:lnSpc>
          </a:pPr>
          <a:r>
            <a:rPr lang="en-US" b="1" dirty="0"/>
            <a:t>3. Articular cartilages, </a:t>
          </a:r>
          <a:r>
            <a:rPr lang="en-US" dirty="0"/>
            <a:t>which cover the ends of most bones at movable joints</a:t>
          </a:r>
        </a:p>
      </dgm:t>
    </dgm:pt>
    <dgm:pt modelId="{1C652DBC-4698-413C-B5EA-1535A03B9480}" type="parTrans" cxnId="{D22D6C3B-6F1E-40A1-9932-1DC2677412B7}">
      <dgm:prSet/>
      <dgm:spPr/>
      <dgm:t>
        <a:bodyPr/>
        <a:lstStyle/>
        <a:p>
          <a:endParaRPr lang="en-US"/>
        </a:p>
      </dgm:t>
    </dgm:pt>
    <dgm:pt modelId="{41CC3A70-AE7C-411B-A1D9-29BDDF41EA70}" type="sibTrans" cxnId="{D22D6C3B-6F1E-40A1-9932-1DC2677412B7}">
      <dgm:prSet/>
      <dgm:spPr/>
      <dgm:t>
        <a:bodyPr/>
        <a:lstStyle/>
        <a:p>
          <a:endParaRPr lang="en-US"/>
        </a:p>
      </dgm:t>
    </dgm:pt>
    <dgm:pt modelId="{5C837F6E-A03B-41B1-987F-CDEE4FBFF0A1}">
      <dgm:prSet/>
      <dgm:spPr/>
      <dgm:t>
        <a:bodyPr/>
        <a:lstStyle/>
        <a:p>
          <a:pPr>
            <a:lnSpc>
              <a:spcPct val="100000"/>
            </a:lnSpc>
          </a:pPr>
          <a:r>
            <a:rPr lang="en-US" b="1" dirty="0"/>
            <a:t>4. Costal cartilages, </a:t>
          </a:r>
          <a:r>
            <a:rPr lang="en-US" dirty="0"/>
            <a:t>which connect the ribs to the sternum (breastbone)</a:t>
          </a:r>
        </a:p>
      </dgm:t>
    </dgm:pt>
    <dgm:pt modelId="{D35C8292-A051-4B31-81AB-F037AF086FDB}" type="parTrans" cxnId="{9D2FBEF9-831E-4ED5-802B-269287CF7F09}">
      <dgm:prSet/>
      <dgm:spPr/>
      <dgm:t>
        <a:bodyPr/>
        <a:lstStyle/>
        <a:p>
          <a:endParaRPr lang="en-US"/>
        </a:p>
      </dgm:t>
    </dgm:pt>
    <dgm:pt modelId="{214BFDE1-3242-49C6-9996-147BC1DB11F0}" type="sibTrans" cxnId="{9D2FBEF9-831E-4ED5-802B-269287CF7F09}">
      <dgm:prSet/>
      <dgm:spPr/>
      <dgm:t>
        <a:bodyPr/>
        <a:lstStyle/>
        <a:p>
          <a:endParaRPr lang="en-US"/>
        </a:p>
      </dgm:t>
    </dgm:pt>
    <dgm:pt modelId="{7B823629-443E-40C4-800E-C52329FCCD91}" type="pres">
      <dgm:prSet presAssocID="{8CD664EF-76CD-4F92-9F0E-00E988B0EF36}" presName="root" presStyleCnt="0">
        <dgm:presLayoutVars>
          <dgm:dir/>
          <dgm:resizeHandles val="exact"/>
        </dgm:presLayoutVars>
      </dgm:prSet>
      <dgm:spPr/>
      <dgm:t>
        <a:bodyPr/>
        <a:lstStyle/>
        <a:p>
          <a:endParaRPr lang="en-US"/>
        </a:p>
      </dgm:t>
    </dgm:pt>
    <dgm:pt modelId="{D7542A5D-2B90-42AF-8FBB-B75E301B6E5B}" type="pres">
      <dgm:prSet presAssocID="{FF833609-897D-4F3A-BD00-D0D0B7EE71E8}" presName="compNode" presStyleCnt="0"/>
      <dgm:spPr/>
    </dgm:pt>
    <dgm:pt modelId="{F817E806-74EF-49FF-9F06-16D88337C063}" type="pres">
      <dgm:prSet presAssocID="{FF833609-897D-4F3A-BD00-D0D0B7EE71E8}" presName="bgRect" presStyleLbl="bgShp" presStyleIdx="0" presStyleCnt="4"/>
      <dgm:spPr/>
    </dgm:pt>
    <dgm:pt modelId="{372A9E47-C5E4-4D72-BBC0-41CFB65175CA}" type="pres">
      <dgm:prSet presAssocID="{FF833609-897D-4F3A-BD00-D0D0B7EE71E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Skeleton"/>
        </a:ext>
      </dgm:extLst>
    </dgm:pt>
    <dgm:pt modelId="{C5749F0C-57E2-49FD-A610-6C5F23DFB55C}" type="pres">
      <dgm:prSet presAssocID="{FF833609-897D-4F3A-BD00-D0D0B7EE71E8}" presName="spaceRect" presStyleCnt="0"/>
      <dgm:spPr/>
    </dgm:pt>
    <dgm:pt modelId="{B173E7F7-0128-4DEF-9D39-373D6D56BD60}" type="pres">
      <dgm:prSet presAssocID="{FF833609-897D-4F3A-BD00-D0D0B7EE71E8}" presName="parTx" presStyleLbl="revTx" presStyleIdx="0" presStyleCnt="4">
        <dgm:presLayoutVars>
          <dgm:chMax val="0"/>
          <dgm:chPref val="0"/>
        </dgm:presLayoutVars>
      </dgm:prSet>
      <dgm:spPr/>
      <dgm:t>
        <a:bodyPr/>
        <a:lstStyle/>
        <a:p>
          <a:endParaRPr lang="en-US"/>
        </a:p>
      </dgm:t>
    </dgm:pt>
    <dgm:pt modelId="{B297821D-5304-4E32-A743-7A8D9C52F42D}" type="pres">
      <dgm:prSet presAssocID="{AF18D4DD-5D3E-4B45-B61C-2120DA149D93}" presName="sibTrans" presStyleCnt="0"/>
      <dgm:spPr/>
    </dgm:pt>
    <dgm:pt modelId="{F383CFD4-EEA5-456D-8D4D-AE9CECB82EA0}" type="pres">
      <dgm:prSet presAssocID="{CB01DEE7-EDE8-4255-94D7-D34E833AEBBD}" presName="compNode" presStyleCnt="0"/>
      <dgm:spPr/>
    </dgm:pt>
    <dgm:pt modelId="{F2AE82B5-03F1-43A6-BED4-6A097D7017CD}" type="pres">
      <dgm:prSet presAssocID="{CB01DEE7-EDE8-4255-94D7-D34E833AEBBD}" presName="bgRect" presStyleLbl="bgShp" presStyleIdx="1" presStyleCnt="4"/>
      <dgm:spPr/>
    </dgm:pt>
    <dgm:pt modelId="{50EAD3A4-FF78-4A1F-8121-64E0D5F39949}" type="pres">
      <dgm:prSet presAssocID="{CB01DEE7-EDE8-4255-94D7-D34E833AEBB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Moustache Face with Solid Fill"/>
        </a:ext>
      </dgm:extLst>
    </dgm:pt>
    <dgm:pt modelId="{21503F4D-6819-4B77-8EA8-23002BEE7749}" type="pres">
      <dgm:prSet presAssocID="{CB01DEE7-EDE8-4255-94D7-D34E833AEBBD}" presName="spaceRect" presStyleCnt="0"/>
      <dgm:spPr/>
    </dgm:pt>
    <dgm:pt modelId="{5FDA1BB3-F50A-41A0-9475-F9D70561FB98}" type="pres">
      <dgm:prSet presAssocID="{CB01DEE7-EDE8-4255-94D7-D34E833AEBBD}" presName="parTx" presStyleLbl="revTx" presStyleIdx="1" presStyleCnt="4">
        <dgm:presLayoutVars>
          <dgm:chMax val="0"/>
          <dgm:chPref val="0"/>
        </dgm:presLayoutVars>
      </dgm:prSet>
      <dgm:spPr/>
      <dgm:t>
        <a:bodyPr/>
        <a:lstStyle/>
        <a:p>
          <a:endParaRPr lang="en-US"/>
        </a:p>
      </dgm:t>
    </dgm:pt>
    <dgm:pt modelId="{6388AED7-9756-430B-8F4B-7EE55C089509}" type="pres">
      <dgm:prSet presAssocID="{4FE6C3D3-98A4-4F30-91D1-C7C8A21434A3}" presName="sibTrans" presStyleCnt="0"/>
      <dgm:spPr/>
    </dgm:pt>
    <dgm:pt modelId="{67F929D5-79C8-4082-B6DA-AA029A5CF6DB}" type="pres">
      <dgm:prSet presAssocID="{7639DD00-376F-4BF0-A199-D91832A023FE}" presName="compNode" presStyleCnt="0"/>
      <dgm:spPr/>
    </dgm:pt>
    <dgm:pt modelId="{CC417EE5-367E-4830-B551-29613C86DA40}" type="pres">
      <dgm:prSet presAssocID="{7639DD00-376F-4BF0-A199-D91832A023FE}" presName="bgRect" presStyleLbl="bgShp" presStyleIdx="2" presStyleCnt="4"/>
      <dgm:spPr/>
    </dgm:pt>
    <dgm:pt modelId="{38B7F022-101C-4A03-BE8A-5AD15018FE4E}" type="pres">
      <dgm:prSet presAssocID="{7639DD00-376F-4BF0-A199-D91832A023F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Skull"/>
        </a:ext>
      </dgm:extLst>
    </dgm:pt>
    <dgm:pt modelId="{07B06377-2926-43DB-87E2-AEDFBBDABFF5}" type="pres">
      <dgm:prSet presAssocID="{7639DD00-376F-4BF0-A199-D91832A023FE}" presName="spaceRect" presStyleCnt="0"/>
      <dgm:spPr/>
    </dgm:pt>
    <dgm:pt modelId="{F670FB24-161F-4673-AA76-660867C5C1FD}" type="pres">
      <dgm:prSet presAssocID="{7639DD00-376F-4BF0-A199-D91832A023FE}" presName="parTx" presStyleLbl="revTx" presStyleIdx="2" presStyleCnt="4">
        <dgm:presLayoutVars>
          <dgm:chMax val="0"/>
          <dgm:chPref val="0"/>
        </dgm:presLayoutVars>
      </dgm:prSet>
      <dgm:spPr/>
      <dgm:t>
        <a:bodyPr/>
        <a:lstStyle/>
        <a:p>
          <a:endParaRPr lang="en-US"/>
        </a:p>
      </dgm:t>
    </dgm:pt>
    <dgm:pt modelId="{C7546AA0-CAA7-435C-ACA2-588203579ACC}" type="pres">
      <dgm:prSet presAssocID="{41CC3A70-AE7C-411B-A1D9-29BDDF41EA70}" presName="sibTrans" presStyleCnt="0"/>
      <dgm:spPr/>
    </dgm:pt>
    <dgm:pt modelId="{63286EDA-6E1A-429A-B69F-A1995C02FDEF}" type="pres">
      <dgm:prSet presAssocID="{5C837F6E-A03B-41B1-987F-CDEE4FBFF0A1}" presName="compNode" presStyleCnt="0"/>
      <dgm:spPr/>
    </dgm:pt>
    <dgm:pt modelId="{5894317E-CE60-4674-A17C-688C579AB331}" type="pres">
      <dgm:prSet presAssocID="{5C837F6E-A03B-41B1-987F-CDEE4FBFF0A1}" presName="bgRect" presStyleLbl="bgShp" presStyleIdx="3" presStyleCnt="4"/>
      <dgm:spPr/>
    </dgm:pt>
    <dgm:pt modelId="{F255AAC2-377F-489C-ABBD-1F22E909086C}" type="pres">
      <dgm:prSet presAssocID="{5C837F6E-A03B-41B1-987F-CDEE4FBFF0A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Caterpillar"/>
        </a:ext>
      </dgm:extLst>
    </dgm:pt>
    <dgm:pt modelId="{0E16E1B6-D347-47DF-A695-BEBC6268D302}" type="pres">
      <dgm:prSet presAssocID="{5C837F6E-A03B-41B1-987F-CDEE4FBFF0A1}" presName="spaceRect" presStyleCnt="0"/>
      <dgm:spPr/>
    </dgm:pt>
    <dgm:pt modelId="{64DCF38B-2B35-4745-A20D-0DE8471BA1AC}" type="pres">
      <dgm:prSet presAssocID="{5C837F6E-A03B-41B1-987F-CDEE4FBFF0A1}" presName="parTx" presStyleLbl="revTx" presStyleIdx="3" presStyleCnt="4">
        <dgm:presLayoutVars>
          <dgm:chMax val="0"/>
          <dgm:chPref val="0"/>
        </dgm:presLayoutVars>
      </dgm:prSet>
      <dgm:spPr/>
      <dgm:t>
        <a:bodyPr/>
        <a:lstStyle/>
        <a:p>
          <a:endParaRPr lang="en-US"/>
        </a:p>
      </dgm:t>
    </dgm:pt>
  </dgm:ptLst>
  <dgm:cxnLst>
    <dgm:cxn modelId="{9D2FBEF9-831E-4ED5-802B-269287CF7F09}" srcId="{8CD664EF-76CD-4F92-9F0E-00E988B0EF36}" destId="{5C837F6E-A03B-41B1-987F-CDEE4FBFF0A1}" srcOrd="3" destOrd="0" parTransId="{D35C8292-A051-4B31-81AB-F037AF086FDB}" sibTransId="{214BFDE1-3242-49C6-9996-147BC1DB11F0}"/>
    <dgm:cxn modelId="{125D37F0-3BA3-44F9-829E-9D019C8CDA9A}" type="presOf" srcId="{CB01DEE7-EDE8-4255-94D7-D34E833AEBBD}" destId="{5FDA1BB3-F50A-41A0-9475-F9D70561FB98}" srcOrd="0" destOrd="0" presId="urn:microsoft.com/office/officeart/2018/2/layout/IconVerticalSolidList"/>
    <dgm:cxn modelId="{0C25282E-49C9-453F-A48F-3A04C79DDB54}" type="presOf" srcId="{FF833609-897D-4F3A-BD00-D0D0B7EE71E8}" destId="{B173E7F7-0128-4DEF-9D39-373D6D56BD60}" srcOrd="0" destOrd="0" presId="urn:microsoft.com/office/officeart/2018/2/layout/IconVerticalSolidList"/>
    <dgm:cxn modelId="{D22D6C3B-6F1E-40A1-9932-1DC2677412B7}" srcId="{8CD664EF-76CD-4F92-9F0E-00E988B0EF36}" destId="{7639DD00-376F-4BF0-A199-D91832A023FE}" srcOrd="2" destOrd="0" parTransId="{1C652DBC-4698-413C-B5EA-1535A03B9480}" sibTransId="{41CC3A70-AE7C-411B-A1D9-29BDDF41EA70}"/>
    <dgm:cxn modelId="{805EABEF-FE64-47AD-A707-4D4E296DC9F4}" srcId="{8CD664EF-76CD-4F92-9F0E-00E988B0EF36}" destId="{CB01DEE7-EDE8-4255-94D7-D34E833AEBBD}" srcOrd="1" destOrd="0" parTransId="{C24D2099-A2D6-4EB4-81AE-6E2B5963048A}" sibTransId="{4FE6C3D3-98A4-4F30-91D1-C7C8A21434A3}"/>
    <dgm:cxn modelId="{95D9731D-6770-4D9F-BCE5-706DFE67EB1A}" type="presOf" srcId="{5C837F6E-A03B-41B1-987F-CDEE4FBFF0A1}" destId="{64DCF38B-2B35-4745-A20D-0DE8471BA1AC}" srcOrd="0" destOrd="0" presId="urn:microsoft.com/office/officeart/2018/2/layout/IconVerticalSolidList"/>
    <dgm:cxn modelId="{60D42A7F-CAEA-42EA-B535-551723673F3F}" type="presOf" srcId="{7639DD00-376F-4BF0-A199-D91832A023FE}" destId="{F670FB24-161F-4673-AA76-660867C5C1FD}" srcOrd="0" destOrd="0" presId="urn:microsoft.com/office/officeart/2018/2/layout/IconVerticalSolidList"/>
    <dgm:cxn modelId="{DC5D18E3-B7F4-47DD-93CD-1C1577AE34A6}" srcId="{8CD664EF-76CD-4F92-9F0E-00E988B0EF36}" destId="{FF833609-897D-4F3A-BD00-D0D0B7EE71E8}" srcOrd="0" destOrd="0" parTransId="{5F824531-24B2-4FBC-A62F-387FE33430F5}" sibTransId="{AF18D4DD-5D3E-4B45-B61C-2120DA149D93}"/>
    <dgm:cxn modelId="{A9E45863-743F-4EEE-AB41-8C21BDCE0076}" type="presOf" srcId="{8CD664EF-76CD-4F92-9F0E-00E988B0EF36}" destId="{7B823629-443E-40C4-800E-C52329FCCD91}" srcOrd="0" destOrd="0" presId="urn:microsoft.com/office/officeart/2018/2/layout/IconVerticalSolidList"/>
    <dgm:cxn modelId="{0F699064-B062-4271-8F0C-47074FF2A7A9}" type="presParOf" srcId="{7B823629-443E-40C4-800E-C52329FCCD91}" destId="{D7542A5D-2B90-42AF-8FBB-B75E301B6E5B}" srcOrd="0" destOrd="0" presId="urn:microsoft.com/office/officeart/2018/2/layout/IconVerticalSolidList"/>
    <dgm:cxn modelId="{32F6C8A2-0621-44A9-9BC3-32E81A7E19B6}" type="presParOf" srcId="{D7542A5D-2B90-42AF-8FBB-B75E301B6E5B}" destId="{F817E806-74EF-49FF-9F06-16D88337C063}" srcOrd="0" destOrd="0" presId="urn:microsoft.com/office/officeart/2018/2/layout/IconVerticalSolidList"/>
    <dgm:cxn modelId="{A5F27EB7-4063-450F-94D9-4C02C47CBF25}" type="presParOf" srcId="{D7542A5D-2B90-42AF-8FBB-B75E301B6E5B}" destId="{372A9E47-C5E4-4D72-BBC0-41CFB65175CA}" srcOrd="1" destOrd="0" presId="urn:microsoft.com/office/officeart/2018/2/layout/IconVerticalSolidList"/>
    <dgm:cxn modelId="{42771FCE-39EE-45B9-AF6F-4AF55437745C}" type="presParOf" srcId="{D7542A5D-2B90-42AF-8FBB-B75E301B6E5B}" destId="{C5749F0C-57E2-49FD-A610-6C5F23DFB55C}" srcOrd="2" destOrd="0" presId="urn:microsoft.com/office/officeart/2018/2/layout/IconVerticalSolidList"/>
    <dgm:cxn modelId="{12C5C89F-743B-4FFD-94E8-4A69FA422C64}" type="presParOf" srcId="{D7542A5D-2B90-42AF-8FBB-B75E301B6E5B}" destId="{B173E7F7-0128-4DEF-9D39-373D6D56BD60}" srcOrd="3" destOrd="0" presId="urn:microsoft.com/office/officeart/2018/2/layout/IconVerticalSolidList"/>
    <dgm:cxn modelId="{E6E86429-4324-41FA-A2FE-502C2EC4CAF1}" type="presParOf" srcId="{7B823629-443E-40C4-800E-C52329FCCD91}" destId="{B297821D-5304-4E32-A743-7A8D9C52F42D}" srcOrd="1" destOrd="0" presId="urn:microsoft.com/office/officeart/2018/2/layout/IconVerticalSolidList"/>
    <dgm:cxn modelId="{BE3D47ED-E3CB-46C9-A8FA-F024B7F6128D}" type="presParOf" srcId="{7B823629-443E-40C4-800E-C52329FCCD91}" destId="{F383CFD4-EEA5-456D-8D4D-AE9CECB82EA0}" srcOrd="2" destOrd="0" presId="urn:microsoft.com/office/officeart/2018/2/layout/IconVerticalSolidList"/>
    <dgm:cxn modelId="{43D0F198-0077-431B-9CD6-0F2665A2F1A2}" type="presParOf" srcId="{F383CFD4-EEA5-456D-8D4D-AE9CECB82EA0}" destId="{F2AE82B5-03F1-43A6-BED4-6A097D7017CD}" srcOrd="0" destOrd="0" presId="urn:microsoft.com/office/officeart/2018/2/layout/IconVerticalSolidList"/>
    <dgm:cxn modelId="{B89C8B31-23DB-4CB3-BF0D-D6911CCA82CD}" type="presParOf" srcId="{F383CFD4-EEA5-456D-8D4D-AE9CECB82EA0}" destId="{50EAD3A4-FF78-4A1F-8121-64E0D5F39949}" srcOrd="1" destOrd="0" presId="urn:microsoft.com/office/officeart/2018/2/layout/IconVerticalSolidList"/>
    <dgm:cxn modelId="{E5093B7E-3128-4D95-B225-0A5846953FB0}" type="presParOf" srcId="{F383CFD4-EEA5-456D-8D4D-AE9CECB82EA0}" destId="{21503F4D-6819-4B77-8EA8-23002BEE7749}" srcOrd="2" destOrd="0" presId="urn:microsoft.com/office/officeart/2018/2/layout/IconVerticalSolidList"/>
    <dgm:cxn modelId="{2CCB7A50-4E0A-49FA-B96B-AE0D212233FA}" type="presParOf" srcId="{F383CFD4-EEA5-456D-8D4D-AE9CECB82EA0}" destId="{5FDA1BB3-F50A-41A0-9475-F9D70561FB98}" srcOrd="3" destOrd="0" presId="urn:microsoft.com/office/officeart/2018/2/layout/IconVerticalSolidList"/>
    <dgm:cxn modelId="{7D079A83-DB7E-4A65-9785-357137239552}" type="presParOf" srcId="{7B823629-443E-40C4-800E-C52329FCCD91}" destId="{6388AED7-9756-430B-8F4B-7EE55C089509}" srcOrd="3" destOrd="0" presId="urn:microsoft.com/office/officeart/2018/2/layout/IconVerticalSolidList"/>
    <dgm:cxn modelId="{2DF21287-D879-4E6E-9382-2E03835458E6}" type="presParOf" srcId="{7B823629-443E-40C4-800E-C52329FCCD91}" destId="{67F929D5-79C8-4082-B6DA-AA029A5CF6DB}" srcOrd="4" destOrd="0" presId="urn:microsoft.com/office/officeart/2018/2/layout/IconVerticalSolidList"/>
    <dgm:cxn modelId="{15D23A24-9378-40D2-BD7D-F03BCD4CCFB3}" type="presParOf" srcId="{67F929D5-79C8-4082-B6DA-AA029A5CF6DB}" destId="{CC417EE5-367E-4830-B551-29613C86DA40}" srcOrd="0" destOrd="0" presId="urn:microsoft.com/office/officeart/2018/2/layout/IconVerticalSolidList"/>
    <dgm:cxn modelId="{0D689B36-B10C-47D4-9F41-4A4FE4F9660E}" type="presParOf" srcId="{67F929D5-79C8-4082-B6DA-AA029A5CF6DB}" destId="{38B7F022-101C-4A03-BE8A-5AD15018FE4E}" srcOrd="1" destOrd="0" presId="urn:microsoft.com/office/officeart/2018/2/layout/IconVerticalSolidList"/>
    <dgm:cxn modelId="{E4775D4E-A1E2-48C7-9FB7-F6ABE210E181}" type="presParOf" srcId="{67F929D5-79C8-4082-B6DA-AA029A5CF6DB}" destId="{07B06377-2926-43DB-87E2-AEDFBBDABFF5}" srcOrd="2" destOrd="0" presId="urn:microsoft.com/office/officeart/2018/2/layout/IconVerticalSolidList"/>
    <dgm:cxn modelId="{B351BE20-2933-405D-AFF1-2731C75B91E6}" type="presParOf" srcId="{67F929D5-79C8-4082-B6DA-AA029A5CF6DB}" destId="{F670FB24-161F-4673-AA76-660867C5C1FD}" srcOrd="3" destOrd="0" presId="urn:microsoft.com/office/officeart/2018/2/layout/IconVerticalSolidList"/>
    <dgm:cxn modelId="{CD50D969-0363-421D-BE6E-12708EE0D17E}" type="presParOf" srcId="{7B823629-443E-40C4-800E-C52329FCCD91}" destId="{C7546AA0-CAA7-435C-ACA2-588203579ACC}" srcOrd="5" destOrd="0" presId="urn:microsoft.com/office/officeart/2018/2/layout/IconVerticalSolidList"/>
    <dgm:cxn modelId="{853E0354-DE47-4833-9B1A-11102AED773E}" type="presParOf" srcId="{7B823629-443E-40C4-800E-C52329FCCD91}" destId="{63286EDA-6E1A-429A-B69F-A1995C02FDEF}" srcOrd="6" destOrd="0" presId="urn:microsoft.com/office/officeart/2018/2/layout/IconVerticalSolidList"/>
    <dgm:cxn modelId="{A6E01235-D1D7-45EF-AF49-850235FC7DB2}" type="presParOf" srcId="{63286EDA-6E1A-429A-B69F-A1995C02FDEF}" destId="{5894317E-CE60-4674-A17C-688C579AB331}" srcOrd="0" destOrd="0" presId="urn:microsoft.com/office/officeart/2018/2/layout/IconVerticalSolidList"/>
    <dgm:cxn modelId="{0B73D862-DEA8-4DB0-A29D-8A7F40160C75}" type="presParOf" srcId="{63286EDA-6E1A-429A-B69F-A1995C02FDEF}" destId="{F255AAC2-377F-489C-ABBD-1F22E909086C}" srcOrd="1" destOrd="0" presId="urn:microsoft.com/office/officeart/2018/2/layout/IconVerticalSolidList"/>
    <dgm:cxn modelId="{9359D973-6E20-49A9-9893-AAD96E4854AF}" type="presParOf" srcId="{63286EDA-6E1A-429A-B69F-A1995C02FDEF}" destId="{0E16E1B6-D347-47DF-A695-BEBC6268D302}" srcOrd="2" destOrd="0" presId="urn:microsoft.com/office/officeart/2018/2/layout/IconVerticalSolidList"/>
    <dgm:cxn modelId="{F71A79D3-3B21-475B-81DE-CCDB9CA8B3B7}" type="presParOf" srcId="{63286EDA-6E1A-429A-B69F-A1995C02FDEF}" destId="{64DCF38B-2B35-4745-A20D-0DE8471BA1A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7E806-74EF-49FF-9F06-16D88337C063}">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2A9E47-C5E4-4D72-BBC0-41CFB65175CA}">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73E7F7-0128-4DEF-9D39-373D6D56BD60}">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977900">
            <a:lnSpc>
              <a:spcPct val="100000"/>
            </a:lnSpc>
            <a:spcBef>
              <a:spcPct val="0"/>
            </a:spcBef>
            <a:spcAft>
              <a:spcPct val="35000"/>
            </a:spcAft>
          </a:pPr>
          <a:r>
            <a:rPr lang="en-US" sz="2200" b="1" kern="1200"/>
            <a:t>1. </a:t>
          </a:r>
          <a:r>
            <a:rPr lang="en-US" sz="2200" kern="1200"/>
            <a:t>Cartilage in the external ear</a:t>
          </a:r>
        </a:p>
      </dsp:txBody>
      <dsp:txXfrm>
        <a:off x="1429899" y="2442"/>
        <a:ext cx="5083704" cy="1238008"/>
      </dsp:txXfrm>
    </dsp:sp>
    <dsp:sp modelId="{F2AE82B5-03F1-43A6-BED4-6A097D7017CD}">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EAD3A4-FF78-4A1F-8121-64E0D5F39949}">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DA1BB3-F50A-41A0-9475-F9D70561FB98}">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977900">
            <a:lnSpc>
              <a:spcPct val="100000"/>
            </a:lnSpc>
            <a:spcBef>
              <a:spcPct val="0"/>
            </a:spcBef>
            <a:spcAft>
              <a:spcPct val="35000"/>
            </a:spcAft>
          </a:pPr>
          <a:r>
            <a:rPr lang="en-US" sz="2200" b="1" kern="1200" dirty="0"/>
            <a:t>2. </a:t>
          </a:r>
          <a:r>
            <a:rPr lang="en-US" sz="2200" kern="1200" dirty="0"/>
            <a:t>Cartilages in the nose</a:t>
          </a:r>
        </a:p>
      </dsp:txBody>
      <dsp:txXfrm>
        <a:off x="1429899" y="1549953"/>
        <a:ext cx="5083704" cy="1238008"/>
      </dsp:txXfrm>
    </dsp:sp>
    <dsp:sp modelId="{CC417EE5-367E-4830-B551-29613C86DA40}">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B7F022-101C-4A03-BE8A-5AD15018FE4E}">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70FB24-161F-4673-AA76-660867C5C1FD}">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977900">
            <a:lnSpc>
              <a:spcPct val="100000"/>
            </a:lnSpc>
            <a:spcBef>
              <a:spcPct val="0"/>
            </a:spcBef>
            <a:spcAft>
              <a:spcPct val="35000"/>
            </a:spcAft>
          </a:pPr>
          <a:r>
            <a:rPr lang="en-US" sz="2200" b="1" kern="1200" dirty="0"/>
            <a:t>3. Articular cartilages, </a:t>
          </a:r>
          <a:r>
            <a:rPr lang="en-US" sz="2200" kern="1200" dirty="0"/>
            <a:t>which cover the ends of most bones at movable joints</a:t>
          </a:r>
        </a:p>
      </dsp:txBody>
      <dsp:txXfrm>
        <a:off x="1429899" y="3097464"/>
        <a:ext cx="5083704" cy="1238008"/>
      </dsp:txXfrm>
    </dsp:sp>
    <dsp:sp modelId="{5894317E-CE60-4674-A17C-688C579AB331}">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55AAC2-377F-489C-ABBD-1F22E909086C}">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DCF38B-2B35-4745-A20D-0DE8471BA1AC}">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977900">
            <a:lnSpc>
              <a:spcPct val="100000"/>
            </a:lnSpc>
            <a:spcBef>
              <a:spcPct val="0"/>
            </a:spcBef>
            <a:spcAft>
              <a:spcPct val="35000"/>
            </a:spcAft>
          </a:pPr>
          <a:r>
            <a:rPr lang="en-US" sz="2200" b="1" kern="1200" dirty="0"/>
            <a:t>4. Costal cartilages, </a:t>
          </a:r>
          <a:r>
            <a:rPr lang="en-US" sz="2200" kern="1200" dirty="0"/>
            <a:t>which connect the ribs to the sternum (breastbone)</a:t>
          </a:r>
        </a:p>
      </dsp:txBody>
      <dsp:txXfrm>
        <a:off x="1429899" y="4644974"/>
        <a:ext cx="5083704" cy="123800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0DDE-B90B-4B06-841B-E9AF7A50B4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34A030-1EA4-4D07-9EB2-8E0AAF2A08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45BA6D-7BFC-423A-BF43-EFBA898001A7}"/>
              </a:ext>
            </a:extLst>
          </p:cNvPr>
          <p:cNvSpPr>
            <a:spLocks noGrp="1"/>
          </p:cNvSpPr>
          <p:nvPr>
            <p:ph type="dt" sz="half" idx="10"/>
          </p:nvPr>
        </p:nvSpPr>
        <p:spPr/>
        <p:txBody>
          <a:bodyPr/>
          <a:lstStyle/>
          <a:p>
            <a:fld id="{D08F644B-92A4-4B01-B7F4-10EFAC143E46}" type="datetimeFigureOut">
              <a:rPr lang="en-US" smtClean="0"/>
              <a:t>2/18/2020</a:t>
            </a:fld>
            <a:endParaRPr lang="en-US"/>
          </a:p>
        </p:txBody>
      </p:sp>
      <p:sp>
        <p:nvSpPr>
          <p:cNvPr id="5" name="Footer Placeholder 4">
            <a:extLst>
              <a:ext uri="{FF2B5EF4-FFF2-40B4-BE49-F238E27FC236}">
                <a16:creationId xmlns:a16="http://schemas.microsoft.com/office/drawing/2014/main" id="{492FCAC8-DB66-44EC-B432-0E975FCD4C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E54CFB-936E-4EDB-ACBD-5A45EF0EF181}"/>
              </a:ext>
            </a:extLst>
          </p:cNvPr>
          <p:cNvSpPr>
            <a:spLocks noGrp="1"/>
          </p:cNvSpPr>
          <p:nvPr>
            <p:ph type="sldNum" sz="quarter" idx="12"/>
          </p:nvPr>
        </p:nvSpPr>
        <p:spPr/>
        <p:txBody>
          <a:bodyPr/>
          <a:lstStyle/>
          <a:p>
            <a:fld id="{6046C865-AE8D-430A-9D52-C0741D6E6831}" type="slidenum">
              <a:rPr lang="en-US" smtClean="0"/>
              <a:t>‹#›</a:t>
            </a:fld>
            <a:endParaRPr lang="en-US"/>
          </a:p>
        </p:txBody>
      </p:sp>
    </p:spTree>
    <p:extLst>
      <p:ext uri="{BB962C8B-B14F-4D97-AF65-F5344CB8AC3E}">
        <p14:creationId xmlns:p14="http://schemas.microsoft.com/office/powerpoint/2010/main" val="3922036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69702-6C2B-433E-82CA-0F8CF58BD7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1E6DE4-AFCA-4B79-B888-A3349B56FB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BE8F5D-F9F2-409F-9B0C-F8DD01EB4DF3}"/>
              </a:ext>
            </a:extLst>
          </p:cNvPr>
          <p:cNvSpPr>
            <a:spLocks noGrp="1"/>
          </p:cNvSpPr>
          <p:nvPr>
            <p:ph type="dt" sz="half" idx="10"/>
          </p:nvPr>
        </p:nvSpPr>
        <p:spPr/>
        <p:txBody>
          <a:bodyPr/>
          <a:lstStyle/>
          <a:p>
            <a:fld id="{D08F644B-92A4-4B01-B7F4-10EFAC143E46}" type="datetimeFigureOut">
              <a:rPr lang="en-US" smtClean="0"/>
              <a:t>2/18/2020</a:t>
            </a:fld>
            <a:endParaRPr lang="en-US"/>
          </a:p>
        </p:txBody>
      </p:sp>
      <p:sp>
        <p:nvSpPr>
          <p:cNvPr id="5" name="Footer Placeholder 4">
            <a:extLst>
              <a:ext uri="{FF2B5EF4-FFF2-40B4-BE49-F238E27FC236}">
                <a16:creationId xmlns:a16="http://schemas.microsoft.com/office/drawing/2014/main" id="{A141C81E-8020-40BC-92F8-AA5661EEC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974083-4282-4FD8-A567-75C9EC61DA1A}"/>
              </a:ext>
            </a:extLst>
          </p:cNvPr>
          <p:cNvSpPr>
            <a:spLocks noGrp="1"/>
          </p:cNvSpPr>
          <p:nvPr>
            <p:ph type="sldNum" sz="quarter" idx="12"/>
          </p:nvPr>
        </p:nvSpPr>
        <p:spPr/>
        <p:txBody>
          <a:bodyPr/>
          <a:lstStyle/>
          <a:p>
            <a:fld id="{6046C865-AE8D-430A-9D52-C0741D6E6831}" type="slidenum">
              <a:rPr lang="en-US" smtClean="0"/>
              <a:t>‹#›</a:t>
            </a:fld>
            <a:endParaRPr lang="en-US"/>
          </a:p>
        </p:txBody>
      </p:sp>
    </p:spTree>
    <p:extLst>
      <p:ext uri="{BB962C8B-B14F-4D97-AF65-F5344CB8AC3E}">
        <p14:creationId xmlns:p14="http://schemas.microsoft.com/office/powerpoint/2010/main" val="3388651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A67D99-0323-43D7-B085-D02CBB0221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5EB86F-7456-4E90-A8BA-35C90548D1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D840D4-45D3-4B83-A396-171456135663}"/>
              </a:ext>
            </a:extLst>
          </p:cNvPr>
          <p:cNvSpPr>
            <a:spLocks noGrp="1"/>
          </p:cNvSpPr>
          <p:nvPr>
            <p:ph type="dt" sz="half" idx="10"/>
          </p:nvPr>
        </p:nvSpPr>
        <p:spPr/>
        <p:txBody>
          <a:bodyPr/>
          <a:lstStyle/>
          <a:p>
            <a:fld id="{D08F644B-92A4-4B01-B7F4-10EFAC143E46}" type="datetimeFigureOut">
              <a:rPr lang="en-US" smtClean="0"/>
              <a:t>2/18/2020</a:t>
            </a:fld>
            <a:endParaRPr lang="en-US"/>
          </a:p>
        </p:txBody>
      </p:sp>
      <p:sp>
        <p:nvSpPr>
          <p:cNvPr id="5" name="Footer Placeholder 4">
            <a:extLst>
              <a:ext uri="{FF2B5EF4-FFF2-40B4-BE49-F238E27FC236}">
                <a16:creationId xmlns:a16="http://schemas.microsoft.com/office/drawing/2014/main" id="{00DE0B12-7A90-4E1D-B831-70E7558DD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3EF99-99BB-40F3-9B9D-4E9611D59948}"/>
              </a:ext>
            </a:extLst>
          </p:cNvPr>
          <p:cNvSpPr>
            <a:spLocks noGrp="1"/>
          </p:cNvSpPr>
          <p:nvPr>
            <p:ph type="sldNum" sz="quarter" idx="12"/>
          </p:nvPr>
        </p:nvSpPr>
        <p:spPr/>
        <p:txBody>
          <a:bodyPr/>
          <a:lstStyle/>
          <a:p>
            <a:fld id="{6046C865-AE8D-430A-9D52-C0741D6E6831}" type="slidenum">
              <a:rPr lang="en-US" smtClean="0"/>
              <a:t>‹#›</a:t>
            </a:fld>
            <a:endParaRPr lang="en-US"/>
          </a:p>
        </p:txBody>
      </p:sp>
    </p:spTree>
    <p:extLst>
      <p:ext uri="{BB962C8B-B14F-4D97-AF65-F5344CB8AC3E}">
        <p14:creationId xmlns:p14="http://schemas.microsoft.com/office/powerpoint/2010/main" val="2118289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E360-77C2-4CBC-BA47-F0BB32522E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B73440-57D4-416C-AFBB-E18988FB93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175D3-7426-4E8F-88A0-CC0131D22765}"/>
              </a:ext>
            </a:extLst>
          </p:cNvPr>
          <p:cNvSpPr>
            <a:spLocks noGrp="1"/>
          </p:cNvSpPr>
          <p:nvPr>
            <p:ph type="dt" sz="half" idx="10"/>
          </p:nvPr>
        </p:nvSpPr>
        <p:spPr/>
        <p:txBody>
          <a:bodyPr/>
          <a:lstStyle/>
          <a:p>
            <a:fld id="{D08F644B-92A4-4B01-B7F4-10EFAC143E46}" type="datetimeFigureOut">
              <a:rPr lang="en-US" smtClean="0"/>
              <a:t>2/18/2020</a:t>
            </a:fld>
            <a:endParaRPr lang="en-US"/>
          </a:p>
        </p:txBody>
      </p:sp>
      <p:sp>
        <p:nvSpPr>
          <p:cNvPr id="5" name="Footer Placeholder 4">
            <a:extLst>
              <a:ext uri="{FF2B5EF4-FFF2-40B4-BE49-F238E27FC236}">
                <a16:creationId xmlns:a16="http://schemas.microsoft.com/office/drawing/2014/main" id="{7D675843-5EBA-4BD7-9DE8-62C6F3FD5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1921EC-1782-49EA-96F2-394EE0E1CC64}"/>
              </a:ext>
            </a:extLst>
          </p:cNvPr>
          <p:cNvSpPr>
            <a:spLocks noGrp="1"/>
          </p:cNvSpPr>
          <p:nvPr>
            <p:ph type="sldNum" sz="quarter" idx="12"/>
          </p:nvPr>
        </p:nvSpPr>
        <p:spPr/>
        <p:txBody>
          <a:bodyPr/>
          <a:lstStyle/>
          <a:p>
            <a:fld id="{6046C865-AE8D-430A-9D52-C0741D6E6831}" type="slidenum">
              <a:rPr lang="en-US" smtClean="0"/>
              <a:t>‹#›</a:t>
            </a:fld>
            <a:endParaRPr lang="en-US"/>
          </a:p>
        </p:txBody>
      </p:sp>
    </p:spTree>
    <p:extLst>
      <p:ext uri="{BB962C8B-B14F-4D97-AF65-F5344CB8AC3E}">
        <p14:creationId xmlns:p14="http://schemas.microsoft.com/office/powerpoint/2010/main" val="4052954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6AC94-36A7-4464-925F-FDA046F1C4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CB7551-C1FC-4C67-9A65-06737897C2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1FABBE-8090-4546-BF66-641DB29A2C23}"/>
              </a:ext>
            </a:extLst>
          </p:cNvPr>
          <p:cNvSpPr>
            <a:spLocks noGrp="1"/>
          </p:cNvSpPr>
          <p:nvPr>
            <p:ph type="dt" sz="half" idx="10"/>
          </p:nvPr>
        </p:nvSpPr>
        <p:spPr/>
        <p:txBody>
          <a:bodyPr/>
          <a:lstStyle/>
          <a:p>
            <a:fld id="{D08F644B-92A4-4B01-B7F4-10EFAC143E46}" type="datetimeFigureOut">
              <a:rPr lang="en-US" smtClean="0"/>
              <a:t>2/18/2020</a:t>
            </a:fld>
            <a:endParaRPr lang="en-US"/>
          </a:p>
        </p:txBody>
      </p:sp>
      <p:sp>
        <p:nvSpPr>
          <p:cNvPr id="5" name="Footer Placeholder 4">
            <a:extLst>
              <a:ext uri="{FF2B5EF4-FFF2-40B4-BE49-F238E27FC236}">
                <a16:creationId xmlns:a16="http://schemas.microsoft.com/office/drawing/2014/main" id="{0286A82F-A535-4A59-911F-93A06082E1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8D87E6-596C-409D-B5D0-73DB81D5EE03}"/>
              </a:ext>
            </a:extLst>
          </p:cNvPr>
          <p:cNvSpPr>
            <a:spLocks noGrp="1"/>
          </p:cNvSpPr>
          <p:nvPr>
            <p:ph type="sldNum" sz="quarter" idx="12"/>
          </p:nvPr>
        </p:nvSpPr>
        <p:spPr/>
        <p:txBody>
          <a:bodyPr/>
          <a:lstStyle/>
          <a:p>
            <a:fld id="{6046C865-AE8D-430A-9D52-C0741D6E6831}" type="slidenum">
              <a:rPr lang="en-US" smtClean="0"/>
              <a:t>‹#›</a:t>
            </a:fld>
            <a:endParaRPr lang="en-US"/>
          </a:p>
        </p:txBody>
      </p:sp>
    </p:spTree>
    <p:extLst>
      <p:ext uri="{BB962C8B-B14F-4D97-AF65-F5344CB8AC3E}">
        <p14:creationId xmlns:p14="http://schemas.microsoft.com/office/powerpoint/2010/main" val="338974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0E762-38FE-412F-990A-3BA4651708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827943-942D-4AE3-9DEB-823DD901C2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FE1F5E-90C1-484A-B058-17E1CE6871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07EB1F-9357-4991-995C-85C2A87EE8A7}"/>
              </a:ext>
            </a:extLst>
          </p:cNvPr>
          <p:cNvSpPr>
            <a:spLocks noGrp="1"/>
          </p:cNvSpPr>
          <p:nvPr>
            <p:ph type="dt" sz="half" idx="10"/>
          </p:nvPr>
        </p:nvSpPr>
        <p:spPr/>
        <p:txBody>
          <a:bodyPr/>
          <a:lstStyle/>
          <a:p>
            <a:fld id="{D08F644B-92A4-4B01-B7F4-10EFAC143E46}" type="datetimeFigureOut">
              <a:rPr lang="en-US" smtClean="0"/>
              <a:t>2/18/2020</a:t>
            </a:fld>
            <a:endParaRPr lang="en-US"/>
          </a:p>
        </p:txBody>
      </p:sp>
      <p:sp>
        <p:nvSpPr>
          <p:cNvPr id="6" name="Footer Placeholder 5">
            <a:extLst>
              <a:ext uri="{FF2B5EF4-FFF2-40B4-BE49-F238E27FC236}">
                <a16:creationId xmlns:a16="http://schemas.microsoft.com/office/drawing/2014/main" id="{379FD34E-7992-4CF8-B1EE-F7D0C6F615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E17CFF-66CC-4395-91F4-F17A9E592A1E}"/>
              </a:ext>
            </a:extLst>
          </p:cNvPr>
          <p:cNvSpPr>
            <a:spLocks noGrp="1"/>
          </p:cNvSpPr>
          <p:nvPr>
            <p:ph type="sldNum" sz="quarter" idx="12"/>
          </p:nvPr>
        </p:nvSpPr>
        <p:spPr/>
        <p:txBody>
          <a:bodyPr/>
          <a:lstStyle/>
          <a:p>
            <a:fld id="{6046C865-AE8D-430A-9D52-C0741D6E6831}" type="slidenum">
              <a:rPr lang="en-US" smtClean="0"/>
              <a:t>‹#›</a:t>
            </a:fld>
            <a:endParaRPr lang="en-US"/>
          </a:p>
        </p:txBody>
      </p:sp>
    </p:spTree>
    <p:extLst>
      <p:ext uri="{BB962C8B-B14F-4D97-AF65-F5344CB8AC3E}">
        <p14:creationId xmlns:p14="http://schemas.microsoft.com/office/powerpoint/2010/main" val="3748571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CF49D-9C8E-48B9-A20D-82CE60858E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1B7F20-3130-48B8-AC54-12C3AC801C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813ADF-116C-49A5-980F-DD0A438AF3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A78A4E-C7BB-40E1-B670-42A482442F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644B1C-BD45-479A-A4A0-9AC2A567EF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E67019-DB31-47C9-92BB-3DD7916D4029}"/>
              </a:ext>
            </a:extLst>
          </p:cNvPr>
          <p:cNvSpPr>
            <a:spLocks noGrp="1"/>
          </p:cNvSpPr>
          <p:nvPr>
            <p:ph type="dt" sz="half" idx="10"/>
          </p:nvPr>
        </p:nvSpPr>
        <p:spPr/>
        <p:txBody>
          <a:bodyPr/>
          <a:lstStyle/>
          <a:p>
            <a:fld id="{D08F644B-92A4-4B01-B7F4-10EFAC143E46}" type="datetimeFigureOut">
              <a:rPr lang="en-US" smtClean="0"/>
              <a:t>2/18/2020</a:t>
            </a:fld>
            <a:endParaRPr lang="en-US"/>
          </a:p>
        </p:txBody>
      </p:sp>
      <p:sp>
        <p:nvSpPr>
          <p:cNvPr id="8" name="Footer Placeholder 7">
            <a:extLst>
              <a:ext uri="{FF2B5EF4-FFF2-40B4-BE49-F238E27FC236}">
                <a16:creationId xmlns:a16="http://schemas.microsoft.com/office/drawing/2014/main" id="{42CBC9A4-84CE-45EF-8DAA-8C9314036A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E14A4E-D08B-4484-B9F7-CD58C543A3E9}"/>
              </a:ext>
            </a:extLst>
          </p:cNvPr>
          <p:cNvSpPr>
            <a:spLocks noGrp="1"/>
          </p:cNvSpPr>
          <p:nvPr>
            <p:ph type="sldNum" sz="quarter" idx="12"/>
          </p:nvPr>
        </p:nvSpPr>
        <p:spPr/>
        <p:txBody>
          <a:bodyPr/>
          <a:lstStyle/>
          <a:p>
            <a:fld id="{6046C865-AE8D-430A-9D52-C0741D6E6831}" type="slidenum">
              <a:rPr lang="en-US" smtClean="0"/>
              <a:t>‹#›</a:t>
            </a:fld>
            <a:endParaRPr lang="en-US"/>
          </a:p>
        </p:txBody>
      </p:sp>
    </p:spTree>
    <p:extLst>
      <p:ext uri="{BB962C8B-B14F-4D97-AF65-F5344CB8AC3E}">
        <p14:creationId xmlns:p14="http://schemas.microsoft.com/office/powerpoint/2010/main" val="4072424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C5FAF-6194-4DE1-8A04-2B575F1372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A06EED-0398-4F44-9576-8FF023832379}"/>
              </a:ext>
            </a:extLst>
          </p:cNvPr>
          <p:cNvSpPr>
            <a:spLocks noGrp="1"/>
          </p:cNvSpPr>
          <p:nvPr>
            <p:ph type="dt" sz="half" idx="10"/>
          </p:nvPr>
        </p:nvSpPr>
        <p:spPr/>
        <p:txBody>
          <a:bodyPr/>
          <a:lstStyle/>
          <a:p>
            <a:fld id="{D08F644B-92A4-4B01-B7F4-10EFAC143E46}" type="datetimeFigureOut">
              <a:rPr lang="en-US" smtClean="0"/>
              <a:t>2/18/2020</a:t>
            </a:fld>
            <a:endParaRPr lang="en-US"/>
          </a:p>
        </p:txBody>
      </p:sp>
      <p:sp>
        <p:nvSpPr>
          <p:cNvPr id="4" name="Footer Placeholder 3">
            <a:extLst>
              <a:ext uri="{FF2B5EF4-FFF2-40B4-BE49-F238E27FC236}">
                <a16:creationId xmlns:a16="http://schemas.microsoft.com/office/drawing/2014/main" id="{1A78229F-1B16-4458-8670-2DD9155881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0424AD-E87B-4D29-A1D7-0E3C9E69351F}"/>
              </a:ext>
            </a:extLst>
          </p:cNvPr>
          <p:cNvSpPr>
            <a:spLocks noGrp="1"/>
          </p:cNvSpPr>
          <p:nvPr>
            <p:ph type="sldNum" sz="quarter" idx="12"/>
          </p:nvPr>
        </p:nvSpPr>
        <p:spPr/>
        <p:txBody>
          <a:bodyPr/>
          <a:lstStyle/>
          <a:p>
            <a:fld id="{6046C865-AE8D-430A-9D52-C0741D6E6831}" type="slidenum">
              <a:rPr lang="en-US" smtClean="0"/>
              <a:t>‹#›</a:t>
            </a:fld>
            <a:endParaRPr lang="en-US"/>
          </a:p>
        </p:txBody>
      </p:sp>
    </p:spTree>
    <p:extLst>
      <p:ext uri="{BB962C8B-B14F-4D97-AF65-F5344CB8AC3E}">
        <p14:creationId xmlns:p14="http://schemas.microsoft.com/office/powerpoint/2010/main" val="1174032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C6C63B-786A-47DC-9B18-4B866B255593}"/>
              </a:ext>
            </a:extLst>
          </p:cNvPr>
          <p:cNvSpPr>
            <a:spLocks noGrp="1"/>
          </p:cNvSpPr>
          <p:nvPr>
            <p:ph type="dt" sz="half" idx="10"/>
          </p:nvPr>
        </p:nvSpPr>
        <p:spPr/>
        <p:txBody>
          <a:bodyPr/>
          <a:lstStyle/>
          <a:p>
            <a:fld id="{D08F644B-92A4-4B01-B7F4-10EFAC143E46}" type="datetimeFigureOut">
              <a:rPr lang="en-US" smtClean="0"/>
              <a:t>2/18/2020</a:t>
            </a:fld>
            <a:endParaRPr lang="en-US"/>
          </a:p>
        </p:txBody>
      </p:sp>
      <p:sp>
        <p:nvSpPr>
          <p:cNvPr id="3" name="Footer Placeholder 2">
            <a:extLst>
              <a:ext uri="{FF2B5EF4-FFF2-40B4-BE49-F238E27FC236}">
                <a16:creationId xmlns:a16="http://schemas.microsoft.com/office/drawing/2014/main" id="{333EB43D-B290-424F-8323-06E448CDB8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DC33F7-E156-403B-A74B-2FE7A248E415}"/>
              </a:ext>
            </a:extLst>
          </p:cNvPr>
          <p:cNvSpPr>
            <a:spLocks noGrp="1"/>
          </p:cNvSpPr>
          <p:nvPr>
            <p:ph type="sldNum" sz="quarter" idx="12"/>
          </p:nvPr>
        </p:nvSpPr>
        <p:spPr/>
        <p:txBody>
          <a:bodyPr/>
          <a:lstStyle/>
          <a:p>
            <a:fld id="{6046C865-AE8D-430A-9D52-C0741D6E6831}" type="slidenum">
              <a:rPr lang="en-US" smtClean="0"/>
              <a:t>‹#›</a:t>
            </a:fld>
            <a:endParaRPr lang="en-US"/>
          </a:p>
        </p:txBody>
      </p:sp>
    </p:spTree>
    <p:extLst>
      <p:ext uri="{BB962C8B-B14F-4D97-AF65-F5344CB8AC3E}">
        <p14:creationId xmlns:p14="http://schemas.microsoft.com/office/powerpoint/2010/main" val="4086644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3838E-AFE6-465B-B065-F0F49C261F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4B8581-7720-4EB0-AD15-7C74F538BB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BCDE9A-1635-4CE4-B1C3-A52BD12F5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5A1DC3-203D-44A9-AAD7-EF4DF3E4BB80}"/>
              </a:ext>
            </a:extLst>
          </p:cNvPr>
          <p:cNvSpPr>
            <a:spLocks noGrp="1"/>
          </p:cNvSpPr>
          <p:nvPr>
            <p:ph type="dt" sz="half" idx="10"/>
          </p:nvPr>
        </p:nvSpPr>
        <p:spPr/>
        <p:txBody>
          <a:bodyPr/>
          <a:lstStyle/>
          <a:p>
            <a:fld id="{D08F644B-92A4-4B01-B7F4-10EFAC143E46}" type="datetimeFigureOut">
              <a:rPr lang="en-US" smtClean="0"/>
              <a:t>2/18/2020</a:t>
            </a:fld>
            <a:endParaRPr lang="en-US"/>
          </a:p>
        </p:txBody>
      </p:sp>
      <p:sp>
        <p:nvSpPr>
          <p:cNvPr id="6" name="Footer Placeholder 5">
            <a:extLst>
              <a:ext uri="{FF2B5EF4-FFF2-40B4-BE49-F238E27FC236}">
                <a16:creationId xmlns:a16="http://schemas.microsoft.com/office/drawing/2014/main" id="{980F6163-A6C4-4FD6-BF1D-129C885150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E35C1A-888C-42B3-B6DA-A7FF75BEF172}"/>
              </a:ext>
            </a:extLst>
          </p:cNvPr>
          <p:cNvSpPr>
            <a:spLocks noGrp="1"/>
          </p:cNvSpPr>
          <p:nvPr>
            <p:ph type="sldNum" sz="quarter" idx="12"/>
          </p:nvPr>
        </p:nvSpPr>
        <p:spPr/>
        <p:txBody>
          <a:bodyPr/>
          <a:lstStyle/>
          <a:p>
            <a:fld id="{6046C865-AE8D-430A-9D52-C0741D6E6831}" type="slidenum">
              <a:rPr lang="en-US" smtClean="0"/>
              <a:t>‹#›</a:t>
            </a:fld>
            <a:endParaRPr lang="en-US"/>
          </a:p>
        </p:txBody>
      </p:sp>
    </p:spTree>
    <p:extLst>
      <p:ext uri="{BB962C8B-B14F-4D97-AF65-F5344CB8AC3E}">
        <p14:creationId xmlns:p14="http://schemas.microsoft.com/office/powerpoint/2010/main" val="226529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37D39-5CE0-41D4-B437-9BDF3F5399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7D8D9A-70AB-4CF0-905C-7CDFDC872B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026989-BA17-4FC8-9D2F-11F632517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9D2243-2217-466E-B751-32747E96FED2}"/>
              </a:ext>
            </a:extLst>
          </p:cNvPr>
          <p:cNvSpPr>
            <a:spLocks noGrp="1"/>
          </p:cNvSpPr>
          <p:nvPr>
            <p:ph type="dt" sz="half" idx="10"/>
          </p:nvPr>
        </p:nvSpPr>
        <p:spPr/>
        <p:txBody>
          <a:bodyPr/>
          <a:lstStyle/>
          <a:p>
            <a:fld id="{D08F644B-92A4-4B01-B7F4-10EFAC143E46}" type="datetimeFigureOut">
              <a:rPr lang="en-US" smtClean="0"/>
              <a:t>2/18/2020</a:t>
            </a:fld>
            <a:endParaRPr lang="en-US"/>
          </a:p>
        </p:txBody>
      </p:sp>
      <p:sp>
        <p:nvSpPr>
          <p:cNvPr id="6" name="Footer Placeholder 5">
            <a:extLst>
              <a:ext uri="{FF2B5EF4-FFF2-40B4-BE49-F238E27FC236}">
                <a16:creationId xmlns:a16="http://schemas.microsoft.com/office/drawing/2014/main" id="{5E6E73B7-545A-476E-8303-EA1A132E6D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F97A19-C22E-47EA-B767-7B0179F8A45D}"/>
              </a:ext>
            </a:extLst>
          </p:cNvPr>
          <p:cNvSpPr>
            <a:spLocks noGrp="1"/>
          </p:cNvSpPr>
          <p:nvPr>
            <p:ph type="sldNum" sz="quarter" idx="12"/>
          </p:nvPr>
        </p:nvSpPr>
        <p:spPr/>
        <p:txBody>
          <a:bodyPr/>
          <a:lstStyle/>
          <a:p>
            <a:fld id="{6046C865-AE8D-430A-9D52-C0741D6E6831}" type="slidenum">
              <a:rPr lang="en-US" smtClean="0"/>
              <a:t>‹#›</a:t>
            </a:fld>
            <a:endParaRPr lang="en-US"/>
          </a:p>
        </p:txBody>
      </p:sp>
    </p:spTree>
    <p:extLst>
      <p:ext uri="{BB962C8B-B14F-4D97-AF65-F5344CB8AC3E}">
        <p14:creationId xmlns:p14="http://schemas.microsoft.com/office/powerpoint/2010/main" val="1485057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B33EF4-F698-49FB-A4C4-1518A64323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2BF3E-79BD-477F-9D3D-FAC20EF399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EF575-202E-4C47-858A-2003429F3D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F644B-92A4-4B01-B7F4-10EFAC143E46}" type="datetimeFigureOut">
              <a:rPr lang="en-US" smtClean="0"/>
              <a:t>2/18/2020</a:t>
            </a:fld>
            <a:endParaRPr lang="en-US"/>
          </a:p>
        </p:txBody>
      </p:sp>
      <p:sp>
        <p:nvSpPr>
          <p:cNvPr id="5" name="Footer Placeholder 4">
            <a:extLst>
              <a:ext uri="{FF2B5EF4-FFF2-40B4-BE49-F238E27FC236}">
                <a16:creationId xmlns:a16="http://schemas.microsoft.com/office/drawing/2014/main" id="{699691AA-0B64-4914-8BB2-B6DAC56EF4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757DA-1042-4240-A9A6-9DADF8F388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6C865-AE8D-430A-9D52-C0741D6E6831}" type="slidenum">
              <a:rPr lang="en-US" smtClean="0"/>
              <a:t>‹#›</a:t>
            </a:fld>
            <a:endParaRPr lang="en-US"/>
          </a:p>
        </p:txBody>
      </p:sp>
    </p:spTree>
    <p:extLst>
      <p:ext uri="{BB962C8B-B14F-4D97-AF65-F5344CB8AC3E}">
        <p14:creationId xmlns:p14="http://schemas.microsoft.com/office/powerpoint/2010/main" val="1798161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3" Type="http://schemas.openxmlformats.org/officeDocument/2006/relationships/hyperlink" Target="https://www.scientistcindy.com/environmental-biology-laboratory.html" TargetMode="External"/><Relationship Id="rId18" Type="http://schemas.openxmlformats.org/officeDocument/2006/relationships/hyperlink" Target="https://www.scientistcindy.com/human-sexuality.html" TargetMode="External"/><Relationship Id="rId26" Type="http://schemas.openxmlformats.org/officeDocument/2006/relationships/hyperlink" Target="https://www.scientistcindy.com/fun-zone.html" TargetMode="External"/><Relationship Id="rId39" Type="http://schemas.openxmlformats.org/officeDocument/2006/relationships/image" Target="../media/image23.gif"/><Relationship Id="rId21" Type="http://schemas.openxmlformats.org/officeDocument/2006/relationships/hyperlink" Target="https://www.scientistcindy.com/histotechnology.html" TargetMode="External"/><Relationship Id="rId34" Type="http://schemas.openxmlformats.org/officeDocument/2006/relationships/hyperlink" Target="https://www.scientistcindy.com/the-muscles-of-the-limbs.html" TargetMode="External"/><Relationship Id="rId42" Type="http://schemas.openxmlformats.org/officeDocument/2006/relationships/image" Target="../media/image25.jpeg"/><Relationship Id="rId7" Type="http://schemas.openxmlformats.org/officeDocument/2006/relationships/hyperlink" Target="https://www.scientistcindy.com/physiology-lab.html" TargetMode="External"/><Relationship Id="rId2" Type="http://schemas.openxmlformats.org/officeDocument/2006/relationships/control" Target="../activeX/activeX1.xml"/><Relationship Id="rId16" Type="http://schemas.openxmlformats.org/officeDocument/2006/relationships/hyperlink" Target="https://www.scientistcindy.com/chemistry-384041-737448-498376-605827.html" TargetMode="External"/><Relationship Id="rId20" Type="http://schemas.openxmlformats.org/officeDocument/2006/relationships/hyperlink" Target="https://www.scientistcindy.com/microbiology-laboratory.html" TargetMode="External"/><Relationship Id="rId29" Type="http://schemas.openxmlformats.org/officeDocument/2006/relationships/hyperlink" Target="https://www.scientistcindy.com/list-of-pages.html" TargetMode="External"/><Relationship Id="rId41" Type="http://schemas.openxmlformats.org/officeDocument/2006/relationships/image" Target="../media/image24.jpeg"/><Relationship Id="rId1" Type="http://schemas.openxmlformats.org/officeDocument/2006/relationships/vmlDrawing" Target="../drawings/vmlDrawing1.vml"/><Relationship Id="rId6" Type="http://schemas.openxmlformats.org/officeDocument/2006/relationships/hyperlink" Target="https://www.scientistcindy.com/physiology.html" TargetMode="External"/><Relationship Id="rId11" Type="http://schemas.openxmlformats.org/officeDocument/2006/relationships/hyperlink" Target="https://www.scientistcindy.com/collegelife-skills.html" TargetMode="External"/><Relationship Id="rId24" Type="http://schemas.openxmlformats.org/officeDocument/2006/relationships/hyperlink" Target="https://www.scientistcindy.com/the-structure-of-dna1.html" TargetMode="External"/><Relationship Id="rId32" Type="http://schemas.openxmlformats.org/officeDocument/2006/relationships/hyperlink" Target="https://www.scientistcindy.com/muscle-movements.html" TargetMode="External"/><Relationship Id="rId37" Type="http://schemas.openxmlformats.org/officeDocument/2006/relationships/hyperlink" Target="https://www.scientistcindy.com/instructions-for-taking-bio-3070.html" TargetMode="External"/><Relationship Id="rId40" Type="http://schemas.openxmlformats.org/officeDocument/2006/relationships/hyperlink" Target="https://www.scientistcindy.com/store/checkout?cart=" TargetMode="External"/><Relationship Id="rId5" Type="http://schemas.openxmlformats.org/officeDocument/2006/relationships/hyperlink" Target="https://www.scientistcindy.com/chemistry-384041-737448-498376.html" TargetMode="External"/><Relationship Id="rId15" Type="http://schemas.openxmlformats.org/officeDocument/2006/relationships/hyperlink" Target="https://www.scientistcindy.com/general-biology-laboratory.html" TargetMode="External"/><Relationship Id="rId23" Type="http://schemas.openxmlformats.org/officeDocument/2006/relationships/hyperlink" Target="https://www.scientistcindy.com/the-brain1.html" TargetMode="External"/><Relationship Id="rId28" Type="http://schemas.openxmlformats.org/officeDocument/2006/relationships/hyperlink" Target="https://www.scientistcindy.com/a-history-of-anatomy1.html" TargetMode="External"/><Relationship Id="rId36" Type="http://schemas.openxmlformats.org/officeDocument/2006/relationships/hyperlink" Target="https://www.scientistcindy.com/the-brain---anat-and-physiology.html" TargetMode="External"/><Relationship Id="rId10" Type="http://schemas.openxmlformats.org/officeDocument/2006/relationships/hyperlink" Target="https://www.scientistcindy.com/chemistry1.html" TargetMode="External"/><Relationship Id="rId19" Type="http://schemas.openxmlformats.org/officeDocument/2006/relationships/hyperlink" Target="https://www.scientistcindy.com/chemistry-384041-737448-498376-387857-111540.html" TargetMode="External"/><Relationship Id="rId31" Type="http://schemas.openxmlformats.org/officeDocument/2006/relationships/hyperlink" Target="https://www.scientistcindy.com/chemistry-of-life1.html" TargetMode="External"/><Relationship Id="rId4" Type="http://schemas.openxmlformats.org/officeDocument/2006/relationships/hyperlink" Target="https://www.scientistcindy.com/" TargetMode="External"/><Relationship Id="rId9" Type="http://schemas.openxmlformats.org/officeDocument/2006/relationships/hyperlink" Target="https://www.scientistcindy.com/biology-of-human-pregnancy.html" TargetMode="External"/><Relationship Id="rId14" Type="http://schemas.openxmlformats.org/officeDocument/2006/relationships/hyperlink" Target="https://www.scientistcindy.com/general-biology.html" TargetMode="External"/><Relationship Id="rId22" Type="http://schemas.openxmlformats.org/officeDocument/2006/relationships/hyperlink" Target="https://www.scientistcindy.com/the-brain.html" TargetMode="External"/><Relationship Id="rId27" Type="http://schemas.openxmlformats.org/officeDocument/2006/relationships/hyperlink" Target="https://www.scientistcindy.com/lab-6---the-chemistry-of-cells1.html" TargetMode="External"/><Relationship Id="rId30" Type="http://schemas.openxmlformats.org/officeDocument/2006/relationships/hyperlink" Target="https://www.scientistcindy.com/cell-membranes-and-osmosis1.html" TargetMode="External"/><Relationship Id="rId35" Type="http://schemas.openxmlformats.org/officeDocument/2006/relationships/hyperlink" Target="https://www.scientistcindy.com/nervous-tissue1.html" TargetMode="External"/><Relationship Id="rId43" Type="http://schemas.openxmlformats.org/officeDocument/2006/relationships/image" Target="../media/image22.wmf"/><Relationship Id="rId8" Type="http://schemas.openxmlformats.org/officeDocument/2006/relationships/hyperlink" Target="https://www.scientistcindy.com/chemistry-384041-737448-498376-871798-179816.html" TargetMode="External"/><Relationship Id="rId3" Type="http://schemas.openxmlformats.org/officeDocument/2006/relationships/slideLayout" Target="../slideLayouts/slideLayout1.xml"/><Relationship Id="rId12" Type="http://schemas.openxmlformats.org/officeDocument/2006/relationships/hyperlink" Target="https://www.scientistcindy.com/environmental-science.html" TargetMode="External"/><Relationship Id="rId17" Type="http://schemas.openxmlformats.org/officeDocument/2006/relationships/hyperlink" Target="https://www.scientistcindy.com/human-biology-lab.html" TargetMode="External"/><Relationship Id="rId25" Type="http://schemas.openxmlformats.org/officeDocument/2006/relationships/hyperlink" Target="https://www.scientistcindy.com/contact.html" TargetMode="External"/><Relationship Id="rId33" Type="http://schemas.openxmlformats.org/officeDocument/2006/relationships/hyperlink" Target="https://www.scientistcindy.com/the-muscles-of-the-head-trunk-and-shoulders.html" TargetMode="External"/><Relationship Id="rId38" Type="http://schemas.openxmlformats.org/officeDocument/2006/relationships/hyperlink" Target="https://www.scientistcindy.com/anatomy---sac.htm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Cartilage" TargetMode="External"/><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www.bu.edu/histology/p/03203ooa.htm" TargetMode="Externa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gif"/></Relationships>
</file>

<file path=ppt/slides/_rels/slide25.xml.rels><?xml version="1.0" encoding="UTF-8" standalone="yes"?>
<Relationships xmlns="http://schemas.openxmlformats.org/package/2006/relationships"><Relationship Id="rId3" Type="http://schemas.openxmlformats.org/officeDocument/2006/relationships/hyperlink" Target="https://medicalxpress.com/news/2010-03-weight-bearing-bone-turnover-weight-loss.html" TargetMode="External"/><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darwinandwallace.com/products/fetal-human-skeleton-cast-replica-in-glass-dome-homo-sapiens"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anatomie.unibas.ch/museum/en/sammlung/his3.html" TargetMode="External"/><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courses.lumenlearning.com/boundless-biology/chapter/bone/" TargetMode="External"/><Relationship Id="rId2" Type="http://schemas.openxmlformats.org/officeDocument/2006/relationships/image" Target="../media/image35.jpe"/><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vmicro.iusm.iu.edu/hs_vm/docs/lab2_6.htm" TargetMode="External"/><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studyblue.com/notes/note/n/final-review-flashcards/deck/16404778" TargetMode="External"/><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hyperlink" Target="http://www.auburn.edu/academic/classes/zy/hist0509/html/Lec05Bnotes-cart_bone_bloo.html" TargetMode="External"/><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studyblue.com/notes/note/n/the-skeletal-system/deck/13646075"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1F4BC0-F359-4CE7-AFF2-F089F606F466}"/>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Cartilage</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5D0164E-A509-400A-BB30-0A00D73DE2DD}"/>
              </a:ext>
            </a:extLst>
          </p:cNvPr>
          <p:cNvPicPr>
            <a:picLocks noChangeAspect="1"/>
          </p:cNvPicPr>
          <p:nvPr/>
        </p:nvPicPr>
        <p:blipFill>
          <a:blip r:embed="rId2"/>
          <a:stretch>
            <a:fillRect/>
          </a:stretch>
        </p:blipFill>
        <p:spPr>
          <a:xfrm>
            <a:off x="5585760" y="492573"/>
            <a:ext cx="5689669" cy="5880796"/>
          </a:xfrm>
          <a:prstGeom prst="rect">
            <a:avLst/>
          </a:prstGeom>
        </p:spPr>
      </p:pic>
    </p:spTree>
    <p:extLst>
      <p:ext uri="{BB962C8B-B14F-4D97-AF65-F5344CB8AC3E}">
        <p14:creationId xmlns:p14="http://schemas.microsoft.com/office/powerpoint/2010/main" val="6447180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224AB6-8F3C-4749-8A4B-764548BCB7D1}"/>
              </a:ext>
            </a:extLst>
          </p:cNvPr>
          <p:cNvSpPr>
            <a:spLocks noGrp="1"/>
          </p:cNvSpPr>
          <p:nvPr>
            <p:ph type="title"/>
          </p:nvPr>
        </p:nvSpPr>
        <p:spPr>
          <a:xfrm>
            <a:off x="643468" y="623392"/>
            <a:ext cx="3363974" cy="1607060"/>
          </a:xfrm>
          <a:prstGeom prst="ellipse">
            <a:avLst/>
          </a:prstGeom>
          <a:noFill/>
          <a:ln w="19050">
            <a:solidFill>
              <a:schemeClr val="tx1"/>
            </a:solidFill>
          </a:ln>
        </p:spPr>
        <p:txBody>
          <a:bodyPr wrap="square" anchor="ctr">
            <a:normAutofit/>
          </a:bodyPr>
          <a:lstStyle/>
          <a:p>
            <a:pPr algn="ctr"/>
            <a:r>
              <a:rPr lang="en-US" sz="2800"/>
              <a:t>Cartilage of the Skeleton</a:t>
            </a:r>
          </a:p>
        </p:txBody>
      </p:sp>
      <p:sp>
        <p:nvSpPr>
          <p:cNvPr id="3" name="Content Placeholder 2">
            <a:extLst>
              <a:ext uri="{FF2B5EF4-FFF2-40B4-BE49-F238E27FC236}">
                <a16:creationId xmlns:a16="http://schemas.microsoft.com/office/drawing/2014/main" id="{92720FF6-C913-4D2F-AA8D-6890360C1B59}"/>
              </a:ext>
            </a:extLst>
          </p:cNvPr>
          <p:cNvSpPr>
            <a:spLocks noGrp="1"/>
          </p:cNvSpPr>
          <p:nvPr>
            <p:ph idx="1"/>
          </p:nvPr>
        </p:nvSpPr>
        <p:spPr>
          <a:xfrm>
            <a:off x="643468" y="2512146"/>
            <a:ext cx="3363974" cy="3415623"/>
          </a:xfrm>
        </p:spPr>
        <p:txBody>
          <a:bodyPr>
            <a:normAutofit/>
          </a:bodyPr>
          <a:lstStyle/>
          <a:p>
            <a:pPr marL="0" indent="0">
              <a:buNone/>
            </a:pPr>
            <a:r>
              <a:rPr lang="en-US" sz="2000" dirty="0">
                <a:latin typeface="Aharoni" panose="02010803020104030203" pitchFamily="2" charset="-79"/>
                <a:cs typeface="Aharoni" panose="02010803020104030203" pitchFamily="2" charset="-79"/>
              </a:rPr>
              <a:t>Cartilage is divided into 3 types;</a:t>
            </a:r>
          </a:p>
          <a:p>
            <a:pPr marL="457200" lvl="1" indent="0">
              <a:buNone/>
            </a:pPr>
            <a:r>
              <a:rPr lang="en-US" sz="2000" dirty="0">
                <a:latin typeface="Aharoni" panose="02010803020104030203" pitchFamily="2" charset="-79"/>
                <a:cs typeface="Aharoni" panose="02010803020104030203" pitchFamily="2" charset="-79"/>
              </a:rPr>
              <a:t>1) Hyaline cartilage</a:t>
            </a:r>
          </a:p>
          <a:p>
            <a:pPr marL="457200" lvl="1" indent="0">
              <a:buNone/>
            </a:pPr>
            <a:r>
              <a:rPr lang="en-US" sz="2000" dirty="0">
                <a:latin typeface="Aharoni" panose="02010803020104030203" pitchFamily="2" charset="-79"/>
                <a:cs typeface="Aharoni" panose="02010803020104030203" pitchFamily="2" charset="-79"/>
              </a:rPr>
              <a:t>2) Elastic cartilage</a:t>
            </a:r>
          </a:p>
          <a:p>
            <a:pPr marL="457200" lvl="1" indent="0">
              <a:buNone/>
            </a:pPr>
            <a:r>
              <a:rPr lang="en-US" sz="2000" dirty="0">
                <a:latin typeface="Aharoni" panose="02010803020104030203" pitchFamily="2" charset="-79"/>
                <a:cs typeface="Aharoni" panose="02010803020104030203" pitchFamily="2" charset="-79"/>
              </a:rPr>
              <a:t>3) Fibrocartilage</a:t>
            </a:r>
          </a:p>
          <a:p>
            <a:endParaRPr lang="en-US" sz="2000" dirty="0">
              <a:latin typeface="Aharoni" panose="02010803020104030203" pitchFamily="2" charset="-79"/>
              <a:cs typeface="Aharoni" panose="02010803020104030203" pitchFamily="2" charset="-79"/>
            </a:endParaRPr>
          </a:p>
        </p:txBody>
      </p:sp>
      <p:pic>
        <p:nvPicPr>
          <p:cNvPr id="4" name="Picture 6" descr="Picture">
            <a:extLst>
              <a:ext uri="{FF2B5EF4-FFF2-40B4-BE49-F238E27FC236}">
                <a16:creationId xmlns:a16="http://schemas.microsoft.com/office/drawing/2014/main" id="{771C4E44-6375-421F-9E0F-610A428869D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2129667"/>
            <a:ext cx="6250769" cy="24377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AF88621-DAF8-4021-8691-A09D8435848E}"/>
              </a:ext>
            </a:extLst>
          </p:cNvPr>
          <p:cNvSpPr/>
          <p:nvPr/>
        </p:nvSpPr>
        <p:spPr>
          <a:xfrm>
            <a:off x="334730" y="4345854"/>
            <a:ext cx="3981450" cy="224676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2800" b="1" dirty="0"/>
              <a:t>Hyaline, elastic, and fibrocartilage provide the initial structure that forms the developing skeleton. </a:t>
            </a:r>
          </a:p>
        </p:txBody>
      </p:sp>
    </p:spTree>
    <p:extLst>
      <p:ext uri="{BB962C8B-B14F-4D97-AF65-F5344CB8AC3E}">
        <p14:creationId xmlns:p14="http://schemas.microsoft.com/office/powerpoint/2010/main" val="27073829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Picture">
            <a:extLst>
              <a:ext uri="{FF2B5EF4-FFF2-40B4-BE49-F238E27FC236}">
                <a16:creationId xmlns:a16="http://schemas.microsoft.com/office/drawing/2014/main" id="{4CF562EF-B485-4103-966B-36BE474D77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91813" y="643467"/>
            <a:ext cx="9208373"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4155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6" descr="Picture">
            <a:extLst>
              <a:ext uri="{FF2B5EF4-FFF2-40B4-BE49-F238E27FC236}">
                <a16:creationId xmlns:a16="http://schemas.microsoft.com/office/drawing/2014/main" id="{E16316B6-F3A9-4642-BCAB-449F579AFC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50"/>
          <a:stretch/>
        </p:blipFill>
        <p:spPr bwMode="auto">
          <a:xfrm>
            <a:off x="-1" y="10"/>
            <a:ext cx="12192001" cy="46669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E09A529-E47C-4634-BB98-0A9526C372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Oval 11">
            <a:extLst>
              <a:ext uri="{FF2B5EF4-FFF2-40B4-BE49-F238E27FC236}">
                <a16:creationId xmlns:a16="http://schemas.microsoft.com/office/drawing/2014/main" id="{569C1A01-6FB5-43CE-ADCC-936728ACAC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224AB6-8F3C-4749-8A4B-764548BCB7D1}"/>
              </a:ext>
            </a:extLst>
          </p:cNvPr>
          <p:cNvSpPr>
            <a:spLocks noGrp="1"/>
          </p:cNvSpPr>
          <p:nvPr>
            <p:ph type="title"/>
          </p:nvPr>
        </p:nvSpPr>
        <p:spPr>
          <a:xfrm>
            <a:off x="804998" y="4551037"/>
            <a:ext cx="5021782" cy="1509931"/>
          </a:xfrm>
        </p:spPr>
        <p:txBody>
          <a:bodyPr>
            <a:normAutofit/>
          </a:bodyPr>
          <a:lstStyle/>
          <a:p>
            <a:r>
              <a:rPr lang="en-US" sz="4000" b="1">
                <a:solidFill>
                  <a:srgbClr val="000000"/>
                </a:solidFill>
              </a:rPr>
              <a:t>Chondrocytes</a:t>
            </a:r>
            <a:endParaRPr lang="en-US" sz="4000">
              <a:solidFill>
                <a:srgbClr val="000000"/>
              </a:solidFill>
            </a:endParaRPr>
          </a:p>
        </p:txBody>
      </p:sp>
      <p:sp>
        <p:nvSpPr>
          <p:cNvPr id="3" name="Content Placeholder 2">
            <a:extLst>
              <a:ext uri="{FF2B5EF4-FFF2-40B4-BE49-F238E27FC236}">
                <a16:creationId xmlns:a16="http://schemas.microsoft.com/office/drawing/2014/main" id="{92720FF6-C913-4D2F-AA8D-6890360C1B59}"/>
              </a:ext>
            </a:extLst>
          </p:cNvPr>
          <p:cNvSpPr>
            <a:spLocks noGrp="1"/>
          </p:cNvSpPr>
          <p:nvPr>
            <p:ph idx="1"/>
          </p:nvPr>
        </p:nvSpPr>
        <p:spPr>
          <a:xfrm>
            <a:off x="4676775" y="4551037"/>
            <a:ext cx="6719883" cy="2049788"/>
          </a:xfrm>
        </p:spPr>
        <p:txBody>
          <a:bodyPr anchor="ctr">
            <a:normAutofit lnSpcReduction="10000"/>
          </a:bodyPr>
          <a:lstStyle/>
          <a:p>
            <a:pPr marL="0" indent="0">
              <a:buNone/>
            </a:pPr>
            <a:r>
              <a:rPr lang="en-US" dirty="0">
                <a:solidFill>
                  <a:srgbClr val="000000"/>
                </a:solidFill>
              </a:rPr>
              <a:t>All three types of cartilage have the following characteristics:</a:t>
            </a:r>
          </a:p>
          <a:p>
            <a:r>
              <a:rPr lang="en-US" dirty="0">
                <a:solidFill>
                  <a:srgbClr val="000000"/>
                </a:solidFill>
              </a:rPr>
              <a:t>Consisting of chondrocytes and a matrix of collagen fibers and elastic fibers within a water-rich, gel-like ground substance. </a:t>
            </a:r>
          </a:p>
          <a:p>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24209418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224AB6-8F3C-4749-8A4B-764548BCB7D1}"/>
              </a:ext>
            </a:extLst>
          </p:cNvPr>
          <p:cNvSpPr>
            <a:spLocks noGrp="1"/>
          </p:cNvSpPr>
          <p:nvPr>
            <p:ph type="title"/>
          </p:nvPr>
        </p:nvSpPr>
        <p:spPr>
          <a:xfrm>
            <a:off x="966952" y="1204108"/>
            <a:ext cx="2669406" cy="1781175"/>
          </a:xfrm>
        </p:spPr>
        <p:txBody>
          <a:bodyPr>
            <a:normAutofit/>
          </a:bodyPr>
          <a:lstStyle/>
          <a:p>
            <a:r>
              <a:rPr lang="en-US" sz="3000" b="1" dirty="0">
                <a:solidFill>
                  <a:srgbClr val="FFFFFF"/>
                </a:solidFill>
              </a:rPr>
              <a:t>Cartilage of the Skeleton: ELASTIC CARTILAGE</a:t>
            </a:r>
          </a:p>
        </p:txBody>
      </p:sp>
      <p:sp>
        <p:nvSpPr>
          <p:cNvPr id="3" name="Content Placeholder 2">
            <a:extLst>
              <a:ext uri="{FF2B5EF4-FFF2-40B4-BE49-F238E27FC236}">
                <a16:creationId xmlns:a16="http://schemas.microsoft.com/office/drawing/2014/main" id="{92720FF6-C913-4D2F-AA8D-6890360C1B59}"/>
              </a:ext>
            </a:extLst>
          </p:cNvPr>
          <p:cNvSpPr>
            <a:spLocks noGrp="1"/>
          </p:cNvSpPr>
          <p:nvPr>
            <p:ph idx="1"/>
          </p:nvPr>
        </p:nvSpPr>
        <p:spPr>
          <a:xfrm>
            <a:off x="448040" y="3236891"/>
            <a:ext cx="3881274" cy="3312370"/>
          </a:xfrm>
        </p:spPr>
        <p:txBody>
          <a:bodyPr>
            <a:normAutofit/>
          </a:bodyPr>
          <a:lstStyle/>
          <a:p>
            <a:pPr marL="0" indent="0">
              <a:buNone/>
            </a:pPr>
            <a:endParaRPr lang="en-US" b="1" dirty="0"/>
          </a:p>
          <a:p>
            <a:r>
              <a:rPr lang="en-US" b="1" dirty="0"/>
              <a:t>In elastic cartilage the cells are closer together creating less intercellular space. </a:t>
            </a:r>
          </a:p>
          <a:p>
            <a:pPr marL="0" indent="0">
              <a:buNone/>
            </a:pPr>
            <a:endParaRPr lang="en-US" b="1" dirty="0"/>
          </a:p>
        </p:txBody>
      </p:sp>
      <p:pic>
        <p:nvPicPr>
          <p:cNvPr id="4" name="Picture 17" descr="Picture">
            <a:extLst>
              <a:ext uri="{FF2B5EF4-FFF2-40B4-BE49-F238E27FC236}">
                <a16:creationId xmlns:a16="http://schemas.microsoft.com/office/drawing/2014/main" id="{B462AF66-B074-42DE-892A-1155DC1FC78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62102" y="1106512"/>
            <a:ext cx="6903723" cy="452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0760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CE2564-FD9D-43C1-AC8C-C4F12C657CC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b="12791"/>
          <a:stretch/>
        </p:blipFill>
        <p:spPr>
          <a:xfrm>
            <a:off x="-1" y="10"/>
            <a:ext cx="12192000" cy="6857990"/>
          </a:xfrm>
          <a:prstGeom prst="rect">
            <a:avLst/>
          </a:prstGeom>
        </p:spPr>
      </p:pic>
      <p:sp>
        <p:nvSpPr>
          <p:cNvPr id="1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07224AB6-8F3C-4749-8A4B-764548BCB7D1}"/>
              </a:ext>
            </a:extLst>
          </p:cNvPr>
          <p:cNvSpPr>
            <a:spLocks noGrp="1"/>
          </p:cNvSpPr>
          <p:nvPr>
            <p:ph type="title"/>
          </p:nvPr>
        </p:nvSpPr>
        <p:spPr>
          <a:xfrm>
            <a:off x="709448" y="1913950"/>
            <a:ext cx="4204137" cy="1342754"/>
          </a:xfrm>
        </p:spPr>
        <p:txBody>
          <a:bodyPr>
            <a:normAutofit/>
          </a:bodyPr>
          <a:lstStyle/>
          <a:p>
            <a:pPr algn="ctr"/>
            <a:r>
              <a:rPr lang="en-US" sz="3100" b="1"/>
              <a:t>Cartilage of the Skeleton: ELASTIC CARTILAGE</a:t>
            </a:r>
          </a:p>
        </p:txBody>
      </p:sp>
      <p:cxnSp>
        <p:nvCxnSpPr>
          <p:cNvPr id="18" name="Straight Connector 17">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2720FF6-C913-4D2F-AA8D-6890360C1B59}"/>
              </a:ext>
            </a:extLst>
          </p:cNvPr>
          <p:cNvSpPr>
            <a:spLocks noGrp="1"/>
          </p:cNvSpPr>
          <p:nvPr>
            <p:ph idx="1"/>
          </p:nvPr>
        </p:nvSpPr>
        <p:spPr>
          <a:xfrm>
            <a:off x="525515" y="3875313"/>
            <a:ext cx="5100221" cy="2699657"/>
          </a:xfrm>
        </p:spPr>
        <p:txBody>
          <a:bodyPr anchor="ctr">
            <a:normAutofit fontScale="92500"/>
          </a:bodyPr>
          <a:lstStyle/>
          <a:p>
            <a:pPr marL="0" indent="0">
              <a:buNone/>
            </a:pPr>
            <a:r>
              <a:rPr lang="en-US" sz="3600" b="1" dirty="0"/>
              <a:t>Elastic cartilages are similar to hyaline cartilages, with the exception of the addition of elastin fibers to the extracellular matrix. </a:t>
            </a:r>
          </a:p>
        </p:txBody>
      </p:sp>
    </p:spTree>
    <p:extLst>
      <p:ext uri="{BB962C8B-B14F-4D97-AF65-F5344CB8AC3E}">
        <p14:creationId xmlns:p14="http://schemas.microsoft.com/office/powerpoint/2010/main" val="38758235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24AB6-8F3C-4749-8A4B-764548BCB7D1}"/>
              </a:ext>
            </a:extLst>
          </p:cNvPr>
          <p:cNvSpPr>
            <a:spLocks noGrp="1"/>
          </p:cNvSpPr>
          <p:nvPr>
            <p:ph type="title"/>
          </p:nvPr>
        </p:nvSpPr>
        <p:spPr>
          <a:xfrm>
            <a:off x="762001" y="803325"/>
            <a:ext cx="5314536" cy="1325563"/>
          </a:xfrm>
        </p:spPr>
        <p:txBody>
          <a:bodyPr>
            <a:normAutofit/>
          </a:bodyPr>
          <a:lstStyle/>
          <a:p>
            <a:r>
              <a:rPr lang="en-US" sz="3700" b="1"/>
              <a:t>Cartilage of the Skeleton: ELASTIC CARTILAGE</a:t>
            </a:r>
          </a:p>
        </p:txBody>
      </p:sp>
      <p:sp>
        <p:nvSpPr>
          <p:cNvPr id="3" name="Content Placeholder 2">
            <a:extLst>
              <a:ext uri="{FF2B5EF4-FFF2-40B4-BE49-F238E27FC236}">
                <a16:creationId xmlns:a16="http://schemas.microsoft.com/office/drawing/2014/main" id="{92720FF6-C913-4D2F-AA8D-6890360C1B59}"/>
              </a:ext>
            </a:extLst>
          </p:cNvPr>
          <p:cNvSpPr>
            <a:spLocks noGrp="1"/>
          </p:cNvSpPr>
          <p:nvPr>
            <p:ph idx="1"/>
          </p:nvPr>
        </p:nvSpPr>
        <p:spPr>
          <a:xfrm>
            <a:off x="762000" y="2279018"/>
            <a:ext cx="5314543" cy="3375920"/>
          </a:xfrm>
        </p:spPr>
        <p:txBody>
          <a:bodyPr anchor="t">
            <a:normAutofit lnSpcReduction="10000"/>
          </a:bodyPr>
          <a:lstStyle/>
          <a:p>
            <a:pPr marL="0" indent="0">
              <a:buNone/>
            </a:pPr>
            <a:r>
              <a:rPr lang="en-US" sz="3600" b="1" dirty="0"/>
              <a:t>Because of these additional elastin fibers, elastic cartilage has the added ability to stretch and is better able to withstand repetitive bending.</a:t>
            </a:r>
          </a:p>
          <a:p>
            <a:endParaRPr lang="en-US" sz="3600" b="1" dirty="0"/>
          </a:p>
        </p:txBody>
      </p:sp>
      <p:sp>
        <p:nvSpPr>
          <p:cNvPr id="27" name="Freeform: Shape 22">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B61EA10-32F6-4CC6-89AE-ECEC564D954E}"/>
              </a:ext>
            </a:extLst>
          </p:cNvPr>
          <p:cNvPicPr>
            <a:picLocks noChangeAspect="1"/>
          </p:cNvPicPr>
          <p:nvPr/>
        </p:nvPicPr>
        <p:blipFill rotWithShape="1">
          <a:blip r:embed="rId2">
            <a:extLst>
              <a:ext uri="{28A0092B-C50C-407E-A947-70E740481C1C}">
                <a14:useLocalDpi xmlns:a14="http://schemas.microsoft.com/office/drawing/2010/main" val="0"/>
              </a:ext>
            </a:extLst>
          </a:blip>
          <a:srcRect l="21290" r="17844"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8108080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8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224AB6-8F3C-4749-8A4B-764548BCB7D1}"/>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rPr>
              <a:t>Cartilage of the Skeleton: ELASTIC CARTILAGE</a:t>
            </a:r>
          </a:p>
        </p:txBody>
      </p:sp>
      <p:pic>
        <p:nvPicPr>
          <p:cNvPr id="6" name="Picture 5" descr="Picture">
            <a:extLst>
              <a:ext uri="{FF2B5EF4-FFF2-40B4-BE49-F238E27FC236}">
                <a16:creationId xmlns:a16="http://schemas.microsoft.com/office/drawing/2014/main" id="{627C0786-5558-48C8-B021-E45C350418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187" r="1" b="1"/>
          <a:stretch/>
        </p:blipFill>
        <p:spPr bwMode="auto">
          <a:xfrm>
            <a:off x="327547" y="209550"/>
            <a:ext cx="7058306" cy="42195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2720FF6-C913-4D2F-AA8D-6890360C1B59}"/>
              </a:ext>
            </a:extLst>
          </p:cNvPr>
          <p:cNvSpPr>
            <a:spLocks noGrp="1"/>
          </p:cNvSpPr>
          <p:nvPr>
            <p:ph idx="1"/>
          </p:nvPr>
        </p:nvSpPr>
        <p:spPr>
          <a:xfrm>
            <a:off x="8029319" y="917725"/>
            <a:ext cx="3424739" cy="4852362"/>
          </a:xfrm>
        </p:spPr>
        <p:txBody>
          <a:bodyPr anchor="ctr">
            <a:normAutofit fontScale="92500" lnSpcReduction="10000"/>
          </a:bodyPr>
          <a:lstStyle/>
          <a:p>
            <a:r>
              <a:rPr lang="en-US" dirty="0">
                <a:solidFill>
                  <a:srgbClr val="FFFFFF"/>
                </a:solidFill>
              </a:rPr>
              <a:t>Elastic cartilage is the most rare form of cartilage and is </a:t>
            </a:r>
            <a:r>
              <a:rPr lang="en-US" b="1" u="sng" dirty="0">
                <a:ln w="10160">
                  <a:solidFill>
                    <a:schemeClr val="accent5"/>
                  </a:solidFill>
                  <a:prstDash val="solid"/>
                </a:ln>
                <a:solidFill>
                  <a:srgbClr val="FFFFFF"/>
                </a:solidFill>
                <a:effectLst>
                  <a:outerShdw blurRad="38100" dist="22860" dir="5400000" algn="tl" rotWithShape="0">
                    <a:srgbClr val="000000">
                      <a:alpha val="30000"/>
                    </a:srgbClr>
                  </a:outerShdw>
                </a:effectLst>
              </a:rPr>
              <a:t>found only in the external ear and the epiglottis. </a:t>
            </a:r>
          </a:p>
          <a:p>
            <a:pPr lvl="1"/>
            <a:r>
              <a:rPr lang="en-US" dirty="0">
                <a:solidFill>
                  <a:srgbClr val="FFFFFF"/>
                </a:solidFill>
              </a:rPr>
              <a:t>The epiglottis is the flap that folds down and closes off the opening to the trachea when we swallow, in an effort to prevent food from entering the airways by mistake. </a:t>
            </a:r>
          </a:p>
        </p:txBody>
      </p:sp>
      <p:sp>
        <p:nvSpPr>
          <p:cNvPr id="13" name="Rectangle: Rounded Corners 12">
            <a:extLst>
              <a:ext uri="{FF2B5EF4-FFF2-40B4-BE49-F238E27FC236}">
                <a16:creationId xmlns:a16="http://schemas.microsoft.com/office/drawing/2014/main" id="{2A7BB159-2635-4D6A-97B9-0DB64AA1A014}"/>
              </a:ext>
            </a:extLst>
          </p:cNvPr>
          <p:cNvSpPr/>
          <p:nvPr/>
        </p:nvSpPr>
        <p:spPr>
          <a:xfrm>
            <a:off x="3241583" y="3361508"/>
            <a:ext cx="1548131" cy="49081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98457C5-75BE-4930-8CF6-9AFB10048A66}"/>
              </a:ext>
            </a:extLst>
          </p:cNvPr>
          <p:cNvSpPr/>
          <p:nvPr/>
        </p:nvSpPr>
        <p:spPr>
          <a:xfrm>
            <a:off x="772704" y="209550"/>
            <a:ext cx="925468" cy="44359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BA43C3B-071E-4A7B-B5CA-E01580A20916}"/>
              </a:ext>
            </a:extLst>
          </p:cNvPr>
          <p:cNvSpPr/>
          <p:nvPr/>
        </p:nvSpPr>
        <p:spPr>
          <a:xfrm>
            <a:off x="2983482" y="779961"/>
            <a:ext cx="1222757" cy="44359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solidFill>
              </a:rPr>
              <a:t>Epiglottis</a:t>
            </a:r>
          </a:p>
        </p:txBody>
      </p:sp>
      <p:cxnSp>
        <p:nvCxnSpPr>
          <p:cNvPr id="8" name="Straight Connector 7">
            <a:extLst>
              <a:ext uri="{FF2B5EF4-FFF2-40B4-BE49-F238E27FC236}">
                <a16:creationId xmlns:a16="http://schemas.microsoft.com/office/drawing/2014/main" id="{AF39A2A7-B3E5-4194-8C6B-E2F63082AB22}"/>
              </a:ext>
            </a:extLst>
          </p:cNvPr>
          <p:cNvCxnSpPr>
            <a:cxnSpLocks/>
          </p:cNvCxnSpPr>
          <p:nvPr/>
        </p:nvCxnSpPr>
        <p:spPr>
          <a:xfrm>
            <a:off x="2542903" y="779961"/>
            <a:ext cx="440579" cy="1377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0280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8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2720FF6-C913-4D2F-AA8D-6890360C1B59}"/>
              </a:ext>
            </a:extLst>
          </p:cNvPr>
          <p:cNvSpPr>
            <a:spLocks noGrp="1"/>
          </p:cNvSpPr>
          <p:nvPr>
            <p:ph idx="1"/>
          </p:nvPr>
        </p:nvSpPr>
        <p:spPr>
          <a:xfrm>
            <a:off x="8029319" y="917725"/>
            <a:ext cx="3424739" cy="4852362"/>
          </a:xfrm>
        </p:spPr>
        <p:txBody>
          <a:bodyPr anchor="ctr">
            <a:normAutofit/>
          </a:bodyPr>
          <a:lstStyle/>
          <a:p>
            <a:r>
              <a:rPr lang="en-US" dirty="0">
                <a:solidFill>
                  <a:srgbClr val="FFFFFF"/>
                </a:solidFill>
              </a:rPr>
              <a:t>This gif shows the action of the epiglottis. When a person swallows, the epiglottis is positioned over the opening to the trachea to prevent food from entering the airways.</a:t>
            </a:r>
          </a:p>
          <a:p>
            <a:endParaRPr lang="en-US" dirty="0">
              <a:solidFill>
                <a:srgbClr val="FFFFFF"/>
              </a:solidFill>
            </a:endParaRPr>
          </a:p>
          <a:p>
            <a:pPr marL="0" indent="0">
              <a:buNone/>
            </a:pPr>
            <a:endParaRPr lang="en-US" dirty="0">
              <a:solidFill>
                <a:srgbClr val="FFFFFF"/>
              </a:solidFill>
            </a:endParaRPr>
          </a:p>
        </p:txBody>
      </p:sp>
      <p:pic>
        <p:nvPicPr>
          <p:cNvPr id="13" name="Picture 12">
            <a:extLst>
              <a:ext uri="{FF2B5EF4-FFF2-40B4-BE49-F238E27FC236}">
                <a16:creationId xmlns:a16="http://schemas.microsoft.com/office/drawing/2014/main" id="{93CFA93C-7E0A-488A-A5A6-B50C4E7E7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92" y="77321"/>
            <a:ext cx="7538614" cy="5375725"/>
          </a:xfrm>
          <a:prstGeom prst="rect">
            <a:avLst/>
          </a:prstGeom>
        </p:spPr>
      </p:pic>
      <p:sp>
        <p:nvSpPr>
          <p:cNvPr id="2" name="Title 1">
            <a:extLst>
              <a:ext uri="{FF2B5EF4-FFF2-40B4-BE49-F238E27FC236}">
                <a16:creationId xmlns:a16="http://schemas.microsoft.com/office/drawing/2014/main" id="{07224AB6-8F3C-4749-8A4B-764548BCB7D1}"/>
              </a:ext>
            </a:extLst>
          </p:cNvPr>
          <p:cNvSpPr>
            <a:spLocks noGrp="1"/>
          </p:cNvSpPr>
          <p:nvPr>
            <p:ph type="title"/>
          </p:nvPr>
        </p:nvSpPr>
        <p:spPr>
          <a:xfrm>
            <a:off x="156755" y="5453046"/>
            <a:ext cx="11476894" cy="1011228"/>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en-US" b="1" dirty="0">
                <a:solidFill>
                  <a:srgbClr val="FFFFFF"/>
                </a:solidFill>
              </a:rPr>
              <a:t>Cartilage of the Skeleton: ELASTIC CARTILAGE</a:t>
            </a:r>
          </a:p>
        </p:txBody>
      </p:sp>
    </p:spTree>
    <p:extLst>
      <p:ext uri="{BB962C8B-B14F-4D97-AF65-F5344CB8AC3E}">
        <p14:creationId xmlns:p14="http://schemas.microsoft.com/office/powerpoint/2010/main" val="12575125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24AB6-8F3C-4749-8A4B-764548BCB7D1}"/>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b="1"/>
              <a:t>Cartilage of the Skeleton: HYALINE CARTILAGE</a:t>
            </a:r>
          </a:p>
        </p:txBody>
      </p:sp>
      <p:sp>
        <p:nvSpPr>
          <p:cNvPr id="3" name="Content Placeholder 2">
            <a:extLst>
              <a:ext uri="{FF2B5EF4-FFF2-40B4-BE49-F238E27FC236}">
                <a16:creationId xmlns:a16="http://schemas.microsoft.com/office/drawing/2014/main" id="{92720FF6-C913-4D2F-AA8D-6890360C1B59}"/>
              </a:ext>
            </a:extLst>
          </p:cNvPr>
          <p:cNvSpPr>
            <a:spLocks noGrp="1"/>
          </p:cNvSpPr>
          <p:nvPr>
            <p:ph idx="1"/>
          </p:nvPr>
        </p:nvSpPr>
        <p:spPr>
          <a:xfrm>
            <a:off x="8174735" y="4571999"/>
            <a:ext cx="3377184" cy="1645921"/>
          </a:xfrm>
          <a:noFill/>
        </p:spPr>
        <p:txBody>
          <a:bodyPr vert="horz" lIns="91440" tIns="45720" rIns="91440" bIns="45720" rtlCol="0">
            <a:normAutofit/>
          </a:bodyPr>
          <a:lstStyle/>
          <a:p>
            <a:pPr marL="0" indent="0">
              <a:buNone/>
            </a:pPr>
            <a:r>
              <a:rPr lang="en-US" sz="2000" b="1"/>
              <a:t>Hyaline cartilage has fewer cells than elastic cartilage; there is more intercellular space. </a:t>
            </a:r>
          </a:p>
        </p:txBody>
      </p:sp>
      <p:pic>
        <p:nvPicPr>
          <p:cNvPr id="4" name="Picture 14" descr="Picture">
            <a:extLst>
              <a:ext uri="{FF2B5EF4-FFF2-40B4-BE49-F238E27FC236}">
                <a16:creationId xmlns:a16="http://schemas.microsoft.com/office/drawing/2014/main" id="{5FD0252D-0F69-433C-A3F4-74EAB671B3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031" b="-1"/>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5061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8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667421-2157-4FF4-8503-7DBE8EECEB8B}"/>
              </a:ext>
            </a:extLst>
          </p:cNvPr>
          <p:cNvSpPr>
            <a:spLocks noGrp="1"/>
          </p:cNvSpPr>
          <p:nvPr>
            <p:ph type="title"/>
          </p:nvPr>
        </p:nvSpPr>
        <p:spPr>
          <a:xfrm>
            <a:off x="454588" y="4741528"/>
            <a:ext cx="6594189" cy="1625210"/>
          </a:xfrm>
        </p:spPr>
        <p:txBody>
          <a:bodyPr>
            <a:normAutofit/>
          </a:bodyPr>
          <a:lstStyle/>
          <a:p>
            <a:pPr algn="r"/>
            <a:r>
              <a:rPr lang="en-US">
                <a:solidFill>
                  <a:srgbClr val="FFFFFF"/>
                </a:solidFill>
              </a:rPr>
              <a:t>Hyaline cartilage</a:t>
            </a:r>
          </a:p>
        </p:txBody>
      </p:sp>
      <p:pic>
        <p:nvPicPr>
          <p:cNvPr id="11" name="Picture 10" descr="Picture">
            <a:extLst>
              <a:ext uri="{FF2B5EF4-FFF2-40B4-BE49-F238E27FC236}">
                <a16:creationId xmlns:a16="http://schemas.microsoft.com/office/drawing/2014/main" id="{F3A9282B-E4B0-4E0C-9147-448BEB9F85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807" r="1" b="1"/>
          <a:stretch/>
        </p:blipFill>
        <p:spPr bwMode="auto">
          <a:xfrm>
            <a:off x="327547" y="193346"/>
            <a:ext cx="7058306" cy="423577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ED4F605-3AEB-4A05-A695-5E2F8704E4A1}"/>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Hyaline cartilage makes up the...</a:t>
            </a:r>
          </a:p>
          <a:p>
            <a:pPr lvl="1"/>
            <a:r>
              <a:rPr lang="en-US" sz="2000">
                <a:solidFill>
                  <a:srgbClr val="FFFFFF"/>
                </a:solidFill>
              </a:rPr>
              <a:t>​Articulate cartilage (cartilage of the joints) </a:t>
            </a:r>
          </a:p>
          <a:p>
            <a:pPr lvl="1"/>
            <a:r>
              <a:rPr lang="en-US" sz="2000">
                <a:solidFill>
                  <a:srgbClr val="FFFFFF"/>
                </a:solidFill>
              </a:rPr>
              <a:t>Costal cartilages (connects ribs to sternum)</a:t>
            </a:r>
          </a:p>
          <a:p>
            <a:pPr lvl="1"/>
            <a:r>
              <a:rPr lang="en-US" sz="2000">
                <a:solidFill>
                  <a:srgbClr val="FFFFFF"/>
                </a:solidFill>
              </a:rPr>
              <a:t>Respiratory Cartilages (larynx, reinforces air passageways) </a:t>
            </a:r>
          </a:p>
          <a:p>
            <a:pPr lvl="1"/>
            <a:r>
              <a:rPr lang="en-US" sz="2000">
                <a:solidFill>
                  <a:srgbClr val="FFFFFF"/>
                </a:solidFill>
              </a:rPr>
              <a:t>Nasal Cartilage (supports external structure of the nose)</a:t>
            </a:r>
          </a:p>
          <a:p>
            <a:endParaRPr lang="en-US" sz="2000">
              <a:solidFill>
                <a:srgbClr val="FFFFFF"/>
              </a:solidFill>
            </a:endParaRPr>
          </a:p>
        </p:txBody>
      </p:sp>
      <p:sp>
        <p:nvSpPr>
          <p:cNvPr id="4" name="Rectangle: Rounded Corners 3">
            <a:extLst>
              <a:ext uri="{FF2B5EF4-FFF2-40B4-BE49-F238E27FC236}">
                <a16:creationId xmlns:a16="http://schemas.microsoft.com/office/drawing/2014/main" id="{E777DA7F-A0EF-4D0D-B4F9-D4C13A323A03}"/>
              </a:ext>
            </a:extLst>
          </p:cNvPr>
          <p:cNvSpPr/>
          <p:nvPr/>
        </p:nvSpPr>
        <p:spPr>
          <a:xfrm>
            <a:off x="3268354" y="2769326"/>
            <a:ext cx="1538777" cy="57458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ECBE07FD-A84D-4FC5-8E2A-B2353F4CCED1}"/>
              </a:ext>
            </a:extLst>
          </p:cNvPr>
          <p:cNvSpPr/>
          <p:nvPr/>
        </p:nvSpPr>
        <p:spPr>
          <a:xfrm>
            <a:off x="3568799" y="1684107"/>
            <a:ext cx="1538777" cy="57458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A7494E34-A939-4B1D-8CF7-8CB402A61B4D}"/>
              </a:ext>
            </a:extLst>
          </p:cNvPr>
          <p:cNvSpPr/>
          <p:nvPr/>
        </p:nvSpPr>
        <p:spPr>
          <a:xfrm>
            <a:off x="503804" y="886058"/>
            <a:ext cx="846025" cy="57458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62B15476-145B-4F4D-9299-577C3DBDF122}"/>
              </a:ext>
            </a:extLst>
          </p:cNvPr>
          <p:cNvSpPr/>
          <p:nvPr/>
        </p:nvSpPr>
        <p:spPr>
          <a:xfrm>
            <a:off x="3268354" y="193346"/>
            <a:ext cx="846025" cy="57458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05178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E105F5-A350-4E51-96EF-0B6D1D57FF09}"/>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Cartilaginous structures include:</a:t>
            </a:r>
            <a:br>
              <a:rPr lang="en-US" dirty="0">
                <a:solidFill>
                  <a:srgbClr val="FFFFFF"/>
                </a:solidFill>
              </a:rPr>
            </a:br>
            <a:endParaRPr lang="en-US" dirty="0">
              <a:solidFill>
                <a:srgbClr val="FFFFFF"/>
              </a:solidFill>
            </a:endParaRPr>
          </a:p>
        </p:txBody>
      </p:sp>
      <p:graphicFrame>
        <p:nvGraphicFramePr>
          <p:cNvPr id="5" name="Content Placeholder 2">
            <a:extLst>
              <a:ext uri="{FF2B5EF4-FFF2-40B4-BE49-F238E27FC236}">
                <a16:creationId xmlns:a16="http://schemas.microsoft.com/office/drawing/2014/main" id="{3AAE3536-2A43-4C3A-8FC2-37C8D5D03A13}"/>
              </a:ext>
            </a:extLst>
          </p:cNvPr>
          <p:cNvGraphicFramePr>
            <a:graphicFrameLocks noGrp="1"/>
          </p:cNvGraphicFramePr>
          <p:nvPr>
            <p:ph idx="1"/>
            <p:extLst>
              <p:ext uri="{D42A27DB-BD31-4B8C-83A1-F6EECF244321}">
                <p14:modId xmlns:p14="http://schemas.microsoft.com/office/powerpoint/2010/main" val="105539271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85214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5316D-ED2F-4F89-B4B4-8D9240B1A3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B77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667421-2157-4FF4-8503-7DBE8EECEB8B}"/>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en-US" sz="2600">
                <a:solidFill>
                  <a:srgbClr val="FFFFFF"/>
                </a:solidFill>
              </a:rPr>
              <a:t>Hyaline cartilage</a:t>
            </a:r>
          </a:p>
        </p:txBody>
      </p:sp>
      <p:pic>
        <p:nvPicPr>
          <p:cNvPr id="8" name="Picture 25" descr="Picture">
            <a:extLst>
              <a:ext uri="{FF2B5EF4-FFF2-40B4-BE49-F238E27FC236}">
                <a16:creationId xmlns:a16="http://schemas.microsoft.com/office/drawing/2014/main" id="{836D8D19-194C-4970-AE42-C239EE42B7B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14875" y="427554"/>
            <a:ext cx="6086689" cy="309114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ED4F605-3AEB-4A05-A695-5E2F8704E4A1}"/>
              </a:ext>
            </a:extLst>
          </p:cNvPr>
          <p:cNvSpPr>
            <a:spLocks noGrp="1"/>
          </p:cNvSpPr>
          <p:nvPr>
            <p:ph idx="1"/>
          </p:nvPr>
        </p:nvSpPr>
        <p:spPr>
          <a:xfrm>
            <a:off x="4038600" y="3667124"/>
            <a:ext cx="7458890" cy="2743199"/>
          </a:xfrm>
        </p:spPr>
        <p:txBody>
          <a:bodyPr>
            <a:normAutofit lnSpcReduction="10000"/>
          </a:bodyPr>
          <a:lstStyle/>
          <a:p>
            <a:r>
              <a:rPr lang="en-US" b="1" dirty="0"/>
              <a:t>The majority of our cartilage is hyaline cartilage. ​Hyaline cartilage covers the ends of long bones as the "articular cartilage" of the joints.  </a:t>
            </a:r>
          </a:p>
          <a:p>
            <a:r>
              <a:rPr lang="en-US" b="1" dirty="0"/>
              <a:t>The chondrocytes is hyaline cartilage are spherical. </a:t>
            </a:r>
          </a:p>
          <a:p>
            <a:r>
              <a:rPr lang="en-US" b="1" dirty="0"/>
              <a:t>The matrix only has collagen fibers (no elastin). </a:t>
            </a:r>
          </a:p>
          <a:p>
            <a:endParaRPr lang="en-US" b="1" dirty="0"/>
          </a:p>
        </p:txBody>
      </p:sp>
    </p:spTree>
    <p:extLst>
      <p:ext uri="{BB962C8B-B14F-4D97-AF65-F5344CB8AC3E}">
        <p14:creationId xmlns:p14="http://schemas.microsoft.com/office/powerpoint/2010/main" val="12931271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9A3BF-AABD-4C90-88EA-A0F0CC4BDE41}"/>
              </a:ext>
            </a:extLst>
          </p:cNvPr>
          <p:cNvSpPr>
            <a:spLocks noGrp="1"/>
          </p:cNvSpPr>
          <p:nvPr>
            <p:ph type="title"/>
          </p:nvPr>
        </p:nvSpPr>
        <p:spPr/>
        <p:txBody>
          <a:bodyPr/>
          <a:lstStyle/>
          <a:p>
            <a:r>
              <a:rPr lang="en-US" dirty="0"/>
              <a:t>​Cartilage</a:t>
            </a:r>
          </a:p>
        </p:txBody>
      </p:sp>
      <p:sp>
        <p:nvSpPr>
          <p:cNvPr id="3" name="Content Placeholder 2">
            <a:extLst>
              <a:ext uri="{FF2B5EF4-FFF2-40B4-BE49-F238E27FC236}">
                <a16:creationId xmlns:a16="http://schemas.microsoft.com/office/drawing/2014/main" id="{3EBC29A9-4E02-4EB7-83D5-6356C1CBF0D6}"/>
              </a:ext>
            </a:extLst>
          </p:cNvPr>
          <p:cNvSpPr>
            <a:spLocks noGrp="1"/>
          </p:cNvSpPr>
          <p:nvPr>
            <p:ph idx="1"/>
          </p:nvPr>
        </p:nvSpPr>
        <p:spPr/>
        <p:txBody>
          <a:bodyPr>
            <a:normAutofit/>
          </a:bodyPr>
          <a:lstStyle/>
          <a:p>
            <a:endParaRPr lang="en-US" dirty="0"/>
          </a:p>
          <a:p>
            <a:r>
              <a:rPr lang="en-US" dirty="0"/>
              <a:t>​Ossification or osteogenesis is the process of laying new bone material by cells called osteoblasts.</a:t>
            </a:r>
          </a:p>
          <a:p>
            <a:r>
              <a:rPr lang="en-US" dirty="0"/>
              <a:t>At birth, a newborn baby has over 300 bones, while on average an adult human has 206 bones.</a:t>
            </a:r>
          </a:p>
          <a:p>
            <a:r>
              <a:rPr lang="en-US" dirty="0"/>
              <a:t>Ossification or osteogenesis is the process of generating new bone material by precursor cells called osteoblasts.</a:t>
            </a:r>
          </a:p>
        </p:txBody>
      </p:sp>
    </p:spTree>
    <p:extLst>
      <p:ext uri="{BB962C8B-B14F-4D97-AF65-F5344CB8AC3E}">
        <p14:creationId xmlns:p14="http://schemas.microsoft.com/office/powerpoint/2010/main" val="4461981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9812-715E-4BEC-A5FE-42C779D5791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5BBCF8-B173-47A0-8A2B-81A4D24239CA}"/>
              </a:ext>
            </a:extLst>
          </p:cNvPr>
          <p:cNvSpPr>
            <a:spLocks noGrp="1"/>
          </p:cNvSpPr>
          <p:nvPr>
            <p:ph type="subTitle" idx="1"/>
          </p:nvPr>
        </p:nvSpPr>
        <p:spPr/>
        <p:txBody>
          <a:bodyPr/>
          <a:lstStyle/>
          <a:p>
            <a:endParaRPr lang="en-US"/>
          </a:p>
        </p:txBody>
      </p:sp>
      <p:graphicFrame>
        <p:nvGraphicFramePr>
          <p:cNvPr id="4" name="Table 3">
            <a:extLst>
              <a:ext uri="{FF2B5EF4-FFF2-40B4-BE49-F238E27FC236}">
                <a16:creationId xmlns:a16="http://schemas.microsoft.com/office/drawing/2014/main" id="{C096C0B2-0F2F-4814-9A6C-BAA5E6D1C3C7}"/>
              </a:ext>
            </a:extLst>
          </p:cNvPr>
          <p:cNvGraphicFramePr>
            <a:graphicFrameLocks noGrp="1"/>
          </p:cNvGraphicFramePr>
          <p:nvPr/>
        </p:nvGraphicFramePr>
        <p:xfrm>
          <a:off x="838200" y="3825729"/>
          <a:ext cx="10515600" cy="351130"/>
        </p:xfrm>
        <a:graphic>
          <a:graphicData uri="http://schemas.openxmlformats.org/drawingml/2006/table">
            <a:tbl>
              <a:tblPr/>
              <a:tblGrid>
                <a:gridCol w="7585220">
                  <a:extLst>
                    <a:ext uri="{9D8B030D-6E8A-4147-A177-3AD203B41FA5}">
                      <a16:colId xmlns:a16="http://schemas.microsoft.com/office/drawing/2014/main" val="3859141399"/>
                    </a:ext>
                  </a:extLst>
                </a:gridCol>
                <a:gridCol w="2930380">
                  <a:extLst>
                    <a:ext uri="{9D8B030D-6E8A-4147-A177-3AD203B41FA5}">
                      <a16:colId xmlns:a16="http://schemas.microsoft.com/office/drawing/2014/main" val="305781741"/>
                    </a:ext>
                  </a:extLst>
                </a:gridCol>
              </a:tblGrid>
              <a:tr h="351130">
                <a:tc>
                  <a:txBody>
                    <a:bodyPr/>
                    <a:lstStyle/>
                    <a:p>
                      <a:pPr algn="ctr" fontAlgn="t"/>
                      <a:r>
                        <a:rPr lang="en-US" sz="1700" b="1">
                          <a:solidFill>
                            <a:srgbClr val="FFFFFF"/>
                          </a:solidFill>
                          <a:effectLst/>
                          <a:latin typeface="Roboto"/>
                        </a:rPr>
                        <a:t>​Cartilage</a:t>
                      </a:r>
                      <a:endParaRPr lang="en-US" sz="1700" b="0">
                        <a:solidFill>
                          <a:srgbClr val="FFFFFF"/>
                        </a:solidFill>
                        <a:effectLst/>
                        <a:latin typeface="Roboto"/>
                      </a:endParaRPr>
                    </a:p>
                  </a:txBody>
                  <a:tcPr marL="137160" marR="137160" marT="43891" marB="43891">
                    <a:lnL>
                      <a:noFill/>
                    </a:lnL>
                    <a:lnR>
                      <a:noFill/>
                    </a:lnR>
                    <a:lnT>
                      <a:noFill/>
                    </a:lnT>
                    <a:lnB>
                      <a:noFill/>
                    </a:lnB>
                  </a:tcPr>
                </a:tc>
                <a:tc>
                  <a:txBody>
                    <a:bodyPr/>
                    <a:lstStyle/>
                    <a:p>
                      <a:pPr fontAlgn="t"/>
                      <a:endParaRPr lang="en-US" sz="1700">
                        <a:effectLst/>
                      </a:endParaRPr>
                    </a:p>
                  </a:txBody>
                  <a:tcPr marL="137160" marR="137160" marT="43891" marB="43891">
                    <a:lnL>
                      <a:noFill/>
                    </a:lnL>
                    <a:lnR>
                      <a:noFill/>
                    </a:lnR>
                    <a:lnT>
                      <a:noFill/>
                    </a:lnT>
                    <a:lnB>
                      <a:noFill/>
                    </a:lnB>
                  </a:tcPr>
                </a:tc>
                <a:extLst>
                  <a:ext uri="{0D108BD9-81ED-4DB2-BD59-A6C34878D82A}">
                    <a16:rowId xmlns:a16="http://schemas.microsoft.com/office/drawing/2014/main" val="1493766120"/>
                  </a:ext>
                </a:extLst>
              </a:tr>
            </a:tbl>
          </a:graphicData>
        </a:graphic>
      </p:graphicFrame>
      <p:graphicFrame>
        <p:nvGraphicFramePr>
          <p:cNvPr id="5" name="Table 4">
            <a:extLst>
              <a:ext uri="{FF2B5EF4-FFF2-40B4-BE49-F238E27FC236}">
                <a16:creationId xmlns:a16="http://schemas.microsoft.com/office/drawing/2014/main" id="{5F7AC2D7-FAF9-4B29-ACF8-7FE8BB4C42D4}"/>
              </a:ext>
            </a:extLst>
          </p:cNvPr>
          <p:cNvGraphicFramePr>
            <a:graphicFrameLocks noGrp="1"/>
          </p:cNvGraphicFramePr>
          <p:nvPr/>
        </p:nvGraphicFramePr>
        <p:xfrm>
          <a:off x="838200" y="2377319"/>
          <a:ext cx="10515600" cy="3247949"/>
        </p:xfrm>
        <a:graphic>
          <a:graphicData uri="http://schemas.openxmlformats.org/drawingml/2006/table">
            <a:tbl>
              <a:tblPr/>
              <a:tblGrid>
                <a:gridCol w="5257800">
                  <a:extLst>
                    <a:ext uri="{9D8B030D-6E8A-4147-A177-3AD203B41FA5}">
                      <a16:colId xmlns:a16="http://schemas.microsoft.com/office/drawing/2014/main" val="1545413740"/>
                    </a:ext>
                  </a:extLst>
                </a:gridCol>
                <a:gridCol w="5257800">
                  <a:extLst>
                    <a:ext uri="{9D8B030D-6E8A-4147-A177-3AD203B41FA5}">
                      <a16:colId xmlns:a16="http://schemas.microsoft.com/office/drawing/2014/main" val="3664298132"/>
                    </a:ext>
                  </a:extLst>
                </a:gridCol>
              </a:tblGrid>
              <a:tr h="3247949">
                <a:tc>
                  <a:txBody>
                    <a:bodyPr/>
                    <a:lstStyle/>
                    <a:p>
                      <a:pPr algn="l" fontAlgn="t">
                        <a:buFont typeface="+mj-lt"/>
                        <a:buAutoNum type="arabicPeriod"/>
                      </a:pPr>
                      <a:r>
                        <a:rPr lang="en-US" sz="1700" b="1">
                          <a:effectLst/>
                          <a:latin typeface="Roboto"/>
                        </a:rPr>
                        <a:t>Primary cell type = chondrocytes</a:t>
                      </a:r>
                      <a:endParaRPr lang="en-US" sz="1700" b="0">
                        <a:effectLst/>
                        <a:latin typeface="Roboto"/>
                      </a:endParaRPr>
                    </a:p>
                    <a:p>
                      <a:pPr algn="l" fontAlgn="t">
                        <a:buFont typeface="+mj-lt"/>
                        <a:buAutoNum type="arabicPeriod"/>
                      </a:pPr>
                      <a:r>
                        <a:rPr lang="en-US" sz="1700" b="1">
                          <a:effectLst/>
                          <a:latin typeface="Roboto"/>
                        </a:rPr>
                        <a:t>These chondrocytes are found inside small cavities called lacunae. </a:t>
                      </a:r>
                      <a:endParaRPr lang="en-US" sz="1700" b="0">
                        <a:effectLst/>
                        <a:latin typeface="Roboto"/>
                      </a:endParaRPr>
                    </a:p>
                    <a:p>
                      <a:pPr algn="l" fontAlgn="t">
                        <a:buFont typeface="+mj-lt"/>
                        <a:buAutoNum type="arabicPeriod"/>
                      </a:pPr>
                      <a:r>
                        <a:rPr lang="en-US" sz="1700" b="1">
                          <a:effectLst/>
                          <a:latin typeface="Roboto"/>
                        </a:rPr>
                        <a:t>The extracellular matrix contains gel-like ground substance and either collagen and/or elastin fibers.</a:t>
                      </a:r>
                      <a:endParaRPr lang="en-US" sz="1700" b="0">
                        <a:effectLst/>
                        <a:latin typeface="Roboto"/>
                      </a:endParaRPr>
                    </a:p>
                    <a:p>
                      <a:pPr algn="l" fontAlgn="t">
                        <a:buFont typeface="+mj-lt"/>
                        <a:buAutoNum type="arabicPeriod"/>
                      </a:pPr>
                      <a:r>
                        <a:rPr lang="en-US" sz="1700" b="1">
                          <a:effectLst/>
                          <a:latin typeface="Roboto"/>
                        </a:rPr>
                        <a:t>​Cartilage is mainly (~80%) water.</a:t>
                      </a:r>
                      <a:endParaRPr lang="en-US" sz="1700" b="0">
                        <a:effectLst/>
                        <a:latin typeface="Roboto"/>
                      </a:endParaRPr>
                    </a:p>
                    <a:p>
                      <a:pPr algn="l" fontAlgn="t">
                        <a:buFont typeface="+mj-lt"/>
                        <a:buAutoNum type="arabicPeriod"/>
                      </a:pPr>
                      <a:r>
                        <a:rPr lang="en-US" sz="1700" b="1">
                          <a:effectLst/>
                          <a:latin typeface="Roboto"/>
                        </a:rPr>
                        <a:t>Cartilage contains no nerves</a:t>
                      </a:r>
                      <a:endParaRPr lang="en-US" sz="1700" b="0">
                        <a:effectLst/>
                        <a:latin typeface="Roboto"/>
                      </a:endParaRPr>
                    </a:p>
                    <a:p>
                      <a:pPr algn="l" fontAlgn="t">
                        <a:buFont typeface="+mj-lt"/>
                        <a:buAutoNum type="arabicPeriod"/>
                      </a:pPr>
                      <a:r>
                        <a:rPr lang="en-US" sz="1700" b="1">
                          <a:effectLst/>
                          <a:latin typeface="Roboto"/>
                        </a:rPr>
                        <a:t>Cartilage has no blood vessels</a:t>
                      </a:r>
                      <a:endParaRPr lang="en-US" sz="1700" b="0">
                        <a:effectLst/>
                        <a:latin typeface="Roboto"/>
                      </a:endParaRPr>
                    </a:p>
                    <a:p>
                      <a:pPr algn="l" fontAlgn="t">
                        <a:buFont typeface="+mj-lt"/>
                        <a:buAutoNum type="arabicPeriod"/>
                      </a:pPr>
                      <a:r>
                        <a:rPr lang="en-US" sz="1700" b="0">
                          <a:effectLst/>
                          <a:latin typeface="Roboto"/>
                        </a:rPr>
                        <a:t>​</a:t>
                      </a:r>
                      <a:r>
                        <a:rPr lang="en-US" sz="1700" b="1">
                          <a:effectLst/>
                          <a:latin typeface="Roboto"/>
                        </a:rPr>
                        <a:t>Cartilage is surrounded by a layer of dense irregular connective tissue called the perichondrium</a:t>
                      </a:r>
                      <a:r>
                        <a:rPr lang="en-US" sz="1700" b="0">
                          <a:effectLst/>
                          <a:latin typeface="Roboto"/>
                        </a:rPr>
                        <a:t> </a:t>
                      </a:r>
                    </a:p>
                  </a:txBody>
                  <a:tcPr marL="137160" marR="137160" marT="43891" marB="43891">
                    <a:lnL>
                      <a:noFill/>
                    </a:lnL>
                    <a:lnR>
                      <a:noFill/>
                    </a:lnR>
                    <a:lnT>
                      <a:noFill/>
                    </a:lnT>
                    <a:lnB>
                      <a:noFill/>
                    </a:lnB>
                  </a:tcPr>
                </a:tc>
                <a:tc>
                  <a:txBody>
                    <a:bodyPr/>
                    <a:lstStyle/>
                    <a:p>
                      <a:pPr algn="l" fontAlgn="t"/>
                      <a:endParaRPr lang="en-US" sz="1700">
                        <a:effectLst/>
                      </a:endParaRPr>
                    </a:p>
                  </a:txBody>
                  <a:tcPr marL="137160" marR="137160" marT="43891" marB="43891">
                    <a:lnL>
                      <a:noFill/>
                    </a:lnL>
                    <a:lnR>
                      <a:noFill/>
                    </a:lnR>
                    <a:lnT>
                      <a:noFill/>
                    </a:lnT>
                    <a:lnB>
                      <a:noFill/>
                    </a:lnB>
                  </a:tcPr>
                </a:tc>
                <a:extLst>
                  <a:ext uri="{0D108BD9-81ED-4DB2-BD59-A6C34878D82A}">
                    <a16:rowId xmlns:a16="http://schemas.microsoft.com/office/drawing/2014/main" val="1268721202"/>
                  </a:ext>
                </a:extLst>
              </a:tr>
            </a:tbl>
          </a:graphicData>
        </a:graphic>
      </p:graphicFrame>
      <p:graphicFrame>
        <p:nvGraphicFramePr>
          <p:cNvPr id="6" name="Table 5">
            <a:extLst>
              <a:ext uri="{FF2B5EF4-FFF2-40B4-BE49-F238E27FC236}">
                <a16:creationId xmlns:a16="http://schemas.microsoft.com/office/drawing/2014/main" id="{7C04ED9D-A26E-4F1F-8B63-3B1467AADEAE}"/>
              </a:ext>
            </a:extLst>
          </p:cNvPr>
          <p:cNvGraphicFramePr>
            <a:graphicFrameLocks noGrp="1"/>
          </p:cNvGraphicFramePr>
          <p:nvPr/>
        </p:nvGraphicFramePr>
        <p:xfrm>
          <a:off x="838200" y="3430708"/>
          <a:ext cx="10515600" cy="1141171"/>
        </p:xfrm>
        <a:graphic>
          <a:graphicData uri="http://schemas.openxmlformats.org/drawingml/2006/table">
            <a:tbl>
              <a:tblPr/>
              <a:tblGrid>
                <a:gridCol w="5257800">
                  <a:extLst>
                    <a:ext uri="{9D8B030D-6E8A-4147-A177-3AD203B41FA5}">
                      <a16:colId xmlns:a16="http://schemas.microsoft.com/office/drawing/2014/main" val="2207811861"/>
                    </a:ext>
                  </a:extLst>
                </a:gridCol>
                <a:gridCol w="5257800">
                  <a:extLst>
                    <a:ext uri="{9D8B030D-6E8A-4147-A177-3AD203B41FA5}">
                      <a16:colId xmlns:a16="http://schemas.microsoft.com/office/drawing/2014/main" val="444365944"/>
                    </a:ext>
                  </a:extLst>
                </a:gridCol>
              </a:tblGrid>
              <a:tr h="1141171">
                <a:tc>
                  <a:txBody>
                    <a:bodyPr/>
                    <a:lstStyle/>
                    <a:p>
                      <a:pPr algn="l" fontAlgn="t"/>
                      <a:r>
                        <a:rPr lang="en-US" sz="1700">
                          <a:effectLst/>
                        </a:rPr>
                        <a:t>This gif shows the action of the epiglottis. When a person swallows, the epiglottis is positioned over the opening to the trachea to prevent food from entering the airways.</a:t>
                      </a:r>
                    </a:p>
                  </a:txBody>
                  <a:tcPr marL="137160" marR="137160" marT="43891" marB="43891">
                    <a:lnL>
                      <a:noFill/>
                    </a:lnL>
                    <a:lnR>
                      <a:noFill/>
                    </a:lnR>
                    <a:lnT>
                      <a:noFill/>
                    </a:lnT>
                    <a:lnB>
                      <a:noFill/>
                    </a:lnB>
                  </a:tcPr>
                </a:tc>
                <a:tc>
                  <a:txBody>
                    <a:bodyPr/>
                    <a:lstStyle/>
                    <a:p>
                      <a:pPr fontAlgn="t"/>
                      <a:endParaRPr lang="en-US" sz="1700">
                        <a:effectLst/>
                      </a:endParaRPr>
                    </a:p>
                  </a:txBody>
                  <a:tcPr marL="137160" marR="137160" marT="43891" marB="43891">
                    <a:lnL>
                      <a:noFill/>
                    </a:lnL>
                    <a:lnR>
                      <a:noFill/>
                    </a:lnR>
                    <a:lnT>
                      <a:noFill/>
                    </a:lnT>
                    <a:lnB>
                      <a:noFill/>
                    </a:lnB>
                  </a:tcPr>
                </a:tc>
                <a:extLst>
                  <a:ext uri="{0D108BD9-81ED-4DB2-BD59-A6C34878D82A}">
                    <a16:rowId xmlns:a16="http://schemas.microsoft.com/office/drawing/2014/main" val="1858331612"/>
                  </a:ext>
                </a:extLst>
              </a:tr>
            </a:tbl>
          </a:graphicData>
        </a:graphic>
      </p:graphicFrame>
      <p:graphicFrame>
        <p:nvGraphicFramePr>
          <p:cNvPr id="7" name="Table 6">
            <a:extLst>
              <a:ext uri="{FF2B5EF4-FFF2-40B4-BE49-F238E27FC236}">
                <a16:creationId xmlns:a16="http://schemas.microsoft.com/office/drawing/2014/main" id="{02DAC0F4-D64F-4F49-9D84-486A0292DBFB}"/>
              </a:ext>
            </a:extLst>
          </p:cNvPr>
          <p:cNvGraphicFramePr>
            <a:graphicFrameLocks noGrp="1"/>
          </p:cNvGraphicFramePr>
          <p:nvPr/>
        </p:nvGraphicFramePr>
        <p:xfrm>
          <a:off x="838200" y="2508993"/>
          <a:ext cx="10515600" cy="2984601"/>
        </p:xfrm>
        <a:graphic>
          <a:graphicData uri="http://schemas.openxmlformats.org/drawingml/2006/table">
            <a:tbl>
              <a:tblPr/>
              <a:tblGrid>
                <a:gridCol w="2532427">
                  <a:extLst>
                    <a:ext uri="{9D8B030D-6E8A-4147-A177-3AD203B41FA5}">
                      <a16:colId xmlns:a16="http://schemas.microsoft.com/office/drawing/2014/main" val="2774080076"/>
                    </a:ext>
                  </a:extLst>
                </a:gridCol>
                <a:gridCol w="7983173">
                  <a:extLst>
                    <a:ext uri="{9D8B030D-6E8A-4147-A177-3AD203B41FA5}">
                      <a16:colId xmlns:a16="http://schemas.microsoft.com/office/drawing/2014/main" val="3169939717"/>
                    </a:ext>
                  </a:extLst>
                </a:gridCol>
              </a:tblGrid>
              <a:tr h="2984601">
                <a:tc>
                  <a:txBody>
                    <a:bodyPr/>
                    <a:lstStyle/>
                    <a:p>
                      <a:pPr algn="l" fontAlgn="t"/>
                      <a:endParaRPr lang="en-US" sz="1700" dirty="0">
                        <a:effectLst/>
                      </a:endParaRPr>
                    </a:p>
                  </a:txBody>
                  <a:tcPr marL="137160" marR="137160" marT="43891" marB="43891">
                    <a:lnL>
                      <a:noFill/>
                    </a:lnL>
                    <a:lnR>
                      <a:noFill/>
                    </a:lnR>
                    <a:lnT>
                      <a:noFill/>
                    </a:lnT>
                    <a:lnB>
                      <a:noFill/>
                    </a:lnB>
                  </a:tcPr>
                </a:tc>
                <a:tc>
                  <a:txBody>
                    <a:bodyPr/>
                    <a:lstStyle/>
                    <a:p>
                      <a:pPr algn="ctr" fontAlgn="t"/>
                      <a:r>
                        <a:rPr lang="en-US" sz="1700" b="1" dirty="0">
                          <a:effectLst/>
                          <a:latin typeface="Roboto"/>
                        </a:rPr>
                        <a:t>The epiphysis (epiphyses,</a:t>
                      </a:r>
                      <a:r>
                        <a:rPr lang="en-US" sz="1700" b="1" i="1" dirty="0">
                          <a:effectLst/>
                          <a:latin typeface="Roboto"/>
                        </a:rPr>
                        <a:t> plural</a:t>
                      </a:r>
                      <a:r>
                        <a:rPr lang="en-US" sz="1700" b="1" dirty="0">
                          <a:effectLst/>
                          <a:latin typeface="Roboto"/>
                        </a:rPr>
                        <a:t>) refers to the </a:t>
                      </a:r>
                      <a:r>
                        <a:rPr lang="en-US" sz="1700" b="1" i="1" dirty="0">
                          <a:effectLst/>
                          <a:latin typeface="Roboto"/>
                        </a:rPr>
                        <a:t>knobby</a:t>
                      </a:r>
                      <a:r>
                        <a:rPr lang="en-US" sz="1700" b="1" dirty="0">
                          <a:effectLst/>
                          <a:latin typeface="Roboto"/>
                        </a:rPr>
                        <a:t> ends of a long bone. The proximal epiphysis is the knobby end of the long bone that is </a:t>
                      </a:r>
                      <a:r>
                        <a:rPr lang="en-US" sz="1700" b="1" i="1" dirty="0">
                          <a:effectLst/>
                          <a:latin typeface="Roboto"/>
                        </a:rPr>
                        <a:t>closer </a:t>
                      </a:r>
                      <a:r>
                        <a:rPr lang="en-US" sz="1700" b="1" dirty="0">
                          <a:effectLst/>
                          <a:latin typeface="Roboto"/>
                        </a:rPr>
                        <a:t>to the trunk of the body, and the distal epiphysis is the knobby end of the long bone that is </a:t>
                      </a:r>
                      <a:r>
                        <a:rPr lang="en-US" sz="1700" b="1" i="1" dirty="0">
                          <a:effectLst/>
                          <a:latin typeface="Roboto"/>
                        </a:rPr>
                        <a:t>further away </a:t>
                      </a:r>
                      <a:r>
                        <a:rPr lang="en-US" sz="1700" b="1" dirty="0">
                          <a:effectLst/>
                          <a:latin typeface="Roboto"/>
                        </a:rPr>
                        <a:t>from the trunk of the body, </a:t>
                      </a:r>
                      <a:r>
                        <a:rPr lang="en-US" sz="1700" b="0" dirty="0">
                          <a:effectLst/>
                          <a:latin typeface="Roboto"/>
                        </a:rPr>
                        <a:t/>
                      </a:r>
                      <a:br>
                        <a:rPr lang="en-US" sz="1700" b="0" dirty="0">
                          <a:effectLst/>
                          <a:latin typeface="Roboto"/>
                        </a:rPr>
                      </a:br>
                      <a:r>
                        <a:rPr lang="en-US" sz="1700" b="0" dirty="0">
                          <a:effectLst/>
                          <a:latin typeface="Roboto"/>
                        </a:rPr>
                        <a:t/>
                      </a:r>
                      <a:br>
                        <a:rPr lang="en-US" sz="1700" b="0" dirty="0">
                          <a:effectLst/>
                          <a:latin typeface="Roboto"/>
                        </a:rPr>
                      </a:br>
                      <a:r>
                        <a:rPr lang="en-US" sz="1700" b="0" i="1" dirty="0">
                          <a:effectLst/>
                          <a:latin typeface="Roboto"/>
                        </a:rPr>
                        <a:t>    Each epiphysis is specially shaped to form part of a joint.  The ​joint surface of each epiphysis is covered with </a:t>
                      </a:r>
                      <a:r>
                        <a:rPr lang="en-US" sz="1700" b="1" i="1" dirty="0">
                          <a:effectLst/>
                          <a:latin typeface="Roboto"/>
                        </a:rPr>
                        <a:t>articular cartilage </a:t>
                      </a:r>
                      <a:r>
                        <a:rPr lang="en-US" sz="1700" b="0" i="1" dirty="0">
                          <a:effectLst/>
                          <a:latin typeface="Roboto"/>
                        </a:rPr>
                        <a:t>which is composed of a thin layer of hyaline cartilage. </a:t>
                      </a:r>
                      <a:endParaRPr lang="en-US" sz="1700" b="0" dirty="0">
                        <a:effectLst/>
                        <a:latin typeface="Roboto"/>
                      </a:endParaRPr>
                    </a:p>
                    <a:p>
                      <a:pPr algn="ctr" fontAlgn="t"/>
                      <a:r>
                        <a:rPr lang="en-US" sz="1700" b="1" dirty="0">
                          <a:effectLst/>
                          <a:latin typeface="Roboto"/>
                        </a:rPr>
                        <a:t>​ Articulate Cartilage </a:t>
                      </a:r>
                      <a:r>
                        <a:rPr lang="en-US" sz="1700" b="0" dirty="0">
                          <a:effectLst/>
                          <a:latin typeface="Roboto"/>
                        </a:rPr>
                        <a:t>is found at the epiphysis of long bones, where  it functions to provide a smooth surface for the gliding motion of the joint. Almost every joint in our bodies contains articulate cartilage. ​</a:t>
                      </a:r>
                    </a:p>
                  </a:txBody>
                  <a:tcPr marL="137160" marR="137160" marT="43891" marB="43891">
                    <a:lnL>
                      <a:noFill/>
                    </a:lnL>
                    <a:lnR>
                      <a:noFill/>
                    </a:lnR>
                    <a:lnT>
                      <a:noFill/>
                    </a:lnT>
                    <a:lnB>
                      <a:noFill/>
                    </a:lnB>
                  </a:tcPr>
                </a:tc>
                <a:extLst>
                  <a:ext uri="{0D108BD9-81ED-4DB2-BD59-A6C34878D82A}">
                    <a16:rowId xmlns:a16="http://schemas.microsoft.com/office/drawing/2014/main" val="3552259814"/>
                  </a:ext>
                </a:extLst>
              </a:tr>
            </a:tbl>
          </a:graphicData>
        </a:graphic>
      </p:graphicFrame>
      <p:graphicFrame>
        <p:nvGraphicFramePr>
          <p:cNvPr id="8" name="Table 7">
            <a:extLst>
              <a:ext uri="{FF2B5EF4-FFF2-40B4-BE49-F238E27FC236}">
                <a16:creationId xmlns:a16="http://schemas.microsoft.com/office/drawing/2014/main" id="{B3ED0561-9AE4-4E27-AFCA-C432D8F92FFF}"/>
              </a:ext>
            </a:extLst>
          </p:cNvPr>
          <p:cNvGraphicFramePr>
            <a:graphicFrameLocks noGrp="1"/>
          </p:cNvGraphicFramePr>
          <p:nvPr/>
        </p:nvGraphicFramePr>
        <p:xfrm>
          <a:off x="4867079" y="1825625"/>
          <a:ext cx="2457842" cy="4702407"/>
        </p:xfrm>
        <a:graphic>
          <a:graphicData uri="http://schemas.openxmlformats.org/drawingml/2006/table">
            <a:tbl>
              <a:tblPr/>
              <a:tblGrid>
                <a:gridCol w="359011">
                  <a:extLst>
                    <a:ext uri="{9D8B030D-6E8A-4147-A177-3AD203B41FA5}">
                      <a16:colId xmlns:a16="http://schemas.microsoft.com/office/drawing/2014/main" val="582513866"/>
                    </a:ext>
                  </a:extLst>
                </a:gridCol>
                <a:gridCol w="762207">
                  <a:extLst>
                    <a:ext uri="{9D8B030D-6E8A-4147-A177-3AD203B41FA5}">
                      <a16:colId xmlns:a16="http://schemas.microsoft.com/office/drawing/2014/main" val="269894480"/>
                    </a:ext>
                  </a:extLst>
                </a:gridCol>
                <a:gridCol w="552324">
                  <a:extLst>
                    <a:ext uri="{9D8B030D-6E8A-4147-A177-3AD203B41FA5}">
                      <a16:colId xmlns:a16="http://schemas.microsoft.com/office/drawing/2014/main" val="1138329558"/>
                    </a:ext>
                  </a:extLst>
                </a:gridCol>
                <a:gridCol w="784300">
                  <a:extLst>
                    <a:ext uri="{9D8B030D-6E8A-4147-A177-3AD203B41FA5}">
                      <a16:colId xmlns:a16="http://schemas.microsoft.com/office/drawing/2014/main" val="1690843920"/>
                    </a:ext>
                  </a:extLst>
                </a:gridCol>
              </a:tblGrid>
              <a:tr h="2819177">
                <a:tc>
                  <a:txBody>
                    <a:bodyPr/>
                    <a:lstStyle/>
                    <a:p>
                      <a:pPr algn="l" fontAlgn="t"/>
                      <a:r>
                        <a:rPr lang="en-US" sz="1200" b="0">
                          <a:solidFill>
                            <a:srgbClr val="000000"/>
                          </a:solidFill>
                          <a:effectLst/>
                          <a:latin typeface="Roboto"/>
                        </a:rPr>
                        <a:t>Location</a:t>
                      </a:r>
                    </a:p>
                    <a:p>
                      <a:pPr algn="ctr" fontAlgn="t"/>
                      <a:r>
                        <a:rPr lang="en-US" sz="1200" b="0">
                          <a:solidFill>
                            <a:srgbClr val="24678D"/>
                          </a:solidFill>
                          <a:effectLst/>
                          <a:latin typeface="Patua One"/>
                        </a:rPr>
                        <a:t>Upland, CA</a:t>
                      </a:r>
                      <a:br>
                        <a:rPr lang="en-US" sz="1200" b="0">
                          <a:solidFill>
                            <a:srgbClr val="24678D"/>
                          </a:solidFill>
                          <a:effectLst/>
                          <a:latin typeface="Patua One"/>
                        </a:rPr>
                      </a:br>
                      <a:r>
                        <a:rPr lang="en-US" sz="1200" b="0">
                          <a:solidFill>
                            <a:srgbClr val="24678D"/>
                          </a:solidFill>
                          <a:effectLst/>
                          <a:latin typeface="Patua One"/>
                        </a:rPr>
                        <a:t>​USA</a:t>
                      </a:r>
                      <a:br>
                        <a:rPr lang="en-US" sz="1200" b="0">
                          <a:solidFill>
                            <a:srgbClr val="24678D"/>
                          </a:solidFill>
                          <a:effectLst/>
                          <a:latin typeface="Patua One"/>
                        </a:rPr>
                      </a:br>
                      <a:endParaRPr lang="en-US" sz="1200" b="0">
                        <a:solidFill>
                          <a:srgbClr val="24678D"/>
                        </a:solidFill>
                        <a:effectLst/>
                        <a:latin typeface="Patua One"/>
                      </a:endParaRPr>
                    </a:p>
                  </a:txBody>
                  <a:tcPr marL="95760" marR="95760" marT="30643" marB="30643">
                    <a:lnL>
                      <a:noFill/>
                    </a:lnL>
                    <a:lnR>
                      <a:noFill/>
                    </a:lnR>
                    <a:lnT>
                      <a:noFill/>
                    </a:lnT>
                    <a:lnB>
                      <a:noFill/>
                    </a:lnB>
                  </a:tcPr>
                </a:tc>
                <a:tc>
                  <a:txBody>
                    <a:bodyPr/>
                    <a:lstStyle/>
                    <a:p>
                      <a:pPr algn="l" fontAlgn="t"/>
                      <a:r>
                        <a:rPr lang="en-US" sz="1200" b="0">
                          <a:solidFill>
                            <a:srgbClr val="000000"/>
                          </a:solidFill>
                          <a:effectLst/>
                          <a:latin typeface="Roboto"/>
                        </a:rPr>
                        <a:t>WebSite</a:t>
                      </a:r>
                    </a:p>
                    <a:p>
                      <a:pPr algn="l" fontAlgn="t"/>
                      <a:r>
                        <a:rPr lang="en-US" sz="1200" b="0">
                          <a:solidFill>
                            <a:srgbClr val="24678D"/>
                          </a:solidFill>
                          <a:effectLst/>
                          <a:latin typeface="Patua One"/>
                        </a:rPr>
                        <a:t>WWW.ScientistCindy.Com</a:t>
                      </a:r>
                      <a:br>
                        <a:rPr lang="en-US" sz="1200" b="0">
                          <a:solidFill>
                            <a:srgbClr val="24678D"/>
                          </a:solidFill>
                          <a:effectLst/>
                          <a:latin typeface="Patua One"/>
                        </a:rPr>
                      </a:br>
                      <a:r>
                        <a:rPr lang="en-US" sz="1200" b="0">
                          <a:solidFill>
                            <a:srgbClr val="24678D"/>
                          </a:solidFill>
                          <a:effectLst/>
                          <a:latin typeface="Patua One"/>
                        </a:rPr>
                        <a:t>WWW.PhunnyPhysiology.Com</a:t>
                      </a:r>
                      <a:br>
                        <a:rPr lang="en-US" sz="1200" b="0">
                          <a:solidFill>
                            <a:srgbClr val="24678D"/>
                          </a:solidFill>
                          <a:effectLst/>
                          <a:latin typeface="Patua One"/>
                        </a:rPr>
                      </a:br>
                      <a:r>
                        <a:rPr lang="en-US" sz="1200" b="0">
                          <a:solidFill>
                            <a:srgbClr val="24678D"/>
                          </a:solidFill>
                          <a:effectLst/>
                          <a:latin typeface="Patua One"/>
                        </a:rPr>
                        <a:t>WWW.BiologicalSciencesUniversity.Com</a:t>
                      </a:r>
                      <a:br>
                        <a:rPr lang="en-US" sz="1200" b="0">
                          <a:solidFill>
                            <a:srgbClr val="24678D"/>
                          </a:solidFill>
                          <a:effectLst/>
                          <a:latin typeface="Patua One"/>
                        </a:rPr>
                      </a:br>
                      <a:endParaRPr lang="en-US" sz="1200" b="0">
                        <a:solidFill>
                          <a:srgbClr val="24678D"/>
                        </a:solidFill>
                        <a:effectLst/>
                        <a:latin typeface="Patua One"/>
                      </a:endParaRPr>
                    </a:p>
                  </a:txBody>
                  <a:tcPr marL="95760" marR="95760" marT="30643" marB="30643">
                    <a:lnL>
                      <a:noFill/>
                    </a:lnL>
                    <a:lnR>
                      <a:noFill/>
                    </a:lnR>
                    <a:lnT>
                      <a:noFill/>
                    </a:lnT>
                    <a:lnB>
                      <a:noFill/>
                    </a:lnB>
                  </a:tcPr>
                </a:tc>
                <a:tc>
                  <a:txBody>
                    <a:bodyPr/>
                    <a:lstStyle/>
                    <a:p>
                      <a:pPr algn="l" fontAlgn="t"/>
                      <a:r>
                        <a:rPr lang="en-US" sz="1200" b="0">
                          <a:solidFill>
                            <a:srgbClr val="000000"/>
                          </a:solidFill>
                          <a:effectLst/>
                          <a:latin typeface="Roboto"/>
                        </a:rPr>
                        <a:t>Email</a:t>
                      </a:r>
                    </a:p>
                    <a:p>
                      <a:pPr algn="l" fontAlgn="t"/>
                      <a:r>
                        <a:rPr lang="en-US" sz="1200" b="0">
                          <a:solidFill>
                            <a:srgbClr val="24678D"/>
                          </a:solidFill>
                          <a:effectLst/>
                          <a:latin typeface="Patua One"/>
                        </a:rPr>
                        <a:t>ScientistCindy@gmail.com</a:t>
                      </a:r>
                      <a:br>
                        <a:rPr lang="en-US" sz="1200" b="0">
                          <a:solidFill>
                            <a:srgbClr val="24678D"/>
                          </a:solidFill>
                          <a:effectLst/>
                          <a:latin typeface="Patua One"/>
                        </a:rPr>
                      </a:br>
                      <a:r>
                        <a:rPr lang="en-US" sz="1200" b="0">
                          <a:solidFill>
                            <a:srgbClr val="24678D"/>
                          </a:solidFill>
                          <a:effectLst/>
                          <a:latin typeface="Patua One"/>
                        </a:rPr>
                        <a:t>​contact</a:t>
                      </a:r>
                      <a:br>
                        <a:rPr lang="en-US" sz="1200" b="0">
                          <a:solidFill>
                            <a:srgbClr val="24678D"/>
                          </a:solidFill>
                          <a:effectLst/>
                          <a:latin typeface="Patua One"/>
                        </a:rPr>
                      </a:br>
                      <a:endParaRPr lang="en-US" sz="1200" b="0">
                        <a:solidFill>
                          <a:srgbClr val="24678D"/>
                        </a:solidFill>
                        <a:effectLst/>
                        <a:latin typeface="Patua One"/>
                      </a:endParaRPr>
                    </a:p>
                  </a:txBody>
                  <a:tcPr marL="95760" marR="95760" marT="30643" marB="30643">
                    <a:lnL>
                      <a:noFill/>
                    </a:lnL>
                    <a:lnR>
                      <a:noFill/>
                    </a:lnR>
                    <a:lnT>
                      <a:noFill/>
                    </a:lnT>
                    <a:lnB>
                      <a:noFill/>
                    </a:lnB>
                  </a:tcPr>
                </a:tc>
                <a:tc>
                  <a:txBody>
                    <a:bodyPr/>
                    <a:lstStyle/>
                    <a:p>
                      <a:endParaRPr lang="en-US" sz="1200"/>
                    </a:p>
                  </a:txBody>
                  <a:tcPr marL="95760" marR="95760" marT="30643" marB="30643">
                    <a:lnL>
                      <a:noFill/>
                    </a:lnL>
                    <a:lnR>
                      <a:noFill/>
                    </a:lnR>
                    <a:lnT>
                      <a:noFill/>
                    </a:lnT>
                    <a:lnB>
                      <a:noFill/>
                    </a:lnB>
                  </a:tcPr>
                </a:tc>
                <a:extLst>
                  <a:ext uri="{0D108BD9-81ED-4DB2-BD59-A6C34878D82A}">
                    <a16:rowId xmlns:a16="http://schemas.microsoft.com/office/drawing/2014/main" val="391479817"/>
                  </a:ext>
                </a:extLst>
              </a:tr>
              <a:tr h="1532161">
                <a:tc>
                  <a:txBody>
                    <a:bodyPr/>
                    <a:lstStyle/>
                    <a:p>
                      <a:pPr algn="l" fontAlgn="t"/>
                      <a:endParaRPr lang="en-US" sz="1200">
                        <a:effectLst/>
                      </a:endParaRPr>
                    </a:p>
                    <a:p>
                      <a:pPr algn="l" fontAlgn="t"/>
                      <a:r>
                        <a:rPr lang="en-US" sz="1200" b="0" u="none" strike="noStrike">
                          <a:solidFill>
                            <a:srgbClr val="FFFFFF"/>
                          </a:solidFill>
                          <a:effectLst/>
                          <a:latin typeface="Roboto"/>
                        </a:rPr>
                        <a:t>CONTACT</a:t>
                      </a:r>
                      <a:endParaRPr lang="en-US" sz="1200">
                        <a:effectLst/>
                      </a:endParaRPr>
                    </a:p>
                  </a:txBody>
                  <a:tcPr marL="95760" marR="95760" marT="30643" marB="30643">
                    <a:lnL>
                      <a:noFill/>
                    </a:lnL>
                    <a:lnR>
                      <a:noFill/>
                    </a:lnR>
                    <a:lnT>
                      <a:noFill/>
                    </a:lnT>
                    <a:lnB>
                      <a:noFill/>
                    </a:lnB>
                  </a:tcPr>
                </a:tc>
                <a:tc>
                  <a:txBody>
                    <a:bodyPr/>
                    <a:lstStyle/>
                    <a:p>
                      <a:pPr algn="l" fontAlgn="t"/>
                      <a:endParaRPr lang="en-US" sz="1200">
                        <a:effectLst/>
                      </a:endParaRPr>
                    </a:p>
                    <a:p>
                      <a:pPr fontAlgn="t"/>
                      <a:r>
                        <a:rPr lang="en-US" sz="1200">
                          <a:effectLst/>
                        </a:rPr>
                        <a:t>ABOUT</a:t>
                      </a:r>
                    </a:p>
                  </a:txBody>
                  <a:tcPr marL="95760" marR="95760" marT="30643" marB="30643">
                    <a:lnL>
                      <a:noFill/>
                    </a:lnL>
                    <a:lnR>
                      <a:noFill/>
                    </a:lnR>
                    <a:lnT>
                      <a:noFill/>
                    </a:lnT>
                    <a:lnB>
                      <a:noFill/>
                    </a:lnB>
                  </a:tcPr>
                </a:tc>
                <a:tc>
                  <a:txBody>
                    <a:bodyPr/>
                    <a:lstStyle/>
                    <a:p>
                      <a:endParaRPr lang="en-US" sz="1200"/>
                    </a:p>
                  </a:txBody>
                  <a:tcPr marL="61286" marR="61286" marT="30643" marB="30643">
                    <a:lnL>
                      <a:noFill/>
                    </a:lnL>
                    <a:lnT>
                      <a:noFill/>
                    </a:lnT>
                  </a:tcPr>
                </a:tc>
                <a:tc>
                  <a:txBody>
                    <a:bodyPr/>
                    <a:lstStyle/>
                    <a:p>
                      <a:endParaRPr lang="en-US" sz="1200" dirty="0"/>
                    </a:p>
                  </a:txBody>
                  <a:tcPr marL="61286" marR="61286" marT="30643" marB="30643">
                    <a:lnT>
                      <a:noFill/>
                    </a:lnT>
                  </a:tcPr>
                </a:tc>
                <a:extLst>
                  <a:ext uri="{0D108BD9-81ED-4DB2-BD59-A6C34878D82A}">
                    <a16:rowId xmlns:a16="http://schemas.microsoft.com/office/drawing/2014/main" val="2301819279"/>
                  </a:ext>
                </a:extLst>
              </a:tr>
            </a:tbl>
          </a:graphicData>
        </a:graphic>
      </p:graphicFrame>
      <p:sp>
        <p:nvSpPr>
          <p:cNvPr id="9" name="Rectangle 2">
            <a:extLst>
              <a:ext uri="{FF2B5EF4-FFF2-40B4-BE49-F238E27FC236}">
                <a16:creationId xmlns:a16="http://schemas.microsoft.com/office/drawing/2014/main" id="{CDAE3190-DD8E-4700-ABD6-5BFDA17EF029}"/>
              </a:ext>
            </a:extLst>
          </p:cNvPr>
          <p:cNvSpPr>
            <a:spLocks noChangeArrowheads="1"/>
          </p:cNvSpPr>
          <p:nvPr/>
        </p:nvSpPr>
        <p:spPr bwMode="auto">
          <a:xfrm>
            <a:off x="4867275" y="1825625"/>
            <a:ext cx="1143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31740" rIns="0" bIns="317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t"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CACAE"/>
                </a:solidFill>
                <a:effectLst/>
                <a:latin typeface="Roboto"/>
              </a:rPr>
              <a:t>  </a:t>
            </a:r>
            <a:r>
              <a:rPr kumimoji="0" lang="en-US" altLang="en-US" sz="1600" b="0" i="0" u="none" strike="noStrike" cap="none" normalizeH="0" baseline="0">
                <a:ln>
                  <a:noFill/>
                </a:ln>
                <a:solidFill>
                  <a:srgbClr val="0CACAE"/>
                </a:solidFill>
                <a:effectLst/>
                <a:latin typeface="Roboto"/>
              </a:rPr>
              <a:t>                          </a:t>
            </a:r>
            <a:endParaRPr kumimoji="0" lang="en-US" altLang="en-US" sz="1200" b="0" i="0" u="none" strike="noStrike" cap="none" normalizeH="0" baseline="0">
              <a:ln>
                <a:noFill/>
              </a:ln>
              <a:solidFill>
                <a:srgbClr val="000000"/>
              </a:solidFill>
              <a:effectLst/>
              <a:latin typeface="Roboto"/>
            </a:endParaRPr>
          </a:p>
          <a:p>
            <a:pPr marL="0" marR="0" lvl="0" indent="0" algn="ctr" defTabSz="914400" rtl="0" eaLnBrk="0" fontAlgn="ctr"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4"/>
              </a:rPr>
              <a:t>Home</a:t>
            </a:r>
            <a:endParaRPr kumimoji="0" lang="en-US" altLang="en-US" sz="1200" b="0" i="0" u="none" strike="noStrike" cap="none" normalizeH="0" baseline="0">
              <a:ln>
                <a:noFill/>
              </a:ln>
              <a:solidFill>
                <a:srgbClr val="000000"/>
              </a:solidFill>
              <a:effectLst/>
              <a:latin typeface="Roboto"/>
            </a:endParaRPr>
          </a:p>
          <a:p>
            <a:pPr marL="0" marR="0" lvl="0" indent="0" algn="ctr" defTabSz="914400" rtl="0" eaLnBrk="0" fontAlgn="t"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5"/>
              </a:rPr>
              <a:t>Anatomy</a:t>
            </a:r>
            <a:endParaRPr kumimoji="0" lang="en-US" altLang="en-US" sz="1200" b="0" i="0" u="none" strike="noStrike" cap="none" normalizeH="0" baseline="0">
              <a:ln>
                <a:noFill/>
              </a:ln>
              <a:solidFill>
                <a:srgbClr val="000000"/>
              </a:solidFill>
              <a:effectLst/>
              <a:latin typeface="Roboto"/>
            </a:endParaRPr>
          </a:p>
          <a:p>
            <a:pPr marL="0" marR="0" lvl="0" indent="0" algn="ctr" defTabSz="914400" rtl="0" eaLnBrk="0" fontAlgn="t"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6"/>
              </a:rPr>
              <a:t>Physiology</a:t>
            </a:r>
            <a:endParaRPr kumimoji="0" lang="en-US" altLang="en-US" sz="1200" b="0" i="0" u="none" strike="noStrike" cap="none" normalizeH="0" baseline="0">
              <a:ln>
                <a:noFill/>
              </a:ln>
              <a:solidFill>
                <a:srgbClr val="000000"/>
              </a:solidFill>
              <a:effectLst/>
              <a:latin typeface="Roboto"/>
            </a:endParaRPr>
          </a:p>
          <a:p>
            <a:pPr marL="0" marR="0" lvl="0" indent="0" algn="ctr" defTabSz="914400" rtl="0" eaLnBrk="0" fontAlgn="t"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7"/>
              </a:rPr>
              <a:t>Physiology Lab</a:t>
            </a:r>
            <a:endParaRPr kumimoji="0" lang="en-US" altLang="en-US" sz="1200" b="0" i="0" u="none" strike="noStrike" cap="none" normalizeH="0" baseline="0">
              <a:ln>
                <a:noFill/>
              </a:ln>
              <a:solidFill>
                <a:srgbClr val="000000"/>
              </a:solidFill>
              <a:effectLst/>
              <a:latin typeface="Roboto"/>
            </a:endParaRPr>
          </a:p>
          <a:p>
            <a:pPr marL="0" marR="0" lvl="0" indent="0" algn="ctr" defTabSz="914400" rtl="0" eaLnBrk="0" fontAlgn="t"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8"/>
              </a:rPr>
              <a:t>Anat &amp; Physio</a:t>
            </a:r>
            <a:endParaRPr kumimoji="0" lang="en-US" altLang="en-US" sz="1200" b="0" i="0" u="none" strike="noStrike" cap="none" normalizeH="0" baseline="0">
              <a:ln>
                <a:noFill/>
              </a:ln>
              <a:solidFill>
                <a:srgbClr val="000000"/>
              </a:solidFill>
              <a:effectLst/>
              <a:latin typeface="Roboto"/>
            </a:endParaRPr>
          </a:p>
          <a:p>
            <a:pPr marL="0" marR="0" lvl="0" indent="0" algn="ctr" defTabSz="914400" rtl="0" eaLnBrk="0" fontAlgn="t"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9"/>
              </a:rPr>
              <a:t>Biology of Human Pregnancy</a:t>
            </a:r>
            <a:endParaRPr kumimoji="0" lang="en-US" altLang="en-US" sz="1200" b="0" i="0" u="none" strike="noStrike" cap="none" normalizeH="0" baseline="0">
              <a:ln>
                <a:noFill/>
              </a:ln>
              <a:solidFill>
                <a:srgbClr val="000000"/>
              </a:solidFill>
              <a:effectLst/>
              <a:latin typeface="Roboto"/>
            </a:endParaRPr>
          </a:p>
          <a:p>
            <a:pPr marL="0" marR="0" lvl="0" indent="0" algn="ctr" defTabSz="914400" rtl="0" eaLnBrk="0" fontAlgn="t"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10"/>
              </a:rPr>
              <a:t>Chemistry</a:t>
            </a:r>
            <a:endParaRPr kumimoji="0" lang="en-US" altLang="en-US" sz="1200" b="0" i="0" u="none" strike="noStrike" cap="none" normalizeH="0" baseline="0">
              <a:ln>
                <a:noFill/>
              </a:ln>
              <a:solidFill>
                <a:srgbClr val="000000"/>
              </a:solidFill>
              <a:effectLst/>
              <a:latin typeface="Roboto"/>
            </a:endParaRPr>
          </a:p>
          <a:p>
            <a:pPr marL="0" marR="0" lvl="0" indent="0" algn="ctr" defTabSz="914400" rtl="0" eaLnBrk="0" fontAlgn="t"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11"/>
              </a:rPr>
              <a:t>College/Life Skills</a:t>
            </a:r>
            <a:endParaRPr kumimoji="0" lang="en-US" altLang="en-US" sz="1200" b="0" i="0" u="none" strike="noStrike" cap="none" normalizeH="0" baseline="0">
              <a:ln>
                <a:noFill/>
              </a:ln>
              <a:solidFill>
                <a:srgbClr val="000000"/>
              </a:solidFill>
              <a:effectLst/>
              <a:latin typeface="Roboto"/>
            </a:endParaRPr>
          </a:p>
          <a:p>
            <a:pPr marL="0" marR="0" lvl="0" indent="0" algn="ctr" defTabSz="914400" rtl="0" eaLnBrk="0" fontAlgn="t"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12"/>
              </a:rPr>
              <a:t>Environmental Science</a:t>
            </a:r>
            <a:endParaRPr kumimoji="0" lang="en-US" altLang="en-US" sz="800" b="0" i="0" u="none" strike="noStrike" cap="none" normalizeH="0" baseline="0">
              <a:ln>
                <a:noFill/>
              </a:ln>
              <a:solidFill>
                <a:schemeClr val="tx1"/>
              </a:solidFill>
              <a:effectLst/>
            </a:endParaRPr>
          </a:p>
          <a:p>
            <a:pPr marL="0" marR="0" lvl="0" indent="0" algn="ctr" defTabSz="914400" rtl="0" eaLnBrk="0" fontAlgn="t"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13"/>
              </a:rPr>
              <a:t>Environmental Biology Laboratory</a:t>
            </a:r>
            <a:endParaRPr kumimoji="0" lang="en-US" altLang="en-US" sz="800" b="0" i="0" u="none" strike="noStrike" cap="none" normalizeH="0" baseline="0">
              <a:ln>
                <a:noFill/>
              </a:ln>
              <a:solidFill>
                <a:schemeClr val="tx1"/>
              </a:solidFill>
              <a:effectLst/>
            </a:endParaRPr>
          </a:p>
          <a:p>
            <a:pPr marL="0" marR="0" lvl="0" indent="0" algn="ctr" defTabSz="914400" rtl="0" eaLnBrk="0" fontAlgn="t"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14"/>
              </a:rPr>
              <a:t>General Biology</a:t>
            </a:r>
            <a:endParaRPr kumimoji="0" lang="en-US" altLang="en-US" sz="800" b="0" i="0" u="none" strike="noStrike" cap="none" normalizeH="0" baseline="0">
              <a:ln>
                <a:noFill/>
              </a:ln>
              <a:solidFill>
                <a:schemeClr val="tx1"/>
              </a:solidFill>
              <a:effectLst/>
            </a:endParaRPr>
          </a:p>
          <a:p>
            <a:pPr marL="0" marR="0" lvl="0" indent="0" algn="ctr" defTabSz="914400" rtl="0" eaLnBrk="0" fontAlgn="t"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15"/>
              </a:rPr>
              <a:t>General Biology Laboratory</a:t>
            </a:r>
            <a:endParaRPr kumimoji="0" lang="en-US" altLang="en-US" sz="800" b="0" i="0" u="none" strike="noStrike" cap="none" normalizeH="0" baseline="0">
              <a:ln>
                <a:noFill/>
              </a:ln>
              <a:solidFill>
                <a:schemeClr val="tx1"/>
              </a:solidFill>
              <a:effectLst/>
            </a:endParaRPr>
          </a:p>
          <a:p>
            <a:pPr marL="0" marR="0" lvl="0" indent="0" algn="ctr" defTabSz="914400" rtl="0" eaLnBrk="0" fontAlgn="t"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16"/>
              </a:rPr>
              <a:t>Human Biology</a:t>
            </a:r>
            <a:endParaRPr kumimoji="0" lang="en-US" altLang="en-US" sz="800" b="0" i="0" u="none" strike="noStrike" cap="none" normalizeH="0" baseline="0">
              <a:ln>
                <a:noFill/>
              </a:ln>
              <a:solidFill>
                <a:schemeClr val="tx1"/>
              </a:solidFill>
              <a:effectLst/>
            </a:endParaRPr>
          </a:p>
          <a:p>
            <a:pPr marL="0" marR="0" lvl="0" indent="0" algn="ctr" defTabSz="914400" rtl="0" eaLnBrk="0" fontAlgn="t"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17"/>
              </a:rPr>
              <a:t>Human Biology Lab</a:t>
            </a:r>
            <a:endParaRPr kumimoji="0" lang="en-US" altLang="en-US" sz="800" b="0" i="0" u="none" strike="noStrike" cap="none" normalizeH="0" baseline="0">
              <a:ln>
                <a:noFill/>
              </a:ln>
              <a:solidFill>
                <a:schemeClr val="tx1"/>
              </a:solidFill>
              <a:effectLst/>
            </a:endParaRPr>
          </a:p>
          <a:p>
            <a:pPr marL="0" marR="0" lvl="0" indent="0" algn="ctr" defTabSz="914400" rtl="0" eaLnBrk="0" fontAlgn="t"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18"/>
              </a:rPr>
              <a:t>Human Sexuality</a:t>
            </a:r>
            <a:endParaRPr kumimoji="0" lang="en-US" altLang="en-US" sz="800" b="0" i="0" u="none" strike="noStrike" cap="none" normalizeH="0" baseline="0">
              <a:ln>
                <a:noFill/>
              </a:ln>
              <a:solidFill>
                <a:schemeClr val="tx1"/>
              </a:solidFill>
              <a:effectLst/>
            </a:endParaRPr>
          </a:p>
          <a:p>
            <a:pPr marL="0" marR="0" lvl="0" indent="0" algn="ctr" defTabSz="914400" rtl="0" eaLnBrk="0" fontAlgn="t"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19"/>
              </a:rPr>
              <a:t>Microbiology PORTAL</a:t>
            </a:r>
            <a:endParaRPr kumimoji="0" lang="en-US" altLang="en-US" sz="800" b="0" i="0" u="none" strike="noStrike" cap="none" normalizeH="0" baseline="0">
              <a:ln>
                <a:noFill/>
              </a:ln>
              <a:solidFill>
                <a:schemeClr val="tx1"/>
              </a:solidFill>
              <a:effectLst/>
            </a:endParaRPr>
          </a:p>
          <a:p>
            <a:pPr marL="0" marR="0" lvl="0" indent="0" algn="ctr" defTabSz="914400" rtl="0" eaLnBrk="0" fontAlgn="t"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20"/>
              </a:rPr>
              <a:t>Microbiology Laboratory</a:t>
            </a:r>
            <a:endParaRPr kumimoji="0" lang="en-US" altLang="en-US" sz="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21"/>
              </a:rPr>
              <a:t>HISTOTECHNOLOGY</a:t>
            </a:r>
            <a:endParaRPr kumimoji="0" lang="en-US" altLang="en-US" sz="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22"/>
              </a:rPr>
              <a:t>The Brain</a:t>
            </a:r>
            <a:endParaRPr kumimoji="0" lang="en-US" altLang="en-US" sz="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23"/>
              </a:rPr>
              <a:t>The Brain</a:t>
            </a:r>
            <a:endParaRPr kumimoji="0" lang="en-US" altLang="en-US" sz="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24"/>
              </a:rPr>
              <a:t>The Structure of DNA</a:t>
            </a:r>
            <a:endParaRPr kumimoji="0" lang="en-US" altLang="en-US" sz="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25"/>
              </a:rPr>
              <a:t>Contact</a:t>
            </a:r>
            <a:endParaRPr kumimoji="0" lang="en-US" altLang="en-US" sz="800" b="0" i="0" u="none" strike="noStrike" cap="none" normalizeH="0" baseline="0">
              <a:ln>
                <a:noFill/>
              </a:ln>
              <a:solidFill>
                <a:schemeClr val="tx1"/>
              </a:solidFill>
              <a:effectLst/>
            </a:endParaRPr>
          </a:p>
          <a:p>
            <a:pPr marL="0" marR="0" lvl="0" indent="0" algn="ctr" defTabSz="914400" rtl="0" eaLnBrk="0" fontAlgn="t"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26"/>
              </a:rPr>
              <a:t>FUN ZONE</a:t>
            </a:r>
            <a:endParaRPr kumimoji="0" lang="en-US" altLang="en-US" sz="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27"/>
              </a:rPr>
              <a:t>Lab 6 - The Chemistry of Cells</a:t>
            </a:r>
            <a:endParaRPr kumimoji="0" lang="en-US" altLang="en-US" sz="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28"/>
              </a:rPr>
              <a:t>A History of Anatomy</a:t>
            </a:r>
            <a:endParaRPr kumimoji="0" lang="en-US" altLang="en-US" sz="800" b="0" i="0" u="none" strike="noStrike" cap="none" normalizeH="0" baseline="0">
              <a:ln>
                <a:noFill/>
              </a:ln>
              <a:solidFill>
                <a:schemeClr val="tx1"/>
              </a:solidFill>
              <a:effectLst/>
            </a:endParaRPr>
          </a:p>
          <a:p>
            <a:pPr marL="0" marR="0" lvl="0" indent="0" algn="ctr" defTabSz="914400" rtl="0" eaLnBrk="0" fontAlgn="t"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29"/>
              </a:rPr>
              <a:t>List of Pages</a:t>
            </a:r>
            <a:endParaRPr kumimoji="0" lang="en-US" altLang="en-US" sz="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30"/>
              </a:rPr>
              <a:t>Cell Membranes and Osmosis</a:t>
            </a:r>
            <a:endParaRPr kumimoji="0" lang="en-US" altLang="en-US" sz="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31"/>
              </a:rPr>
              <a:t>Chemistry of Life</a:t>
            </a:r>
            <a:endParaRPr kumimoji="0" lang="en-US" altLang="en-US" sz="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32"/>
              </a:rPr>
              <a:t>Muscle Movements</a:t>
            </a:r>
            <a:endParaRPr kumimoji="0" lang="en-US" altLang="en-US" sz="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33"/>
              </a:rPr>
              <a:t>The Muscles of the Head, Trunk and Shoulders</a:t>
            </a:r>
            <a:endParaRPr kumimoji="0" lang="en-US" altLang="en-US" sz="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34"/>
              </a:rPr>
              <a:t>The Muscles of the Limbs</a:t>
            </a:r>
            <a:endParaRPr kumimoji="0" lang="en-US" altLang="en-US" sz="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35"/>
              </a:rPr>
              <a:t>Nervous Tissue</a:t>
            </a:r>
            <a:endParaRPr kumimoji="0" lang="en-US" altLang="en-US" sz="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36"/>
              </a:rPr>
              <a:t>The Brain - Anat and Physiology</a:t>
            </a:r>
            <a:endParaRPr kumimoji="0" lang="en-US" altLang="en-US" sz="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37"/>
              </a:rPr>
              <a:t>Instructions for Taking BIO 3070</a:t>
            </a:r>
            <a:endParaRPr kumimoji="0" lang="en-US" altLang="en-US" sz="8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a:ln>
                  <a:noFill/>
                </a:ln>
                <a:solidFill>
                  <a:srgbClr val="000000"/>
                </a:solidFill>
                <a:effectLst/>
                <a:latin typeface="Abril Fatface"/>
                <a:hlinkClick r:id="rId38"/>
              </a:rPr>
              <a:t>ANATOMY - SAC</a:t>
            </a:r>
            <a:endParaRPr kumimoji="0" lang="en-US" altLang="en-US" sz="800" b="0" i="0" u="none" strike="noStrike" cap="none" normalizeH="0" baseline="0">
              <a:ln>
                <a:noFill/>
              </a:ln>
              <a:solidFill>
                <a:schemeClr val="tx1"/>
              </a:solidFill>
              <a:effectLst/>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1600" b="1" i="1" u="none" strike="noStrike" cap="none" normalizeH="0" baseline="0">
                <a:ln>
                  <a:noFill/>
                </a:ln>
                <a:solidFill>
                  <a:srgbClr val="FFFFFF"/>
                </a:solidFill>
                <a:effectLst/>
                <a:latin typeface="Roboto"/>
              </a:rPr>
              <a:t>Your bones and your cartilage are connective tissues that function as the structural support of the body.</a:t>
            </a:r>
            <a:endParaRPr kumimoji="0" lang="en-US" altLang="en-US" sz="6000" b="0" i="0" u="none" strike="noStrike" cap="none" normalizeH="0" baseline="0">
              <a:ln>
                <a:noFill/>
              </a:ln>
              <a:solidFill>
                <a:srgbClr val="FFFFFF"/>
              </a:solidFill>
              <a:effectLst/>
              <a:latin typeface="Roboto"/>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Roboto"/>
              </a:rPr>
              <a:t>Chondroblasts are immature chondrocytes found in growing cartilage. Chondrocytes are the primary cell type of cartilage. These chondrocytes make all of the fibers and ground substance, that together form the matrix of cartilage. The fibers found in the matrix of cartilage include collagen and elastin. These fibers function to cushion and support body structures.  The ground substance of cartilage is made up of a gel-like substance that holds large amounts of water, which allows it to act as a cushion. </a:t>
            </a:r>
            <a:endParaRPr kumimoji="0" lang="en-US" altLang="en-US" sz="6000" b="0" i="0" u="none" strike="noStrike" cap="none" normalizeH="0" baseline="0">
              <a:ln>
                <a:noFill/>
              </a:ln>
              <a:solidFill>
                <a:srgbClr val="FFFFFF"/>
              </a:solidFill>
              <a:effectLst/>
              <a:latin typeface="Roboto"/>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600" b="0" i="0" u="none" strike="noStrike" cap="none" normalizeH="0" baseline="0">
                <a:ln>
                  <a:noFill/>
                </a:ln>
                <a:solidFill>
                  <a:srgbClr val="D5D5D5"/>
                </a:solidFill>
                <a:effectLst/>
                <a:latin typeface="Roboto"/>
              </a:rPr>
              <a:t>Cartilage of the Skeleton</a:t>
            </a:r>
            <a:endParaRPr kumimoji="0" lang="en-US" altLang="en-US" sz="6000" b="0" i="0" u="none" strike="noStrike" cap="none" normalizeH="0" baseline="0">
              <a:ln>
                <a:noFill/>
              </a:ln>
              <a:solidFill>
                <a:srgbClr val="FFFFFF"/>
              </a:solidFill>
              <a:effectLst/>
              <a:latin typeface="Roboto"/>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600" b="1" i="1" u="none" strike="noStrike" cap="none" normalizeH="0" baseline="0">
                <a:ln>
                  <a:noFill/>
                </a:ln>
                <a:solidFill>
                  <a:srgbClr val="FFFFFF"/>
                </a:solidFill>
                <a:effectLst/>
                <a:latin typeface="Roboto"/>
              </a:rPr>
              <a:t>Cartilage is divided into 3 types;</a:t>
            </a:r>
            <a:r>
              <a:rPr kumimoji="0" lang="en-US" altLang="en-US" sz="6000" b="1" i="1" u="none" strike="noStrike" cap="none" normalizeH="0" baseline="0">
                <a:ln>
                  <a:noFill/>
                </a:ln>
                <a:solidFill>
                  <a:srgbClr val="FFFFFF"/>
                </a:solidFill>
                <a:effectLst/>
                <a:latin typeface="Roboto"/>
              </a:rPr>
              <a:t/>
            </a:r>
            <a:br>
              <a:rPr kumimoji="0" lang="en-US" altLang="en-US" sz="6000" b="1" i="1" u="none" strike="noStrike" cap="none" normalizeH="0" baseline="0">
                <a:ln>
                  <a:noFill/>
                </a:ln>
                <a:solidFill>
                  <a:srgbClr val="FFFFFF"/>
                </a:solidFill>
                <a:effectLst/>
                <a:latin typeface="Roboto"/>
              </a:rPr>
            </a:br>
            <a:r>
              <a:rPr kumimoji="0" lang="en-US" altLang="en-US" sz="2600" b="1" i="1" u="none" strike="noStrike" cap="none" normalizeH="0" baseline="0">
                <a:ln>
                  <a:noFill/>
                </a:ln>
                <a:solidFill>
                  <a:srgbClr val="FFFFFF"/>
                </a:solidFill>
                <a:effectLst/>
                <a:latin typeface="Roboto"/>
              </a:rPr>
              <a:t>1) Hyaline cartilage</a:t>
            </a:r>
            <a:br>
              <a:rPr kumimoji="0" lang="en-US" altLang="en-US" sz="2600" b="1" i="1" u="none" strike="noStrike" cap="none" normalizeH="0" baseline="0">
                <a:ln>
                  <a:noFill/>
                </a:ln>
                <a:solidFill>
                  <a:srgbClr val="FFFFFF"/>
                </a:solidFill>
                <a:effectLst/>
                <a:latin typeface="Roboto"/>
              </a:rPr>
            </a:br>
            <a:r>
              <a:rPr kumimoji="0" lang="en-US" altLang="en-US" sz="2600" b="1" i="1" u="none" strike="noStrike" cap="none" normalizeH="0" baseline="0">
                <a:ln>
                  <a:noFill/>
                </a:ln>
                <a:solidFill>
                  <a:srgbClr val="FFFFFF"/>
                </a:solidFill>
                <a:effectLst/>
                <a:latin typeface="Roboto"/>
              </a:rPr>
              <a:t>2) Elastic cartilage</a:t>
            </a:r>
            <a:br>
              <a:rPr kumimoji="0" lang="en-US" altLang="en-US" sz="2600" b="1" i="1" u="none" strike="noStrike" cap="none" normalizeH="0" baseline="0">
                <a:ln>
                  <a:noFill/>
                </a:ln>
                <a:solidFill>
                  <a:srgbClr val="FFFFFF"/>
                </a:solidFill>
                <a:effectLst/>
                <a:latin typeface="Roboto"/>
              </a:rPr>
            </a:br>
            <a:r>
              <a:rPr kumimoji="0" lang="en-US" altLang="en-US" sz="2600" b="1" i="1" u="none" strike="noStrike" cap="none" normalizeH="0" baseline="0">
                <a:ln>
                  <a:noFill/>
                </a:ln>
                <a:solidFill>
                  <a:srgbClr val="FFFFFF"/>
                </a:solidFill>
                <a:effectLst/>
                <a:latin typeface="Roboto"/>
              </a:rPr>
              <a:t>3) Fibrocartilage</a:t>
            </a:r>
            <a:endParaRPr kumimoji="0" lang="en-US" altLang="en-US" sz="6000" b="0" i="0" u="none" strike="noStrike" cap="none" normalizeH="0" baseline="0">
              <a:ln>
                <a:noFill/>
              </a:ln>
              <a:solidFill>
                <a:srgbClr val="FFFFFF"/>
              </a:solidFill>
              <a:effectLst/>
              <a:latin typeface="Roboto"/>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Roboto"/>
              </a:rPr>
              <a:t>  </a:t>
            </a:r>
            <a:r>
              <a:rPr kumimoji="0" lang="en-US" altLang="en-US" sz="37400" b="0" i="0" u="none" strike="noStrike" cap="none" normalizeH="0" baseline="0">
                <a:ln>
                  <a:noFill/>
                </a:ln>
                <a:solidFill>
                  <a:srgbClr val="FFFFFF"/>
                </a:solidFill>
                <a:effectLst/>
                <a:latin typeface="Roboto"/>
              </a:rPr>
              <a:t>        </a:t>
            </a:r>
            <a:endParaRPr kumimoji="0" lang="en-US" altLang="en-US" sz="1200" b="0" i="0" u="none" strike="noStrike" cap="none" normalizeH="0" baseline="0">
              <a:ln>
                <a:noFill/>
              </a:ln>
              <a:solidFill>
                <a:srgbClr val="FFFFFF"/>
              </a:solidFill>
              <a:effectLst/>
              <a:latin typeface="Roboto"/>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Roboto"/>
              </a:rPr>
              <a:t>  </a:t>
            </a:r>
            <a:r>
              <a:rPr kumimoji="0" lang="en-US" altLang="en-US" sz="22100" b="0" i="0" u="none" strike="noStrike" cap="none" normalizeH="0" baseline="0">
                <a:ln>
                  <a:noFill/>
                </a:ln>
                <a:solidFill>
                  <a:srgbClr val="FFFFFF"/>
                </a:solidFill>
                <a:effectLst/>
                <a:latin typeface="Roboto"/>
              </a:rPr>
              <a:t>            </a:t>
            </a:r>
            <a:endParaRPr kumimoji="0" lang="en-US" altLang="en-US" sz="1200" b="0" i="0" u="none" strike="noStrike" cap="none" normalizeH="0" baseline="0">
              <a:ln>
                <a:noFill/>
              </a:ln>
              <a:solidFill>
                <a:srgbClr val="FFFFFF"/>
              </a:solidFill>
              <a:effectLst/>
              <a:latin typeface="Roboto"/>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FFFFFF"/>
                </a:solidFill>
                <a:effectLst/>
                <a:latin typeface="Roboto"/>
              </a:rPr>
              <a:t>By Shiloh117981894 - Own work, CC BY-SA 4.0, https://commons.wikimedia.org/w/index.php?curid=49197466</a:t>
            </a:r>
            <a:endParaRPr kumimoji="0" lang="en-US" altLang="en-US" sz="1200" b="0" i="0" u="none" strike="noStrike" cap="none" normalizeH="0" baseline="0">
              <a:ln>
                <a:noFill/>
              </a:ln>
              <a:solidFill>
                <a:srgbClr val="FFFFFF"/>
              </a:solidFill>
              <a:effectLst/>
              <a:latin typeface="Roboto"/>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FFFFFF"/>
                </a:solidFill>
                <a:effectLst/>
                <a:latin typeface="Roboto"/>
              </a:rPr>
              <a:t/>
            </a:r>
            <a:br>
              <a:rPr kumimoji="0" lang="en-US" altLang="en-US" sz="1000" b="0" i="0" u="none" strike="noStrike" cap="none" normalizeH="0" baseline="0">
                <a:ln>
                  <a:noFill/>
                </a:ln>
                <a:solidFill>
                  <a:srgbClr val="FFFFFF"/>
                </a:solidFill>
                <a:effectLst/>
                <a:latin typeface="Roboto"/>
              </a:rPr>
            </a:br>
            <a:r>
              <a:rPr kumimoji="0" lang="en-US" altLang="en-US" sz="1200" b="0" i="0" u="none" strike="noStrike" cap="none" normalizeH="0" baseline="0">
                <a:ln>
                  <a:noFill/>
                </a:ln>
                <a:solidFill>
                  <a:srgbClr val="FFFFFF"/>
                </a:solidFill>
                <a:effectLst/>
                <a:latin typeface="Roboto"/>
              </a:rPr>
              <a:t>There are three different types of cartilage: elastic (A), hyaline (B), and fibrous (C). In elastic cartilage the cells are closer together creating less intercellular space. Elastic cartilage is found in the external ear flaps and in parts of the larynx. Hyaline cartilage has fewer cells than elastic cartilage; there is more intercellular space. </a:t>
            </a:r>
            <a:endParaRPr kumimoji="0" lang="en-US" altLang="en-US" sz="6000" b="0" i="0" u="none" strike="noStrike" cap="none" normalizeH="0" baseline="0">
              <a:ln>
                <a:noFill/>
              </a:ln>
              <a:solidFill>
                <a:srgbClr val="FFFFFF"/>
              </a:solidFill>
              <a:effectLst/>
              <a:latin typeface="Roboto"/>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Roboto"/>
              </a:rPr>
              <a:t>Hyaline, elastic, and fibrocartilage provide the initial structure that forms the developing skeleton. All three types of cartilage have the following characteristics:</a:t>
            </a:r>
            <a:r>
              <a:rPr kumimoji="0" lang="en-US" altLang="en-US" sz="6000" b="0" i="0" u="none" strike="noStrike" cap="none" normalizeH="0" baseline="0">
                <a:ln>
                  <a:noFill/>
                </a:ln>
                <a:solidFill>
                  <a:srgbClr val="FFFFFF"/>
                </a:solidFill>
                <a:effectLst/>
                <a:latin typeface="Roboto"/>
              </a:rPr>
              <a:t/>
            </a:r>
            <a:br>
              <a:rPr kumimoji="0" lang="en-US" altLang="en-US" sz="6000" b="0" i="0" u="none" strike="noStrike" cap="none" normalizeH="0" baseline="0">
                <a:ln>
                  <a:noFill/>
                </a:ln>
                <a:solidFill>
                  <a:srgbClr val="FFFFFF"/>
                </a:solidFill>
                <a:effectLst/>
                <a:latin typeface="Roboto"/>
              </a:rPr>
            </a:br>
            <a:endParaRPr kumimoji="0" lang="en-US" altLang="en-US" sz="6000" b="0" i="0" u="none" strike="noStrike" cap="none" normalizeH="0" baseline="0">
              <a:ln>
                <a:noFill/>
              </a:ln>
              <a:solidFill>
                <a:srgbClr val="FFFFFF"/>
              </a:solidFill>
              <a:effectLst/>
              <a:latin typeface="Roboto"/>
            </a:endParaRPr>
          </a:p>
          <a:p>
            <a:pPr marL="0" marR="0" lvl="0" indent="0" algn="ctr" defTabSz="914400" rtl="0" eaLnBrk="0" fontAlgn="base" latinLnBrk="0" hangingPunct="0">
              <a:lnSpc>
                <a:spcPct val="100000"/>
              </a:lnSpc>
              <a:spcBef>
                <a:spcPct val="0"/>
              </a:spcBef>
              <a:spcAft>
                <a:spcPct val="0"/>
              </a:spcAft>
              <a:buClrTx/>
              <a:buSzTx/>
              <a:buFontTx/>
              <a:buAutoNum type="arabicPeriod" startAt="7"/>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41200" b="0" i="0" u="none" strike="noStrike" cap="none" normalizeH="0" baseline="0">
                <a:ln>
                  <a:noFill/>
                </a:ln>
                <a:solidFill>
                  <a:schemeClr val="tx1"/>
                </a:solidFill>
                <a:effectLst/>
                <a:latin typeface="Arial" panose="020B0604020202020204" pitchFamily="34" charset="0"/>
              </a:rPr>
              <a:t>     </a:t>
            </a:r>
            <a:endParaRPr kumimoji="0" lang="en-US" altLang="en-US" sz="1200" b="0" i="0" u="none" strike="noStrike" cap="none" normalizeH="0" baseline="0">
              <a:ln>
                <a:noFill/>
              </a:ln>
              <a:solidFill>
                <a:srgbClr val="FFFFFF"/>
              </a:solidFill>
              <a:effectLst/>
              <a:latin typeface="Roboto"/>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Roboto"/>
              </a:rPr>
              <a:t>  </a:t>
            </a:r>
            <a:r>
              <a:rPr kumimoji="0" lang="en-US" altLang="en-US" sz="33200" b="0" i="0" u="none" strike="noStrike" cap="none" normalizeH="0" baseline="0">
                <a:ln>
                  <a:noFill/>
                </a:ln>
                <a:solidFill>
                  <a:srgbClr val="FFFFFF"/>
                </a:solidFill>
                <a:effectLst/>
                <a:latin typeface="Roboto"/>
              </a:rPr>
              <a:t>    </a:t>
            </a:r>
            <a:endParaRPr kumimoji="0" lang="en-US" altLang="en-US" sz="1200" b="0" i="0" u="none" strike="noStrike" cap="none" normalizeH="0" baseline="0">
              <a:ln>
                <a:noFill/>
              </a:ln>
              <a:solidFill>
                <a:srgbClr val="FFFFFF"/>
              </a:solidFill>
              <a:effectLst/>
              <a:latin typeface="Roboto"/>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FFFFFF"/>
                </a:solidFill>
                <a:effectLst/>
                <a:latin typeface="Roboto"/>
              </a:rPr>
              <a:t/>
            </a:r>
            <a:br>
              <a:rPr kumimoji="0" lang="en-US" altLang="en-US" sz="1000" b="0" i="0" u="none" strike="noStrike" cap="none" normalizeH="0" baseline="0">
                <a:ln>
                  <a:noFill/>
                </a:ln>
                <a:solidFill>
                  <a:srgbClr val="FFFFFF"/>
                </a:solidFill>
                <a:effectLst/>
                <a:latin typeface="Roboto"/>
              </a:rPr>
            </a:br>
            <a:r>
              <a:rPr kumimoji="0" lang="en-US" altLang="en-US" sz="1600" b="0" i="0" u="none" strike="noStrike" cap="none" normalizeH="0" baseline="0">
                <a:ln>
                  <a:noFill/>
                </a:ln>
                <a:solidFill>
                  <a:srgbClr val="FFFFFF"/>
                </a:solidFill>
                <a:effectLst/>
                <a:latin typeface="Roboto"/>
              </a:rPr>
              <a:t>​Cartilage is a connective tissue consisting of </a:t>
            </a:r>
            <a:r>
              <a:rPr kumimoji="0" lang="en-US" altLang="en-US" sz="1600" b="1" i="0" u="none" strike="noStrike" cap="none" normalizeH="0" baseline="0">
                <a:ln>
                  <a:noFill/>
                </a:ln>
                <a:solidFill>
                  <a:srgbClr val="FFFFFF"/>
                </a:solidFill>
                <a:effectLst/>
                <a:latin typeface="Roboto"/>
              </a:rPr>
              <a:t>chondrocytes</a:t>
            </a:r>
            <a:r>
              <a:rPr kumimoji="0" lang="en-US" altLang="en-US" sz="1600" b="0" i="0" u="none" strike="noStrike" cap="none" normalizeH="0" baseline="0">
                <a:ln>
                  <a:noFill/>
                </a:ln>
                <a:solidFill>
                  <a:srgbClr val="FFFFFF"/>
                </a:solidFill>
                <a:effectLst/>
                <a:latin typeface="Roboto"/>
              </a:rPr>
              <a:t> and a  matrix of collagen fibers and elastic fibers within a water-rich, gel-like ground substance. The matrix is produced by</a:t>
            </a:r>
            <a:r>
              <a:rPr kumimoji="0" lang="en-US" altLang="en-US" sz="1600" b="1" i="0" u="none" strike="noStrike" cap="none" normalizeH="0" baseline="0">
                <a:ln>
                  <a:noFill/>
                </a:ln>
                <a:solidFill>
                  <a:srgbClr val="FFFFFF"/>
                </a:solidFill>
                <a:effectLst/>
                <a:latin typeface="Roboto"/>
              </a:rPr>
              <a:t> chondroblasts</a:t>
            </a:r>
            <a:r>
              <a:rPr kumimoji="0" lang="en-US" altLang="en-US" sz="1600" b="0" i="0" u="none" strike="noStrike" cap="none" normalizeH="0" baseline="0">
                <a:ln>
                  <a:noFill/>
                </a:ln>
                <a:solidFill>
                  <a:srgbClr val="FFFFFF"/>
                </a:solidFill>
                <a:effectLst/>
                <a:latin typeface="Roboto"/>
              </a:rPr>
              <a:t> (immature chondrocytes). </a:t>
            </a:r>
            <a:r>
              <a:rPr kumimoji="0" lang="en-US" altLang="en-US" sz="1000" b="0" i="0" u="none" strike="noStrike" cap="none" normalizeH="0" baseline="0">
                <a:ln>
                  <a:noFill/>
                </a:ln>
                <a:solidFill>
                  <a:srgbClr val="FFFFFF"/>
                </a:solidFill>
                <a:effectLst/>
                <a:latin typeface="Roboto"/>
              </a:rPr>
              <a:t/>
            </a:r>
            <a:br>
              <a:rPr kumimoji="0" lang="en-US" altLang="en-US" sz="1000" b="0" i="0" u="none" strike="noStrike" cap="none" normalizeH="0" baseline="0">
                <a:ln>
                  <a:noFill/>
                </a:ln>
                <a:solidFill>
                  <a:srgbClr val="FFFFFF"/>
                </a:solidFill>
                <a:effectLst/>
                <a:latin typeface="Roboto"/>
              </a:rPr>
            </a:br>
            <a:r>
              <a:rPr kumimoji="0" lang="en-US" altLang="en-US" sz="1000" b="0" i="0" u="none" strike="noStrike" cap="none" normalizeH="0" baseline="0">
                <a:ln>
                  <a:noFill/>
                </a:ln>
                <a:solidFill>
                  <a:srgbClr val="FFFFFF"/>
                </a:solidFill>
                <a:effectLst/>
                <a:latin typeface="Roboto"/>
              </a:rPr>
              <a:t/>
            </a:r>
            <a:br>
              <a:rPr kumimoji="0" lang="en-US" altLang="en-US" sz="1000" b="0" i="0" u="none" strike="noStrike" cap="none" normalizeH="0" baseline="0">
                <a:ln>
                  <a:noFill/>
                </a:ln>
                <a:solidFill>
                  <a:srgbClr val="FFFFFF"/>
                </a:solidFill>
                <a:effectLst/>
                <a:latin typeface="Roboto"/>
              </a:rPr>
            </a:br>
            <a:r>
              <a:rPr kumimoji="0" lang="en-US" altLang="en-US" sz="1600" b="0" i="0" u="none" strike="noStrike" cap="none" normalizeH="0" baseline="0">
                <a:ln>
                  <a:noFill/>
                </a:ln>
                <a:solidFill>
                  <a:srgbClr val="FFFFFF"/>
                </a:solidFill>
                <a:effectLst/>
                <a:latin typeface="Roboto"/>
              </a:rPr>
              <a:t>   The surfaces of most of the cartilage in your body is surrounded by a membrane of dense irregular connective tissue called </a:t>
            </a:r>
            <a:r>
              <a:rPr kumimoji="0" lang="en-US" altLang="en-US" sz="1600" b="1" i="0" u="none" strike="noStrike" cap="none" normalizeH="0" baseline="0">
                <a:ln>
                  <a:noFill/>
                </a:ln>
                <a:solidFill>
                  <a:srgbClr val="FFFFFF"/>
                </a:solidFill>
                <a:effectLst/>
                <a:latin typeface="Roboto"/>
              </a:rPr>
              <a:t>perichondium</a:t>
            </a:r>
            <a:r>
              <a:rPr kumimoji="0" lang="en-US" altLang="en-US" sz="1000" b="1" i="0" u="none" strike="noStrike" cap="none" normalizeH="0" baseline="0">
                <a:ln>
                  <a:noFill/>
                </a:ln>
                <a:solidFill>
                  <a:srgbClr val="006600"/>
                </a:solidFill>
                <a:effectLst/>
                <a:latin typeface="Roboto"/>
              </a:rPr>
              <a:t>.   </a:t>
            </a:r>
            <a:r>
              <a:rPr kumimoji="0" lang="en-US" altLang="en-US" sz="1600" b="0" i="0" u="none" strike="noStrike" cap="none" normalizeH="0" baseline="0">
                <a:ln>
                  <a:noFill/>
                </a:ln>
                <a:solidFill>
                  <a:srgbClr val="FFFFFF"/>
                </a:solidFill>
                <a:effectLst/>
                <a:latin typeface="Roboto"/>
              </a:rPr>
              <a:t>Chondrocytes that are outside of the perichondrium are surrounded by a space called a lacuna (lacunae for plural).  Chondroblasts that exist in the perichondrium don't have lacunae.</a:t>
            </a:r>
            <a:r>
              <a:rPr kumimoji="0" lang="en-US" altLang="en-US" sz="1000" b="0" i="0" u="none" strike="noStrike" cap="none" normalizeH="0" baseline="0">
                <a:ln>
                  <a:noFill/>
                </a:ln>
                <a:solidFill>
                  <a:srgbClr val="FFFFFF"/>
                </a:solidFill>
                <a:effectLst/>
                <a:latin typeface="Roboto"/>
              </a:rPr>
              <a:t/>
            </a:r>
            <a:br>
              <a:rPr kumimoji="0" lang="en-US" altLang="en-US" sz="1000" b="0" i="0" u="none" strike="noStrike" cap="none" normalizeH="0" baseline="0">
                <a:ln>
                  <a:noFill/>
                </a:ln>
                <a:solidFill>
                  <a:srgbClr val="FFFFFF"/>
                </a:solidFill>
                <a:effectLst/>
                <a:latin typeface="Roboto"/>
              </a:rPr>
            </a:br>
            <a:r>
              <a:rPr kumimoji="0" lang="en-US" altLang="en-US" sz="1000" b="0" i="0" u="none" strike="noStrike" cap="none" normalizeH="0" baseline="0">
                <a:ln>
                  <a:noFill/>
                </a:ln>
                <a:solidFill>
                  <a:srgbClr val="FFFFFF"/>
                </a:solidFill>
                <a:effectLst/>
                <a:latin typeface="Roboto"/>
              </a:rPr>
              <a:t/>
            </a:r>
            <a:br>
              <a:rPr kumimoji="0" lang="en-US" altLang="en-US" sz="1000" b="0" i="0" u="none" strike="noStrike" cap="none" normalizeH="0" baseline="0">
                <a:ln>
                  <a:noFill/>
                </a:ln>
                <a:solidFill>
                  <a:srgbClr val="FFFFFF"/>
                </a:solidFill>
                <a:effectLst/>
                <a:latin typeface="Roboto"/>
              </a:rPr>
            </a:br>
            <a:r>
              <a:rPr kumimoji="0" lang="en-US" altLang="en-US" sz="1600" b="0" i="0" u="none" strike="noStrike" cap="none" normalizeH="0" baseline="0">
                <a:ln>
                  <a:noFill/>
                </a:ln>
                <a:solidFill>
                  <a:srgbClr val="FFFFFF"/>
                </a:solidFill>
                <a:effectLst/>
                <a:latin typeface="Roboto"/>
              </a:rPr>
              <a:t>Cartilage does not contain blood vessels or nerves except for the area of the perichondrium.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9">
            <a:extLst>
              <a:ext uri="{FF2B5EF4-FFF2-40B4-BE49-F238E27FC236}">
                <a16:creationId xmlns:a16="http://schemas.microsoft.com/office/drawing/2014/main" id="{715812C2-B6B8-4155-9B8A-6C4486566801}"/>
              </a:ext>
            </a:extLst>
          </p:cNvPr>
          <p:cNvSpPr>
            <a:spLocks noChangeArrowheads="1"/>
          </p:cNvSpPr>
          <p:nvPr/>
        </p:nvSpPr>
        <p:spPr bwMode="auto">
          <a:xfrm>
            <a:off x="4867275" y="1825625"/>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0">
            <a:extLst>
              <a:ext uri="{FF2B5EF4-FFF2-40B4-BE49-F238E27FC236}">
                <a16:creationId xmlns:a16="http://schemas.microsoft.com/office/drawing/2014/main" id="{318D6ED6-1583-49C3-9D86-375FF3178B1B}"/>
              </a:ext>
            </a:extLst>
          </p:cNvPr>
          <p:cNvSpPr>
            <a:spLocks noChangeArrowheads="1"/>
          </p:cNvSpPr>
          <p:nvPr/>
        </p:nvSpPr>
        <p:spPr bwMode="auto">
          <a:xfrm>
            <a:off x="4867275" y="1841500"/>
            <a:ext cx="7620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FFFFFF"/>
              </a:solidFill>
              <a:effectLst/>
              <a:latin typeface="Roboto"/>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Roboto"/>
              </a:rPr>
              <a:t>  </a:t>
            </a:r>
            <a:r>
              <a:rPr kumimoji="0" lang="en-US" altLang="en-US" sz="26400" b="0" i="0" u="none" strike="noStrike" cap="none" normalizeH="0" baseline="0">
                <a:ln>
                  <a:noFill/>
                </a:ln>
                <a:solidFill>
                  <a:srgbClr val="FFFFFF"/>
                </a:solidFill>
                <a:effectLst/>
                <a:latin typeface="Roboto"/>
              </a:rPr>
              <a:t>       </a:t>
            </a:r>
            <a:endParaRPr kumimoji="0" lang="en-US" altLang="en-US" sz="1200" b="0" i="0" u="none" strike="noStrike" cap="none" normalizeH="0" baseline="0">
              <a:ln>
                <a:noFill/>
              </a:ln>
              <a:solidFill>
                <a:srgbClr val="FFFFFF"/>
              </a:solidFill>
              <a:effectLst/>
              <a:latin typeface="Roboto"/>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000" b="1" i="1" u="none" strike="noStrike" cap="none" normalizeH="0" baseline="0">
                <a:ln>
                  <a:noFill/>
                </a:ln>
                <a:solidFill>
                  <a:srgbClr val="FFFFFF"/>
                </a:solidFill>
                <a:effectLst/>
                <a:latin typeface="Roboto"/>
              </a:rPr>
              <a:t>   The perichondrium</a:t>
            </a:r>
            <a:r>
              <a:rPr kumimoji="0" lang="en-US" altLang="en-US" sz="1600" b="0" i="0" u="none" strike="noStrike" cap="none" normalizeH="0" baseline="0">
                <a:ln>
                  <a:noFill/>
                </a:ln>
                <a:solidFill>
                  <a:srgbClr val="FFFFFF"/>
                </a:solidFill>
                <a:effectLst/>
                <a:latin typeface="Roboto"/>
              </a:rPr>
              <a:t> contains the blood vessels which provide nutrients to the cartilage. Nutrients diffuse from the perichondrium, through the matrix, to reach the cartilage cells. Since diffusion is limited over great distances, the cartilage must remain relatively thin.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2">
            <a:extLst>
              <a:ext uri="{FF2B5EF4-FFF2-40B4-BE49-F238E27FC236}">
                <a16:creationId xmlns:a16="http://schemas.microsoft.com/office/drawing/2014/main" id="{B0EA88C8-2917-40FD-8140-9A18DC65EBC8}"/>
              </a:ext>
            </a:extLst>
          </p:cNvPr>
          <p:cNvSpPr>
            <a:spLocks noChangeArrowheads="1"/>
          </p:cNvSpPr>
          <p:nvPr/>
        </p:nvSpPr>
        <p:spPr bwMode="auto">
          <a:xfrm>
            <a:off x="4867275" y="1841500"/>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3">
            <a:extLst>
              <a:ext uri="{FF2B5EF4-FFF2-40B4-BE49-F238E27FC236}">
                <a16:creationId xmlns:a16="http://schemas.microsoft.com/office/drawing/2014/main" id="{88FAEAC3-4C3E-4D2D-ACB8-7BD8C8831A11}"/>
              </a:ext>
            </a:extLst>
          </p:cNvPr>
          <p:cNvSpPr>
            <a:spLocks noChangeArrowheads="1"/>
          </p:cNvSpPr>
          <p:nvPr/>
        </p:nvSpPr>
        <p:spPr bwMode="auto">
          <a:xfrm>
            <a:off x="4867275" y="1857375"/>
            <a:ext cx="7620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31740" rIns="0" bIns="3174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FFFFFF"/>
              </a:solidFill>
              <a:effectLst/>
              <a:latin typeface="Roboto"/>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FFFFFF"/>
                </a:solidFill>
                <a:effectLst/>
                <a:latin typeface="Roboto"/>
              </a:rPr>
              <a:t>   The human skeleton is initially made up of cartilages and fibrous membranes, but bone soon replaces most of these early supports. The few cartilages that remain in adults are found mainly in regions where flexible skeletal tissue is needed. </a:t>
            </a:r>
            <a:r>
              <a:rPr kumimoji="0" lang="en-US" altLang="en-US" sz="1000" b="0" i="0" u="none" strike="noStrike" cap="none" normalizeH="0" baseline="0" dirty="0">
                <a:ln>
                  <a:noFill/>
                </a:ln>
                <a:solidFill>
                  <a:srgbClr val="FFFFFF"/>
                </a:solidFill>
                <a:effectLst/>
                <a:latin typeface="Roboto"/>
              </a:rPr>
              <a:t>​</a:t>
            </a:r>
            <a:br>
              <a:rPr kumimoji="0" lang="en-US" altLang="en-US" sz="1000" b="0" i="0" u="none" strike="noStrike" cap="none" normalizeH="0" baseline="0" dirty="0">
                <a:ln>
                  <a:noFill/>
                </a:ln>
                <a:solidFill>
                  <a:srgbClr val="FFFFFF"/>
                </a:solidFill>
                <a:effectLst/>
                <a:latin typeface="Roboto"/>
              </a:rPr>
            </a:br>
            <a:endParaRPr kumimoji="0" lang="en-US" altLang="en-US" sz="6000" b="0" i="0" u="none" strike="noStrike" cap="none" normalizeH="0" baseline="0" dirty="0">
              <a:ln>
                <a:noFill/>
              </a:ln>
              <a:solidFill>
                <a:srgbClr val="FFFFFF"/>
              </a:solidFill>
              <a:effectLst/>
              <a:latin typeface="Roboto"/>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2600" b="1" i="1" u="none" strike="noStrike" cap="none" normalizeH="0" baseline="0" dirty="0">
                <a:ln>
                  <a:noFill/>
                </a:ln>
                <a:solidFill>
                  <a:srgbClr val="FFFFFF"/>
                </a:solidFill>
                <a:effectLst/>
                <a:latin typeface="Roboto"/>
              </a:rPr>
              <a:t>Hyaline Cartilage</a:t>
            </a:r>
            <a:endParaRPr kumimoji="0" lang="en-US" altLang="en-US" sz="6000" b="0" i="0" u="none" strike="noStrike" cap="none" normalizeH="0" baseline="0" dirty="0">
              <a:ln>
                <a:noFill/>
              </a:ln>
              <a:solidFill>
                <a:srgbClr val="FFFFFF"/>
              </a:solidFill>
              <a:effectLst/>
              <a:latin typeface="Roboto"/>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Roboto"/>
              </a:rPr>
              <a:t>  </a:t>
            </a:r>
            <a:r>
              <a:rPr kumimoji="0" lang="en-US" altLang="en-US" sz="17400" b="0" i="0" u="none" strike="noStrike" cap="none" normalizeH="0" baseline="0" dirty="0">
                <a:ln>
                  <a:noFill/>
                </a:ln>
                <a:solidFill>
                  <a:srgbClr val="FFFFFF"/>
                </a:solidFill>
                <a:effectLst/>
                <a:latin typeface="Roboto"/>
              </a:rPr>
              <a:t>      </a:t>
            </a:r>
            <a:endParaRPr kumimoji="0" lang="en-US" altLang="en-US" sz="1200" b="0" i="0" u="none" strike="noStrike" cap="none" normalizeH="0" baseline="0" dirty="0">
              <a:ln>
                <a:noFill/>
              </a:ln>
              <a:solidFill>
                <a:srgbClr val="FFFFFF"/>
              </a:solidFill>
              <a:effectLst/>
              <a:latin typeface="Roboto"/>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Roboto"/>
              </a:rPr>
              <a:t> - The majority of our cartilage is hyaline cartilage. </a:t>
            </a:r>
            <a:r>
              <a:rPr kumimoji="0" lang="en-US" altLang="en-US" sz="1000" b="0" i="0" u="none" strike="noStrike" cap="none" normalizeH="0" baseline="0" dirty="0">
                <a:ln>
                  <a:noFill/>
                </a:ln>
                <a:solidFill>
                  <a:srgbClr val="FFFFFF"/>
                </a:solidFill>
                <a:effectLst/>
                <a:latin typeface="Roboto"/>
              </a:rPr>
              <a:t>​</a:t>
            </a:r>
            <a:r>
              <a:rPr kumimoji="0" lang="en-US" altLang="en-US" sz="1200" b="1" i="0" u="none" strike="noStrike" cap="none" normalizeH="0" baseline="0" dirty="0">
                <a:ln>
                  <a:noFill/>
                </a:ln>
                <a:solidFill>
                  <a:srgbClr val="FFFFFF"/>
                </a:solidFill>
                <a:effectLst/>
                <a:latin typeface="Roboto"/>
              </a:rPr>
              <a:t>Hyaline cartilage covers the ends of long bones as the "articular cartilage" of the joints.  The chondrocytes is hyaline cartilage are spherical. The matrix only has collagen fibers (no elastin). Hyaline cartilage makes up the...</a:t>
            </a:r>
            <a:endParaRPr kumimoji="0" lang="en-US" altLang="en-US" sz="1000" b="0" i="0" u="none" strike="noStrike" cap="none" normalizeH="0" baseline="0" dirty="0">
              <a:ln>
                <a:noFill/>
              </a:ln>
              <a:solidFill>
                <a:srgbClr val="FFFFFF"/>
              </a:solidFill>
              <a:effectLst/>
              <a:latin typeface="Roboto"/>
            </a:endParaRPr>
          </a:p>
          <a:p>
            <a:pPr marL="0" marR="0" lvl="0" indent="0" algn="l" defTabSz="914400" rtl="0" eaLnBrk="0" fontAlgn="ctr" latinLnBrk="0" hangingPunct="0">
              <a:lnSpc>
                <a:spcPct val="100000"/>
              </a:lnSpc>
              <a:spcBef>
                <a:spcPct val="0"/>
              </a:spcBef>
              <a:spcAft>
                <a:spcPct val="0"/>
              </a:spcAft>
              <a:buClrTx/>
              <a:buSzTx/>
              <a:buFontTx/>
              <a:buAutoNum type="arabicPeriod"/>
              <a:tabLst/>
            </a:pPr>
            <a:r>
              <a:rPr kumimoji="0" lang="en-US" altLang="en-US" sz="1200" b="1" i="0" u="none" strike="noStrike" cap="none" normalizeH="0" baseline="0" dirty="0">
                <a:ln>
                  <a:noFill/>
                </a:ln>
                <a:solidFill>
                  <a:srgbClr val="FFFFFF"/>
                </a:solidFill>
                <a:effectLst/>
                <a:latin typeface="Roboto"/>
              </a:rPr>
              <a:t>​Articulate cartilage (cartilage of the joints) </a:t>
            </a:r>
            <a:endParaRPr kumimoji="0" lang="en-US" altLang="en-US" sz="1000" b="0" i="0" u="none" strike="noStrike" cap="none" normalizeH="0" baseline="0" dirty="0">
              <a:ln>
                <a:noFill/>
              </a:ln>
              <a:solidFill>
                <a:srgbClr val="FFFFFF"/>
              </a:solidFill>
              <a:effectLst/>
              <a:latin typeface="Roboto"/>
            </a:endParaRPr>
          </a:p>
          <a:p>
            <a:pPr marL="0" marR="0" lvl="0" indent="0" algn="l" defTabSz="914400" rtl="0" eaLnBrk="0" fontAlgn="ctr" latinLnBrk="0" hangingPunct="0">
              <a:lnSpc>
                <a:spcPct val="100000"/>
              </a:lnSpc>
              <a:spcBef>
                <a:spcPct val="0"/>
              </a:spcBef>
              <a:spcAft>
                <a:spcPct val="0"/>
              </a:spcAft>
              <a:buClrTx/>
              <a:buSzTx/>
              <a:buFontTx/>
              <a:buAutoNum type="arabicPeriod" startAt="2"/>
              <a:tabLst/>
            </a:pPr>
            <a:r>
              <a:rPr kumimoji="0" lang="en-US" altLang="en-US" sz="1200" b="1" i="0" u="none" strike="noStrike" cap="none" normalizeH="0" baseline="0" dirty="0">
                <a:ln>
                  <a:noFill/>
                </a:ln>
                <a:solidFill>
                  <a:srgbClr val="FFFFFF"/>
                </a:solidFill>
                <a:effectLst/>
                <a:latin typeface="Roboto"/>
              </a:rPr>
              <a:t>Costal cartilages (connects ribs to sternum)</a:t>
            </a:r>
            <a:endParaRPr kumimoji="0" lang="en-US" altLang="en-US" sz="1000" b="0" i="0" u="none" strike="noStrike" cap="none" normalizeH="0" baseline="0" dirty="0">
              <a:ln>
                <a:noFill/>
              </a:ln>
              <a:solidFill>
                <a:srgbClr val="FFFFFF"/>
              </a:solidFill>
              <a:effectLst/>
              <a:latin typeface="Roboto"/>
            </a:endParaRPr>
          </a:p>
          <a:p>
            <a:pPr marL="0" marR="0" lvl="0" indent="0" algn="l" defTabSz="914400" rtl="0" eaLnBrk="0" fontAlgn="ctr" latinLnBrk="0" hangingPunct="0">
              <a:lnSpc>
                <a:spcPct val="100000"/>
              </a:lnSpc>
              <a:spcBef>
                <a:spcPct val="0"/>
              </a:spcBef>
              <a:spcAft>
                <a:spcPct val="0"/>
              </a:spcAft>
              <a:buClrTx/>
              <a:buSzTx/>
              <a:buFontTx/>
              <a:buAutoNum type="arabicPeriod" startAt="3"/>
              <a:tabLst/>
            </a:pPr>
            <a:r>
              <a:rPr kumimoji="0" lang="en-US" altLang="en-US" sz="1200" b="1" i="0" u="none" strike="noStrike" cap="none" normalizeH="0" baseline="0" dirty="0">
                <a:ln>
                  <a:noFill/>
                </a:ln>
                <a:solidFill>
                  <a:srgbClr val="FFFFFF"/>
                </a:solidFill>
                <a:effectLst/>
                <a:latin typeface="Roboto"/>
              </a:rPr>
              <a:t>Respiratory Cartilages (larynx, reinforces air passageways) </a:t>
            </a:r>
            <a:endParaRPr kumimoji="0" lang="en-US" altLang="en-US" sz="1000" b="0" i="0" u="none" strike="noStrike" cap="none" normalizeH="0" baseline="0" dirty="0">
              <a:ln>
                <a:noFill/>
              </a:ln>
              <a:solidFill>
                <a:srgbClr val="FFFFFF"/>
              </a:solidFill>
              <a:effectLst/>
              <a:latin typeface="Roboto"/>
            </a:endParaRPr>
          </a:p>
          <a:p>
            <a:pPr marL="0" marR="0" lvl="0" indent="0" algn="l" defTabSz="914400" rtl="0" eaLnBrk="0" fontAlgn="ctr" latinLnBrk="0" hangingPunct="0">
              <a:lnSpc>
                <a:spcPct val="100000"/>
              </a:lnSpc>
              <a:spcBef>
                <a:spcPct val="0"/>
              </a:spcBef>
              <a:spcAft>
                <a:spcPct val="0"/>
              </a:spcAft>
              <a:buClrTx/>
              <a:buSzTx/>
              <a:buFontTx/>
              <a:buAutoNum type="arabicPeriod" startAt="4"/>
              <a:tabLst/>
            </a:pPr>
            <a:r>
              <a:rPr kumimoji="0" lang="en-US" altLang="en-US" sz="1200" b="1" i="0" u="none" strike="noStrike" cap="none" normalizeH="0" baseline="0" dirty="0">
                <a:ln>
                  <a:noFill/>
                </a:ln>
                <a:solidFill>
                  <a:srgbClr val="FFFFFF"/>
                </a:solidFill>
                <a:effectLst/>
                <a:latin typeface="Roboto"/>
              </a:rPr>
              <a:t>Nasal Cartilage (supports external structure of the nose)</a:t>
            </a:r>
            <a:endParaRPr kumimoji="0" lang="en-US" altLang="en-US" sz="1000" b="0" i="0" u="none" strike="noStrike" cap="none" normalizeH="0" baseline="0" dirty="0">
              <a:ln>
                <a:noFill/>
              </a:ln>
              <a:solidFill>
                <a:srgbClr val="FFFFFF"/>
              </a:solidFill>
              <a:effectLst/>
              <a:latin typeface="Roboto"/>
            </a:endParaRPr>
          </a:p>
          <a:p>
            <a:pPr marL="0" marR="0" lvl="0" indent="0" algn="l" defTabSz="914400" rtl="0" eaLnBrk="0" fontAlgn="ctr" latinLnBrk="0" hangingPunct="0">
              <a:lnSpc>
                <a:spcPct val="100000"/>
              </a:lnSpc>
              <a:spcBef>
                <a:spcPct val="0"/>
              </a:spcBef>
              <a:spcAft>
                <a:spcPct val="0"/>
              </a:spcAft>
              <a:buClrTx/>
              <a:buSzTx/>
              <a:buFontTx/>
              <a:buAutoNum type="arabicPeriod" startAt="5"/>
              <a:tabLst/>
            </a:pPr>
            <a:r>
              <a:rPr kumimoji="0" lang="en-US" altLang="en-US" sz="1200" b="1" i="1" u="none" strike="noStrike" cap="none" normalizeH="0" baseline="0" dirty="0">
                <a:ln>
                  <a:noFill/>
                </a:ln>
                <a:solidFill>
                  <a:srgbClr val="FFFFFF"/>
                </a:solidFill>
                <a:effectLst/>
                <a:latin typeface="Roboto"/>
              </a:rPr>
              <a:t>​Embryonic Skeleton - ​​​In development, the embryonic skeleton is mostly hyaline cartilage that later develops into bone. Some of this embryonic hyaline cartilage persists throughout childhood and adolescence. This hyaline cartilage can be seen as the epiphyseal plates or lines (commonly called the growth plates) at the ends of long bones that mark where the growth is occurring. </a:t>
            </a:r>
            <a:r>
              <a:rPr kumimoji="0" lang="en-US" altLang="en-US" sz="1200" b="1" i="0" u="none" strike="noStrike" cap="none" normalizeH="0" baseline="0" dirty="0">
                <a:ln>
                  <a:noFill/>
                </a:ln>
                <a:solidFill>
                  <a:srgbClr val="FFFFFF"/>
                </a:solidFill>
                <a:effectLst/>
                <a:latin typeface="Roboto"/>
              </a:rPr>
              <a:t> </a:t>
            </a:r>
            <a:endParaRPr kumimoji="0" lang="en-US" altLang="en-US" sz="1000" b="0" i="0" u="none" strike="noStrike" cap="none" normalizeH="0" baseline="0" dirty="0">
              <a:ln>
                <a:noFill/>
              </a:ln>
              <a:solidFill>
                <a:srgbClr val="FFFFFF"/>
              </a:solidFill>
              <a:effectLst/>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15">
            <a:extLst>
              <a:ext uri="{FF2B5EF4-FFF2-40B4-BE49-F238E27FC236}">
                <a16:creationId xmlns:a16="http://schemas.microsoft.com/office/drawing/2014/main" id="{E8F14A6B-BEEC-46B2-8B98-A9A548708C9E}"/>
              </a:ext>
            </a:extLst>
          </p:cNvPr>
          <p:cNvSpPr>
            <a:spLocks noChangeArrowheads="1"/>
          </p:cNvSpPr>
          <p:nvPr/>
        </p:nvSpPr>
        <p:spPr bwMode="auto">
          <a:xfrm>
            <a:off x="4867275" y="1857375"/>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16">
            <a:extLst>
              <a:ext uri="{FF2B5EF4-FFF2-40B4-BE49-F238E27FC236}">
                <a16:creationId xmlns:a16="http://schemas.microsoft.com/office/drawing/2014/main" id="{D93BAA71-C7D9-473B-9F78-3CFFDD8AA51A}"/>
              </a:ext>
            </a:extLst>
          </p:cNvPr>
          <p:cNvSpPr>
            <a:spLocks noChangeArrowheads="1"/>
          </p:cNvSpPr>
          <p:nvPr/>
        </p:nvSpPr>
        <p:spPr bwMode="auto">
          <a:xfrm>
            <a:off x="4867275" y="1873250"/>
            <a:ext cx="7620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95220" rIns="91440" bIns="95220" numCol="1" anchor="ctr" anchorCtr="0" compatLnSpc="1">
            <a:prstTxWarp prst="textNoShape">
              <a:avLst/>
            </a:prstTxWarp>
            <a:spAutoFit/>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600" b="1" i="1" u="none" strike="noStrike" cap="none" normalizeH="0" baseline="0">
                <a:ln>
                  <a:noFill/>
                </a:ln>
                <a:solidFill>
                  <a:srgbClr val="FFFFFF"/>
                </a:solidFill>
                <a:effectLst/>
                <a:latin typeface="Roboto"/>
              </a:rPr>
              <a:t>Elastic Cartilage</a:t>
            </a:r>
            <a:endParaRPr kumimoji="0" lang="en-US" altLang="en-US" sz="6000" b="0" i="0" u="none" strike="noStrike" cap="none" normalizeH="0" baseline="0">
              <a:ln>
                <a:noFill/>
              </a:ln>
              <a:solidFill>
                <a:srgbClr val="FFFFFF"/>
              </a:solidFill>
              <a:effectLst/>
              <a:latin typeface="Roboto"/>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Roboto"/>
              </a:rPr>
              <a:t>  </a:t>
            </a:r>
            <a:r>
              <a:rPr kumimoji="0" lang="en-US" altLang="en-US" sz="15100" b="0" i="0" u="none" strike="noStrike" cap="none" normalizeH="0" baseline="0">
                <a:ln>
                  <a:noFill/>
                </a:ln>
                <a:solidFill>
                  <a:srgbClr val="FFFFFF"/>
                </a:solidFill>
                <a:effectLst/>
                <a:latin typeface="Roboto"/>
              </a:rPr>
              <a:t>       </a:t>
            </a:r>
            <a:r>
              <a:rPr kumimoji="0" lang="en-US" altLang="en-US" sz="1000" b="0" i="0" u="none" strike="noStrike" cap="none" normalizeH="0" baseline="0">
                <a:ln>
                  <a:noFill/>
                </a:ln>
                <a:solidFill>
                  <a:srgbClr val="FFFFFF"/>
                </a:solidFill>
                <a:effectLst/>
                <a:latin typeface="Roboto"/>
              </a:rPr>
              <a:t>Elastic Cartilage</a:t>
            </a:r>
            <a:endParaRPr kumimoji="0" lang="en-US" altLang="en-US" sz="1200" b="0" i="0" u="none" strike="noStrike" cap="none" normalizeH="0" baseline="0">
              <a:ln>
                <a:noFill/>
              </a:ln>
              <a:solidFill>
                <a:srgbClr val="FFFFFF"/>
              </a:solidFill>
              <a:effectLst/>
              <a:latin typeface="Roboto"/>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Roboto"/>
              </a:rPr>
              <a:t> Elastic cartilages are similar to hyaline cartilages, with the exception of the addition of elastin fibers to the extracellular matrix. Because of these additional elastin fibers, elastic cartilage has the added ability to stretch and is better able to withstand repetitive bending. Elastic cartilage is the most rare form of cartilage and is found only in the external ear and the epiglottis. The epiglottis is the flap that folds down and closes off the opening to the trachea when we swallow, in an effort to prevent food from entering the airways by mistake.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8">
            <a:extLst>
              <a:ext uri="{FF2B5EF4-FFF2-40B4-BE49-F238E27FC236}">
                <a16:creationId xmlns:a16="http://schemas.microsoft.com/office/drawing/2014/main" id="{0C8F1757-1317-4140-80A3-122FB975216C}"/>
              </a:ext>
            </a:extLst>
          </p:cNvPr>
          <p:cNvSpPr>
            <a:spLocks noChangeArrowheads="1"/>
          </p:cNvSpPr>
          <p:nvPr/>
        </p:nvSpPr>
        <p:spPr bwMode="auto">
          <a:xfrm>
            <a:off x="4867275" y="2330450"/>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43" name="Picture 19" descr="Picture">
            <a:extLst>
              <a:ext uri="{FF2B5EF4-FFF2-40B4-BE49-F238E27FC236}">
                <a16:creationId xmlns:a16="http://schemas.microsoft.com/office/drawing/2014/main" id="{558F8BFD-4815-499D-9C71-444889C532CE}"/>
              </a:ext>
            </a:extLst>
          </p:cNvPr>
          <p:cNvPicPr>
            <a:picLocks noChangeAspect="1" noChangeArrowheads="1" noCrop="1"/>
          </p:cNvPicPr>
          <p:nvPr/>
        </p:nvPicPr>
        <p:blipFill>
          <a:blip r:embed="rId39">
            <a:extLst>
              <a:ext uri="{28A0092B-C50C-407E-A947-70E740481C1C}">
                <a14:useLocalDpi xmlns:a14="http://schemas.microsoft.com/office/drawing/2010/main" val="0"/>
              </a:ext>
            </a:extLst>
          </a:blip>
          <a:srcRect/>
          <a:stretch>
            <a:fillRect/>
          </a:stretch>
        </p:blipFill>
        <p:spPr bwMode="auto">
          <a:xfrm>
            <a:off x="4867275" y="1825625"/>
            <a:ext cx="3419475" cy="24384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0">
            <a:extLst>
              <a:ext uri="{FF2B5EF4-FFF2-40B4-BE49-F238E27FC236}">
                <a16:creationId xmlns:a16="http://schemas.microsoft.com/office/drawing/2014/main" id="{58FF260B-4BD0-4A30-A49E-444F020611BB}"/>
              </a:ext>
            </a:extLst>
          </p:cNvPr>
          <p:cNvSpPr>
            <a:spLocks noChangeArrowheads="1"/>
          </p:cNvSpPr>
          <p:nvPr/>
        </p:nvSpPr>
        <p:spPr bwMode="auto">
          <a:xfrm>
            <a:off x="4867275" y="2346325"/>
            <a:ext cx="7620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95220" rIns="91440" bIns="952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600" b="1" i="1" u="none" strike="noStrike" cap="none" normalizeH="0" baseline="0">
              <a:ln>
                <a:noFill/>
              </a:ln>
              <a:solidFill>
                <a:srgbClr val="FFFFFF"/>
              </a:solidFill>
              <a:effectLst/>
              <a:latin typeface="Roboto"/>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600" b="1" i="1" u="none" strike="noStrike" cap="none" normalizeH="0" baseline="0">
                <a:ln>
                  <a:noFill/>
                </a:ln>
                <a:solidFill>
                  <a:srgbClr val="FFFFFF"/>
                </a:solidFill>
                <a:effectLst/>
                <a:latin typeface="Roboto"/>
              </a:rPr>
              <a:t>​Fibrocartilage</a:t>
            </a:r>
            <a:endParaRPr kumimoji="0" lang="en-US" altLang="en-US" sz="6000" b="0" i="0" u="none" strike="noStrike" cap="none" normalizeH="0" baseline="0">
              <a:ln>
                <a:noFill/>
              </a:ln>
              <a:solidFill>
                <a:srgbClr val="FFFFFF"/>
              </a:solidFill>
              <a:effectLst/>
              <a:latin typeface="Roboto"/>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Roboto"/>
              </a:rPr>
              <a:t>  </a:t>
            </a:r>
            <a:r>
              <a:rPr kumimoji="0" lang="en-US" altLang="en-US" sz="19300" b="0" i="0" u="none" strike="noStrike" cap="none" normalizeH="0" baseline="0">
                <a:ln>
                  <a:noFill/>
                </a:ln>
                <a:solidFill>
                  <a:srgbClr val="FFFFFF"/>
                </a:solidFill>
                <a:effectLst/>
                <a:latin typeface="Roboto"/>
              </a:rPr>
              <a:t>      </a:t>
            </a:r>
            <a:r>
              <a:rPr kumimoji="0" lang="en-US" altLang="en-US" sz="1000" b="0" i="0" u="none" strike="noStrike" cap="none" normalizeH="0" baseline="0">
                <a:ln>
                  <a:noFill/>
                </a:ln>
                <a:solidFill>
                  <a:srgbClr val="FFFFFF"/>
                </a:solidFill>
                <a:effectLst/>
                <a:latin typeface="Roboto"/>
              </a:rPr>
              <a:t>Fibrocartilage</a:t>
            </a:r>
            <a:endParaRPr kumimoji="0" lang="en-US" altLang="en-US" sz="1200" b="0" i="0" u="none" strike="noStrike" cap="none" normalizeH="0" baseline="0">
              <a:ln>
                <a:noFill/>
              </a:ln>
              <a:solidFill>
                <a:srgbClr val="FFFFFF"/>
              </a:solidFill>
              <a:effectLst/>
              <a:latin typeface="Roboto"/>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FFFFFF"/>
                </a:solidFill>
                <a:effectLst/>
                <a:latin typeface="Roboto"/>
              </a:rPr>
              <a:t>​​</a:t>
            </a:r>
            <a:r>
              <a:rPr kumimoji="0" lang="en-US" altLang="en-US" sz="1000" b="0" i="0" u="none" strike="noStrike" cap="none" normalizeH="0" baseline="0">
                <a:ln>
                  <a:noFill/>
                </a:ln>
                <a:solidFill>
                  <a:srgbClr val="FFFFFF"/>
                </a:solidFill>
                <a:effectLst/>
                <a:latin typeface="Roboto"/>
              </a:rPr>
              <a:t/>
            </a:r>
            <a:br>
              <a:rPr kumimoji="0" lang="en-US" altLang="en-US" sz="1000" b="0" i="0" u="none" strike="noStrike" cap="none" normalizeH="0" baseline="0">
                <a:ln>
                  <a:noFill/>
                </a:ln>
                <a:solidFill>
                  <a:srgbClr val="FFFFFF"/>
                </a:solidFill>
                <a:effectLst/>
                <a:latin typeface="Roboto"/>
              </a:rPr>
            </a:br>
            <a:r>
              <a:rPr kumimoji="0" lang="en-US" altLang="en-US" sz="1600" b="1" i="0" u="none" strike="noStrike" cap="none" normalizeH="0" baseline="0">
                <a:ln>
                  <a:noFill/>
                </a:ln>
                <a:solidFill>
                  <a:srgbClr val="FFFFFF"/>
                </a:solidFill>
                <a:effectLst/>
                <a:latin typeface="Roboto"/>
              </a:rPr>
              <a:t> Fibrocartilage is the strongest cartilage in our bodies is fibrocartilage. It is highly resistant to compression and has high tensile strength. Fibrocartilage contains parallel rows of alternating chondrocytes with thick collagen fibers. </a:t>
            </a:r>
            <a:br>
              <a:rPr kumimoji="0" lang="en-US" altLang="en-US" sz="1600" b="1" i="0" u="none" strike="noStrike" cap="none" normalizeH="0" baseline="0">
                <a:ln>
                  <a:noFill/>
                </a:ln>
                <a:solidFill>
                  <a:srgbClr val="FFFFFF"/>
                </a:solidFill>
                <a:effectLst/>
                <a:latin typeface="Roboto"/>
              </a:rPr>
            </a:br>
            <a:r>
              <a:rPr kumimoji="0" lang="en-US" altLang="en-US" sz="1600" b="1" i="0" u="none" strike="noStrike" cap="none" normalizeH="0" baseline="0">
                <a:ln>
                  <a:noFill/>
                </a:ln>
                <a:solidFill>
                  <a:srgbClr val="FFFFFF"/>
                </a:solidFill>
                <a:effectLst/>
                <a:latin typeface="Roboto"/>
              </a:rPr>
              <a:t/>
            </a:r>
            <a:br>
              <a:rPr kumimoji="0" lang="en-US" altLang="en-US" sz="1600" b="1" i="0" u="none" strike="noStrike" cap="none" normalizeH="0" baseline="0">
                <a:ln>
                  <a:noFill/>
                </a:ln>
                <a:solidFill>
                  <a:srgbClr val="FFFFFF"/>
                </a:solidFill>
                <a:effectLst/>
                <a:latin typeface="Roboto"/>
              </a:rPr>
            </a:br>
            <a:r>
              <a:rPr kumimoji="0" lang="en-US" altLang="en-US" sz="1600" b="1" i="0" u="none" strike="noStrike" cap="none" normalizeH="0" baseline="0">
                <a:ln>
                  <a:noFill/>
                </a:ln>
                <a:solidFill>
                  <a:srgbClr val="FFFFFF"/>
                </a:solidFill>
                <a:effectLst/>
                <a:latin typeface="Roboto"/>
              </a:rPr>
              <a:t>   This type of cartilage is found in areas of our body that undergo a lot of mechanical stress due to compression and tension forces, like our knee joints and invertebral discs.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22">
            <a:extLst>
              <a:ext uri="{FF2B5EF4-FFF2-40B4-BE49-F238E27FC236}">
                <a16:creationId xmlns:a16="http://schemas.microsoft.com/office/drawing/2014/main" id="{E66349D9-9C52-4350-BA3A-96E8F4BAAF78}"/>
              </a:ext>
            </a:extLst>
          </p:cNvPr>
          <p:cNvSpPr>
            <a:spLocks noChangeArrowheads="1"/>
          </p:cNvSpPr>
          <p:nvPr/>
        </p:nvSpPr>
        <p:spPr bwMode="auto">
          <a:xfrm>
            <a:off x="4867275" y="2803525"/>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23">
            <a:extLst>
              <a:ext uri="{FF2B5EF4-FFF2-40B4-BE49-F238E27FC236}">
                <a16:creationId xmlns:a16="http://schemas.microsoft.com/office/drawing/2014/main" id="{D5B55181-5C45-4B26-B27A-EAB730ABD105}"/>
              </a:ext>
            </a:extLst>
          </p:cNvPr>
          <p:cNvSpPr>
            <a:spLocks noChangeArrowheads="1"/>
          </p:cNvSpPr>
          <p:nvPr/>
        </p:nvSpPr>
        <p:spPr bwMode="auto">
          <a:xfrm>
            <a:off x="4867275" y="2819400"/>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95220" rIns="91440" bIns="952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1" i="1" u="none" strike="noStrike" cap="none" normalizeH="0" baseline="0" dirty="0">
              <a:ln>
                <a:noFill/>
              </a:ln>
              <a:solidFill>
                <a:srgbClr val="FFFFFF"/>
              </a:solidFill>
              <a:effectLst/>
              <a:latin typeface="Roboto"/>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2000" b="1" i="1" u="none" strike="noStrike" cap="none" normalizeH="0" baseline="0" dirty="0">
                <a:ln>
                  <a:noFill/>
                </a:ln>
                <a:solidFill>
                  <a:srgbClr val="FFFFFF"/>
                </a:solidFill>
                <a:effectLst/>
                <a:latin typeface="Roboto"/>
              </a:rPr>
              <a:t>ARTICULATE CARTILAGE</a:t>
            </a:r>
            <a:endParaRPr kumimoji="0" lang="en-US" altLang="en-US" sz="1200" b="0" i="0" u="none" strike="noStrike" cap="none" normalizeH="0" baseline="0" dirty="0">
              <a:ln>
                <a:noFill/>
              </a:ln>
              <a:solidFill>
                <a:srgbClr val="FFFFFF"/>
              </a:solidFill>
              <a:effectLst/>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36700" b="0" i="0" u="none" strike="noStrike" cap="none" normalizeH="0" baseline="0" dirty="0">
                <a:ln>
                  <a:noFill/>
                </a:ln>
                <a:solidFill>
                  <a:schemeClr val="tx1"/>
                </a:solidFill>
                <a:effectLst/>
                <a:latin typeface="Arial" panose="020B0604020202020204" pitchFamily="34" charset="0"/>
              </a:rPr>
              <a:t>   </a:t>
            </a:r>
            <a:r>
              <a:rPr kumimoji="0" lang="en-US" altLang="en-US" sz="116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 name="Rectangle 26">
            <a:extLst>
              <a:ext uri="{FF2B5EF4-FFF2-40B4-BE49-F238E27FC236}">
                <a16:creationId xmlns:a16="http://schemas.microsoft.com/office/drawing/2014/main" id="{0AC377A0-5B90-4C3D-B280-DF754040173F}"/>
              </a:ext>
            </a:extLst>
          </p:cNvPr>
          <p:cNvSpPr>
            <a:spLocks noChangeArrowheads="1"/>
          </p:cNvSpPr>
          <p:nvPr/>
        </p:nvSpPr>
        <p:spPr bwMode="auto">
          <a:xfrm>
            <a:off x="4867275" y="2835275"/>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endParaRPr lang="en-US"/>
          </a:p>
        </p:txBody>
      </p:sp>
      <p:sp>
        <p:nvSpPr>
          <p:cNvPr id="22" name="Rectangle 27">
            <a:extLst>
              <a:ext uri="{FF2B5EF4-FFF2-40B4-BE49-F238E27FC236}">
                <a16:creationId xmlns:a16="http://schemas.microsoft.com/office/drawing/2014/main" id="{79DA10F9-0D54-4B29-9E68-D5DFA0FBD01B}"/>
              </a:ext>
            </a:extLst>
          </p:cNvPr>
          <p:cNvSpPr>
            <a:spLocks noChangeArrowheads="1"/>
          </p:cNvSpPr>
          <p:nvPr/>
        </p:nvSpPr>
        <p:spPr bwMode="auto">
          <a:xfrm>
            <a:off x="4867275" y="2851150"/>
            <a:ext cx="7620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95220" rIns="91440" bIns="95220" numCol="1" anchor="ctr" anchorCtr="0" compatLnSpc="1">
            <a:prstTxWarp prst="textNoShape">
              <a:avLst/>
            </a:prstTxWarp>
            <a:spAutoFit/>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6000" b="1" i="1" u="none" strike="noStrike" cap="none" normalizeH="0" baseline="0" dirty="0">
                <a:ln>
                  <a:noFill/>
                </a:ln>
                <a:solidFill>
                  <a:srgbClr val="8D2424"/>
                </a:solidFill>
                <a:effectLst/>
                <a:latin typeface="Roboto"/>
              </a:rPr>
              <a:t>Cartilage grows in two ways...</a:t>
            </a:r>
            <a:endParaRPr kumimoji="0" lang="en-US" altLang="en-US" sz="6000" b="0" i="0" u="none" strike="noStrike" cap="none" normalizeH="0" baseline="0" dirty="0">
              <a:ln>
                <a:noFill/>
              </a:ln>
              <a:solidFill>
                <a:srgbClr val="FFFFFF"/>
              </a:solidFill>
              <a:effectLst/>
              <a:latin typeface="Roboto"/>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FFFFFF"/>
                </a:solidFill>
                <a:effectLst/>
                <a:latin typeface="Roboto"/>
              </a:rPr>
              <a:t>1) In </a:t>
            </a:r>
            <a:r>
              <a:rPr kumimoji="0" lang="en-US" altLang="en-US" sz="1600" b="1" i="0" u="none" strike="noStrike" cap="none" normalizeH="0" baseline="0" dirty="0">
                <a:ln>
                  <a:noFill/>
                </a:ln>
                <a:solidFill>
                  <a:srgbClr val="FFFFFF"/>
                </a:solidFill>
                <a:effectLst/>
                <a:latin typeface="Roboto"/>
              </a:rPr>
              <a:t>appositional growth</a:t>
            </a:r>
            <a:r>
              <a:rPr kumimoji="0" lang="en-US" altLang="en-US" sz="1600" b="0" i="0" u="none" strike="noStrike" cap="none" normalizeH="0" baseline="0" dirty="0">
                <a:ln>
                  <a:noFill/>
                </a:ln>
                <a:solidFill>
                  <a:srgbClr val="FFFFFF"/>
                </a:solidFill>
                <a:effectLst/>
                <a:latin typeface="Roboto"/>
              </a:rPr>
              <a:t> (</a:t>
            </a:r>
            <a:r>
              <a:rPr kumimoji="0" lang="en-US" altLang="en-US" sz="1600" b="0" i="0" u="none" strike="noStrike" cap="none" normalizeH="0" baseline="0" dirty="0" err="1">
                <a:ln>
                  <a:noFill/>
                </a:ln>
                <a:solidFill>
                  <a:srgbClr val="FFFFFF"/>
                </a:solidFill>
                <a:effectLst/>
                <a:latin typeface="Roboto"/>
              </a:rPr>
              <a:t>ap″ozish′un-al</a:t>
            </a:r>
            <a:r>
              <a:rPr kumimoji="0" lang="en-US" altLang="en-US" sz="1600" b="0" i="0" u="none" strike="noStrike" cap="none" normalizeH="0" baseline="0" dirty="0">
                <a:ln>
                  <a:noFill/>
                </a:ln>
                <a:solidFill>
                  <a:srgbClr val="FFFFFF"/>
                </a:solidFill>
                <a:effectLst/>
                <a:latin typeface="Roboto"/>
              </a:rPr>
              <a:t>), cartilage-forming cells in the surrounding perichondrium secrete new matrix against the </a:t>
            </a:r>
            <a:r>
              <a:rPr kumimoji="0" lang="en-US" altLang="en-US" sz="1600" b="1" i="0" u="none" strike="noStrike" cap="none" normalizeH="0" baseline="0" dirty="0">
                <a:ln>
                  <a:noFill/>
                </a:ln>
                <a:solidFill>
                  <a:srgbClr val="FFFFFF"/>
                </a:solidFill>
                <a:effectLst/>
                <a:latin typeface="Roboto"/>
              </a:rPr>
              <a:t>external face</a:t>
            </a:r>
            <a:r>
              <a:rPr kumimoji="0" lang="en-US" altLang="en-US" sz="1600" b="0" i="0" u="none" strike="noStrike" cap="none" normalizeH="0" baseline="0" dirty="0">
                <a:ln>
                  <a:noFill/>
                </a:ln>
                <a:solidFill>
                  <a:srgbClr val="FFFFFF"/>
                </a:solidFill>
                <a:effectLst/>
                <a:latin typeface="Roboto"/>
              </a:rPr>
              <a:t> of the existing cartilage tissue.</a:t>
            </a:r>
            <a:br>
              <a:rPr kumimoji="0" lang="en-US" altLang="en-US" sz="1600" b="0" i="0" u="none" strike="noStrike" cap="none" normalizeH="0" baseline="0" dirty="0">
                <a:ln>
                  <a:noFill/>
                </a:ln>
                <a:solidFill>
                  <a:srgbClr val="FFFFFF"/>
                </a:solidFill>
                <a:effectLst/>
                <a:latin typeface="Roboto"/>
              </a:rPr>
            </a:br>
            <a:r>
              <a:rPr kumimoji="0" lang="en-US" altLang="en-US" sz="1600" b="0" i="0" u="none" strike="noStrike" cap="none" normalizeH="0" baseline="0" dirty="0">
                <a:ln>
                  <a:noFill/>
                </a:ln>
                <a:solidFill>
                  <a:srgbClr val="FFFFFF"/>
                </a:solidFill>
                <a:effectLst/>
                <a:latin typeface="Roboto"/>
              </a:rPr>
              <a:t>2) In </a:t>
            </a:r>
            <a:r>
              <a:rPr kumimoji="0" lang="en-US" altLang="en-US" sz="1600" b="1" i="0" u="none" strike="noStrike" cap="none" normalizeH="0" baseline="0" dirty="0">
                <a:ln>
                  <a:noFill/>
                </a:ln>
                <a:solidFill>
                  <a:srgbClr val="FFFFFF"/>
                </a:solidFill>
                <a:effectLst/>
                <a:latin typeface="Roboto"/>
              </a:rPr>
              <a:t>interstitial growth</a:t>
            </a:r>
            <a:r>
              <a:rPr kumimoji="0" lang="en-US" altLang="en-US" sz="1600" b="0" i="0" u="none" strike="noStrike" cap="none" normalizeH="0" baseline="0" dirty="0">
                <a:ln>
                  <a:noFill/>
                </a:ln>
                <a:solidFill>
                  <a:srgbClr val="FFFFFF"/>
                </a:solidFill>
                <a:effectLst/>
                <a:latin typeface="Roboto"/>
              </a:rPr>
              <a:t> (</a:t>
            </a:r>
            <a:r>
              <a:rPr kumimoji="0" lang="en-US" altLang="en-US" sz="1600" b="0" i="0" u="none" strike="noStrike" cap="none" normalizeH="0" baseline="0" dirty="0" err="1">
                <a:ln>
                  <a:noFill/>
                </a:ln>
                <a:solidFill>
                  <a:srgbClr val="FFFFFF"/>
                </a:solidFill>
                <a:effectLst/>
                <a:latin typeface="Roboto"/>
              </a:rPr>
              <a:t>in″ter-stish′al</a:t>
            </a:r>
            <a:r>
              <a:rPr kumimoji="0" lang="en-US" altLang="en-US" sz="1600" b="0" i="0" u="none" strike="noStrike" cap="none" normalizeH="0" baseline="0" dirty="0">
                <a:ln>
                  <a:noFill/>
                </a:ln>
                <a:solidFill>
                  <a:srgbClr val="FFFFFF"/>
                </a:solidFill>
                <a:effectLst/>
                <a:latin typeface="Roboto"/>
              </a:rPr>
              <a:t>), the lacunae-bound chondrocytes divide and secrete new matrix, </a:t>
            </a:r>
            <a:r>
              <a:rPr kumimoji="0" lang="en-US" altLang="en-US" sz="1600" b="1" i="0" u="none" strike="noStrike" cap="none" normalizeH="0" baseline="0" dirty="0">
                <a:ln>
                  <a:noFill/>
                </a:ln>
                <a:solidFill>
                  <a:srgbClr val="FFFFFF"/>
                </a:solidFill>
                <a:effectLst/>
                <a:latin typeface="Roboto"/>
              </a:rPr>
              <a:t>expanding the cartilage from within</a:t>
            </a:r>
            <a:r>
              <a:rPr kumimoji="0" lang="en-US" altLang="en-US" sz="1600" b="0" i="0" u="none" strike="noStrike" cap="none" normalizeH="0" baseline="0" dirty="0">
                <a:ln>
                  <a:noFill/>
                </a:ln>
                <a:solidFill>
                  <a:srgbClr val="FFFFFF"/>
                </a:solidFill>
                <a:effectLst/>
                <a:latin typeface="Roboto"/>
              </a:rPr>
              <a:t>.</a:t>
            </a:r>
            <a:endParaRPr kumimoji="0" lang="en-US" altLang="en-US" sz="1200" b="0" i="0" u="none" strike="noStrike" cap="none" normalizeH="0" baseline="0" dirty="0">
              <a:ln>
                <a:noFill/>
              </a:ln>
              <a:solidFill>
                <a:srgbClr val="FFFFFF"/>
              </a:solidFill>
              <a:effectLst/>
              <a:latin typeface="Roboto"/>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Roboto"/>
              </a:rPr>
              <a:t>  </a:t>
            </a:r>
            <a:r>
              <a:rPr kumimoji="0" lang="en-US" altLang="en-US" sz="43200" b="0" i="0" u="none" strike="noStrike" cap="none" normalizeH="0" baseline="0" dirty="0">
                <a:ln>
                  <a:noFill/>
                </a:ln>
                <a:solidFill>
                  <a:srgbClr val="FFFFFF"/>
                </a:solidFill>
                <a:effectLst/>
                <a:latin typeface="Roboto"/>
              </a:rPr>
              <a:t>       </a:t>
            </a:r>
            <a:endParaRPr kumimoji="0" lang="en-US" altLang="en-US" sz="1200" b="0" i="0" u="none" strike="noStrike" cap="none" normalizeH="0" baseline="0" dirty="0">
              <a:ln>
                <a:noFill/>
              </a:ln>
              <a:solidFill>
                <a:srgbClr val="FFFFFF"/>
              </a:solidFill>
              <a:effectLst/>
              <a:latin typeface="Roboto"/>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solidFill>
                  <a:srgbClr val="FFFFFF"/>
                </a:solidFill>
                <a:effectLst/>
                <a:latin typeface="Roboto"/>
              </a:rPr>
              <a:t>Why</a:t>
            </a:r>
            <a:r>
              <a:rPr kumimoji="0" lang="en-US" altLang="en-US" sz="2600" b="0" i="0" u="none" strike="noStrike" cap="none" normalizeH="0" baseline="0" dirty="0">
                <a:ln>
                  <a:noFill/>
                </a:ln>
                <a:solidFill>
                  <a:srgbClr val="FFFFFF"/>
                </a:solidFill>
                <a:effectLst/>
                <a:latin typeface="Roboto"/>
              </a:rPr>
              <a:t> do we develop a skeleton made out of cartilage first?</a:t>
            </a:r>
            <a:endParaRPr kumimoji="0" lang="en-US" altLang="en-US" sz="6000" b="0" i="0" u="none" strike="noStrike" cap="none" normalizeH="0" baseline="0" dirty="0">
              <a:ln>
                <a:noFill/>
              </a:ln>
              <a:solidFill>
                <a:srgbClr val="FFFFFF"/>
              </a:solidFill>
              <a:effectLst/>
              <a:latin typeface="Roboto"/>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Roboto"/>
              </a:rPr>
              <a:t>  Our skeleton begins as cartilage. This is because the matrix of bone is hardened and calcified. Unlike the matrix of bone, the matrix of cartilage is a gel-like substance that allows for mitosis to occur. Cartilage has a flexible matrix that can accommodate mitosis. It is the ideal tissue to use to rapidly lay down the embryonic skeleton and to provide for new skeletal growth.</a:t>
            </a:r>
            <a:endParaRPr kumimoji="0" lang="en-US" altLang="en-US" sz="1200" b="0" i="0" u="none" strike="noStrike" cap="none" normalizeH="0" baseline="0" dirty="0">
              <a:ln>
                <a:noFill/>
              </a:ln>
              <a:solidFill>
                <a:srgbClr val="FFFFFF"/>
              </a:solidFill>
              <a:effectLst/>
              <a:latin typeface="Roboto"/>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Roboto"/>
              </a:rPr>
              <a:t>  </a:t>
            </a:r>
            <a:r>
              <a:rPr kumimoji="0" lang="en-US" altLang="en-US" sz="34400" b="0" i="0" u="none" strike="noStrike" cap="none" normalizeH="0" baseline="0" dirty="0">
                <a:ln>
                  <a:noFill/>
                </a:ln>
                <a:solidFill>
                  <a:srgbClr val="FFFFFF"/>
                </a:solidFill>
                <a:effectLst/>
                <a:latin typeface="Roboto"/>
              </a:rPr>
              <a:t>    </a:t>
            </a:r>
            <a:endParaRPr kumimoji="0" lang="en-US" altLang="en-US" sz="1200" b="0" i="0" u="none" strike="noStrike" cap="none" normalizeH="0" baseline="0" dirty="0">
              <a:ln>
                <a:noFill/>
              </a:ln>
              <a:solidFill>
                <a:srgbClr val="FFFFFF"/>
              </a:solidFill>
              <a:effectLst/>
              <a:latin typeface="Roboto"/>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FFFFFF"/>
                </a:solidFill>
                <a:effectLst/>
                <a:latin typeface="Roboto"/>
              </a:rPr>
              <a:t>During fetal development, the chondrocytes of cartilage become ossified and the matrix becomes calcified forming bone. </a:t>
            </a:r>
            <a:r>
              <a:rPr kumimoji="0" lang="en-US" altLang="en-US" sz="1600" b="1" i="0" u="none" strike="noStrike" cap="none" normalizeH="0" baseline="0" dirty="0">
                <a:ln>
                  <a:noFill/>
                </a:ln>
                <a:solidFill>
                  <a:srgbClr val="FEFBFB"/>
                </a:solidFill>
                <a:effectLst/>
                <a:latin typeface="Roboto"/>
              </a:rPr>
              <a:t>Early in gestation, a fetus has a skeleton made out of cartilaginous tissue. The long bones and most other bones gradually  change from cartilage to bone. This process continues well after birth, lasting through the first few years of life. This process is known as endochondral ossification.</a:t>
            </a:r>
            <a:br>
              <a:rPr kumimoji="0" lang="en-US" altLang="en-US" sz="1600" b="1" i="0" u="none" strike="noStrike" cap="none" normalizeH="0" baseline="0" dirty="0">
                <a:ln>
                  <a:noFill/>
                </a:ln>
                <a:solidFill>
                  <a:srgbClr val="FEFBFB"/>
                </a:solidFill>
                <a:effectLst/>
                <a:latin typeface="Roboto"/>
              </a:rPr>
            </a:br>
            <a:r>
              <a:rPr kumimoji="0" lang="en-US" altLang="en-US" sz="1600" b="1" i="0" u="none" strike="noStrike" cap="none" normalizeH="0" baseline="0" dirty="0">
                <a:ln>
                  <a:noFill/>
                </a:ln>
                <a:solidFill>
                  <a:srgbClr val="FEFBFB"/>
                </a:solidFill>
                <a:effectLst/>
                <a:latin typeface="Roboto"/>
              </a:rPr>
              <a:t/>
            </a:r>
            <a:br>
              <a:rPr kumimoji="0" lang="en-US" altLang="en-US" sz="1600" b="1" i="0" u="none" strike="noStrike" cap="none" normalizeH="0" baseline="0" dirty="0">
                <a:ln>
                  <a:noFill/>
                </a:ln>
                <a:solidFill>
                  <a:srgbClr val="FEFBFB"/>
                </a:solidFill>
                <a:effectLst/>
                <a:latin typeface="Roboto"/>
              </a:rPr>
            </a:br>
            <a:r>
              <a:rPr kumimoji="0" lang="en-US" altLang="en-US" sz="1600" b="1" i="0" u="none" strike="noStrike" cap="none" normalizeH="0" baseline="0" dirty="0">
                <a:ln>
                  <a:noFill/>
                </a:ln>
                <a:solidFill>
                  <a:srgbClr val="FEFBFB"/>
                </a:solidFill>
                <a:effectLst/>
                <a:latin typeface="Roboto"/>
              </a:rPr>
              <a:t>​Ossification or osteogenesis is the process of laying new bone material by cells called osteoblasts.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 name="Rectangle 30">
            <a:extLst>
              <a:ext uri="{FF2B5EF4-FFF2-40B4-BE49-F238E27FC236}">
                <a16:creationId xmlns:a16="http://schemas.microsoft.com/office/drawing/2014/main" id="{6EC89DF8-B697-4F88-85ED-B105A8A725DC}"/>
              </a:ext>
            </a:extLst>
          </p:cNvPr>
          <p:cNvSpPr>
            <a:spLocks noChangeArrowheads="1"/>
          </p:cNvSpPr>
          <p:nvPr/>
        </p:nvSpPr>
        <p:spPr bwMode="auto">
          <a:xfrm>
            <a:off x="4867275" y="3308350"/>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31">
            <a:extLst>
              <a:ext uri="{FF2B5EF4-FFF2-40B4-BE49-F238E27FC236}">
                <a16:creationId xmlns:a16="http://schemas.microsoft.com/office/drawing/2014/main" id="{1B4506E7-6870-4F6C-9EE7-1BCC30DE969F}"/>
              </a:ext>
            </a:extLst>
          </p:cNvPr>
          <p:cNvSpPr>
            <a:spLocks noChangeArrowheads="1"/>
          </p:cNvSpPr>
          <p:nvPr/>
        </p:nvSpPr>
        <p:spPr bwMode="auto">
          <a:xfrm>
            <a:off x="4867275" y="-2800529"/>
            <a:ext cx="7620000" cy="1224950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effectLst/>
              <a:latin typeface="Roboto"/>
            </a:endParaRPr>
          </a:p>
          <a:p>
            <a:pPr marL="0" marR="0" lvl="0" indent="0" algn="ctr" defTabSz="914400" rtl="0" eaLnBrk="0" fontAlgn="ctr"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latin typeface="Roboto"/>
              </a:rPr>
              <a:t>  </a:t>
            </a:r>
            <a:r>
              <a:rPr kumimoji="0" lang="en-US" altLang="en-US" sz="38300" b="0" i="0" u="none" strike="noStrike" cap="none" normalizeH="0" baseline="0" dirty="0">
                <a:ln>
                  <a:noFill/>
                </a:ln>
                <a:effectLst/>
                <a:latin typeface="Roboto"/>
              </a:rPr>
              <a:t>      </a:t>
            </a:r>
            <a:endParaRPr kumimoji="0" lang="en-US" altLang="en-US" sz="1200" b="0" i="0" u="none" strike="noStrike" cap="none" normalizeH="0" baseline="0" dirty="0">
              <a:ln>
                <a:noFill/>
              </a:ln>
              <a:effectLst/>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effectLst/>
              <a:latin typeface="Arial" panose="020B0604020202020204" pitchFamily="34" charset="0"/>
            </a:endParaRPr>
          </a:p>
        </p:txBody>
      </p:sp>
      <p:sp>
        <p:nvSpPr>
          <p:cNvPr id="25" name="Rectangle 33">
            <a:extLst>
              <a:ext uri="{FF2B5EF4-FFF2-40B4-BE49-F238E27FC236}">
                <a16:creationId xmlns:a16="http://schemas.microsoft.com/office/drawing/2014/main" id="{58685257-C4B4-4CFD-A05B-D10B2928B1EF}"/>
              </a:ext>
            </a:extLst>
          </p:cNvPr>
          <p:cNvSpPr>
            <a:spLocks noChangeArrowheads="1"/>
          </p:cNvSpPr>
          <p:nvPr/>
        </p:nvSpPr>
        <p:spPr bwMode="auto">
          <a:xfrm>
            <a:off x="4867275" y="1825625"/>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34">
            <a:extLst>
              <a:ext uri="{FF2B5EF4-FFF2-40B4-BE49-F238E27FC236}">
                <a16:creationId xmlns:a16="http://schemas.microsoft.com/office/drawing/2014/main" id="{D0E54C74-2F4F-4EAA-9925-5B012939445E}"/>
              </a:ext>
            </a:extLst>
          </p:cNvPr>
          <p:cNvSpPr>
            <a:spLocks noChangeArrowheads="1"/>
          </p:cNvSpPr>
          <p:nvPr/>
        </p:nvSpPr>
        <p:spPr bwMode="auto">
          <a:xfrm>
            <a:off x="4867275" y="1841500"/>
            <a:ext cx="7620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t" anchorCtr="0" compatLnSpc="1">
            <a:prstTxWarp prst="textNoShape">
              <a:avLst/>
            </a:prstTxWarp>
            <a:spAutoFit/>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A2A2A"/>
                </a:solidFill>
                <a:effectLst/>
                <a:latin typeface="Bree Serif"/>
              </a:rPr>
              <a:t>​</a:t>
            </a:r>
            <a:endParaRPr kumimoji="0" lang="en-US" altLang="en-US" sz="1200" b="0" i="0" u="none" strike="noStrike" cap="none" normalizeH="0" baseline="0">
              <a:ln>
                <a:noFill/>
              </a:ln>
              <a:solidFill>
                <a:srgbClr val="000000"/>
              </a:solidFill>
              <a:effectLst/>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35">
            <a:extLst>
              <a:ext uri="{FF2B5EF4-FFF2-40B4-BE49-F238E27FC236}">
                <a16:creationId xmlns:a16="http://schemas.microsoft.com/office/drawing/2014/main" id="{3C7FD710-5DB7-44D2-81EE-329D4EA51291}"/>
              </a:ext>
            </a:extLst>
          </p:cNvPr>
          <p:cNvSpPr>
            <a:spLocks noChangeArrowheads="1"/>
          </p:cNvSpPr>
          <p:nvPr/>
        </p:nvSpPr>
        <p:spPr bwMode="auto">
          <a:xfrm>
            <a:off x="4867275" y="1841500"/>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8" name="Rectangle 36">
            <a:extLst>
              <a:ext uri="{FF2B5EF4-FFF2-40B4-BE49-F238E27FC236}">
                <a16:creationId xmlns:a16="http://schemas.microsoft.com/office/drawing/2014/main" id="{2281946A-F261-40F1-9285-CFCD4D02B69E}"/>
              </a:ext>
            </a:extLst>
          </p:cNvPr>
          <p:cNvSpPr>
            <a:spLocks noChangeArrowheads="1"/>
          </p:cNvSpPr>
          <p:nvPr/>
        </p:nvSpPr>
        <p:spPr bwMode="auto">
          <a:xfrm>
            <a:off x="4867275" y="1857375"/>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endParaRPr lang="en-US"/>
          </a:p>
        </p:txBody>
      </p:sp>
      <p:sp>
        <p:nvSpPr>
          <p:cNvPr id="29" name="Rectangle 37">
            <a:extLst>
              <a:ext uri="{FF2B5EF4-FFF2-40B4-BE49-F238E27FC236}">
                <a16:creationId xmlns:a16="http://schemas.microsoft.com/office/drawing/2014/main" id="{28AE2E2E-1F77-4574-A440-7A2B0ADA9E00}"/>
              </a:ext>
            </a:extLst>
          </p:cNvPr>
          <p:cNvSpPr>
            <a:spLocks noChangeArrowheads="1"/>
          </p:cNvSpPr>
          <p:nvPr/>
        </p:nvSpPr>
        <p:spPr bwMode="auto">
          <a:xfrm>
            <a:off x="4867275" y="1873250"/>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endParaRPr lang="en-US"/>
          </a:p>
        </p:txBody>
      </p:sp>
      <p:sp>
        <p:nvSpPr>
          <p:cNvPr id="30" name="Rectangle 38">
            <a:extLst>
              <a:ext uri="{FF2B5EF4-FFF2-40B4-BE49-F238E27FC236}">
                <a16:creationId xmlns:a16="http://schemas.microsoft.com/office/drawing/2014/main" id="{C58E1506-9012-4AF0-AAC1-D15F14460163}"/>
              </a:ext>
            </a:extLst>
          </p:cNvPr>
          <p:cNvSpPr>
            <a:spLocks noChangeArrowheads="1"/>
          </p:cNvSpPr>
          <p:nvPr/>
        </p:nvSpPr>
        <p:spPr bwMode="auto">
          <a:xfrm>
            <a:off x="4867275" y="1889125"/>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endParaRPr lang="en-US"/>
          </a:p>
        </p:txBody>
      </p:sp>
      <p:sp>
        <p:nvSpPr>
          <p:cNvPr id="31" name="Rectangle 39">
            <a:extLst>
              <a:ext uri="{FF2B5EF4-FFF2-40B4-BE49-F238E27FC236}">
                <a16:creationId xmlns:a16="http://schemas.microsoft.com/office/drawing/2014/main" id="{468F270E-E3EF-4C02-8457-74AE4E3141A2}"/>
              </a:ext>
            </a:extLst>
          </p:cNvPr>
          <p:cNvSpPr>
            <a:spLocks noChangeArrowheads="1"/>
          </p:cNvSpPr>
          <p:nvPr/>
        </p:nvSpPr>
        <p:spPr bwMode="auto">
          <a:xfrm>
            <a:off x="4867275" y="1905000"/>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endParaRPr lang="en-US"/>
          </a:p>
        </p:txBody>
      </p:sp>
      <p:sp>
        <p:nvSpPr>
          <p:cNvPr id="1024" name="Rectangle 40">
            <a:extLst>
              <a:ext uri="{FF2B5EF4-FFF2-40B4-BE49-F238E27FC236}">
                <a16:creationId xmlns:a16="http://schemas.microsoft.com/office/drawing/2014/main" id="{71AE6A46-8384-44EA-8D06-F293C75470C0}"/>
              </a:ext>
            </a:extLst>
          </p:cNvPr>
          <p:cNvSpPr>
            <a:spLocks noChangeArrowheads="1"/>
          </p:cNvSpPr>
          <p:nvPr/>
        </p:nvSpPr>
        <p:spPr bwMode="auto">
          <a:xfrm>
            <a:off x="4867275" y="1920875"/>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endParaRPr lang="en-US"/>
          </a:p>
        </p:txBody>
      </p:sp>
      <p:sp>
        <p:nvSpPr>
          <p:cNvPr id="1025" name="Rectangle 41">
            <a:extLst>
              <a:ext uri="{FF2B5EF4-FFF2-40B4-BE49-F238E27FC236}">
                <a16:creationId xmlns:a16="http://schemas.microsoft.com/office/drawing/2014/main" id="{5F291289-E32F-4E28-A456-1E05710172D3}"/>
              </a:ext>
            </a:extLst>
          </p:cNvPr>
          <p:cNvSpPr>
            <a:spLocks noChangeArrowheads="1"/>
          </p:cNvSpPr>
          <p:nvPr/>
        </p:nvSpPr>
        <p:spPr bwMode="auto">
          <a:xfrm>
            <a:off x="4867275" y="1936750"/>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endParaRPr lang="en-US"/>
          </a:p>
        </p:txBody>
      </p:sp>
      <p:sp>
        <p:nvSpPr>
          <p:cNvPr id="1026" name="Rectangle 42">
            <a:extLst>
              <a:ext uri="{FF2B5EF4-FFF2-40B4-BE49-F238E27FC236}">
                <a16:creationId xmlns:a16="http://schemas.microsoft.com/office/drawing/2014/main" id="{ADB95075-3885-42BC-B024-19AEBBBCB54F}"/>
              </a:ext>
            </a:extLst>
          </p:cNvPr>
          <p:cNvSpPr>
            <a:spLocks noChangeArrowheads="1"/>
          </p:cNvSpPr>
          <p:nvPr/>
        </p:nvSpPr>
        <p:spPr bwMode="auto">
          <a:xfrm>
            <a:off x="4867275" y="1952625"/>
            <a:ext cx="7620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t" anchorCtr="0" compatLnSpc="1">
            <a:prstTxWarp prst="textNoShape">
              <a:avLst/>
            </a:prstTxWarp>
            <a:spAutoFit/>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2000" b="1" i="1" u="none" strike="noStrike" cap="none" normalizeH="0" baseline="0">
                <a:ln>
                  <a:noFill/>
                </a:ln>
                <a:solidFill>
                  <a:srgbClr val="2A2A2A"/>
                </a:solidFill>
                <a:effectLst/>
                <a:latin typeface="Bree Serif"/>
              </a:rPr>
              <a:t>                                                                                            </a:t>
            </a:r>
            <a:endParaRPr kumimoji="0" lang="en-US" altLang="en-US" sz="1200" b="0" i="0" u="none" strike="noStrike" cap="none" normalizeH="0" baseline="0">
              <a:ln>
                <a:noFill/>
              </a:ln>
              <a:solidFill>
                <a:srgbClr val="000000"/>
              </a:solidFill>
              <a:effectLst/>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7" name="Rectangle 43">
            <a:extLst>
              <a:ext uri="{FF2B5EF4-FFF2-40B4-BE49-F238E27FC236}">
                <a16:creationId xmlns:a16="http://schemas.microsoft.com/office/drawing/2014/main" id="{E08DEF58-98A8-43F8-88D9-88555080AD98}"/>
              </a:ext>
            </a:extLst>
          </p:cNvPr>
          <p:cNvSpPr>
            <a:spLocks noChangeArrowheads="1"/>
          </p:cNvSpPr>
          <p:nvPr/>
        </p:nvSpPr>
        <p:spPr bwMode="auto">
          <a:xfrm>
            <a:off x="4867275" y="2409825"/>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28" name="Rectangle 44">
            <a:extLst>
              <a:ext uri="{FF2B5EF4-FFF2-40B4-BE49-F238E27FC236}">
                <a16:creationId xmlns:a16="http://schemas.microsoft.com/office/drawing/2014/main" id="{BAFCF305-FBA1-4B9A-8ADC-A970A3A71381}"/>
              </a:ext>
            </a:extLst>
          </p:cNvPr>
          <p:cNvSpPr>
            <a:spLocks noChangeArrowheads="1"/>
          </p:cNvSpPr>
          <p:nvPr/>
        </p:nvSpPr>
        <p:spPr bwMode="auto">
          <a:xfrm>
            <a:off x="4867275" y="1825625"/>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endParaRPr lang="en-US"/>
          </a:p>
        </p:txBody>
      </p:sp>
      <p:sp>
        <p:nvSpPr>
          <p:cNvPr id="1030" name="Rectangle 46">
            <a:extLst>
              <a:ext uri="{FF2B5EF4-FFF2-40B4-BE49-F238E27FC236}">
                <a16:creationId xmlns:a16="http://schemas.microsoft.com/office/drawing/2014/main" id="{6325F8BF-EFF6-48A5-A8FE-5BBD7CD06242}"/>
              </a:ext>
            </a:extLst>
          </p:cNvPr>
          <p:cNvSpPr>
            <a:spLocks noChangeArrowheads="1"/>
          </p:cNvSpPr>
          <p:nvPr/>
        </p:nvSpPr>
        <p:spPr bwMode="auto">
          <a:xfrm>
            <a:off x="486727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Roboto"/>
              </a:rPr>
              <a:t>Subtotal:</a:t>
            </a:r>
            <a:r>
              <a:rPr kumimoji="0" lang="en-US" altLang="en-US" sz="1000" b="1" i="0" u="none" strike="noStrike" cap="none" normalizeH="0" baseline="0">
                <a:ln>
                  <a:noFill/>
                </a:ln>
                <a:solidFill>
                  <a:srgbClr val="000000"/>
                </a:solidFill>
                <a:effectLst/>
                <a:latin typeface="Roboto"/>
              </a:rPr>
              <a:t> $0.00</a:t>
            </a:r>
            <a:endParaRPr kumimoji="0" lang="en-US" altLang="en-US" sz="800" b="0" i="0" u="none" strike="noStrike" cap="none" normalizeH="0" baseline="0">
              <a:ln>
                <a:noFill/>
              </a:ln>
              <a:solidFill>
                <a:srgbClr val="363B3E"/>
              </a:solidFill>
              <a:effectLst/>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Roboto"/>
                <a:hlinkClick r:id="rId40"/>
              </a:rPr>
              <a:t>Checkout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31" name="Picture 3" descr="SCIENTIST CINDY">
            <a:hlinkClick r:id="rId4"/>
            <a:extLst>
              <a:ext uri="{FF2B5EF4-FFF2-40B4-BE49-F238E27FC236}">
                <a16:creationId xmlns:a16="http://schemas.microsoft.com/office/drawing/2014/main" id="{EFE5E391-69E0-422A-894E-E2370EAD65EF}"/>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4167188" y="-14116050"/>
            <a:ext cx="1438275" cy="2571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8" descr="Picture">
            <a:extLst>
              <a:ext uri="{FF2B5EF4-FFF2-40B4-BE49-F238E27FC236}">
                <a16:creationId xmlns:a16="http://schemas.microsoft.com/office/drawing/2014/main" id="{B9AAB568-2C8E-47CA-8685-EC178B2AA4FB}"/>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566988" y="11518900"/>
            <a:ext cx="4238625" cy="5276850"/>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spid="1083" name="HTMLText1" r:id="rId2" imgW="914400" imgH="228600"/>
        </mc:Choice>
        <mc:Fallback>
          <p:control name="HTMLText1" r:id="rId2" imgW="914400" imgH="228600">
            <p:pic>
              <p:nvPicPr>
                <p:cNvPr id="10" name="HTMLText1">
                  <a:extLst>
                    <a:ext uri="{FF2B5EF4-FFF2-40B4-BE49-F238E27FC236}">
                      <a16:creationId xmlns:a16="http://schemas.microsoft.com/office/drawing/2014/main" id="{E9DD4B32-4728-4786-A785-319C759C08F8}"/>
                    </a:ext>
                  </a:extLst>
                </p:cNvPr>
                <p:cNvPicPr preferRelativeResize="0">
                  <a:picLocks noChangeArrowheads="1" noChangeShapeType="1"/>
                </p:cNvPicPr>
                <p:nvPr/>
              </p:nvPicPr>
              <p:blipFill>
                <a:blip r:embed="rId43"/>
                <a:srcRect/>
                <a:stretch>
                  <a:fillRect/>
                </a:stretch>
              </p:blipFill>
              <p:spPr bwMode="auto">
                <a:xfrm>
                  <a:off x="4870450" y="182880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011878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58343B-E5D3-44C1-97EF-D83768CE23C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7204" r="17205"/>
          <a:stretch/>
        </p:blipFill>
        <p:spPr>
          <a:xfrm>
            <a:off x="6185051" y="10"/>
            <a:ext cx="5997632" cy="6857990"/>
          </a:xfrm>
          <a:custGeom>
            <a:avLst/>
            <a:gdLst>
              <a:gd name="connsiteX0" fmla="*/ 0 w 5997632"/>
              <a:gd name="connsiteY0" fmla="*/ 0 h 6858000"/>
              <a:gd name="connsiteX1" fmla="*/ 5997632 w 5997632"/>
              <a:gd name="connsiteY1" fmla="*/ 0 h 6858000"/>
              <a:gd name="connsiteX2" fmla="*/ 5997632 w 5997632"/>
              <a:gd name="connsiteY2" fmla="*/ 6858000 h 6858000"/>
              <a:gd name="connsiteX3" fmla="*/ 3178693 w 59976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97632" h="6858000">
                <a:moveTo>
                  <a:pt x="0" y="0"/>
                </a:moveTo>
                <a:lnTo>
                  <a:pt x="5997632" y="0"/>
                </a:lnTo>
                <a:lnTo>
                  <a:pt x="5997632" y="6858000"/>
                </a:lnTo>
                <a:lnTo>
                  <a:pt x="3178693" y="6858000"/>
                </a:lnTo>
                <a:close/>
              </a:path>
            </a:pathLst>
          </a:custGeom>
        </p:spPr>
      </p:pic>
      <p:pic>
        <p:nvPicPr>
          <p:cNvPr id="12" name="Picture 11" descr="A picture containing outdoor, large&#10;&#10;Description automatically generated">
            <a:extLst>
              <a:ext uri="{FF2B5EF4-FFF2-40B4-BE49-F238E27FC236}">
                <a16:creationId xmlns:a16="http://schemas.microsoft.com/office/drawing/2014/main" id="{78D03671-4AE1-416D-AFEE-815BD788955D}"/>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r="13689" b="1"/>
          <a:stretch/>
        </p:blipFill>
        <p:spPr>
          <a:xfrm>
            <a:off x="-1" y="10"/>
            <a:ext cx="9141744"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sp>
        <p:nvSpPr>
          <p:cNvPr id="30" name="Freeform: Shape 29">
            <a:extLst>
              <a:ext uri="{FF2B5EF4-FFF2-40B4-BE49-F238E27FC236}">
                <a16:creationId xmlns:a16="http://schemas.microsoft.com/office/drawing/2014/main" id="{37FEB674-D811-4FFE-A878-29D0C0ED18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73847"/>
            <a:ext cx="6434783" cy="3310306"/>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14">
            <a:extLst>
              <a:ext uri="{FF2B5EF4-FFF2-40B4-BE49-F238E27FC236}">
                <a16:creationId xmlns:a16="http://schemas.microsoft.com/office/drawing/2014/main" id="{B2ECBFC9-E986-4BB8-8ABB-7E3813376AC5}"/>
              </a:ext>
            </a:extLst>
          </p:cNvPr>
          <p:cNvSpPr>
            <a:spLocks noGrp="1"/>
          </p:cNvSpPr>
          <p:nvPr>
            <p:ph idx="1"/>
          </p:nvPr>
        </p:nvSpPr>
        <p:spPr>
          <a:xfrm>
            <a:off x="104775" y="2028825"/>
            <a:ext cx="5133833" cy="2828925"/>
          </a:xfrm>
        </p:spPr>
        <p:txBody>
          <a:bodyPr>
            <a:normAutofit lnSpcReduction="10000"/>
          </a:bodyPr>
          <a:lstStyle/>
          <a:p>
            <a:pPr marL="0" indent="0">
              <a:spcAft>
                <a:spcPts val="600"/>
              </a:spcAft>
              <a:buNone/>
            </a:pPr>
            <a:r>
              <a:rPr lang="en-US" sz="2000" i="1" u="sng"/>
              <a:t>Fibrocartilage</a:t>
            </a:r>
          </a:p>
          <a:p>
            <a:pPr>
              <a:spcAft>
                <a:spcPts val="600"/>
              </a:spcAft>
            </a:pPr>
            <a:r>
              <a:rPr lang="en-US" sz="2000"/>
              <a:t> Fibrocartilage is the strongest cartilage in our bodies is fibrocartilage. </a:t>
            </a:r>
          </a:p>
          <a:p>
            <a:pPr>
              <a:spcAft>
                <a:spcPts val="600"/>
              </a:spcAft>
            </a:pPr>
            <a:r>
              <a:rPr lang="en-US" sz="2000"/>
              <a:t>It is highly resistant to compression and has high tensile strength. </a:t>
            </a:r>
          </a:p>
          <a:p>
            <a:pPr>
              <a:spcAft>
                <a:spcPts val="600"/>
              </a:spcAft>
            </a:pPr>
            <a:r>
              <a:rPr lang="en-US" sz="2000"/>
              <a:t>Fibrocartilage contains parallel rows of alternating chondrocytes with thick collagen fibers. </a:t>
            </a:r>
          </a:p>
        </p:txBody>
      </p:sp>
      <p:sp>
        <p:nvSpPr>
          <p:cNvPr id="8" name="TextBox 7">
            <a:extLst>
              <a:ext uri="{FF2B5EF4-FFF2-40B4-BE49-F238E27FC236}">
                <a16:creationId xmlns:a16="http://schemas.microsoft.com/office/drawing/2014/main" id="{3188BD12-942C-4703-B66F-E282A82C8ADF}"/>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en.wikipedia.org/wiki/Cartilage">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xmlns="" val="tx"/>
                    </a:ext>
                  </a:extLst>
                </a:hlinkClick>
              </a:rPr>
              <a:t>CC BY-SA</a:t>
            </a:r>
            <a:endParaRPr lang="en-US" sz="700">
              <a:solidFill>
                <a:srgbClr val="FFFFFF"/>
              </a:solidFill>
            </a:endParaRPr>
          </a:p>
        </p:txBody>
      </p:sp>
    </p:spTree>
    <p:extLst>
      <p:ext uri="{BB962C8B-B14F-4D97-AF65-F5344CB8AC3E}">
        <p14:creationId xmlns:p14="http://schemas.microsoft.com/office/powerpoint/2010/main" val="17334219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DE874-0E54-4187-8AA5-5A9993F6C7E9}"/>
              </a:ext>
            </a:extLst>
          </p:cNvPr>
          <p:cNvSpPr>
            <a:spLocks noGrp="1"/>
          </p:cNvSpPr>
          <p:nvPr>
            <p:ph type="title"/>
          </p:nvPr>
        </p:nvSpPr>
        <p:spPr/>
        <p:txBody>
          <a:bodyPr/>
          <a:lstStyle/>
          <a:p>
            <a:r>
              <a:rPr lang="en-US" dirty="0"/>
              <a:t>ARTICULATE CARTILAGE</a:t>
            </a:r>
          </a:p>
        </p:txBody>
      </p:sp>
      <p:sp>
        <p:nvSpPr>
          <p:cNvPr id="3" name="Content Placeholder 2">
            <a:extLst>
              <a:ext uri="{FF2B5EF4-FFF2-40B4-BE49-F238E27FC236}">
                <a16:creationId xmlns:a16="http://schemas.microsoft.com/office/drawing/2014/main" id="{3D5231FA-0515-4979-B961-84CABBACEBD1}"/>
              </a:ext>
            </a:extLst>
          </p:cNvPr>
          <p:cNvSpPr>
            <a:spLocks noGrp="1"/>
          </p:cNvSpPr>
          <p:nvPr>
            <p:ph idx="1"/>
          </p:nvPr>
        </p:nvSpPr>
        <p:spPr/>
        <p:txBody>
          <a:bodyPr>
            <a:normAutofit/>
          </a:bodyPr>
          <a:lstStyle/>
          <a:p>
            <a:r>
              <a:rPr lang="en-US" dirty="0"/>
              <a:t>The epiphysis (epiphyses, plural) refers to the knobby ends of a long bone. The proximal epiphysis is the knobby end of the long bone that is closer to the trunk of the body, and the distal epiphysis is the knobby end of the long bone that is further away from the trunk of the body, </a:t>
            </a:r>
          </a:p>
          <a:p>
            <a:endParaRPr lang="en-US" dirty="0"/>
          </a:p>
          <a:p>
            <a:endParaRPr lang="en-US" dirty="0"/>
          </a:p>
        </p:txBody>
      </p:sp>
      <p:pic>
        <p:nvPicPr>
          <p:cNvPr id="5" name="Picture 4" descr="A screenshot of a cell phone&#10;&#10;Description automatically generated">
            <a:extLst>
              <a:ext uri="{FF2B5EF4-FFF2-40B4-BE49-F238E27FC236}">
                <a16:creationId xmlns:a16="http://schemas.microsoft.com/office/drawing/2014/main" id="{E46DE7E5-E772-44F9-9D69-E48E03BB7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587" y="1138237"/>
            <a:ext cx="2790825" cy="4581525"/>
          </a:xfrm>
          <a:prstGeom prst="rect">
            <a:avLst/>
          </a:prstGeom>
        </p:spPr>
      </p:pic>
      <p:pic>
        <p:nvPicPr>
          <p:cNvPr id="7" name="Picture 6">
            <a:extLst>
              <a:ext uri="{FF2B5EF4-FFF2-40B4-BE49-F238E27FC236}">
                <a16:creationId xmlns:a16="http://schemas.microsoft.com/office/drawing/2014/main" id="{A227AA4E-CFC0-4838-9F79-5042E40E2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2137" y="3274200"/>
            <a:ext cx="847725" cy="609600"/>
          </a:xfrm>
          <a:prstGeom prst="rect">
            <a:avLst/>
          </a:prstGeom>
        </p:spPr>
      </p:pic>
      <p:pic>
        <p:nvPicPr>
          <p:cNvPr id="9" name="Picture 8" descr="A picture containing sky, indoor, wall, table&#10;&#10;Description automatically generated">
            <a:extLst>
              <a:ext uri="{FF2B5EF4-FFF2-40B4-BE49-F238E27FC236}">
                <a16:creationId xmlns:a16="http://schemas.microsoft.com/office/drawing/2014/main" id="{E30D097F-C441-488D-B56B-38B0CEB8D0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8250" y="2681250"/>
            <a:ext cx="2095500" cy="2095500"/>
          </a:xfrm>
          <a:prstGeom prst="rect">
            <a:avLst/>
          </a:prstGeom>
        </p:spPr>
      </p:pic>
      <p:pic>
        <p:nvPicPr>
          <p:cNvPr id="11" name="Picture 10">
            <a:extLst>
              <a:ext uri="{FF2B5EF4-FFF2-40B4-BE49-F238E27FC236}">
                <a16:creationId xmlns:a16="http://schemas.microsoft.com/office/drawing/2014/main" id="{F24B6D1B-16C4-4791-9181-BA5560824D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5657" y="150000"/>
            <a:ext cx="4673254" cy="6858000"/>
          </a:xfrm>
          <a:prstGeom prst="rect">
            <a:avLst/>
          </a:prstGeom>
        </p:spPr>
      </p:pic>
    </p:spTree>
    <p:extLst>
      <p:ext uri="{BB962C8B-B14F-4D97-AF65-F5344CB8AC3E}">
        <p14:creationId xmlns:p14="http://schemas.microsoft.com/office/powerpoint/2010/main" val="2900841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9656D-723F-4E5A-8E32-A2B5EF8E9585}"/>
              </a:ext>
            </a:extLst>
          </p:cNvPr>
          <p:cNvSpPr>
            <a:spLocks noGrp="1"/>
          </p:cNvSpPr>
          <p:nvPr>
            <p:ph type="title"/>
          </p:nvPr>
        </p:nvSpPr>
        <p:spPr>
          <a:xfrm>
            <a:off x="5069940" y="365124"/>
            <a:ext cx="6172200" cy="1828800"/>
          </a:xfrm>
        </p:spPr>
        <p:txBody>
          <a:bodyPr>
            <a:normAutofit/>
          </a:bodyPr>
          <a:lstStyle/>
          <a:p>
            <a:r>
              <a:rPr lang="en-US" b="1" i="1" u="sng" dirty="0"/>
              <a:t>Increasing Bone Density</a:t>
            </a:r>
          </a:p>
        </p:txBody>
      </p:sp>
      <p:pic>
        <p:nvPicPr>
          <p:cNvPr id="5" name="Picture 4">
            <a:extLst>
              <a:ext uri="{FF2B5EF4-FFF2-40B4-BE49-F238E27FC236}">
                <a16:creationId xmlns:a16="http://schemas.microsoft.com/office/drawing/2014/main" id="{59750C3F-707B-4020-90B5-9F9A721C91A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3433" r="10929"/>
          <a:stretch/>
        </p:blipFill>
        <p:spPr>
          <a:xfrm>
            <a:off x="20" y="10"/>
            <a:ext cx="4639713" cy="6857990"/>
          </a:xfrm>
          <a:prstGeom prst="rect">
            <a:avLst/>
          </a:prstGeom>
        </p:spPr>
      </p:pic>
      <p:sp>
        <p:nvSpPr>
          <p:cNvPr id="3" name="Content Placeholder 2">
            <a:extLst>
              <a:ext uri="{FF2B5EF4-FFF2-40B4-BE49-F238E27FC236}">
                <a16:creationId xmlns:a16="http://schemas.microsoft.com/office/drawing/2014/main" id="{37C1332A-731C-4F0A-8336-E243EE31E513}"/>
              </a:ext>
            </a:extLst>
          </p:cNvPr>
          <p:cNvSpPr>
            <a:spLocks noGrp="1"/>
          </p:cNvSpPr>
          <p:nvPr>
            <p:ph idx="1"/>
          </p:nvPr>
        </p:nvSpPr>
        <p:spPr>
          <a:xfrm>
            <a:off x="5069940" y="2322576"/>
            <a:ext cx="6172200" cy="3858768"/>
          </a:xfrm>
        </p:spPr>
        <p:txBody>
          <a:bodyPr>
            <a:normAutofit/>
          </a:bodyPr>
          <a:lstStyle/>
          <a:p>
            <a:r>
              <a:rPr lang="en-US" sz="2400"/>
              <a:t>Bones are dynamic structures that respond to applied force over time. </a:t>
            </a:r>
          </a:p>
          <a:p>
            <a:r>
              <a:rPr lang="en-US" sz="2400"/>
              <a:t>With chronic weight bearing and the forces from daily use and movement, bone mass can be maintained or increased.</a:t>
            </a:r>
          </a:p>
        </p:txBody>
      </p:sp>
    </p:spTree>
    <p:extLst>
      <p:ext uri="{BB962C8B-B14F-4D97-AF65-F5344CB8AC3E}">
        <p14:creationId xmlns:p14="http://schemas.microsoft.com/office/powerpoint/2010/main" val="35852862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275F2-0341-4CF4-96BD-37E9A57C4949}"/>
              </a:ext>
            </a:extLst>
          </p:cNvPr>
          <p:cNvSpPr>
            <a:spLocks noGrp="1"/>
          </p:cNvSpPr>
          <p:nvPr>
            <p:ph type="title"/>
          </p:nvPr>
        </p:nvSpPr>
        <p:spPr>
          <a:xfrm>
            <a:off x="801099" y="1396289"/>
            <a:ext cx="5006336" cy="1325563"/>
          </a:xfrm>
        </p:spPr>
        <p:txBody>
          <a:bodyPr>
            <a:normAutofit/>
          </a:bodyPr>
          <a:lstStyle/>
          <a:p>
            <a:r>
              <a:rPr lang="en-US" b="1" dirty="0"/>
              <a:t>Fetal skeleton begins as cartilage</a:t>
            </a:r>
          </a:p>
        </p:txBody>
      </p:sp>
      <p:sp>
        <p:nvSpPr>
          <p:cNvPr id="3" name="Content Placeholder 2">
            <a:extLst>
              <a:ext uri="{FF2B5EF4-FFF2-40B4-BE49-F238E27FC236}">
                <a16:creationId xmlns:a16="http://schemas.microsoft.com/office/drawing/2014/main" id="{B15082F6-D8B9-4531-9A97-C55478538408}"/>
              </a:ext>
            </a:extLst>
          </p:cNvPr>
          <p:cNvSpPr>
            <a:spLocks noGrp="1"/>
          </p:cNvSpPr>
          <p:nvPr>
            <p:ph idx="1"/>
          </p:nvPr>
        </p:nvSpPr>
        <p:spPr>
          <a:xfrm>
            <a:off x="805543" y="2871982"/>
            <a:ext cx="5006336" cy="3181684"/>
          </a:xfrm>
        </p:spPr>
        <p:txBody>
          <a:bodyPr anchor="t">
            <a:normAutofit/>
          </a:bodyPr>
          <a:lstStyle/>
          <a:p>
            <a:pPr marL="0" indent="0">
              <a:buNone/>
            </a:pPr>
            <a:r>
              <a:rPr lang="en-US" sz="1700"/>
              <a:t>Why do we develop a skeleton made out of cartilage first?</a:t>
            </a:r>
          </a:p>
          <a:p>
            <a:r>
              <a:rPr lang="en-US" sz="1700"/>
              <a:t>This is because the matrix of bone is hardened and calcified. </a:t>
            </a:r>
          </a:p>
          <a:p>
            <a:r>
              <a:rPr lang="en-US" sz="1700"/>
              <a:t>Unlike the matrix of bone, the matrix of cartilage is a gel-like substance that allows for mitosis to occur. </a:t>
            </a:r>
          </a:p>
          <a:p>
            <a:r>
              <a:rPr lang="en-US" sz="1700"/>
              <a:t>Cartilage has a flexible matrix that can accommodate mitosis. </a:t>
            </a:r>
          </a:p>
          <a:p>
            <a:r>
              <a:rPr lang="en-US" sz="1700"/>
              <a:t>It is the ideal tissue to use to rapidly lay down the embryonic skeleton and to provide for new skeletal growth.</a:t>
            </a:r>
          </a:p>
          <a:p>
            <a:endParaRPr lang="en-US" sz="1700"/>
          </a:p>
        </p:txBody>
      </p:sp>
      <p:sp>
        <p:nvSpPr>
          <p:cNvPr id="15" name="Freeform: Shape 14">
            <a:extLst>
              <a:ext uri="{FF2B5EF4-FFF2-40B4-BE49-F238E27FC236}">
                <a16:creationId xmlns:a16="http://schemas.microsoft.com/office/drawing/2014/main" id="{4F74D28C-3268-4E35-8EE1-D92CB4A85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indoor, sitting&#10;&#10;Description automatically generated">
            <a:extLst>
              <a:ext uri="{FF2B5EF4-FFF2-40B4-BE49-F238E27FC236}">
                <a16:creationId xmlns:a16="http://schemas.microsoft.com/office/drawing/2014/main" id="{0077ECE6-D274-4A2D-8A5B-86AFE94471B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8927" r="-3" b="-3"/>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41564739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1270-3334-410A-B776-55E1765A2E8E}"/>
              </a:ext>
            </a:extLst>
          </p:cNvPr>
          <p:cNvSpPr>
            <a:spLocks noGrp="1"/>
          </p:cNvSpPr>
          <p:nvPr>
            <p:ph type="title"/>
          </p:nvPr>
        </p:nvSpPr>
        <p:spPr>
          <a:xfrm>
            <a:off x="838200" y="365125"/>
            <a:ext cx="6254496" cy="1828800"/>
          </a:xfrm>
        </p:spPr>
        <p:txBody>
          <a:bodyPr>
            <a:normAutofit/>
          </a:bodyPr>
          <a:lstStyle/>
          <a:p>
            <a:r>
              <a:rPr lang="en-US"/>
              <a:t>Fetal skeleton begins as cartilage</a:t>
            </a:r>
            <a:endParaRPr lang="en-US" dirty="0"/>
          </a:p>
        </p:txBody>
      </p:sp>
      <p:sp>
        <p:nvSpPr>
          <p:cNvPr id="3" name="Content Placeholder 2">
            <a:extLst>
              <a:ext uri="{FF2B5EF4-FFF2-40B4-BE49-F238E27FC236}">
                <a16:creationId xmlns:a16="http://schemas.microsoft.com/office/drawing/2014/main" id="{3F94008E-892D-406D-A196-1BCF3FB4F376}"/>
              </a:ext>
            </a:extLst>
          </p:cNvPr>
          <p:cNvSpPr>
            <a:spLocks noGrp="1"/>
          </p:cNvSpPr>
          <p:nvPr>
            <p:ph idx="1"/>
          </p:nvPr>
        </p:nvSpPr>
        <p:spPr>
          <a:xfrm>
            <a:off x="838200" y="2322576"/>
            <a:ext cx="6254496" cy="3858768"/>
          </a:xfrm>
        </p:spPr>
        <p:txBody>
          <a:bodyPr>
            <a:normAutofit/>
          </a:bodyPr>
          <a:lstStyle/>
          <a:p>
            <a:r>
              <a:rPr lang="en-US" sz="2200"/>
              <a:t>During fetal development, the chondrocytes of cartilage become ossified and the matrix becomes calcified forming bone. </a:t>
            </a:r>
          </a:p>
          <a:p>
            <a:r>
              <a:rPr lang="en-US" sz="2200"/>
              <a:t>Early in gestation, a fetus has a skeleton made out of cartilaginous tissue. </a:t>
            </a:r>
          </a:p>
          <a:p>
            <a:r>
              <a:rPr lang="en-US" sz="2200"/>
              <a:t>The long bones and most other bones gradually  change from cartilage to bone. </a:t>
            </a:r>
          </a:p>
          <a:p>
            <a:r>
              <a:rPr lang="en-US" sz="2200"/>
              <a:t>This process continues well after birth, lasting through the first few years of life. </a:t>
            </a:r>
          </a:p>
          <a:p>
            <a:r>
              <a:rPr lang="en-US" sz="2200"/>
              <a:t>This process is known as </a:t>
            </a:r>
            <a:r>
              <a:rPr lang="en-US" sz="2200" b="1" u="sng"/>
              <a:t>endochondral ossification</a:t>
            </a:r>
          </a:p>
          <a:p>
            <a:endParaRPr lang="en-US" sz="2200"/>
          </a:p>
        </p:txBody>
      </p:sp>
      <p:pic>
        <p:nvPicPr>
          <p:cNvPr id="5" name="Picture 4" descr="A picture containing animal, invertebrate, arthropod, indoor&#10;&#10;Description automatically generated">
            <a:extLst>
              <a:ext uri="{FF2B5EF4-FFF2-40B4-BE49-F238E27FC236}">
                <a16:creationId xmlns:a16="http://schemas.microsoft.com/office/drawing/2014/main" id="{B00F6E70-9B9B-401A-8CC2-90CA12E6A6D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1337" r="-2" b="-2"/>
          <a:stretch/>
        </p:blipFill>
        <p:spPr>
          <a:xfrm>
            <a:off x="7552266" y="10"/>
            <a:ext cx="4639733" cy="6857990"/>
          </a:xfrm>
          <a:prstGeom prst="rect">
            <a:avLst/>
          </a:prstGeom>
        </p:spPr>
      </p:pic>
    </p:spTree>
    <p:extLst>
      <p:ext uri="{BB962C8B-B14F-4D97-AF65-F5344CB8AC3E}">
        <p14:creationId xmlns:p14="http://schemas.microsoft.com/office/powerpoint/2010/main" val="21953961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EBBAE2-B027-4DE3-9E18-201D38CB5DC3}"/>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Embryonic Skeleton</a:t>
            </a:r>
          </a:p>
        </p:txBody>
      </p:sp>
      <p:sp>
        <p:nvSpPr>
          <p:cNvPr id="3" name="Content Placeholder 2">
            <a:extLst>
              <a:ext uri="{FF2B5EF4-FFF2-40B4-BE49-F238E27FC236}">
                <a16:creationId xmlns:a16="http://schemas.microsoft.com/office/drawing/2014/main" id="{26269FE1-F328-4D3D-8C79-5BAC9C063AD2}"/>
              </a:ext>
            </a:extLst>
          </p:cNvPr>
          <p:cNvSpPr>
            <a:spLocks noGrp="1"/>
          </p:cNvSpPr>
          <p:nvPr>
            <p:ph idx="1"/>
          </p:nvPr>
        </p:nvSpPr>
        <p:spPr>
          <a:xfrm>
            <a:off x="643468" y="2638043"/>
            <a:ext cx="3363974" cy="3415623"/>
          </a:xfrm>
        </p:spPr>
        <p:txBody>
          <a:bodyPr>
            <a:normAutofit/>
          </a:bodyPr>
          <a:lstStyle/>
          <a:p>
            <a:r>
              <a:rPr lang="en-US" sz="1700"/>
              <a:t>​​​In development, the embryonic skeleton is mostly hyaline cartilage that later develops into bone. </a:t>
            </a:r>
          </a:p>
          <a:p>
            <a:r>
              <a:rPr lang="en-US" sz="1700"/>
              <a:t>Some of this embryonic hyaline cartilage persists throughout childhood and adolescence. </a:t>
            </a:r>
          </a:p>
          <a:p>
            <a:r>
              <a:rPr lang="en-US" sz="1700"/>
              <a:t>This hyaline cartilage can be seen as the epiphyseal plates or lines (commonly called the growth plates) at the ends of long bones that mark where the growth is occurring.  </a:t>
            </a:r>
          </a:p>
          <a:p>
            <a:endParaRPr lang="en-US" sz="1700"/>
          </a:p>
        </p:txBody>
      </p:sp>
      <p:pic>
        <p:nvPicPr>
          <p:cNvPr id="5" name="Picture 4">
            <a:extLst>
              <a:ext uri="{FF2B5EF4-FFF2-40B4-BE49-F238E27FC236}">
                <a16:creationId xmlns:a16="http://schemas.microsoft.com/office/drawing/2014/main" id="{EEF32768-C82B-4E64-A6FC-677474A386E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5297763" y="1152984"/>
            <a:ext cx="6250769" cy="4391165"/>
          </a:xfrm>
          <a:prstGeom prst="rect">
            <a:avLst/>
          </a:prstGeom>
        </p:spPr>
      </p:pic>
    </p:spTree>
    <p:extLst>
      <p:ext uri="{BB962C8B-B14F-4D97-AF65-F5344CB8AC3E}">
        <p14:creationId xmlns:p14="http://schemas.microsoft.com/office/powerpoint/2010/main" val="182906604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E5DB-E069-41F0-8E45-FD456BB60A7E}"/>
              </a:ext>
            </a:extLst>
          </p:cNvPr>
          <p:cNvSpPr>
            <a:spLocks noGrp="1"/>
          </p:cNvSpPr>
          <p:nvPr>
            <p:ph type="title"/>
          </p:nvPr>
        </p:nvSpPr>
        <p:spPr>
          <a:xfrm>
            <a:off x="3286124" y="365125"/>
            <a:ext cx="8067675" cy="1325563"/>
          </a:xfrm>
        </p:spPr>
        <p:txBody>
          <a:bodyPr>
            <a:normAutofit/>
          </a:bodyPr>
          <a:lstStyle/>
          <a:p>
            <a:pPr algn="ctr"/>
            <a:r>
              <a:rPr lang="en-US" altLang="en-US" dirty="0">
                <a:latin typeface="Roboto"/>
              </a:rPr>
              <a:t>Ossification or osteogenesis</a:t>
            </a:r>
            <a:endParaRPr lang="en-US" dirty="0"/>
          </a:p>
        </p:txBody>
      </p:sp>
      <p:sp>
        <p:nvSpPr>
          <p:cNvPr id="3" name="Content Placeholder 2">
            <a:extLst>
              <a:ext uri="{FF2B5EF4-FFF2-40B4-BE49-F238E27FC236}">
                <a16:creationId xmlns:a16="http://schemas.microsoft.com/office/drawing/2014/main" id="{8D9A097D-F4FD-486F-B72B-8B4751E77152}"/>
              </a:ext>
            </a:extLst>
          </p:cNvPr>
          <p:cNvSpPr>
            <a:spLocks noGrp="1"/>
          </p:cNvSpPr>
          <p:nvPr>
            <p:ph idx="1"/>
          </p:nvPr>
        </p:nvSpPr>
        <p:spPr>
          <a:xfrm>
            <a:off x="66675" y="104502"/>
            <a:ext cx="3019425" cy="6662057"/>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marL="0" lvl="0" indent="0" eaLnBrk="0" fontAlgn="ctr" hangingPunct="0">
              <a:spcBef>
                <a:spcPct val="0"/>
              </a:spcBef>
              <a:spcAft>
                <a:spcPct val="0"/>
              </a:spcAft>
              <a:buFontTx/>
              <a:buChar char="•"/>
            </a:pPr>
            <a:endParaRPr lang="en-US" altLang="en-US" sz="2400" b="1" i="1" dirty="0">
              <a:latin typeface="Roboto"/>
            </a:endParaRPr>
          </a:p>
          <a:p>
            <a:pPr marL="0" lvl="0" indent="0" eaLnBrk="0" fontAlgn="ctr" hangingPunct="0">
              <a:spcBef>
                <a:spcPct val="0"/>
              </a:spcBef>
              <a:spcAft>
                <a:spcPct val="0"/>
              </a:spcAft>
              <a:buFontTx/>
              <a:buChar char="•"/>
            </a:pPr>
            <a:endParaRPr lang="en-US" altLang="en-US" sz="2400" b="1" i="1" dirty="0">
              <a:latin typeface="Roboto"/>
            </a:endParaRPr>
          </a:p>
          <a:p>
            <a:pPr marL="0" lvl="0" indent="0" eaLnBrk="0" fontAlgn="ctr" hangingPunct="0">
              <a:spcBef>
                <a:spcPct val="0"/>
              </a:spcBef>
              <a:spcAft>
                <a:spcPct val="0"/>
              </a:spcAft>
              <a:buFontTx/>
              <a:buChar char="•"/>
            </a:pPr>
            <a:r>
              <a:rPr lang="en-US" altLang="en-US" sz="2400" b="1" i="1" dirty="0">
                <a:latin typeface="Roboto"/>
              </a:rPr>
              <a:t>At birth, a newborn baby has over 300 bones, while on average an adult human has 206 bones.</a:t>
            </a:r>
          </a:p>
          <a:p>
            <a:pPr marL="0" lvl="0" indent="0" eaLnBrk="0" fontAlgn="ctr" hangingPunct="0">
              <a:spcBef>
                <a:spcPct val="0"/>
              </a:spcBef>
              <a:spcAft>
                <a:spcPct val="0"/>
              </a:spcAft>
              <a:buFontTx/>
              <a:buChar char="•"/>
            </a:pPr>
            <a:endParaRPr lang="en-US" altLang="en-US" sz="2400" b="1" i="1" dirty="0">
              <a:latin typeface="Roboto"/>
            </a:endParaRPr>
          </a:p>
          <a:p>
            <a:pPr marL="0" lvl="0" indent="0" eaLnBrk="0" fontAlgn="ctr" hangingPunct="0">
              <a:spcBef>
                <a:spcPct val="0"/>
              </a:spcBef>
              <a:spcAft>
                <a:spcPct val="0"/>
              </a:spcAft>
              <a:buFontTx/>
              <a:buChar char="•"/>
            </a:pPr>
            <a:endParaRPr lang="en-US" altLang="en-US" sz="2400" b="1" i="1" dirty="0">
              <a:latin typeface="Roboto"/>
            </a:endParaRPr>
          </a:p>
          <a:p>
            <a:pPr marL="0" lvl="0" indent="0" eaLnBrk="0" fontAlgn="ctr" hangingPunct="0">
              <a:spcBef>
                <a:spcPct val="0"/>
              </a:spcBef>
              <a:spcAft>
                <a:spcPct val="0"/>
              </a:spcAft>
              <a:buFontTx/>
              <a:buChar char="•"/>
            </a:pPr>
            <a:r>
              <a:rPr lang="en-US" altLang="en-US" sz="2400" b="1" i="1" dirty="0">
                <a:latin typeface="Roboto"/>
              </a:rPr>
              <a:t>Ossification or osteogenesis is the process of generating new bone material by precursor cells called osteoblasts.</a:t>
            </a:r>
          </a:p>
          <a:p>
            <a:endParaRPr lang="en-US" sz="2400" b="1" i="1" dirty="0"/>
          </a:p>
        </p:txBody>
      </p:sp>
      <p:pic>
        <p:nvPicPr>
          <p:cNvPr id="5" name="Picture 4" descr="A close up of a device&#10;&#10;Description automatically generated">
            <a:extLst>
              <a:ext uri="{FF2B5EF4-FFF2-40B4-BE49-F238E27FC236}">
                <a16:creationId xmlns:a16="http://schemas.microsoft.com/office/drawing/2014/main" id="{7F0CF7CF-0E1A-4F30-8019-1C549E0872C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351" r="1106" b="-2"/>
          <a:stretch/>
        </p:blipFill>
        <p:spPr>
          <a:xfrm>
            <a:off x="3182919" y="1562101"/>
            <a:ext cx="8701614" cy="5129212"/>
          </a:xfrm>
          <a:prstGeom prst="rect">
            <a:avLst/>
          </a:prstGeom>
        </p:spPr>
      </p:pic>
    </p:spTree>
    <p:extLst>
      <p:ext uri="{BB962C8B-B14F-4D97-AF65-F5344CB8AC3E}">
        <p14:creationId xmlns:p14="http://schemas.microsoft.com/office/powerpoint/2010/main" val="15421927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838C9-8A00-4909-B11D-CD476636CFE5}"/>
              </a:ext>
            </a:extLst>
          </p:cNvPr>
          <p:cNvSpPr>
            <a:spLocks noGrp="1"/>
          </p:cNvSpPr>
          <p:nvPr>
            <p:ph type="title"/>
          </p:nvPr>
        </p:nvSpPr>
        <p:spPr>
          <a:xfrm>
            <a:off x="1136428" y="627564"/>
            <a:ext cx="7474172" cy="1325563"/>
          </a:xfrm>
        </p:spPr>
        <p:txBody>
          <a:bodyPr>
            <a:normAutofit/>
          </a:bodyPr>
          <a:lstStyle/>
          <a:p>
            <a:r>
              <a:rPr lang="en-US"/>
              <a:t>Cartilaginous structures include:</a:t>
            </a:r>
            <a:endParaRPr lang="en-US" dirty="0"/>
          </a:p>
        </p:txBody>
      </p:sp>
      <p:sp>
        <p:nvSpPr>
          <p:cNvPr id="3" name="Content Placeholder 2">
            <a:extLst>
              <a:ext uri="{FF2B5EF4-FFF2-40B4-BE49-F238E27FC236}">
                <a16:creationId xmlns:a16="http://schemas.microsoft.com/office/drawing/2014/main" id="{93A194EA-EC8F-4D61-90E4-B552BA3BD736}"/>
              </a:ext>
            </a:extLst>
          </p:cNvPr>
          <p:cNvSpPr>
            <a:spLocks noGrp="1"/>
          </p:cNvSpPr>
          <p:nvPr>
            <p:ph idx="1"/>
          </p:nvPr>
        </p:nvSpPr>
        <p:spPr>
          <a:xfrm>
            <a:off x="1136429" y="2278173"/>
            <a:ext cx="6467867" cy="3450613"/>
          </a:xfrm>
        </p:spPr>
        <p:txBody>
          <a:bodyPr anchor="ctr">
            <a:normAutofit/>
          </a:bodyPr>
          <a:lstStyle/>
          <a:p>
            <a:r>
              <a:rPr lang="en-US" sz="2000" b="1"/>
              <a:t>5. </a:t>
            </a:r>
            <a:r>
              <a:rPr lang="en-US" sz="2000"/>
              <a:t>Cartilages in the larynx (voice box), including the </a:t>
            </a:r>
            <a:r>
              <a:rPr lang="en-US" sz="2000" i="1"/>
              <a:t>epiglottis, </a:t>
            </a:r>
            <a:r>
              <a:rPr lang="en-US" sz="2000"/>
              <a:t>a flap that keeps food from entering the larynx and the lungs</a:t>
            </a:r>
          </a:p>
          <a:p>
            <a:r>
              <a:rPr lang="en-US" sz="2000" b="1"/>
              <a:t>6. </a:t>
            </a:r>
            <a:r>
              <a:rPr lang="en-US" sz="2000"/>
              <a:t>Cartilages that hold open the air tubes of the respiratory system</a:t>
            </a:r>
          </a:p>
          <a:p>
            <a:r>
              <a:rPr lang="en-US" sz="2000" b="1"/>
              <a:t>7. </a:t>
            </a:r>
            <a:r>
              <a:rPr lang="en-US" sz="2000"/>
              <a:t>Cartilage in the discs between the vertebrae</a:t>
            </a:r>
          </a:p>
          <a:p>
            <a:r>
              <a:rPr lang="en-US" sz="2000" b="1"/>
              <a:t>8. </a:t>
            </a:r>
            <a:r>
              <a:rPr lang="en-US" sz="2000"/>
              <a:t>Cartilage in the pubic symphysis</a:t>
            </a:r>
          </a:p>
          <a:p>
            <a:r>
              <a:rPr lang="en-US" sz="2000" b="1"/>
              <a:t>9. </a:t>
            </a:r>
            <a:r>
              <a:rPr lang="en-US" sz="2000"/>
              <a:t>Cartilages that form the </a:t>
            </a:r>
            <a:r>
              <a:rPr lang="en-US" sz="2000" i="1"/>
              <a:t>articular discs </a:t>
            </a:r>
            <a:r>
              <a:rPr lang="en-US" sz="2000"/>
              <a:t>within certain movable joints, the </a:t>
            </a:r>
            <a:r>
              <a:rPr lang="en-US" sz="2000" i="1"/>
              <a:t>meniscus </a:t>
            </a:r>
            <a:r>
              <a:rPr lang="en-US" sz="2000"/>
              <a:t>in the knee for example</a:t>
            </a: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Skeleton">
            <a:extLst>
              <a:ext uri="{FF2B5EF4-FFF2-40B4-BE49-F238E27FC236}">
                <a16:creationId xmlns:a16="http://schemas.microsoft.com/office/drawing/2014/main" id="{F7E19023-7115-421D-940B-E6EF4046ED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30400540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889F4A-6A67-40EC-A9A1-874B257E7071}"/>
              </a:ext>
            </a:extLst>
          </p:cNvPr>
          <p:cNvSpPr>
            <a:spLocks noGrp="1"/>
          </p:cNvSpPr>
          <p:nvPr>
            <p:ph type="title"/>
          </p:nvPr>
        </p:nvSpPr>
        <p:spPr>
          <a:xfrm>
            <a:off x="966952" y="1204108"/>
            <a:ext cx="2669406" cy="1781175"/>
          </a:xfrm>
        </p:spPr>
        <p:txBody>
          <a:bodyPr>
            <a:normAutofit/>
          </a:bodyPr>
          <a:lstStyle/>
          <a:p>
            <a:r>
              <a:rPr lang="en-US" sz="3200" dirty="0">
                <a:solidFill>
                  <a:srgbClr val="FFFFFF"/>
                </a:solidFill>
              </a:rPr>
              <a:t>Most Cartilage Becomes Bone</a:t>
            </a:r>
          </a:p>
        </p:txBody>
      </p:sp>
      <p:sp>
        <p:nvSpPr>
          <p:cNvPr id="3" name="Content Placeholder 2">
            <a:extLst>
              <a:ext uri="{FF2B5EF4-FFF2-40B4-BE49-F238E27FC236}">
                <a16:creationId xmlns:a16="http://schemas.microsoft.com/office/drawing/2014/main" id="{FDA67EF2-28D5-4569-8517-6BAD3CFD89B0}"/>
              </a:ext>
            </a:extLst>
          </p:cNvPr>
          <p:cNvSpPr>
            <a:spLocks noGrp="1"/>
          </p:cNvSpPr>
          <p:nvPr>
            <p:ph idx="1"/>
          </p:nvPr>
        </p:nvSpPr>
        <p:spPr>
          <a:xfrm>
            <a:off x="966951" y="3355130"/>
            <a:ext cx="3614574" cy="3340945"/>
          </a:xfrm>
        </p:spPr>
        <p:txBody>
          <a:bodyPr>
            <a:normAutofit fontScale="92500" lnSpcReduction="10000"/>
          </a:bodyPr>
          <a:lstStyle/>
          <a:p>
            <a:r>
              <a:rPr lang="en-US" sz="2400" b="1" dirty="0"/>
              <a:t>The human skeleton is initially made up of cartilages and fibrous membranes, but bone soon replaces most of these early supports. </a:t>
            </a:r>
          </a:p>
          <a:p>
            <a:r>
              <a:rPr lang="en-US" sz="2400" b="1" dirty="0"/>
              <a:t>The few cartilages that remain in adults are found mainly in regions where flexible skeletal tissue is needed. ​</a:t>
            </a:r>
          </a:p>
          <a:p>
            <a:endParaRPr lang="en-US" sz="2400" b="1" dirty="0"/>
          </a:p>
        </p:txBody>
      </p:sp>
      <p:pic>
        <p:nvPicPr>
          <p:cNvPr id="7" name="Picture 32" descr="Picture">
            <a:extLst>
              <a:ext uri="{FF2B5EF4-FFF2-40B4-BE49-F238E27FC236}">
                <a16:creationId xmlns:a16="http://schemas.microsoft.com/office/drawing/2014/main" id="{0B53ABC3-0CE2-4B4D-9FAB-31766AC5783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62102" y="1313624"/>
            <a:ext cx="6903723" cy="4107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8773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064C7D-6077-42ED-87E3-E4C045A9663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3993" r="1" b="1"/>
          <a:stretch/>
        </p:blipFill>
        <p:spPr>
          <a:xfrm>
            <a:off x="-1" y="10"/>
            <a:ext cx="12192001" cy="4666928"/>
          </a:xfrm>
          <a:prstGeom prst="rect">
            <a:avLst/>
          </a:prstGeom>
        </p:spPr>
      </p:pic>
      <p:pic>
        <p:nvPicPr>
          <p:cNvPr id="10" name="Picture 9">
            <a:extLst>
              <a:ext uri="{FF2B5EF4-FFF2-40B4-BE49-F238E27FC236}">
                <a16:creationId xmlns:a16="http://schemas.microsoft.com/office/drawing/2014/main" id="{EE09A529-E47C-4634-BB98-0A9526C372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Oval 11">
            <a:extLst>
              <a:ext uri="{FF2B5EF4-FFF2-40B4-BE49-F238E27FC236}">
                <a16:creationId xmlns:a16="http://schemas.microsoft.com/office/drawing/2014/main" id="{569C1A01-6FB5-43CE-ADCC-936728ACAC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36CE56-4B8E-4AED-9411-1653203EC4BC}"/>
              </a:ext>
            </a:extLst>
          </p:cNvPr>
          <p:cNvSpPr>
            <a:spLocks noGrp="1"/>
          </p:cNvSpPr>
          <p:nvPr>
            <p:ph type="title"/>
          </p:nvPr>
        </p:nvSpPr>
        <p:spPr>
          <a:xfrm>
            <a:off x="804998" y="4551037"/>
            <a:ext cx="5021782" cy="1509931"/>
          </a:xfrm>
        </p:spPr>
        <p:txBody>
          <a:bodyPr>
            <a:normAutofit/>
          </a:bodyPr>
          <a:lstStyle/>
          <a:p>
            <a:r>
              <a:rPr lang="en-US" sz="3100" b="1">
                <a:solidFill>
                  <a:srgbClr val="000000"/>
                </a:solidFill>
              </a:rPr>
              <a:t> </a:t>
            </a:r>
            <a:br>
              <a:rPr lang="en-US" sz="3100" b="1">
                <a:solidFill>
                  <a:srgbClr val="000000"/>
                </a:solidFill>
              </a:rPr>
            </a:br>
            <a:r>
              <a:rPr lang="en-US" sz="3100" b="1">
                <a:solidFill>
                  <a:srgbClr val="000000"/>
                </a:solidFill>
              </a:rPr>
              <a:t>Cartilage grows in two ways...</a:t>
            </a:r>
            <a:br>
              <a:rPr lang="en-US" sz="3100" b="1">
                <a:solidFill>
                  <a:srgbClr val="000000"/>
                </a:solidFill>
              </a:rPr>
            </a:br>
            <a:endParaRPr lang="en-US" sz="3100" b="1">
              <a:solidFill>
                <a:srgbClr val="000000"/>
              </a:solidFill>
            </a:endParaRPr>
          </a:p>
        </p:txBody>
      </p:sp>
      <p:sp>
        <p:nvSpPr>
          <p:cNvPr id="3" name="Content Placeholder 2">
            <a:extLst>
              <a:ext uri="{FF2B5EF4-FFF2-40B4-BE49-F238E27FC236}">
                <a16:creationId xmlns:a16="http://schemas.microsoft.com/office/drawing/2014/main" id="{A2301D20-BCE4-4CB7-A894-B4E0B79F4113}"/>
              </a:ext>
            </a:extLst>
          </p:cNvPr>
          <p:cNvSpPr>
            <a:spLocks noGrp="1"/>
          </p:cNvSpPr>
          <p:nvPr>
            <p:ph idx="1"/>
          </p:nvPr>
        </p:nvSpPr>
        <p:spPr>
          <a:xfrm>
            <a:off x="6470247" y="4551037"/>
            <a:ext cx="4926411" cy="2097413"/>
          </a:xfrm>
        </p:spPr>
        <p:txBody>
          <a:bodyPr anchor="ctr">
            <a:normAutofit/>
          </a:bodyPr>
          <a:lstStyle/>
          <a:p>
            <a:pPr marL="0" indent="0">
              <a:buNone/>
            </a:pPr>
            <a:r>
              <a:rPr lang="en-US" sz="2000" b="1" dirty="0">
                <a:solidFill>
                  <a:srgbClr val="000000"/>
                </a:solidFill>
              </a:rPr>
              <a:t>1) In appositional growth (</a:t>
            </a:r>
            <a:r>
              <a:rPr lang="en-US" sz="2000" b="1" dirty="0" err="1">
                <a:solidFill>
                  <a:srgbClr val="000000"/>
                </a:solidFill>
              </a:rPr>
              <a:t>ap″ozish′un-al</a:t>
            </a:r>
            <a:r>
              <a:rPr lang="en-US" sz="2000" b="1" dirty="0">
                <a:solidFill>
                  <a:srgbClr val="000000"/>
                </a:solidFill>
              </a:rPr>
              <a:t>), cartilage-forming cells in the surrounding perichondrium secrete new matrix against the external face of the existing cartilage tissue.</a:t>
            </a:r>
          </a:p>
        </p:txBody>
      </p:sp>
      <p:cxnSp>
        <p:nvCxnSpPr>
          <p:cNvPr id="7" name="Straight Connector 6">
            <a:extLst>
              <a:ext uri="{FF2B5EF4-FFF2-40B4-BE49-F238E27FC236}">
                <a16:creationId xmlns:a16="http://schemas.microsoft.com/office/drawing/2014/main" id="{2E19DF03-E051-464D-8818-4D1B37E51C76}"/>
              </a:ext>
            </a:extLst>
          </p:cNvPr>
          <p:cNvCxnSpPr>
            <a:cxnSpLocks/>
          </p:cNvCxnSpPr>
          <p:nvPr/>
        </p:nvCxnSpPr>
        <p:spPr>
          <a:xfrm>
            <a:off x="5813334" y="5091289"/>
            <a:ext cx="0" cy="107713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41625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CE56-4B8E-4AED-9411-1653203EC4BC}"/>
              </a:ext>
            </a:extLst>
          </p:cNvPr>
          <p:cNvSpPr>
            <a:spLocks noGrp="1"/>
          </p:cNvSpPr>
          <p:nvPr>
            <p:ph type="title"/>
          </p:nvPr>
        </p:nvSpPr>
        <p:spPr>
          <a:xfrm>
            <a:off x="4965430" y="629268"/>
            <a:ext cx="6586491" cy="1286160"/>
          </a:xfrm>
        </p:spPr>
        <p:txBody>
          <a:bodyPr anchor="b">
            <a:normAutofit/>
          </a:bodyPr>
          <a:lstStyle/>
          <a:p>
            <a:r>
              <a:rPr lang="en-US" sz="2800" b="1"/>
              <a:t> </a:t>
            </a:r>
            <a:br>
              <a:rPr lang="en-US" sz="2800" b="1"/>
            </a:br>
            <a:r>
              <a:rPr lang="en-US" sz="2800" b="1"/>
              <a:t>Cartilage grows in two ways...</a:t>
            </a:r>
            <a:br>
              <a:rPr lang="en-US" sz="2800" b="1"/>
            </a:br>
            <a:endParaRPr lang="en-US" sz="2800" b="1"/>
          </a:p>
        </p:txBody>
      </p:sp>
      <p:pic>
        <p:nvPicPr>
          <p:cNvPr id="13" name="Picture 12" descr="A picture containing text&#10;&#10;Description automatically generated">
            <a:extLst>
              <a:ext uri="{FF2B5EF4-FFF2-40B4-BE49-F238E27FC236}">
                <a16:creationId xmlns:a16="http://schemas.microsoft.com/office/drawing/2014/main" id="{B05F0992-0AB4-4EE3-8B27-8876BF720BB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7700" r="-478" b="5754"/>
          <a:stretch/>
        </p:blipFill>
        <p:spPr>
          <a:xfrm>
            <a:off x="0" y="0"/>
            <a:ext cx="4371975" cy="6973721"/>
          </a:xfrm>
          <a:prstGeom prst="rect">
            <a:avLst/>
          </a:prstGeom>
          <a:effectLst/>
        </p:spPr>
      </p:pic>
      <p:cxnSp>
        <p:nvCxnSpPr>
          <p:cNvPr id="22" name="Straight Connector 21">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73ED3"/>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2301D20-BCE4-4CB7-A894-B4E0B79F4113}"/>
              </a:ext>
            </a:extLst>
          </p:cNvPr>
          <p:cNvSpPr>
            <a:spLocks noGrp="1"/>
          </p:cNvSpPr>
          <p:nvPr>
            <p:ph idx="1"/>
          </p:nvPr>
        </p:nvSpPr>
        <p:spPr>
          <a:xfrm>
            <a:off x="4965431" y="2438400"/>
            <a:ext cx="6586489" cy="3785419"/>
          </a:xfrm>
        </p:spPr>
        <p:txBody>
          <a:bodyPr>
            <a:normAutofit/>
          </a:bodyPr>
          <a:lstStyle/>
          <a:p>
            <a:pPr marL="0" indent="0">
              <a:buNone/>
            </a:pPr>
            <a:r>
              <a:rPr lang="en-US" sz="3600" b="1" dirty="0"/>
              <a:t>2) In interstitial growth the lacunae-bound chondrocytes divide and secrete new matrix, expanding the cartilage from within.</a:t>
            </a:r>
          </a:p>
        </p:txBody>
      </p:sp>
    </p:spTree>
    <p:extLst>
      <p:ext uri="{BB962C8B-B14F-4D97-AF65-F5344CB8AC3E}">
        <p14:creationId xmlns:p14="http://schemas.microsoft.com/office/powerpoint/2010/main" val="16079678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9A3BF-AABD-4C90-88EA-A0F0CC4BDE41}"/>
              </a:ext>
            </a:extLst>
          </p:cNvPr>
          <p:cNvSpPr>
            <a:spLocks noGrp="1"/>
          </p:cNvSpPr>
          <p:nvPr>
            <p:ph type="title"/>
          </p:nvPr>
        </p:nvSpPr>
        <p:spPr>
          <a:xfrm>
            <a:off x="5641440" y="365124"/>
            <a:ext cx="5600699" cy="1828800"/>
          </a:xfrm>
        </p:spPr>
        <p:txBody>
          <a:bodyPr>
            <a:normAutofit/>
          </a:bodyPr>
          <a:lstStyle/>
          <a:p>
            <a:r>
              <a:rPr lang="en-US" b="1" i="1" u="sng" dirty="0"/>
              <a:t>​Cartilage</a:t>
            </a:r>
          </a:p>
        </p:txBody>
      </p:sp>
      <p:pic>
        <p:nvPicPr>
          <p:cNvPr id="8" name="Picture 7" descr="A close up of text on a white background&#10;&#10;Description automatically generated">
            <a:extLst>
              <a:ext uri="{FF2B5EF4-FFF2-40B4-BE49-F238E27FC236}">
                <a16:creationId xmlns:a16="http://schemas.microsoft.com/office/drawing/2014/main" id="{4F7B36EC-D6AE-400C-9F45-8F36943F67AA}"/>
              </a:ext>
            </a:extLst>
          </p:cNvPr>
          <p:cNvPicPr>
            <a:picLocks noChangeAspect="1"/>
          </p:cNvPicPr>
          <p:nvPr/>
        </p:nvPicPr>
        <p:blipFill rotWithShape="1">
          <a:blip r:embed="rId2">
            <a:extLst>
              <a:ext uri="{28A0092B-C50C-407E-A947-70E740481C1C}">
                <a14:useLocalDpi xmlns:a14="http://schemas.microsoft.com/office/drawing/2010/main" val="0"/>
              </a:ext>
            </a:extLst>
          </a:blip>
          <a:srcRect l="-3635" t="-973" r="1870"/>
          <a:stretch/>
        </p:blipFill>
        <p:spPr>
          <a:xfrm>
            <a:off x="-200025" y="-66675"/>
            <a:ext cx="5600699" cy="6924675"/>
          </a:xfrm>
          <a:prstGeom prst="rect">
            <a:avLst/>
          </a:prstGeom>
        </p:spPr>
      </p:pic>
      <p:sp>
        <p:nvSpPr>
          <p:cNvPr id="3" name="Content Placeholder 2">
            <a:extLst>
              <a:ext uri="{FF2B5EF4-FFF2-40B4-BE49-F238E27FC236}">
                <a16:creationId xmlns:a16="http://schemas.microsoft.com/office/drawing/2014/main" id="{3EBC29A9-4E02-4EB7-83D5-6356C1CBF0D6}"/>
              </a:ext>
            </a:extLst>
          </p:cNvPr>
          <p:cNvSpPr>
            <a:spLocks noGrp="1"/>
          </p:cNvSpPr>
          <p:nvPr>
            <p:ph idx="1"/>
          </p:nvPr>
        </p:nvSpPr>
        <p:spPr>
          <a:xfrm>
            <a:off x="5934074" y="2686050"/>
            <a:ext cx="5308065" cy="3495294"/>
          </a:xfrm>
        </p:spPr>
        <p:txBody>
          <a:bodyPr>
            <a:normAutofit/>
          </a:bodyPr>
          <a:lstStyle/>
          <a:p>
            <a:r>
              <a:rPr lang="en-US" sz="2400" dirty="0"/>
              <a:t>Primary cell type = chondrocytes</a:t>
            </a:r>
          </a:p>
          <a:p>
            <a:r>
              <a:rPr lang="en-US" sz="2400" dirty="0"/>
              <a:t>These chondrocytes are found inside small cavities called lacunae. </a:t>
            </a:r>
          </a:p>
          <a:p>
            <a:r>
              <a:rPr lang="en-US" sz="2400" dirty="0"/>
              <a:t>The extracellular matrix contains gel-like ground substance and either collagen and/or elastin fibers.</a:t>
            </a:r>
          </a:p>
          <a:p>
            <a:pPr marL="0" indent="0">
              <a:buNone/>
            </a:pPr>
            <a:endParaRPr lang="en-US" sz="2400" dirty="0"/>
          </a:p>
        </p:txBody>
      </p:sp>
    </p:spTree>
    <p:extLst>
      <p:ext uri="{BB962C8B-B14F-4D97-AF65-F5344CB8AC3E}">
        <p14:creationId xmlns:p14="http://schemas.microsoft.com/office/powerpoint/2010/main" val="9773532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B36D1-FB8C-4019-BD44-76A130D8F576}"/>
              </a:ext>
            </a:extLst>
          </p:cNvPr>
          <p:cNvSpPr>
            <a:spLocks noGrp="1"/>
          </p:cNvSpPr>
          <p:nvPr>
            <p:ph type="title"/>
          </p:nvPr>
        </p:nvSpPr>
        <p:spPr>
          <a:xfrm>
            <a:off x="762001" y="803325"/>
            <a:ext cx="5314536" cy="1325563"/>
          </a:xfrm>
        </p:spPr>
        <p:txBody>
          <a:bodyPr>
            <a:normAutofit/>
          </a:bodyPr>
          <a:lstStyle/>
          <a:p>
            <a:r>
              <a:rPr lang="en-US" b="1" dirty="0"/>
              <a:t>Chondrocytes</a:t>
            </a:r>
          </a:p>
        </p:txBody>
      </p:sp>
      <p:sp>
        <p:nvSpPr>
          <p:cNvPr id="3" name="Content Placeholder 2">
            <a:extLst>
              <a:ext uri="{FF2B5EF4-FFF2-40B4-BE49-F238E27FC236}">
                <a16:creationId xmlns:a16="http://schemas.microsoft.com/office/drawing/2014/main" id="{6B2D158D-67E2-45E0-9616-CDC4CD43E35E}"/>
              </a:ext>
            </a:extLst>
          </p:cNvPr>
          <p:cNvSpPr>
            <a:spLocks noGrp="1"/>
          </p:cNvSpPr>
          <p:nvPr>
            <p:ph idx="1"/>
          </p:nvPr>
        </p:nvSpPr>
        <p:spPr>
          <a:xfrm>
            <a:off x="762000" y="2279018"/>
            <a:ext cx="5314543" cy="3375920"/>
          </a:xfrm>
        </p:spPr>
        <p:txBody>
          <a:bodyPr anchor="t">
            <a:normAutofit/>
          </a:bodyPr>
          <a:lstStyle/>
          <a:p>
            <a:r>
              <a:rPr lang="en-US" sz="1800"/>
              <a:t>These chondrocytes make all of the fibers and ground substance, that together form the matrix of cartilage. </a:t>
            </a:r>
          </a:p>
          <a:p>
            <a:r>
              <a:rPr lang="en-US" sz="1800"/>
              <a:t>The fibers found in the matrix of cartilage include collagen and elastin. These fibers function to cushion and support body structures.  </a:t>
            </a:r>
          </a:p>
          <a:p>
            <a:r>
              <a:rPr lang="en-US" sz="1800"/>
              <a:t>The ground substance of cartilage is made up of a gel-like substance that holds large amounts of water, which allows it to act as a cushion. </a:t>
            </a:r>
          </a:p>
          <a:p>
            <a:endParaRPr lang="en-US" sz="1800"/>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7" descr="Picture">
            <a:extLst>
              <a:ext uri="{FF2B5EF4-FFF2-40B4-BE49-F238E27FC236}">
                <a16:creationId xmlns:a16="http://schemas.microsoft.com/office/drawing/2014/main" id="{04962F1A-733E-45FE-90D6-95F2389016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76"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8186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9A3BF-AABD-4C90-88EA-A0F0CC4BDE41}"/>
              </a:ext>
            </a:extLst>
          </p:cNvPr>
          <p:cNvSpPr>
            <a:spLocks noGrp="1"/>
          </p:cNvSpPr>
          <p:nvPr>
            <p:ph type="title"/>
          </p:nvPr>
        </p:nvSpPr>
        <p:spPr>
          <a:xfrm>
            <a:off x="801098" y="1396289"/>
            <a:ext cx="5277333" cy="1325563"/>
          </a:xfrm>
        </p:spPr>
        <p:txBody>
          <a:bodyPr>
            <a:normAutofit/>
          </a:bodyPr>
          <a:lstStyle/>
          <a:p>
            <a:r>
              <a:rPr lang="en-US" dirty="0"/>
              <a:t>​Cartilage</a:t>
            </a:r>
          </a:p>
        </p:txBody>
      </p:sp>
      <p:sp>
        <p:nvSpPr>
          <p:cNvPr id="3" name="Content Placeholder 2">
            <a:extLst>
              <a:ext uri="{FF2B5EF4-FFF2-40B4-BE49-F238E27FC236}">
                <a16:creationId xmlns:a16="http://schemas.microsoft.com/office/drawing/2014/main" id="{3EBC29A9-4E02-4EB7-83D5-6356C1CBF0D6}"/>
              </a:ext>
            </a:extLst>
          </p:cNvPr>
          <p:cNvSpPr>
            <a:spLocks noGrp="1"/>
          </p:cNvSpPr>
          <p:nvPr>
            <p:ph idx="1"/>
          </p:nvPr>
        </p:nvSpPr>
        <p:spPr>
          <a:xfrm>
            <a:off x="805543" y="2871982"/>
            <a:ext cx="5272888" cy="3181684"/>
          </a:xfrm>
        </p:spPr>
        <p:txBody>
          <a:bodyPr anchor="t">
            <a:normAutofit/>
          </a:bodyPr>
          <a:lstStyle/>
          <a:p>
            <a:r>
              <a:rPr lang="en-US" dirty="0"/>
              <a:t>Cartilage is mainly (~80%) water</a:t>
            </a:r>
          </a:p>
          <a:p>
            <a:r>
              <a:rPr lang="en-US" dirty="0"/>
              <a:t>Cartilage contains no nerves</a:t>
            </a:r>
          </a:p>
          <a:p>
            <a:r>
              <a:rPr lang="en-US" dirty="0"/>
              <a:t>Cartilage has no blood vessels</a:t>
            </a:r>
          </a:p>
          <a:p>
            <a:r>
              <a:rPr lang="en-US" dirty="0"/>
              <a:t>​Cartilage is surrounded by a layer of dense irregular connective tissue called the perichondrium </a:t>
            </a:r>
          </a:p>
          <a:p>
            <a:pPr marL="0" indent="0">
              <a:buNone/>
            </a:pPr>
            <a:endParaRPr lang="en-US" dirty="0"/>
          </a:p>
        </p:txBody>
      </p:sp>
      <p:sp>
        <p:nvSpPr>
          <p:cNvPr id="9"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tattoo&#10;&#10;Description automatically generated">
            <a:extLst>
              <a:ext uri="{FF2B5EF4-FFF2-40B4-BE49-F238E27FC236}">
                <a16:creationId xmlns:a16="http://schemas.microsoft.com/office/drawing/2014/main" id="{6695897A-6A17-43AF-9A3C-8B8762AFF019}"/>
              </a:ext>
            </a:extLst>
          </p:cNvPr>
          <p:cNvPicPr>
            <a:picLocks noChangeAspect="1"/>
          </p:cNvPicPr>
          <p:nvPr/>
        </p:nvPicPr>
        <p:blipFill rotWithShape="1">
          <a:blip r:embed="rId2">
            <a:extLst>
              <a:ext uri="{28A0092B-C50C-407E-A947-70E740481C1C}">
                <a14:useLocalDpi xmlns:a14="http://schemas.microsoft.com/office/drawing/2010/main" val="0"/>
              </a:ext>
            </a:extLst>
          </a:blip>
          <a:srcRect l="6452" r="4919" b="1"/>
          <a:stretch/>
        </p:blipFill>
        <p:spPr>
          <a:xfrm>
            <a:off x="6893317"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40482131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3F219265-5808-4A1E-AC31-30918AC6A80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335" r="1153" b="4861"/>
          <a:stretch/>
        </p:blipFill>
        <p:spPr>
          <a:xfrm>
            <a:off x="0" y="166688"/>
            <a:ext cx="5376208" cy="6524624"/>
          </a:xfrm>
          <a:prstGeom prst="rect">
            <a:avLst/>
          </a:prstGeom>
          <a:effectLst/>
        </p:spPr>
      </p:pic>
      <p:sp>
        <p:nvSpPr>
          <p:cNvPr id="2" name="Title 1">
            <a:extLst>
              <a:ext uri="{FF2B5EF4-FFF2-40B4-BE49-F238E27FC236}">
                <a16:creationId xmlns:a16="http://schemas.microsoft.com/office/drawing/2014/main" id="{BC679346-F632-446B-93E1-7C868A840E53}"/>
              </a:ext>
            </a:extLst>
          </p:cNvPr>
          <p:cNvSpPr>
            <a:spLocks noGrp="1"/>
          </p:cNvSpPr>
          <p:nvPr>
            <p:ph type="title"/>
          </p:nvPr>
        </p:nvSpPr>
        <p:spPr>
          <a:xfrm>
            <a:off x="5242561" y="629268"/>
            <a:ext cx="6309360" cy="1286160"/>
          </a:xfrm>
        </p:spPr>
        <p:txBody>
          <a:bodyPr anchor="b">
            <a:normAutofit/>
          </a:bodyPr>
          <a:lstStyle/>
          <a:p>
            <a:r>
              <a:rPr lang="en-US" b="1" dirty="0"/>
              <a:t>Perichondrium</a:t>
            </a:r>
          </a:p>
        </p:txBody>
      </p:sp>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0D9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8944F5A-CF8A-45BC-985A-4BAC78ACE5E6}"/>
              </a:ext>
            </a:extLst>
          </p:cNvPr>
          <p:cNvSpPr>
            <a:spLocks noGrp="1"/>
          </p:cNvSpPr>
          <p:nvPr>
            <p:ph idx="1"/>
          </p:nvPr>
        </p:nvSpPr>
        <p:spPr>
          <a:xfrm>
            <a:off x="4965431" y="2438400"/>
            <a:ext cx="6586489" cy="3785419"/>
          </a:xfrm>
        </p:spPr>
        <p:txBody>
          <a:bodyPr>
            <a:normAutofit/>
          </a:bodyPr>
          <a:lstStyle/>
          <a:p>
            <a:r>
              <a:rPr lang="en-US" sz="2400" dirty="0"/>
              <a:t>The matrix is produced by chondroblasts (immature chondrocytes). </a:t>
            </a:r>
          </a:p>
          <a:p>
            <a:r>
              <a:rPr lang="en-US" sz="2400" dirty="0"/>
              <a:t>Chondroblasts that exist in the perichondrium don't have lacunae.</a:t>
            </a:r>
          </a:p>
          <a:p>
            <a:r>
              <a:rPr lang="en-US" sz="2400" dirty="0"/>
              <a:t>The surfaces of most of the cartilage in your body is surrounded by a membrane of dense irregular connective tissue called perichondrium.   </a:t>
            </a:r>
          </a:p>
          <a:p>
            <a:r>
              <a:rPr lang="en-US" sz="2400" dirty="0"/>
              <a:t>Chondrocytes that are outside of the perichondrium are surrounded by a space called a lacuna (lacunae for plural).  </a:t>
            </a:r>
          </a:p>
          <a:p>
            <a:endParaRPr lang="en-US" sz="2400" dirty="0"/>
          </a:p>
        </p:txBody>
      </p:sp>
    </p:spTree>
    <p:extLst>
      <p:ext uri="{BB962C8B-B14F-4D97-AF65-F5344CB8AC3E}">
        <p14:creationId xmlns:p14="http://schemas.microsoft.com/office/powerpoint/2010/main" val="39395608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79346-F632-446B-93E1-7C868A840E53}"/>
              </a:ext>
            </a:extLst>
          </p:cNvPr>
          <p:cNvSpPr>
            <a:spLocks noGrp="1"/>
          </p:cNvSpPr>
          <p:nvPr>
            <p:ph type="title"/>
          </p:nvPr>
        </p:nvSpPr>
        <p:spPr>
          <a:xfrm>
            <a:off x="648929" y="629266"/>
            <a:ext cx="3651467" cy="1676603"/>
          </a:xfrm>
        </p:spPr>
        <p:txBody>
          <a:bodyPr>
            <a:normAutofit/>
          </a:bodyPr>
          <a:lstStyle/>
          <a:p>
            <a:r>
              <a:rPr lang="en-US" b="1"/>
              <a:t>Perichondrium</a:t>
            </a:r>
            <a:endParaRPr lang="en-US" b="1" dirty="0"/>
          </a:p>
        </p:txBody>
      </p:sp>
      <p:sp>
        <p:nvSpPr>
          <p:cNvPr id="3" name="Content Placeholder 2">
            <a:extLst>
              <a:ext uri="{FF2B5EF4-FFF2-40B4-BE49-F238E27FC236}">
                <a16:creationId xmlns:a16="http://schemas.microsoft.com/office/drawing/2014/main" id="{A8944F5A-CF8A-45BC-985A-4BAC78ACE5E6}"/>
              </a:ext>
            </a:extLst>
          </p:cNvPr>
          <p:cNvSpPr>
            <a:spLocks noGrp="1"/>
          </p:cNvSpPr>
          <p:nvPr>
            <p:ph idx="1"/>
          </p:nvPr>
        </p:nvSpPr>
        <p:spPr>
          <a:xfrm>
            <a:off x="648931" y="2438400"/>
            <a:ext cx="3651466" cy="3785419"/>
          </a:xfrm>
        </p:spPr>
        <p:txBody>
          <a:bodyPr>
            <a:normAutofit/>
          </a:bodyPr>
          <a:lstStyle/>
          <a:p>
            <a:r>
              <a:rPr lang="en-US" sz="1800"/>
              <a:t>Cartilage does not contain blood vessels or nerves except for the area of the perichondrium. </a:t>
            </a:r>
          </a:p>
          <a:p>
            <a:r>
              <a:rPr lang="en-US" sz="1800"/>
              <a:t>The perichondrium contains the blood vessels which provide nutrients to the cartilage. </a:t>
            </a:r>
          </a:p>
          <a:p>
            <a:r>
              <a:rPr lang="en-US" sz="1800"/>
              <a:t>Nutrients diffuse from the perichondrium, through the matrix, to reach the cartilage cells. </a:t>
            </a:r>
          </a:p>
          <a:p>
            <a:r>
              <a:rPr lang="en-US" sz="1800"/>
              <a:t>Since diffusion is limited over great distances, the cartilage must remain relatively thin.</a:t>
            </a:r>
          </a:p>
        </p:txBody>
      </p:sp>
      <p:pic>
        <p:nvPicPr>
          <p:cNvPr id="6" name="Picture 11" descr="Picture">
            <a:extLst>
              <a:ext uri="{FF2B5EF4-FFF2-40B4-BE49-F238E27FC236}">
                <a16:creationId xmlns:a16="http://schemas.microsoft.com/office/drawing/2014/main" id="{9BE9520B-10FA-4700-9F83-7CCC24D22C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09" r="9373" b="-1"/>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5355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E2E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FDE67BEC-2020-49E2-BFA3-640F1C3A3F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4519" y="643467"/>
            <a:ext cx="8842961" cy="5571066"/>
          </a:xfrm>
          <a:prstGeom prst="rect">
            <a:avLst/>
          </a:prstGeom>
        </p:spPr>
      </p:pic>
    </p:spTree>
    <p:extLst>
      <p:ext uri="{BB962C8B-B14F-4D97-AF65-F5344CB8AC3E}">
        <p14:creationId xmlns:p14="http://schemas.microsoft.com/office/powerpoint/2010/main" val="23445773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3025</Words>
  <Application>Microsoft Office PowerPoint</Application>
  <PresentationFormat>Widescreen</PresentationFormat>
  <Paragraphs>219</Paragraphs>
  <Slides>32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Abril Fatface</vt:lpstr>
      <vt:lpstr>Aharoni</vt:lpstr>
      <vt:lpstr>Arial</vt:lpstr>
      <vt:lpstr>Bree Serif</vt:lpstr>
      <vt:lpstr>Calibri</vt:lpstr>
      <vt:lpstr>Calibri Light</vt:lpstr>
      <vt:lpstr>Patua One</vt:lpstr>
      <vt:lpstr>Roboto</vt:lpstr>
      <vt:lpstr>Office Theme</vt:lpstr>
      <vt:lpstr>Cartilage</vt:lpstr>
      <vt:lpstr>Cartilaginous structures include: </vt:lpstr>
      <vt:lpstr>Cartilaginous structures include:</vt:lpstr>
      <vt:lpstr>​Cartilage</vt:lpstr>
      <vt:lpstr>Chondrocytes</vt:lpstr>
      <vt:lpstr>​Cartilage</vt:lpstr>
      <vt:lpstr>Perichondrium</vt:lpstr>
      <vt:lpstr>Perichondrium</vt:lpstr>
      <vt:lpstr>PowerPoint Presentation</vt:lpstr>
      <vt:lpstr>Cartilage of the Skeleton</vt:lpstr>
      <vt:lpstr>PowerPoint Presentation</vt:lpstr>
      <vt:lpstr>Chondrocytes</vt:lpstr>
      <vt:lpstr>Cartilage of the Skeleton: ELASTIC CARTILAGE</vt:lpstr>
      <vt:lpstr>Cartilage of the Skeleton: ELASTIC CARTILAGE</vt:lpstr>
      <vt:lpstr>Cartilage of the Skeleton: ELASTIC CARTILAGE</vt:lpstr>
      <vt:lpstr>Cartilage of the Skeleton: ELASTIC CARTILAGE</vt:lpstr>
      <vt:lpstr>Cartilage of the Skeleton: ELASTIC CARTILAGE</vt:lpstr>
      <vt:lpstr>Cartilage of the Skeleton: HYALINE CARTILAGE</vt:lpstr>
      <vt:lpstr>Hyaline cartilage</vt:lpstr>
      <vt:lpstr>Hyaline cartilage</vt:lpstr>
      <vt:lpstr>​Cartilage</vt:lpstr>
      <vt:lpstr>PowerPoint Presentation</vt:lpstr>
      <vt:lpstr>PowerPoint Presentation</vt:lpstr>
      <vt:lpstr>ARTICULATE CARTILAGE</vt:lpstr>
      <vt:lpstr>Increasing Bone Density</vt:lpstr>
      <vt:lpstr>Fetal skeleton begins as cartilage</vt:lpstr>
      <vt:lpstr>Fetal skeleton begins as cartilage</vt:lpstr>
      <vt:lpstr>Embryonic Skeleton</vt:lpstr>
      <vt:lpstr>Ossification or osteogenesis</vt:lpstr>
      <vt:lpstr>Most Cartilage Becomes Bone</vt:lpstr>
      <vt:lpstr>  Cartilage grows in two ways... </vt:lpstr>
      <vt:lpstr>  Cartilage grows in two ways...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Cartilage</dc:title>
  <dc:creator>Cynthia Anderson</dc:creator>
  <cp:lastModifiedBy>adjunct</cp:lastModifiedBy>
  <cp:revision>4</cp:revision>
  <dcterms:created xsi:type="dcterms:W3CDTF">2019-09-13T13:02:07Z</dcterms:created>
  <dcterms:modified xsi:type="dcterms:W3CDTF">2020-02-19T04:41:28Z</dcterms:modified>
</cp:coreProperties>
</file>