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5" r:id="rId4"/>
    <p:sldId id="335" r:id="rId5"/>
    <p:sldId id="257" r:id="rId6"/>
    <p:sldId id="258" r:id="rId7"/>
    <p:sldId id="297" r:id="rId8"/>
    <p:sldId id="298" r:id="rId9"/>
    <p:sldId id="299" r:id="rId10"/>
    <p:sldId id="304" r:id="rId11"/>
    <p:sldId id="305" r:id="rId12"/>
    <p:sldId id="322" r:id="rId13"/>
    <p:sldId id="300" r:id="rId14"/>
    <p:sldId id="301" r:id="rId15"/>
    <p:sldId id="306" r:id="rId16"/>
    <p:sldId id="307" r:id="rId17"/>
    <p:sldId id="308" r:id="rId18"/>
    <p:sldId id="309" r:id="rId19"/>
    <p:sldId id="310" r:id="rId20"/>
    <p:sldId id="311" r:id="rId21"/>
    <p:sldId id="302" r:id="rId22"/>
    <p:sldId id="321" r:id="rId23"/>
    <p:sldId id="303" r:id="rId24"/>
    <p:sldId id="312" r:id="rId25"/>
    <p:sldId id="313" r:id="rId26"/>
    <p:sldId id="314" r:id="rId27"/>
    <p:sldId id="316" r:id="rId28"/>
    <p:sldId id="334" r:id="rId29"/>
    <p:sldId id="315" r:id="rId30"/>
    <p:sldId id="318" r:id="rId31"/>
    <p:sldId id="319" r:id="rId32"/>
    <p:sldId id="320" r:id="rId33"/>
    <p:sldId id="323" r:id="rId34"/>
    <p:sldId id="324" r:id="rId35"/>
    <p:sldId id="325" r:id="rId36"/>
    <p:sldId id="326" r:id="rId37"/>
    <p:sldId id="327" r:id="rId38"/>
    <p:sldId id="328" r:id="rId39"/>
    <p:sldId id="329" r:id="rId40"/>
    <p:sldId id="330" r:id="rId41"/>
    <p:sldId id="331" r:id="rId42"/>
    <p:sldId id="333" r:id="rId43"/>
    <p:sldId id="33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BCCE4-FA30-4D77-814D-88428E3421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B04C72-12BC-4451-A09D-91EC9F033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9BD10D-41EA-4B20-9835-6A7E9805E5B0}"/>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5" name="Footer Placeholder 4">
            <a:extLst>
              <a:ext uri="{FF2B5EF4-FFF2-40B4-BE49-F238E27FC236}">
                <a16:creationId xmlns:a16="http://schemas.microsoft.com/office/drawing/2014/main" id="{AEF567CF-C847-4457-B6D8-65742920B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DBFE1-D7FF-40AC-A6D0-0CB67675D6DC}"/>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3281901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AA8D-70F7-405D-A76E-54966C460B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FF67B3-68C8-48AE-9782-A6AF43921C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59DF8-D662-4F98-982D-EBF3EC9BA1B8}"/>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5" name="Footer Placeholder 4">
            <a:extLst>
              <a:ext uri="{FF2B5EF4-FFF2-40B4-BE49-F238E27FC236}">
                <a16:creationId xmlns:a16="http://schemas.microsoft.com/office/drawing/2014/main" id="{B852D274-9E36-4023-B446-FF0C2B251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C2D5A-C9F8-4C24-9C10-D5B9526BC479}"/>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184648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C7EB3-9AA9-4FB8-86B8-AFD0577A5D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35E01D-9665-4038-8076-99917AC8E2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AC505-BD72-4177-8D50-4C16661CE8A6}"/>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5" name="Footer Placeholder 4">
            <a:extLst>
              <a:ext uri="{FF2B5EF4-FFF2-40B4-BE49-F238E27FC236}">
                <a16:creationId xmlns:a16="http://schemas.microsoft.com/office/drawing/2014/main" id="{9C707B61-FD2A-48AC-B481-46C8A842E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49D9B-5692-415B-8EBC-2284B3A65D8A}"/>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2562752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E83591-B73F-4F09-8AAD-9EBEF220F08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207608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83591-B73F-4F09-8AAD-9EBEF220F08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1667966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E83591-B73F-4F09-8AAD-9EBEF220F08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2609338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E83591-B73F-4F09-8AAD-9EBEF220F087}"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3818980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E83591-B73F-4F09-8AAD-9EBEF220F087}"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189746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E83591-B73F-4F09-8AAD-9EBEF220F087}"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1283020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E83591-B73F-4F09-8AAD-9EBEF220F087}"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4007366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E83591-B73F-4F09-8AAD-9EBEF220F087}"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180174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4553F-7B17-4F3F-BC01-F36F1D767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C4EDDA-52D6-4445-8202-70A7AE0C5F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7BA82-9114-4C44-9116-3A91C9336B78}"/>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5" name="Footer Placeholder 4">
            <a:extLst>
              <a:ext uri="{FF2B5EF4-FFF2-40B4-BE49-F238E27FC236}">
                <a16:creationId xmlns:a16="http://schemas.microsoft.com/office/drawing/2014/main" id="{CE529B50-6C96-4C59-8760-3B3F37C48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3DE45-892A-491D-968E-5AD1C806E98F}"/>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2764538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E83591-B73F-4F09-8AAD-9EBEF220F087}"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1169377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83591-B73F-4F09-8AAD-9EBEF220F08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3597306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83591-B73F-4F09-8AAD-9EBEF220F08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5AD38-19B4-4407-B652-0839709DA94E}" type="slidenum">
              <a:rPr lang="en-US" smtClean="0"/>
              <a:t>‹#›</a:t>
            </a:fld>
            <a:endParaRPr lang="en-US"/>
          </a:p>
        </p:txBody>
      </p:sp>
    </p:spTree>
    <p:extLst>
      <p:ext uri="{BB962C8B-B14F-4D97-AF65-F5344CB8AC3E}">
        <p14:creationId xmlns:p14="http://schemas.microsoft.com/office/powerpoint/2010/main" val="143938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0444-AC38-4DE4-A40F-EFC97134E0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A7381-E041-4C99-81D8-E918255C63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19861D-BA16-4461-AD42-007D7B544A9E}"/>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5" name="Footer Placeholder 4">
            <a:extLst>
              <a:ext uri="{FF2B5EF4-FFF2-40B4-BE49-F238E27FC236}">
                <a16:creationId xmlns:a16="http://schemas.microsoft.com/office/drawing/2014/main" id="{F7B83252-5F5B-4D72-98AE-305183C8F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A1F0A-D741-49BE-9B1F-EBAAFD148561}"/>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344103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D5B0-6FCF-4F3E-AA89-A4C37FDEB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EBA0A-4DDC-4F95-85DB-E693608116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A65215-657D-4261-8E1A-EF2F93E96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E66C13-A38E-4B29-A391-8D1ED452B519}"/>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6" name="Footer Placeholder 5">
            <a:extLst>
              <a:ext uri="{FF2B5EF4-FFF2-40B4-BE49-F238E27FC236}">
                <a16:creationId xmlns:a16="http://schemas.microsoft.com/office/drawing/2014/main" id="{93F0B5FA-54E2-45BD-9309-3DB4783DB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7A8FC-BE7A-4564-BFCC-569908BDE267}"/>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295798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1EDC-5D40-48A8-AA3B-A5F5FC846E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EE0147-EA62-4675-A560-07512D4BA7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5CE11C-EA90-4975-B57C-D95F8308B8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6B107-8D8E-43A7-974F-AA3219193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1610EE-FDF0-46F2-807C-358EAA9963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745FDA-22D0-4CB6-9D84-E74B07443B96}"/>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8" name="Footer Placeholder 7">
            <a:extLst>
              <a:ext uri="{FF2B5EF4-FFF2-40B4-BE49-F238E27FC236}">
                <a16:creationId xmlns:a16="http://schemas.microsoft.com/office/drawing/2014/main" id="{AAAAAA09-AAB4-4115-8F11-4532E56AB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620533-165A-4EE5-B1CA-0EE6D3E6452B}"/>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311215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27D9-1EEE-4FF9-A786-075833920E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89B217-332D-47B3-B45A-3C2A530FAAFE}"/>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4" name="Footer Placeholder 3">
            <a:extLst>
              <a:ext uri="{FF2B5EF4-FFF2-40B4-BE49-F238E27FC236}">
                <a16:creationId xmlns:a16="http://schemas.microsoft.com/office/drawing/2014/main" id="{7069E9AB-3AE3-4A17-B8B4-C183B3E8CE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6B8281-4A2A-4084-8986-EADCED030186}"/>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2291443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68A0E-0D4F-4C84-BE0D-08221AC627E8}"/>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3" name="Footer Placeholder 2">
            <a:extLst>
              <a:ext uri="{FF2B5EF4-FFF2-40B4-BE49-F238E27FC236}">
                <a16:creationId xmlns:a16="http://schemas.microsoft.com/office/drawing/2014/main" id="{66E7F205-A1C4-42EF-9DCB-C74BD817D2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680755-3DC9-430C-B27F-2DC3909213A7}"/>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794165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EA40-0CC2-4234-A34B-241B6C5379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0C94F5-C785-49C2-A3CB-B97E98036A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ADD1E9-5640-408A-A394-EE808C1509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6D79F-19D4-470D-80CA-58F3CC30AB62}"/>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6" name="Footer Placeholder 5">
            <a:extLst>
              <a:ext uri="{FF2B5EF4-FFF2-40B4-BE49-F238E27FC236}">
                <a16:creationId xmlns:a16="http://schemas.microsoft.com/office/drawing/2014/main" id="{4E137ACC-C59E-4271-82DA-ADD6F2498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A4E41D-E64B-4540-B02E-9A7FBAB05B9F}"/>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1506909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CC23-C5F8-4126-B81B-E515CA5A8E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9C01D-011A-4CAE-938A-4804B6A92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E6F7A3-BA88-4A30-98C2-099EF34303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31517-191A-4E8D-BDFF-AD1D115A1AE6}"/>
              </a:ext>
            </a:extLst>
          </p:cNvPr>
          <p:cNvSpPr>
            <a:spLocks noGrp="1"/>
          </p:cNvSpPr>
          <p:nvPr>
            <p:ph type="dt" sz="half" idx="10"/>
          </p:nvPr>
        </p:nvSpPr>
        <p:spPr/>
        <p:txBody>
          <a:bodyPr/>
          <a:lstStyle/>
          <a:p>
            <a:fld id="{08A8E743-AC19-479B-8C29-ADEDBAC907D9}" type="datetimeFigureOut">
              <a:rPr lang="en-US" smtClean="0"/>
              <a:t>9/13/2019</a:t>
            </a:fld>
            <a:endParaRPr lang="en-US"/>
          </a:p>
        </p:txBody>
      </p:sp>
      <p:sp>
        <p:nvSpPr>
          <p:cNvPr id="6" name="Footer Placeholder 5">
            <a:extLst>
              <a:ext uri="{FF2B5EF4-FFF2-40B4-BE49-F238E27FC236}">
                <a16:creationId xmlns:a16="http://schemas.microsoft.com/office/drawing/2014/main" id="{5F42E061-D78F-4E39-AD84-241DAB73F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B2ABB-7F58-4E29-B5A6-B3E912F8F10F}"/>
              </a:ext>
            </a:extLst>
          </p:cNvPr>
          <p:cNvSpPr>
            <a:spLocks noGrp="1"/>
          </p:cNvSpPr>
          <p:nvPr>
            <p:ph type="sldNum" sz="quarter" idx="12"/>
          </p:nvPr>
        </p:nvSpPr>
        <p:spPr/>
        <p:txBody>
          <a:bodyPr/>
          <a:lstStyle/>
          <a:p>
            <a:fld id="{37E343FF-83C4-471C-9D23-1B34A0C6C788}" type="slidenum">
              <a:rPr lang="en-US" smtClean="0"/>
              <a:t>‹#›</a:t>
            </a:fld>
            <a:endParaRPr lang="en-US"/>
          </a:p>
        </p:txBody>
      </p:sp>
    </p:spTree>
    <p:extLst>
      <p:ext uri="{BB962C8B-B14F-4D97-AF65-F5344CB8AC3E}">
        <p14:creationId xmlns:p14="http://schemas.microsoft.com/office/powerpoint/2010/main" val="118731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AAF00B-32D7-4498-AA99-EB84D71704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D0A4C9-3879-48F4-9E12-5E5C0CABE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D789D-EA9E-4D93-B300-1B5796E6FB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8E743-AC19-479B-8C29-ADEDBAC907D9}" type="datetimeFigureOut">
              <a:rPr lang="en-US" smtClean="0"/>
              <a:t>9/13/2019</a:t>
            </a:fld>
            <a:endParaRPr lang="en-US"/>
          </a:p>
        </p:txBody>
      </p:sp>
      <p:sp>
        <p:nvSpPr>
          <p:cNvPr id="5" name="Footer Placeholder 4">
            <a:extLst>
              <a:ext uri="{FF2B5EF4-FFF2-40B4-BE49-F238E27FC236}">
                <a16:creationId xmlns:a16="http://schemas.microsoft.com/office/drawing/2014/main" id="{F2AD8426-55BF-4B5E-9080-1A85AAD7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BBC550-2474-47C3-A724-F76F15FB2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343FF-83C4-471C-9D23-1B34A0C6C788}" type="slidenum">
              <a:rPr lang="en-US" smtClean="0"/>
              <a:t>‹#›</a:t>
            </a:fld>
            <a:endParaRPr lang="en-US"/>
          </a:p>
        </p:txBody>
      </p:sp>
    </p:spTree>
    <p:extLst>
      <p:ext uri="{BB962C8B-B14F-4D97-AF65-F5344CB8AC3E}">
        <p14:creationId xmlns:p14="http://schemas.microsoft.com/office/powerpoint/2010/main" val="1710158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83591-B73F-4F09-8AAD-9EBEF220F087}" type="datetimeFigureOut">
              <a:rPr lang="en-US" smtClean="0"/>
              <a:t>9/13/2019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5AD38-19B4-4407-B652-0839709DA94E}" type="slidenum">
              <a:rPr lang="en-US" smtClean="0"/>
              <a:t>‹#›</a:t>
            </a:fld>
            <a:endParaRPr lang="en-US"/>
          </a:p>
        </p:txBody>
      </p:sp>
    </p:spTree>
    <p:extLst>
      <p:ext uri="{BB962C8B-B14F-4D97-AF65-F5344CB8AC3E}">
        <p14:creationId xmlns:p14="http://schemas.microsoft.com/office/powerpoint/2010/main" val="206276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gif"/></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4E2EC-EA95-4A20-A9B7-6A8E7E447F88}"/>
              </a:ext>
            </a:extLst>
          </p:cNvPr>
          <p:cNvSpPr>
            <a:spLocks noGrp="1"/>
          </p:cNvSpPr>
          <p:nvPr>
            <p:ph type="ctrTitle"/>
          </p:nvPr>
        </p:nvSpPr>
        <p:spPr>
          <a:xfrm>
            <a:off x="1524000" y="1122362"/>
            <a:ext cx="9144000" cy="2840037"/>
          </a:xfrm>
        </p:spPr>
        <p:txBody>
          <a:bodyPr>
            <a:normAutofit/>
          </a:bodyPr>
          <a:lstStyle/>
          <a:p>
            <a:r>
              <a:rPr lang="en-US" sz="5800"/>
              <a:t>The Appendicular Skeleton</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86033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Scapula has 4  Structures You Need to Know.</a:t>
            </a:r>
          </a:p>
        </p:txBody>
      </p:sp>
      <p:pic>
        <p:nvPicPr>
          <p:cNvPr id="4" name="Picture 3"/>
          <p:cNvPicPr>
            <a:picLocks noChangeAspect="1"/>
          </p:cNvPicPr>
          <p:nvPr/>
        </p:nvPicPr>
        <p:blipFill>
          <a:blip r:embed="rId2"/>
          <a:stretch>
            <a:fillRect/>
          </a:stretch>
        </p:blipFill>
        <p:spPr>
          <a:xfrm>
            <a:off x="3444748" y="1690688"/>
            <a:ext cx="8586688" cy="5145540"/>
          </a:xfrm>
          <a:prstGeom prst="rect">
            <a:avLst/>
          </a:prstGeom>
        </p:spPr>
      </p:pic>
      <p:sp>
        <p:nvSpPr>
          <p:cNvPr id="8" name="Rectangle 7"/>
          <p:cNvSpPr/>
          <p:nvPr/>
        </p:nvSpPr>
        <p:spPr>
          <a:xfrm>
            <a:off x="396748" y="1831631"/>
            <a:ext cx="3048000"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sng" strike="noStrike" kern="1200" cap="none" spc="0" normalizeH="0" baseline="0" noProof="0" dirty="0">
                <a:ln>
                  <a:noFill/>
                </a:ln>
                <a:solidFill>
                  <a:srgbClr val="666666"/>
                </a:solidFill>
                <a:effectLst/>
                <a:uLnTx/>
                <a:uFillTx/>
                <a:latin typeface="Lato"/>
                <a:ea typeface="+mn-ea"/>
                <a:cs typeface="+mn-cs"/>
              </a:rPr>
              <a:t>The Glenoid Cavity</a:t>
            </a:r>
            <a:r>
              <a:rPr kumimoji="0" lang="en-US" sz="1800" b="0" i="0" u="none" strike="noStrike" kern="1200" cap="none" spc="0" normalizeH="0" baseline="0" noProof="0" dirty="0">
                <a:ln>
                  <a:noFill/>
                </a:ln>
                <a:solidFill>
                  <a:srgbClr val="666666"/>
                </a:solidFill>
                <a:effectLst/>
                <a:uLnTx/>
                <a:uFillTx/>
                <a:latin typeface="Lato"/>
                <a:ea typeface="+mn-ea"/>
                <a:cs typeface="+mn-cs"/>
              </a:rPr>
              <a:t> - The glenoid cavity is the socket or cavity that articulates with the humerus bone to form the shoulder joint.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666666"/>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666666"/>
                </a:solidFill>
                <a:effectLst/>
                <a:uLnTx/>
                <a:uFillTx/>
                <a:latin typeface="Lato"/>
                <a:ea typeface="+mn-ea"/>
                <a:cs typeface="+mn-cs"/>
              </a:rPr>
              <a:t> </a:t>
            </a:r>
            <a:r>
              <a:rPr kumimoji="0" lang="en-US" sz="1800" b="1" i="0" u="sng" strike="noStrike" kern="1200" cap="none" spc="0" normalizeH="0" baseline="0" noProof="0" dirty="0">
                <a:ln>
                  <a:noFill/>
                </a:ln>
                <a:solidFill>
                  <a:srgbClr val="666666"/>
                </a:solidFill>
                <a:effectLst/>
                <a:uLnTx/>
                <a:uFillTx/>
                <a:latin typeface="Lato"/>
                <a:ea typeface="+mn-ea"/>
                <a:cs typeface="+mn-cs"/>
              </a:rPr>
              <a:t>The Spine of the Scapula</a:t>
            </a:r>
            <a:r>
              <a:rPr kumimoji="0" lang="en-US" sz="1800" b="0" i="0" u="none" strike="noStrike" kern="1200" cap="none" spc="0" normalizeH="0" baseline="0" noProof="0" dirty="0">
                <a:ln>
                  <a:noFill/>
                </a:ln>
                <a:solidFill>
                  <a:srgbClr val="666666"/>
                </a:solidFill>
                <a:effectLst/>
                <a:uLnTx/>
                <a:uFillTx/>
                <a:latin typeface="Lato"/>
                <a:ea typeface="+mn-ea"/>
                <a:cs typeface="+mn-cs"/>
              </a:rPr>
              <a:t> - The spine is the raised portion that can be felt through your skin. This acts as a surface for back muscle attachment.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Lato"/>
              <a:ea typeface="+mn-ea"/>
              <a:cs typeface="+mn-cs"/>
            </a:endParaRPr>
          </a:p>
        </p:txBody>
      </p:sp>
    </p:spTree>
    <p:extLst>
      <p:ext uri="{BB962C8B-B14F-4D97-AF65-F5344CB8AC3E}">
        <p14:creationId xmlns:p14="http://schemas.microsoft.com/office/powerpoint/2010/main" val="1253520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funny anatomy pract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62" y="130628"/>
            <a:ext cx="12015663" cy="657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502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1572" y="1291172"/>
            <a:ext cx="9680269" cy="5469846"/>
          </a:xfrm>
          <a:prstGeom prst="rect">
            <a:avLst/>
          </a:prstGeom>
        </p:spPr>
      </p:pic>
      <p:sp>
        <p:nvSpPr>
          <p:cNvPr id="2" name="Title 1"/>
          <p:cNvSpPr>
            <a:spLocks noGrp="1"/>
          </p:cNvSpPr>
          <p:nvPr>
            <p:ph type="title"/>
          </p:nvPr>
        </p:nvSpPr>
        <p:spPr/>
        <p:txBody>
          <a:bodyPr/>
          <a:lstStyle/>
          <a:p>
            <a:r>
              <a:rPr lang="en-US" dirty="0"/>
              <a:t>The Anatomy of the Upper Extremities</a:t>
            </a:r>
          </a:p>
        </p:txBody>
      </p:sp>
    </p:spTree>
    <p:extLst>
      <p:ext uri="{BB962C8B-B14F-4D97-AF65-F5344CB8AC3E}">
        <p14:creationId xmlns:p14="http://schemas.microsoft.com/office/powerpoint/2010/main" val="246723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31333" y="185058"/>
            <a:ext cx="11740272" cy="6500812"/>
          </a:xfrm>
          <a:prstGeom prst="rect">
            <a:avLst/>
          </a:prstGeom>
        </p:spPr>
      </p:pic>
    </p:spTree>
    <p:extLst>
      <p:ext uri="{BB962C8B-B14F-4D97-AF65-F5344CB8AC3E}">
        <p14:creationId xmlns:p14="http://schemas.microsoft.com/office/powerpoint/2010/main" val="2637682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453" b="3098"/>
          <a:stretch/>
        </p:blipFill>
        <p:spPr>
          <a:xfrm>
            <a:off x="3866309" y="348341"/>
            <a:ext cx="8325691" cy="4675471"/>
          </a:xfrm>
          <a:prstGeom prst="rect">
            <a:avLst/>
          </a:prstGeom>
        </p:spPr>
      </p:pic>
      <p:sp>
        <p:nvSpPr>
          <p:cNvPr id="5" name="Rectangle 4"/>
          <p:cNvSpPr/>
          <p:nvPr/>
        </p:nvSpPr>
        <p:spPr>
          <a:xfrm>
            <a:off x="-120072" y="230188"/>
            <a:ext cx="6096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B3B3B"/>
                </a:solidFill>
                <a:effectLst>
                  <a:outerShdw blurRad="38100" dist="38100" dir="2700000" algn="tl">
                    <a:srgbClr val="000000">
                      <a:alpha val="43137"/>
                    </a:srgbClr>
                  </a:outerShdw>
                </a:effectLst>
                <a:uLnTx/>
                <a:uFillTx/>
                <a:latin typeface="Fjalla One"/>
                <a:ea typeface="+mn-ea"/>
                <a:cs typeface="+mn-cs"/>
              </a:rPr>
              <a:t>The Humerus has 7  Structures You Need to Know.</a:t>
            </a:r>
            <a:br>
              <a:rPr kumimoji="0" lang="en-US" sz="1800" b="0" i="0" u="none" strike="noStrike" kern="1200" cap="none" spc="0" normalizeH="0" baseline="0" noProof="0" dirty="0">
                <a:ln>
                  <a:noFill/>
                </a:ln>
                <a:solidFill>
                  <a:srgbClr val="3B3B3B"/>
                </a:solidFill>
                <a:effectLst/>
                <a:uLnTx/>
                <a:uFillTx/>
                <a:latin typeface="Fjalla One"/>
                <a:ea typeface="+mn-ea"/>
                <a:cs typeface="+mn-cs"/>
              </a:rPr>
            </a:br>
            <a:r>
              <a:rPr kumimoji="0" lang="en-US" sz="1800" b="0" i="0" u="none" strike="noStrike" kern="1200" cap="none" spc="0" normalizeH="0" baseline="0" noProof="0" dirty="0">
                <a:ln>
                  <a:noFill/>
                </a:ln>
                <a:solidFill>
                  <a:srgbClr val="3B3B3B"/>
                </a:solidFill>
                <a:effectLst/>
                <a:uLnTx/>
                <a:uFillTx/>
                <a:latin typeface="Fjalla One"/>
                <a:ea typeface="+mn-ea"/>
                <a:cs typeface="+mn-cs"/>
              </a:rPr>
              <a:t>​ 1) The Head   2) The Trochlea   3) The Capitulum   4) The Olecranal Fossa   5) Coronoid Fossa</a:t>
            </a:r>
            <a:br>
              <a:rPr kumimoji="0" lang="en-US" sz="1800" b="0" i="0" u="none" strike="noStrike" kern="1200" cap="none" spc="0" normalizeH="0" baseline="0" noProof="0" dirty="0">
                <a:ln>
                  <a:noFill/>
                </a:ln>
                <a:solidFill>
                  <a:srgbClr val="3B3B3B"/>
                </a:solidFill>
                <a:effectLst/>
                <a:uLnTx/>
                <a:uFillTx/>
                <a:latin typeface="Fjalla One"/>
                <a:ea typeface="+mn-ea"/>
                <a:cs typeface="+mn-cs"/>
              </a:rPr>
            </a:br>
            <a:r>
              <a:rPr kumimoji="0" lang="en-US" sz="1800" b="0" i="0" u="none" strike="noStrike" kern="1200" cap="none" spc="0" normalizeH="0" baseline="0" noProof="0" dirty="0">
                <a:ln>
                  <a:noFill/>
                </a:ln>
                <a:solidFill>
                  <a:srgbClr val="3B3B3B"/>
                </a:solidFill>
                <a:effectLst/>
                <a:uLnTx/>
                <a:uFillTx/>
                <a:latin typeface="Fjalla One"/>
                <a:ea typeface="+mn-ea"/>
                <a:cs typeface="+mn-cs"/>
              </a:rPr>
              <a:t>6) The Greater Tubercle  7) The Lesser Tubercle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 y="2677886"/>
            <a:ext cx="4139473" cy="4005942"/>
          </a:xfrm>
          <a:prstGeom prst="rect">
            <a:avLst/>
          </a:prstGeom>
        </p:spPr>
      </p:pic>
    </p:spTree>
    <p:extLst>
      <p:ext uri="{BB962C8B-B14F-4D97-AF65-F5344CB8AC3E}">
        <p14:creationId xmlns:p14="http://schemas.microsoft.com/office/powerpoint/2010/main" val="1853641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8411" y="1493651"/>
            <a:ext cx="9438948" cy="5226525"/>
          </a:xfrm>
          <a:prstGeom prst="rect">
            <a:avLst/>
          </a:prstGeom>
        </p:spPr>
      </p:pic>
      <p:sp>
        <p:nvSpPr>
          <p:cNvPr id="2" name="Title 1"/>
          <p:cNvSpPr>
            <a:spLocks noGrp="1"/>
          </p:cNvSpPr>
          <p:nvPr>
            <p:ph type="title"/>
          </p:nvPr>
        </p:nvSpPr>
        <p:spPr>
          <a:xfrm>
            <a:off x="653472" y="337415"/>
            <a:ext cx="9802092" cy="1325563"/>
          </a:xfrm>
        </p:spPr>
        <p:txBody>
          <a:bodyPr>
            <a:noAutofit/>
          </a:bodyPr>
          <a:lstStyle/>
          <a:p>
            <a:r>
              <a:rPr lang="en-US" sz="3200" dirty="0"/>
              <a:t>​ </a:t>
            </a:r>
            <a:r>
              <a:rPr lang="en-US" sz="3200" b="1" dirty="0"/>
              <a:t>The Head  </a:t>
            </a:r>
            <a:r>
              <a:rPr lang="en-US" sz="3200" dirty="0"/>
              <a:t> - </a:t>
            </a:r>
            <a:r>
              <a:rPr lang="en-US" sz="2400" dirty="0"/>
              <a:t>The head of the humerus is the larger rounded part at the anterior end of the humerus. The head of the humerus articulates with the glenoid cavity of the scapula to form the shoulder joint.</a:t>
            </a:r>
            <a:br>
              <a:rPr lang="en-US" sz="3200" dirty="0"/>
            </a:br>
            <a:endParaRPr lang="en-US" sz="3200" dirty="0"/>
          </a:p>
        </p:txBody>
      </p:sp>
    </p:spTree>
    <p:extLst>
      <p:ext uri="{BB962C8B-B14F-4D97-AF65-F5344CB8AC3E}">
        <p14:creationId xmlns:p14="http://schemas.microsoft.com/office/powerpoint/2010/main" val="3529457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8291" y="1428344"/>
            <a:ext cx="9411532" cy="5211344"/>
          </a:xfrm>
          <a:prstGeom prst="rect">
            <a:avLst/>
          </a:prstGeom>
        </p:spPr>
      </p:pic>
      <p:sp>
        <p:nvSpPr>
          <p:cNvPr id="5" name="Rectangle 4"/>
          <p:cNvSpPr/>
          <p:nvPr/>
        </p:nvSpPr>
        <p:spPr>
          <a:xfrm>
            <a:off x="766618" y="185058"/>
            <a:ext cx="1021541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Trochlea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This is the medial condyle that articulates with the ulna (lower arm bone at the "pinky" side). The trochlea looks like a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spool of thread.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94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5892"/>
          <a:stretch/>
        </p:blipFill>
        <p:spPr>
          <a:xfrm>
            <a:off x="507999" y="3860801"/>
            <a:ext cx="11453701" cy="2797360"/>
          </a:xfrm>
          <a:prstGeom prst="rect">
            <a:avLst/>
          </a:prstGeom>
        </p:spPr>
      </p:pic>
      <p:sp>
        <p:nvSpPr>
          <p:cNvPr id="5" name="Rectangle 4"/>
          <p:cNvSpPr/>
          <p:nvPr/>
        </p:nvSpPr>
        <p:spPr>
          <a:xfrm>
            <a:off x="766618" y="185058"/>
            <a:ext cx="10215417"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Capitulum  - This is the lateral condyle of the humerus.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The word "condyle" is used as a general term for a rounded, upraised area (protrusion) that acts as a point of articulation for a joint needing a "gliding" surface.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capitulum appears like a small "bald head".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In fact, the name "capitulum" comes from the Latin word for "tiny head". For me, the word "decapitation" reminds me that the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little bald head structure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is called the capitulum.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The capitulum articulates with the radius.</a:t>
            </a:r>
          </a:p>
        </p:txBody>
      </p:sp>
    </p:spTree>
    <p:extLst>
      <p:ext uri="{BB962C8B-B14F-4D97-AF65-F5344CB8AC3E}">
        <p14:creationId xmlns:p14="http://schemas.microsoft.com/office/powerpoint/2010/main" val="697197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5892"/>
          <a:stretch/>
        </p:blipFill>
        <p:spPr>
          <a:xfrm>
            <a:off x="507999" y="3860801"/>
            <a:ext cx="11453701" cy="2797360"/>
          </a:xfrm>
          <a:prstGeom prst="rect">
            <a:avLst/>
          </a:prstGeom>
        </p:spPr>
      </p:pic>
      <p:sp>
        <p:nvSpPr>
          <p:cNvPr id="5" name="Rectangle 4"/>
          <p:cNvSpPr/>
          <p:nvPr/>
        </p:nvSpPr>
        <p:spPr>
          <a:xfrm>
            <a:off x="766618" y="185058"/>
            <a:ext cx="10215417"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The Coronoid Fossa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coronoid fossa is the groove that is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at the front (anterior) part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the lower (inferior) portion of the humerus (near elbow joint). The coronoid fossa articulates with the ulna (at the coronoid process of the ulna).</a:t>
            </a:r>
          </a:p>
        </p:txBody>
      </p:sp>
    </p:spTree>
    <p:extLst>
      <p:ext uri="{BB962C8B-B14F-4D97-AF65-F5344CB8AC3E}">
        <p14:creationId xmlns:p14="http://schemas.microsoft.com/office/powerpoint/2010/main" val="137392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5892"/>
          <a:stretch/>
        </p:blipFill>
        <p:spPr>
          <a:xfrm>
            <a:off x="507999" y="3860801"/>
            <a:ext cx="11453701" cy="2797360"/>
          </a:xfrm>
          <a:prstGeom prst="rect">
            <a:avLst/>
          </a:prstGeom>
        </p:spPr>
      </p:pic>
      <p:sp>
        <p:nvSpPr>
          <p:cNvPr id="5" name="Rectangle 4"/>
          <p:cNvSpPr/>
          <p:nvPr/>
        </p:nvSpPr>
        <p:spPr>
          <a:xfrm>
            <a:off x="766618" y="185058"/>
            <a:ext cx="1021541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Olecranal Fossa - The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olecranal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fossa is the groove that is </a:t>
            </a: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at the back (posterior) part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 the lower (inferior) portion of the humerus (near elbow joint). </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The coronoid fossa articulates with the ulna (at the coronoid process of the ulna). </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476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194" name="Rectangle 2"/>
          <p:cNvSpPr>
            <a:spLocks noGrp="1" noChangeArrowheads="1"/>
          </p:cNvSpPr>
          <p:nvPr>
            <p:ph type="title"/>
          </p:nvPr>
        </p:nvSpPr>
        <p:spPr>
          <a:xfrm>
            <a:off x="643468" y="623392"/>
            <a:ext cx="3363974" cy="1607060"/>
          </a:xfrm>
          <a:noFill/>
          <a:ln w="19050">
            <a:solidFill>
              <a:schemeClr val="tx1"/>
            </a:solidFill>
          </a:ln>
        </p:spPr>
        <p:txBody>
          <a:bodyPr wrap="square" anchor="ctr">
            <a:normAutofit/>
          </a:bodyPr>
          <a:lstStyle/>
          <a:p>
            <a:pPr algn="ctr" eaLnBrk="1" hangingPunct="1"/>
            <a:r>
              <a:rPr lang="en-US" altLang="en-US" sz="2800"/>
              <a:t>Regions of the Skeleton</a:t>
            </a:r>
          </a:p>
        </p:txBody>
      </p:sp>
      <p:sp>
        <p:nvSpPr>
          <p:cNvPr id="241667" name="Rectangle 3"/>
          <p:cNvSpPr>
            <a:spLocks noGrp="1" noChangeArrowheads="1"/>
          </p:cNvSpPr>
          <p:nvPr>
            <p:ph idx="1"/>
          </p:nvPr>
        </p:nvSpPr>
        <p:spPr>
          <a:xfrm>
            <a:off x="643468" y="2638043"/>
            <a:ext cx="3363974" cy="3415623"/>
          </a:xfrm>
        </p:spPr>
        <p:txBody>
          <a:bodyPr>
            <a:normAutofit/>
          </a:bodyPr>
          <a:lstStyle/>
          <a:p>
            <a:pPr marL="0" indent="0">
              <a:buNone/>
              <a:defRPr/>
            </a:pPr>
            <a:endParaRPr lang="en-US" sz="1600" b="1" u="sng"/>
          </a:p>
          <a:p>
            <a:pPr>
              <a:defRPr/>
            </a:pPr>
            <a:r>
              <a:rPr lang="en-US" sz="1600" b="1" u="sng"/>
              <a:t>Axial skeleton</a:t>
            </a:r>
            <a:r>
              <a:rPr lang="en-US" sz="1600"/>
              <a:t> – 80 named bones</a:t>
            </a:r>
          </a:p>
          <a:p>
            <a:pPr lvl="1">
              <a:defRPr/>
            </a:pPr>
            <a:r>
              <a:rPr lang="en-US" sz="1600"/>
              <a:t>bones of the skull, vertebral column, and rib cage</a:t>
            </a:r>
          </a:p>
          <a:p>
            <a:pPr marL="342900" lvl="1" indent="-342900">
              <a:defRPr/>
            </a:pPr>
            <a:r>
              <a:rPr lang="en-US" sz="1600" b="1" u="sng"/>
              <a:t>Appendicular skeleton</a:t>
            </a:r>
            <a:r>
              <a:rPr lang="en-US" sz="1600"/>
              <a:t> – 126 named bones</a:t>
            </a:r>
          </a:p>
          <a:p>
            <a:pPr lvl="1">
              <a:defRPr/>
            </a:pPr>
            <a:r>
              <a:rPr lang="en-US" sz="1600"/>
              <a:t>bones of the upper and lower limbs, pectoral (shoulder) girdle, and pelvic (hip) girdle</a:t>
            </a:r>
          </a:p>
          <a:p>
            <a:pPr marL="457200" lvl="1" indent="0">
              <a:buNone/>
              <a:defRPr/>
            </a:pPr>
            <a:endParaRPr lang="en-US" sz="1600"/>
          </a:p>
          <a:p>
            <a:pPr marL="457200" lvl="1" indent="0">
              <a:buNone/>
              <a:defRPr/>
            </a:pPr>
            <a:r>
              <a:rPr lang="en-US" sz="1600"/>
              <a:t>There are 206 bones in the adult human</a:t>
            </a:r>
          </a:p>
        </p:txBody>
      </p:sp>
      <p:pic>
        <p:nvPicPr>
          <p:cNvPr id="3" name="Picture 2"/>
          <p:cNvPicPr>
            <a:picLocks noChangeAspect="1"/>
          </p:cNvPicPr>
          <p:nvPr/>
        </p:nvPicPr>
        <p:blipFill rotWithShape="1">
          <a:blip r:embed="rId2"/>
          <a:srcRect l="3740" r="8775" b="3"/>
          <a:stretch/>
        </p:blipFill>
        <p:spPr>
          <a:xfrm>
            <a:off x="6080186" y="643467"/>
            <a:ext cx="4685922" cy="5410199"/>
          </a:xfrm>
          <a:prstGeom prst="rect">
            <a:avLst/>
          </a:prstGeom>
        </p:spPr>
      </p:pic>
    </p:spTree>
    <p:extLst>
      <p:ext uri="{BB962C8B-B14F-4D97-AF65-F5344CB8AC3E}">
        <p14:creationId xmlns:p14="http://schemas.microsoft.com/office/powerpoint/2010/main" val="29229645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8963" y="1579852"/>
            <a:ext cx="9411532" cy="5211344"/>
          </a:xfrm>
          <a:prstGeom prst="rect">
            <a:avLst/>
          </a:prstGeom>
        </p:spPr>
      </p:pic>
      <p:sp>
        <p:nvSpPr>
          <p:cNvPr id="3" name="Content Placeholder 2"/>
          <p:cNvSpPr>
            <a:spLocks noGrp="1"/>
          </p:cNvSpPr>
          <p:nvPr>
            <p:ph idx="1"/>
          </p:nvPr>
        </p:nvSpPr>
        <p:spPr>
          <a:xfrm>
            <a:off x="828963" y="258619"/>
            <a:ext cx="10515600" cy="5927581"/>
          </a:xfrm>
        </p:spPr>
        <p:txBody>
          <a:bodyPr>
            <a:normAutofit/>
          </a:bodyPr>
          <a:lstStyle/>
          <a:p>
            <a:r>
              <a:rPr lang="en-US" sz="2400" b="1" dirty="0"/>
              <a:t>The Greater Tubercle </a:t>
            </a:r>
            <a:r>
              <a:rPr lang="en-US" sz="2400" dirty="0"/>
              <a:t> - The greater tubercle is one of the attachment sites for the rotator cuff muscles (shoulder muscles).</a:t>
            </a:r>
          </a:p>
          <a:p>
            <a:r>
              <a:rPr lang="en-US" sz="2400" dirty="0"/>
              <a:t>​</a:t>
            </a:r>
            <a:r>
              <a:rPr lang="en-US" sz="2400" b="1" dirty="0"/>
              <a:t>The Lesser Tubercle </a:t>
            </a:r>
            <a:r>
              <a:rPr lang="en-US" sz="2400" dirty="0"/>
              <a:t>- The lesser tubercle is the other site of attachment for the rotator cuff muscles (shoulder muscles)</a:t>
            </a:r>
          </a:p>
          <a:p>
            <a:endParaRPr lang="en-US" sz="2400" dirty="0"/>
          </a:p>
        </p:txBody>
      </p:sp>
    </p:spTree>
    <p:extLst>
      <p:ext uri="{BB962C8B-B14F-4D97-AF65-F5344CB8AC3E}">
        <p14:creationId xmlns:p14="http://schemas.microsoft.com/office/powerpoint/2010/main" val="3471620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307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077" name="Picture 2" descr="Image result for funny anatomy practica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5153822" y="943640"/>
            <a:ext cx="6553545" cy="4978662"/>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6" name="Straight Connector 7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chemeClr val="bg1"/>
                </a:solidFill>
                <a:latin typeface="+mj-lt"/>
                <a:ea typeface="+mj-ea"/>
                <a:cs typeface="+mj-cs"/>
              </a:rPr>
              <a:t>The Kiwi Bird</a:t>
            </a:r>
          </a:p>
        </p:txBody>
      </p:sp>
    </p:spTree>
    <p:extLst>
      <p:ext uri="{BB962C8B-B14F-4D97-AF65-F5344CB8AC3E}">
        <p14:creationId xmlns:p14="http://schemas.microsoft.com/office/powerpoint/2010/main" val="1294110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1425" y="1634837"/>
            <a:ext cx="9440718" cy="5103091"/>
          </a:xfrm>
          <a:prstGeom prst="rect">
            <a:avLst/>
          </a:prstGeom>
        </p:spPr>
      </p:pic>
      <p:sp>
        <p:nvSpPr>
          <p:cNvPr id="3" name="Content Placeholder 2"/>
          <p:cNvSpPr>
            <a:spLocks noGrp="1"/>
          </p:cNvSpPr>
          <p:nvPr>
            <p:ph idx="1"/>
          </p:nvPr>
        </p:nvSpPr>
        <p:spPr>
          <a:xfrm>
            <a:off x="267855" y="434109"/>
            <a:ext cx="11085945" cy="5742854"/>
          </a:xfrm>
        </p:spPr>
        <p:txBody>
          <a:bodyPr/>
          <a:lstStyle/>
          <a:p>
            <a:r>
              <a:rPr lang="en-US" dirty="0"/>
              <a:t>The radius is one of the 2 lower arm bones. The radius is slightly longer than the other lower arm bone, which is called the ulna. </a:t>
            </a:r>
            <a:r>
              <a:rPr lang="en-US" b="1" dirty="0"/>
              <a:t>The radius is oriented on the same side as your thumb. I think of "thumbs up" as being "rad".</a:t>
            </a:r>
            <a:br>
              <a:rPr lang="en-US" b="1" dirty="0"/>
            </a:br>
            <a:endParaRPr lang="en-US" b="1" dirty="0"/>
          </a:p>
        </p:txBody>
      </p:sp>
    </p:spTree>
    <p:extLst>
      <p:ext uri="{BB962C8B-B14F-4D97-AF65-F5344CB8AC3E}">
        <p14:creationId xmlns:p14="http://schemas.microsoft.com/office/powerpoint/2010/main" val="2312577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48" y="1287221"/>
            <a:ext cx="9929581" cy="5564669"/>
          </a:xfrm>
          <a:prstGeom prst="rect">
            <a:avLst/>
          </a:prstGeom>
        </p:spPr>
      </p:pic>
      <p:sp>
        <p:nvSpPr>
          <p:cNvPr id="2" name="Title 1"/>
          <p:cNvSpPr>
            <a:spLocks noGrp="1"/>
          </p:cNvSpPr>
          <p:nvPr>
            <p:ph type="title"/>
          </p:nvPr>
        </p:nvSpPr>
        <p:spPr>
          <a:xfrm>
            <a:off x="415248" y="134216"/>
            <a:ext cx="11185625" cy="1325563"/>
          </a:xfrm>
        </p:spPr>
        <p:txBody>
          <a:bodyPr>
            <a:noAutofit/>
          </a:bodyPr>
          <a:lstStyle/>
          <a:p>
            <a:pPr algn="ctr"/>
            <a:br>
              <a:rPr lang="en-US" sz="2800" b="1" dirty="0"/>
            </a:br>
            <a:r>
              <a:rPr lang="en-US" sz="2800" b="1" dirty="0"/>
              <a:t>The ULNA has 3 structures that you need to know.</a:t>
            </a:r>
            <a:br>
              <a:rPr lang="en-US" sz="2800" b="1" dirty="0"/>
            </a:br>
            <a:r>
              <a:rPr lang="en-US" sz="2800" b="1" dirty="0"/>
              <a:t>​ 1) The Olecranal Process   2) The Coronoid Process 3) The Trochlear Notch. </a:t>
            </a:r>
            <a:br>
              <a:rPr lang="en-US" sz="2800" b="1" dirty="0"/>
            </a:br>
            <a:endParaRPr lang="en-US" sz="2800" b="1" dirty="0"/>
          </a:p>
        </p:txBody>
      </p:sp>
    </p:spTree>
    <p:extLst>
      <p:ext uri="{BB962C8B-B14F-4D97-AF65-F5344CB8AC3E}">
        <p14:creationId xmlns:p14="http://schemas.microsoft.com/office/powerpoint/2010/main" val="3349473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248" y="1281112"/>
            <a:ext cx="9929581" cy="5576888"/>
          </a:xfrm>
          <a:prstGeom prst="rect">
            <a:avLst/>
          </a:prstGeom>
        </p:spPr>
      </p:pic>
      <p:sp>
        <p:nvSpPr>
          <p:cNvPr id="2" name="Title 1"/>
          <p:cNvSpPr>
            <a:spLocks noGrp="1"/>
          </p:cNvSpPr>
          <p:nvPr>
            <p:ph type="title"/>
          </p:nvPr>
        </p:nvSpPr>
        <p:spPr>
          <a:xfrm>
            <a:off x="415248" y="134216"/>
            <a:ext cx="11185625" cy="1325563"/>
          </a:xfrm>
        </p:spPr>
        <p:txBody>
          <a:bodyPr>
            <a:noAutofit/>
          </a:bodyPr>
          <a:lstStyle/>
          <a:p>
            <a:pPr algn="ctr"/>
            <a:br>
              <a:rPr lang="en-US" sz="2800" b="1" dirty="0"/>
            </a:br>
            <a:r>
              <a:rPr lang="en-US" sz="2800" b="1" dirty="0"/>
              <a:t>The ULNA has 3 structures that you need to know.</a:t>
            </a:r>
            <a:br>
              <a:rPr lang="en-US" sz="2800" b="1" dirty="0"/>
            </a:br>
            <a:r>
              <a:rPr lang="en-US" sz="2800" b="1" dirty="0"/>
              <a:t>​ 1) The Olecranal Process   2) The Coronoid Process 3) The Trochlear Notch. </a:t>
            </a:r>
            <a:br>
              <a:rPr lang="en-US" sz="2800" b="1" dirty="0"/>
            </a:br>
            <a:endParaRPr lang="en-US" sz="28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48" y="1287221"/>
            <a:ext cx="9929581" cy="55646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808" y="1281112"/>
            <a:ext cx="3447021" cy="5576888"/>
          </a:xfrm>
          <a:prstGeom prst="rect">
            <a:avLst/>
          </a:prstGeom>
        </p:spPr>
      </p:pic>
    </p:spTree>
    <p:extLst>
      <p:ext uri="{BB962C8B-B14F-4D97-AF65-F5344CB8AC3E}">
        <p14:creationId xmlns:p14="http://schemas.microsoft.com/office/powerpoint/2010/main" val="1799178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48" y="134216"/>
            <a:ext cx="11185625" cy="1325563"/>
          </a:xfrm>
        </p:spPr>
        <p:txBody>
          <a:bodyPr>
            <a:noAutofit/>
          </a:bodyPr>
          <a:lstStyle/>
          <a:p>
            <a:pPr algn="ctr"/>
            <a:br>
              <a:rPr lang="en-US" sz="2800" b="1" dirty="0"/>
            </a:br>
            <a:r>
              <a:rPr lang="en-US" sz="2800" b="1" dirty="0"/>
              <a:t>The ULNA has 3 structures that you need to know.</a:t>
            </a:r>
            <a:br>
              <a:rPr lang="en-US" sz="2800" b="1" dirty="0"/>
            </a:br>
            <a:r>
              <a:rPr lang="en-US" sz="2800" b="1" dirty="0"/>
              <a:t>​ 1) The Olecranal Process   2) The Coronoid Process 3) The Trochlear Notch. </a:t>
            </a:r>
            <a:br>
              <a:rPr lang="en-US" sz="2800" b="1" dirty="0"/>
            </a:br>
            <a:endParaRPr lang="en-US" sz="2800" b="1" dirty="0"/>
          </a:p>
        </p:txBody>
      </p:sp>
      <p:pic>
        <p:nvPicPr>
          <p:cNvPr id="3" name="Picture 2"/>
          <p:cNvPicPr>
            <a:picLocks noChangeAspect="1"/>
          </p:cNvPicPr>
          <p:nvPr/>
        </p:nvPicPr>
        <p:blipFill>
          <a:blip r:embed="rId2"/>
          <a:stretch>
            <a:fillRect/>
          </a:stretch>
        </p:blipFill>
        <p:spPr>
          <a:xfrm>
            <a:off x="5122105" y="1762930"/>
            <a:ext cx="5987261" cy="4701535"/>
          </a:xfrm>
          <a:prstGeom prst="rect">
            <a:avLst/>
          </a:prstGeom>
        </p:spPr>
      </p:pic>
      <p:sp>
        <p:nvSpPr>
          <p:cNvPr id="5" name="Oval 4"/>
          <p:cNvSpPr/>
          <p:nvPr/>
        </p:nvSpPr>
        <p:spPr>
          <a:xfrm>
            <a:off x="5467927" y="2900218"/>
            <a:ext cx="1097478" cy="505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9398000" y="2147454"/>
            <a:ext cx="1097478" cy="505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9319491" y="4053443"/>
            <a:ext cx="1097478" cy="505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9319490" y="4558474"/>
            <a:ext cx="1348509" cy="7247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p:cNvCxnSpPr>
            <a:cxnSpLocks/>
          </p:cNvCxnSpPr>
          <p:nvPr/>
        </p:nvCxnSpPr>
        <p:spPr>
          <a:xfrm flipH="1">
            <a:off x="2877128" y="2399969"/>
            <a:ext cx="11868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176982" y="2147454"/>
            <a:ext cx="1345421" cy="5258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Humerus</a:t>
            </a:r>
          </a:p>
        </p:txBody>
      </p:sp>
      <p:sp>
        <p:nvSpPr>
          <p:cNvPr id="17" name="Rectangle 16"/>
          <p:cNvSpPr/>
          <p:nvPr/>
        </p:nvSpPr>
        <p:spPr>
          <a:xfrm>
            <a:off x="5066687" y="5384800"/>
            <a:ext cx="1345421" cy="5258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Radius</a:t>
            </a:r>
          </a:p>
        </p:txBody>
      </p:sp>
      <p:sp>
        <p:nvSpPr>
          <p:cNvPr id="18" name="Rectangle 17"/>
          <p:cNvSpPr/>
          <p:nvPr/>
        </p:nvSpPr>
        <p:spPr>
          <a:xfrm>
            <a:off x="9523233" y="5525298"/>
            <a:ext cx="1345421" cy="5258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Ulna</a:t>
            </a: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0156" t="1582" r="42092" b="3458"/>
          <a:stretch/>
        </p:blipFill>
        <p:spPr>
          <a:xfrm>
            <a:off x="704154" y="1342076"/>
            <a:ext cx="3748645" cy="5284189"/>
          </a:xfrm>
          <a:prstGeom prst="rect">
            <a:avLst/>
          </a:prstGeom>
        </p:spPr>
      </p:pic>
    </p:spTree>
    <p:extLst>
      <p:ext uri="{BB962C8B-B14F-4D97-AF65-F5344CB8AC3E}">
        <p14:creationId xmlns:p14="http://schemas.microsoft.com/office/powerpoint/2010/main" val="1969867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704397" y="1385173"/>
            <a:ext cx="6540691" cy="5153899"/>
          </a:xfrm>
          <a:prstGeom prst="rect">
            <a:avLst/>
          </a:prstGeom>
        </p:spPr>
      </p:pic>
      <p:sp>
        <p:nvSpPr>
          <p:cNvPr id="2" name="Title 1"/>
          <p:cNvSpPr>
            <a:spLocks noGrp="1"/>
          </p:cNvSpPr>
          <p:nvPr>
            <p:ph type="title"/>
          </p:nvPr>
        </p:nvSpPr>
        <p:spPr>
          <a:xfrm>
            <a:off x="415248" y="134216"/>
            <a:ext cx="11185625" cy="1325563"/>
          </a:xfrm>
        </p:spPr>
        <p:txBody>
          <a:bodyPr>
            <a:noAutofit/>
          </a:bodyPr>
          <a:lstStyle/>
          <a:p>
            <a:pPr algn="ctr"/>
            <a:br>
              <a:rPr lang="en-US" sz="2800" b="1" dirty="0"/>
            </a:br>
            <a:r>
              <a:rPr lang="en-US" sz="2800" b="1" dirty="0"/>
              <a:t>The ULNA has 3 structures that you need to know.</a:t>
            </a:r>
            <a:br>
              <a:rPr lang="en-US" sz="2800" b="1" dirty="0"/>
            </a:br>
            <a:r>
              <a:rPr lang="en-US" sz="2800" b="1" dirty="0"/>
              <a:t>​ 1) The Olecranal Process   2) The Coronoid Process 3) The Trochlear Notch. </a:t>
            </a:r>
            <a:br>
              <a:rPr lang="en-US" sz="2800" b="1" dirty="0"/>
            </a:br>
            <a:endParaRPr lang="en-US" sz="2800" b="1" dirty="0"/>
          </a:p>
        </p:txBody>
      </p:sp>
      <p:sp>
        <p:nvSpPr>
          <p:cNvPr id="5" name="Oval 4"/>
          <p:cNvSpPr/>
          <p:nvPr/>
        </p:nvSpPr>
        <p:spPr>
          <a:xfrm>
            <a:off x="5190658" y="2871187"/>
            <a:ext cx="1097478" cy="505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9393382" y="2020683"/>
            <a:ext cx="1149101" cy="5932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p:cNvCxnSpPr>
            <a:cxnSpLocks/>
          </p:cNvCxnSpPr>
          <p:nvPr/>
        </p:nvCxnSpPr>
        <p:spPr>
          <a:xfrm flipH="1">
            <a:off x="886691" y="2399969"/>
            <a:ext cx="8774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2877128" y="2399969"/>
            <a:ext cx="11868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964546" y="1871708"/>
            <a:ext cx="1345421" cy="5258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Humerus</a:t>
            </a:r>
          </a:p>
        </p:txBody>
      </p:sp>
      <p:sp>
        <p:nvSpPr>
          <p:cNvPr id="17" name="Rectangle 16"/>
          <p:cNvSpPr/>
          <p:nvPr/>
        </p:nvSpPr>
        <p:spPr>
          <a:xfrm>
            <a:off x="5066687" y="5384800"/>
            <a:ext cx="1345421" cy="5258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Radius</a:t>
            </a:r>
          </a:p>
        </p:txBody>
      </p:sp>
      <p:sp>
        <p:nvSpPr>
          <p:cNvPr id="18" name="Rectangle 17"/>
          <p:cNvSpPr/>
          <p:nvPr/>
        </p:nvSpPr>
        <p:spPr>
          <a:xfrm>
            <a:off x="9523233" y="5525298"/>
            <a:ext cx="1345421" cy="5258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Ulna</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20156" t="1582" r="42092" b="3458"/>
          <a:stretch/>
        </p:blipFill>
        <p:spPr>
          <a:xfrm>
            <a:off x="844407" y="1411348"/>
            <a:ext cx="3748645" cy="5284189"/>
          </a:xfrm>
          <a:prstGeom prst="rect">
            <a:avLst/>
          </a:prstGeom>
        </p:spPr>
      </p:pic>
    </p:spTree>
    <p:extLst>
      <p:ext uri="{BB962C8B-B14F-4D97-AF65-F5344CB8AC3E}">
        <p14:creationId xmlns:p14="http://schemas.microsoft.com/office/powerpoint/2010/main" val="95840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716773" y="1385173"/>
            <a:ext cx="6540691" cy="5153899"/>
          </a:xfrm>
          <a:prstGeom prst="rect">
            <a:avLst/>
          </a:prstGeom>
        </p:spPr>
      </p:pic>
      <p:sp>
        <p:nvSpPr>
          <p:cNvPr id="2" name="Title 1"/>
          <p:cNvSpPr>
            <a:spLocks noGrp="1"/>
          </p:cNvSpPr>
          <p:nvPr>
            <p:ph type="title"/>
          </p:nvPr>
        </p:nvSpPr>
        <p:spPr>
          <a:xfrm>
            <a:off x="217714" y="134217"/>
            <a:ext cx="11383159" cy="921698"/>
          </a:xfrm>
        </p:spPr>
        <p:txBody>
          <a:bodyPr>
            <a:noAutofit/>
          </a:bodyPr>
          <a:lstStyle/>
          <a:p>
            <a:pPr algn="ctr"/>
            <a:br>
              <a:rPr lang="en-US" sz="2800" b="1" dirty="0"/>
            </a:br>
            <a:r>
              <a:rPr lang="en-US" sz="2800" b="1" dirty="0"/>
              <a:t>The ULNA has 3 structures that you need to know.</a:t>
            </a:r>
            <a:br>
              <a:rPr lang="en-US" sz="2800" b="1" dirty="0"/>
            </a:br>
            <a:r>
              <a:rPr lang="en-US" sz="2800" b="1" dirty="0"/>
              <a:t>​ 1) The Olecranal Process   2) The Coronoid Process 3) The Trochlear Notch. </a:t>
            </a:r>
            <a:br>
              <a:rPr lang="en-US" sz="2800" b="1" dirty="0"/>
            </a:br>
            <a:endParaRPr lang="en-US" sz="2800" b="1" dirty="0"/>
          </a:p>
        </p:txBody>
      </p:sp>
      <p:sp>
        <p:nvSpPr>
          <p:cNvPr id="5" name="Oval 4"/>
          <p:cNvSpPr/>
          <p:nvPr/>
        </p:nvSpPr>
        <p:spPr>
          <a:xfrm>
            <a:off x="6203034" y="2871187"/>
            <a:ext cx="1097478" cy="505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10405758" y="2020683"/>
            <a:ext cx="1149101" cy="5932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p:cNvCxnSpPr>
            <a:cxnSpLocks/>
          </p:cNvCxnSpPr>
          <p:nvPr/>
        </p:nvCxnSpPr>
        <p:spPr>
          <a:xfrm flipH="1">
            <a:off x="886691" y="2399969"/>
            <a:ext cx="8774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2877128" y="2399969"/>
            <a:ext cx="11868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976922" y="1871708"/>
            <a:ext cx="1345421" cy="5258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Humerus</a:t>
            </a:r>
          </a:p>
        </p:txBody>
      </p:sp>
      <p:sp>
        <p:nvSpPr>
          <p:cNvPr id="17" name="Rectangle 16"/>
          <p:cNvSpPr/>
          <p:nvPr/>
        </p:nvSpPr>
        <p:spPr>
          <a:xfrm>
            <a:off x="6079063" y="5384800"/>
            <a:ext cx="1345421" cy="5258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Radius</a:t>
            </a:r>
          </a:p>
        </p:txBody>
      </p:sp>
      <p:sp>
        <p:nvSpPr>
          <p:cNvPr id="18" name="Rectangle 17"/>
          <p:cNvSpPr/>
          <p:nvPr/>
        </p:nvSpPr>
        <p:spPr>
          <a:xfrm>
            <a:off x="10535609" y="5525298"/>
            <a:ext cx="1345421" cy="5258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Ulna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8" y="1246431"/>
            <a:ext cx="5989621" cy="4492216"/>
          </a:xfrm>
          <a:prstGeom prst="rect">
            <a:avLst/>
          </a:prstGeom>
        </p:spPr>
      </p:pic>
    </p:spTree>
    <p:extLst>
      <p:ext uri="{BB962C8B-B14F-4D97-AF65-F5344CB8AC3E}">
        <p14:creationId xmlns:p14="http://schemas.microsoft.com/office/powerpoint/2010/main" val="2097234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2392" y="101600"/>
            <a:ext cx="9519153" cy="6539345"/>
          </a:xfrm>
          <a:prstGeom prst="rect">
            <a:avLst/>
          </a:prstGeom>
        </p:spPr>
      </p:pic>
      <p:sp>
        <p:nvSpPr>
          <p:cNvPr id="5" name="Rectangle 4"/>
          <p:cNvSpPr/>
          <p:nvPr/>
        </p:nvSpPr>
        <p:spPr>
          <a:xfrm>
            <a:off x="5791200" y="5785084"/>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6666"/>
                </a:solidFill>
                <a:effectLst/>
                <a:uLnTx/>
                <a:uFillTx/>
                <a:latin typeface="Lato"/>
                <a:ea typeface="+mn-ea"/>
                <a:cs typeface="+mn-cs"/>
              </a:rPr>
              <a:t>Don't be deceived! The skeleton looks like it has really long fingers, BUT don't forget that metacarpals are making up part of what looks like those long fingers.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607" y="2323342"/>
            <a:ext cx="4351338" cy="4351338"/>
          </a:xfrm>
        </p:spPr>
      </p:pic>
    </p:spTree>
    <p:extLst>
      <p:ext uri="{BB962C8B-B14F-4D97-AF65-F5344CB8AC3E}">
        <p14:creationId xmlns:p14="http://schemas.microsoft.com/office/powerpoint/2010/main" val="2545776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405" t="28565" r="11125" b="2279"/>
          <a:stretch/>
        </p:blipFill>
        <p:spPr>
          <a:xfrm>
            <a:off x="219362" y="1154545"/>
            <a:ext cx="9435085" cy="5703455"/>
          </a:xfrm>
          <a:prstGeom prst="rect">
            <a:avLst/>
          </a:prstGeom>
        </p:spPr>
      </p:pic>
      <p:pic>
        <p:nvPicPr>
          <p:cNvPr id="4" name="Picture 3"/>
          <p:cNvPicPr>
            <a:picLocks noChangeAspect="1"/>
          </p:cNvPicPr>
          <p:nvPr/>
        </p:nvPicPr>
        <p:blipFill rotWithShape="1">
          <a:blip r:embed="rId2"/>
          <a:srcRect l="13618" r="8432" b="74472"/>
          <a:stretch/>
        </p:blipFill>
        <p:spPr>
          <a:xfrm>
            <a:off x="5288437" y="81960"/>
            <a:ext cx="6903564" cy="1511170"/>
          </a:xfrm>
          <a:prstGeom prst="rect">
            <a:avLst/>
          </a:prstGeom>
        </p:spPr>
      </p:pic>
    </p:spTree>
    <p:extLst>
      <p:ext uri="{BB962C8B-B14F-4D97-AF65-F5344CB8AC3E}">
        <p14:creationId xmlns:p14="http://schemas.microsoft.com/office/powerpoint/2010/main" val="3344539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3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8E4331A-BF56-41D4-B95D-828866F53B1B}"/>
              </a:ext>
            </a:extLst>
          </p:cNvPr>
          <p:cNvPicPr>
            <a:picLocks noGrp="1" noChangeAspect="1"/>
          </p:cNvPicPr>
          <p:nvPr>
            <p:ph idx="1"/>
          </p:nvPr>
        </p:nvPicPr>
        <p:blipFill>
          <a:blip r:embed="rId2"/>
          <a:stretch>
            <a:fillRect/>
          </a:stretch>
        </p:blipFill>
        <p:spPr>
          <a:xfrm>
            <a:off x="3338323" y="643467"/>
            <a:ext cx="5515354" cy="5571066"/>
          </a:xfrm>
          <a:prstGeom prst="rect">
            <a:avLst/>
          </a:prstGeom>
        </p:spPr>
      </p:pic>
    </p:spTree>
    <p:extLst>
      <p:ext uri="{BB962C8B-B14F-4D97-AF65-F5344CB8AC3E}">
        <p14:creationId xmlns:p14="http://schemas.microsoft.com/office/powerpoint/2010/main" val="676400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405" t="28565" r="11125" b="2279"/>
          <a:stretch/>
        </p:blipFill>
        <p:spPr>
          <a:xfrm>
            <a:off x="219362" y="1154545"/>
            <a:ext cx="9435085" cy="5703455"/>
          </a:xfrm>
          <a:prstGeom prst="rect">
            <a:avLst/>
          </a:prstGeom>
        </p:spPr>
      </p:pic>
      <p:sp>
        <p:nvSpPr>
          <p:cNvPr id="2" name="Rectangle 1"/>
          <p:cNvSpPr/>
          <p:nvPr/>
        </p:nvSpPr>
        <p:spPr>
          <a:xfrm>
            <a:off x="219362" y="207675"/>
            <a:ext cx="1145540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6666"/>
                </a:solidFill>
                <a:effectLst/>
                <a:uLnTx/>
                <a:uFillTx/>
                <a:latin typeface="Lato"/>
                <a:ea typeface="+mn-ea"/>
                <a:cs typeface="+mn-cs"/>
              </a:rPr>
              <a:t>   The </a:t>
            </a:r>
            <a:r>
              <a:rPr kumimoji="0" lang="en-US" sz="1800" b="0" i="0" u="none" strike="noStrike" kern="1200" cap="none" spc="0" normalizeH="0" baseline="0" noProof="0" dirty="0" err="1">
                <a:ln>
                  <a:noFill/>
                </a:ln>
                <a:solidFill>
                  <a:srgbClr val="666666"/>
                </a:solidFill>
                <a:effectLst/>
                <a:uLnTx/>
                <a:uFillTx/>
                <a:latin typeface="Lato"/>
                <a:ea typeface="+mn-ea"/>
                <a:cs typeface="+mn-cs"/>
              </a:rPr>
              <a:t>coxal</a:t>
            </a:r>
            <a:r>
              <a:rPr kumimoji="0" lang="en-US" sz="1800" b="0" i="0" u="none" strike="noStrike" kern="1200" cap="none" spc="0" normalizeH="0" baseline="0" noProof="0" dirty="0">
                <a:ln>
                  <a:noFill/>
                </a:ln>
                <a:solidFill>
                  <a:srgbClr val="666666"/>
                </a:solidFill>
                <a:effectLst/>
                <a:uLnTx/>
                <a:uFillTx/>
                <a:latin typeface="Lato"/>
                <a:ea typeface="+mn-ea"/>
                <a:cs typeface="+mn-cs"/>
              </a:rPr>
              <a:t> bone (or hip bone / pelvic bone / </a:t>
            </a:r>
            <a:r>
              <a:rPr kumimoji="0" lang="en-US" sz="1800" b="0" i="0" u="none" strike="noStrike" kern="1200" cap="none" spc="0" normalizeH="0" baseline="0" noProof="0" dirty="0" err="1">
                <a:ln>
                  <a:noFill/>
                </a:ln>
                <a:solidFill>
                  <a:srgbClr val="666666"/>
                </a:solidFill>
                <a:effectLst/>
                <a:uLnTx/>
                <a:uFillTx/>
                <a:latin typeface="Lato"/>
                <a:ea typeface="+mn-ea"/>
                <a:cs typeface="+mn-cs"/>
              </a:rPr>
              <a:t>os</a:t>
            </a:r>
            <a:r>
              <a:rPr kumimoji="0" lang="en-US" sz="1800" b="0" i="0" u="none" strike="noStrike" kern="1200" cap="none" spc="0" normalizeH="0" baseline="0" noProof="0" dirty="0">
                <a:ln>
                  <a:noFill/>
                </a:ln>
                <a:solidFill>
                  <a:srgbClr val="666666"/>
                </a:solidFill>
                <a:effectLst/>
                <a:uLnTx/>
                <a:uFillTx/>
                <a:latin typeface="Lato"/>
                <a:ea typeface="+mn-ea"/>
                <a:cs typeface="+mn-cs"/>
              </a:rPr>
              <a:t> coxae) is actually 1 bone that is formed from the fusion of 3 bones, called the </a:t>
            </a:r>
            <a:r>
              <a:rPr kumimoji="0" lang="en-US" sz="1800" b="1" i="0" u="none" strike="noStrike" kern="1200" cap="none" spc="0" normalizeH="0" baseline="0" noProof="0" dirty="0" err="1">
                <a:ln>
                  <a:noFill/>
                </a:ln>
                <a:solidFill>
                  <a:srgbClr val="666666"/>
                </a:solidFill>
                <a:effectLst/>
                <a:uLnTx/>
                <a:uFillTx/>
                <a:latin typeface="Lato"/>
                <a:ea typeface="+mn-ea"/>
                <a:cs typeface="+mn-cs"/>
              </a:rPr>
              <a:t>illium</a:t>
            </a:r>
            <a:r>
              <a:rPr kumimoji="0" lang="en-US" sz="1800" b="0" i="0" u="none" strike="noStrike" kern="1200" cap="none" spc="0" normalizeH="0" baseline="0" noProof="0" dirty="0">
                <a:ln>
                  <a:noFill/>
                </a:ln>
                <a:solidFill>
                  <a:srgbClr val="666666"/>
                </a:solidFill>
                <a:effectLst/>
                <a:uLnTx/>
                <a:uFillTx/>
                <a:latin typeface="Lato"/>
                <a:ea typeface="+mn-ea"/>
                <a:cs typeface="+mn-cs"/>
              </a:rPr>
              <a:t> (top / superior portion), the </a:t>
            </a:r>
            <a:r>
              <a:rPr kumimoji="0" lang="en-US" sz="1800" b="1" i="0" u="none" strike="noStrike" kern="1200" cap="none" spc="0" normalizeH="0" baseline="0" noProof="0" dirty="0">
                <a:ln>
                  <a:noFill/>
                </a:ln>
                <a:solidFill>
                  <a:srgbClr val="666666"/>
                </a:solidFill>
                <a:effectLst/>
                <a:uLnTx/>
                <a:uFillTx/>
                <a:latin typeface="Lato"/>
                <a:ea typeface="+mn-ea"/>
                <a:cs typeface="+mn-cs"/>
              </a:rPr>
              <a:t>pubis</a:t>
            </a:r>
            <a:r>
              <a:rPr kumimoji="0" lang="en-US" sz="1800" b="0" i="0" u="none" strike="noStrike" kern="1200" cap="none" spc="0" normalizeH="0" baseline="0" noProof="0" dirty="0">
                <a:ln>
                  <a:noFill/>
                </a:ln>
                <a:solidFill>
                  <a:srgbClr val="666666"/>
                </a:solidFill>
                <a:effectLst/>
                <a:uLnTx/>
                <a:uFillTx/>
                <a:latin typeface="Lato"/>
                <a:ea typeface="+mn-ea"/>
                <a:cs typeface="+mn-cs"/>
              </a:rPr>
              <a:t> (medial, anterior portion, and the </a:t>
            </a:r>
            <a:r>
              <a:rPr kumimoji="0" lang="en-US" sz="1800" b="1" i="0" u="none" strike="noStrike" kern="1200" cap="none" spc="0" normalizeH="0" baseline="0" noProof="0" dirty="0">
                <a:ln>
                  <a:noFill/>
                </a:ln>
                <a:solidFill>
                  <a:srgbClr val="666666"/>
                </a:solidFill>
                <a:effectLst/>
                <a:uLnTx/>
                <a:uFillTx/>
                <a:latin typeface="Lato"/>
                <a:ea typeface="+mn-ea"/>
                <a:cs typeface="+mn-cs"/>
              </a:rPr>
              <a:t>ischium</a:t>
            </a:r>
            <a:r>
              <a:rPr kumimoji="0" lang="en-US" sz="1800" b="0" i="0" u="none" strike="noStrike" kern="1200" cap="none" spc="0" normalizeH="0" baseline="0" noProof="0" dirty="0">
                <a:ln>
                  <a:noFill/>
                </a:ln>
                <a:solidFill>
                  <a:srgbClr val="666666"/>
                </a:solidFill>
                <a:effectLst/>
                <a:uLnTx/>
                <a:uFillTx/>
                <a:latin typeface="Lato"/>
                <a:ea typeface="+mn-ea"/>
                <a:cs typeface="+mn-cs"/>
              </a:rPr>
              <a:t> (lower / inferior portion)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Oval 2"/>
          <p:cNvSpPr/>
          <p:nvPr/>
        </p:nvSpPr>
        <p:spPr>
          <a:xfrm>
            <a:off x="1293091" y="2810163"/>
            <a:ext cx="914400" cy="5149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p:cNvSpPr/>
          <p:nvPr/>
        </p:nvSpPr>
        <p:spPr>
          <a:xfrm>
            <a:off x="1510146" y="4576617"/>
            <a:ext cx="914400" cy="5149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p:cNvSpPr/>
          <p:nvPr/>
        </p:nvSpPr>
        <p:spPr>
          <a:xfrm>
            <a:off x="1510146" y="5202380"/>
            <a:ext cx="914400" cy="5149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129309" y="3715326"/>
            <a:ext cx="1237673" cy="551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372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96952" y="365125"/>
            <a:ext cx="6323573" cy="61487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14" y="1919460"/>
            <a:ext cx="4594393" cy="4594393"/>
          </a:xfrm>
          <a:prstGeom prst="rect">
            <a:avLst/>
          </a:prstGeom>
        </p:spPr>
      </p:pic>
      <p:sp>
        <p:nvSpPr>
          <p:cNvPr id="2" name="Title 1"/>
          <p:cNvSpPr>
            <a:spLocks noGrp="1"/>
          </p:cNvSpPr>
          <p:nvPr>
            <p:ph type="title"/>
          </p:nvPr>
        </p:nvSpPr>
        <p:spPr/>
        <p:txBody>
          <a:bodyPr/>
          <a:lstStyle/>
          <a:p>
            <a:r>
              <a:rPr lang="en-US" dirty="0"/>
              <a:t>Coxal (Hip) Bone</a:t>
            </a:r>
            <a:br>
              <a:rPr lang="en-US" dirty="0"/>
            </a:br>
            <a:r>
              <a:rPr lang="en-US" sz="3600" dirty="0"/>
              <a:t>Lateral View</a:t>
            </a:r>
            <a:endParaRPr lang="en-US" dirty="0"/>
          </a:p>
        </p:txBody>
      </p:sp>
      <p:sp>
        <p:nvSpPr>
          <p:cNvPr id="3" name="Content Placeholder 2"/>
          <p:cNvSpPr>
            <a:spLocks noGrp="1"/>
          </p:cNvSpPr>
          <p:nvPr>
            <p:ph idx="1"/>
          </p:nvPr>
        </p:nvSpPr>
        <p:spPr>
          <a:xfrm>
            <a:off x="3891129" y="5540091"/>
            <a:ext cx="4658752" cy="4351338"/>
          </a:xfrm>
        </p:spPr>
        <p:txBody>
          <a:bodyPr/>
          <a:lstStyle/>
          <a:p>
            <a:r>
              <a:rPr lang="en-US" dirty="0"/>
              <a:t>The Acetabulum is the socket for the femoral head (only viewable laterally).</a:t>
            </a:r>
          </a:p>
          <a:p>
            <a:endParaRPr lang="en-US" dirty="0"/>
          </a:p>
        </p:txBody>
      </p:sp>
    </p:spTree>
    <p:extLst>
      <p:ext uri="{BB962C8B-B14F-4D97-AF65-F5344CB8AC3E}">
        <p14:creationId xmlns:p14="http://schemas.microsoft.com/office/powerpoint/2010/main" val="1354649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1117" y="1232166"/>
            <a:ext cx="5858224" cy="4393668"/>
          </a:xfrm>
        </p:spPr>
      </p:pic>
      <p:pic>
        <p:nvPicPr>
          <p:cNvPr id="5122" name="Picture 2" descr="Image result for funny anatomy pract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31" y="0"/>
            <a:ext cx="5405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66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s://upload.wikimedia.org/wikipedia/commons/2/27/Slide3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38022" y="3546763"/>
            <a:ext cx="2564741" cy="5495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690422" y="3699163"/>
            <a:ext cx="2564741" cy="5495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211127" y="5967917"/>
            <a:ext cx="2087418" cy="5495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373418" y="171378"/>
            <a:ext cx="2087418" cy="5495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08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u="sng" dirty="0">
                <a:solidFill>
                  <a:srgbClr val="C00000"/>
                </a:solidFill>
                <a:effectLst>
                  <a:outerShdw blurRad="38100" dist="38100" dir="2700000" algn="tl">
                    <a:srgbClr val="000000">
                      <a:alpha val="43137"/>
                    </a:srgbClr>
                  </a:outerShdw>
                </a:effectLst>
              </a:rPr>
              <a:t>The FEMUR Has 7 Structures You Need To Know.</a:t>
            </a:r>
            <a:br>
              <a:rPr lang="en-US" sz="32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1) Head   2) Neck   3) Greater Trochanter  4) Lesser Trochanter  </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5) Medial Condyle   6) Lateral Condyle   7) Linea Aspera </a:t>
            </a:r>
            <a:br>
              <a:rPr lang="en-US" sz="2800" b="1" dirty="0">
                <a:effectLst>
                  <a:outerShdw blurRad="38100" dist="38100" dir="2700000" algn="tl">
                    <a:srgbClr val="000000">
                      <a:alpha val="43137"/>
                    </a:srgbClr>
                  </a:outerShdw>
                </a:effectLst>
              </a:rPr>
            </a:br>
            <a:endParaRPr lang="en-US" sz="32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480847" y="1613765"/>
            <a:ext cx="6734175" cy="51149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806" y="1870580"/>
            <a:ext cx="4704208" cy="4678218"/>
          </a:xfrm>
          <a:prstGeom prst="rect">
            <a:avLst/>
          </a:prstGeom>
        </p:spPr>
      </p:pic>
    </p:spTree>
    <p:extLst>
      <p:ext uri="{BB962C8B-B14F-4D97-AF65-F5344CB8AC3E}">
        <p14:creationId xmlns:p14="http://schemas.microsoft.com/office/powerpoint/2010/main" val="2022176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u="sng" dirty="0">
                <a:solidFill>
                  <a:srgbClr val="C00000"/>
                </a:solidFill>
                <a:effectLst>
                  <a:outerShdw blurRad="38100" dist="38100" dir="2700000" algn="tl">
                    <a:srgbClr val="000000">
                      <a:alpha val="43137"/>
                    </a:srgbClr>
                  </a:outerShdw>
                </a:effectLst>
              </a:rPr>
              <a:t>The FEMUR Has 7 Structures You Need To Know.</a:t>
            </a:r>
            <a:br>
              <a:rPr lang="en-US" sz="32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1) Head   2) Neck   3) Greater Trochanter  4) Lesser Trochanter  </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5) Medial Condyle   6) Lateral Condyle   7) Linea Aspera </a:t>
            </a:r>
            <a:br>
              <a:rPr lang="en-US" sz="2800" b="1" dirty="0">
                <a:effectLst>
                  <a:outerShdw blurRad="38100" dist="38100" dir="2700000" algn="tl">
                    <a:srgbClr val="000000">
                      <a:alpha val="43137"/>
                    </a:srgbClr>
                  </a:outerShdw>
                </a:effectLst>
              </a:rPr>
            </a:br>
            <a:endParaRPr lang="en-US" sz="3200" b="1" dirty="0">
              <a:effectLst>
                <a:outerShdw blurRad="38100" dist="38100" dir="2700000" algn="tl">
                  <a:srgbClr val="000000">
                    <a:alpha val="43137"/>
                  </a:srgbClr>
                </a:outerShdw>
              </a:effectLst>
            </a:endParaRPr>
          </a:p>
        </p:txBody>
      </p:sp>
      <p:sp>
        <p:nvSpPr>
          <p:cNvPr id="3" name="Rectangle 2"/>
          <p:cNvSpPr/>
          <p:nvPr/>
        </p:nvSpPr>
        <p:spPr>
          <a:xfrm>
            <a:off x="295586" y="1690688"/>
            <a:ext cx="4324039" cy="39703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666666"/>
                </a:solidFill>
                <a:effectLst/>
                <a:uLnTx/>
                <a:uFillTx/>
                <a:latin typeface="Lato"/>
                <a:ea typeface="+mn-ea"/>
                <a:cs typeface="+mn-cs"/>
              </a:rPr>
              <a:t>Head</a:t>
            </a:r>
            <a:r>
              <a:rPr kumimoji="0" lang="en-US" sz="2800" b="0" i="0" u="none" strike="noStrike" kern="1200" cap="none" spc="0" normalizeH="0" baseline="0" noProof="0" dirty="0">
                <a:ln>
                  <a:noFill/>
                </a:ln>
                <a:solidFill>
                  <a:srgbClr val="666666"/>
                </a:solidFill>
                <a:effectLst/>
                <a:uLnTx/>
                <a:uFillTx/>
                <a:latin typeface="Lato"/>
                <a:ea typeface="+mn-ea"/>
                <a:cs typeface="+mn-cs"/>
              </a:rPr>
              <a:t>  - The head of the femur is a large round  knob at the medial proximal end of the femur. The head of the femur articulates with the acetabulum of the </a:t>
            </a:r>
            <a:r>
              <a:rPr kumimoji="0" lang="en-US" sz="2800" b="0" i="0" u="none" strike="noStrike" kern="1200" cap="none" spc="0" normalizeH="0" baseline="0" noProof="0" dirty="0" err="1">
                <a:ln>
                  <a:noFill/>
                </a:ln>
                <a:solidFill>
                  <a:srgbClr val="666666"/>
                </a:solidFill>
                <a:effectLst/>
                <a:uLnTx/>
                <a:uFillTx/>
                <a:latin typeface="Lato"/>
                <a:ea typeface="+mn-ea"/>
                <a:cs typeface="+mn-cs"/>
              </a:rPr>
              <a:t>coxal</a:t>
            </a:r>
            <a:r>
              <a:rPr kumimoji="0" lang="en-US" sz="2800" b="0" i="0" u="none" strike="noStrike" kern="1200" cap="none" spc="0" normalizeH="0" baseline="0" noProof="0" dirty="0">
                <a:ln>
                  <a:noFill/>
                </a:ln>
                <a:solidFill>
                  <a:srgbClr val="666666"/>
                </a:solidFill>
                <a:effectLst/>
                <a:uLnTx/>
                <a:uFillTx/>
                <a:latin typeface="Lato"/>
                <a:ea typeface="+mn-ea"/>
                <a:cs typeface="+mn-cs"/>
              </a:rPr>
              <a:t> (hip </a:t>
            </a:r>
            <a:r>
              <a:rPr kumimoji="0" lang="en-US" sz="2800" b="0" i="0" u="none" strike="noStrike" kern="1200" cap="none" spc="0" normalizeH="0" baseline="0" noProof="0" dirty="0" err="1">
                <a:ln>
                  <a:noFill/>
                </a:ln>
                <a:solidFill>
                  <a:srgbClr val="666666"/>
                </a:solidFill>
                <a:effectLst/>
                <a:uLnTx/>
                <a:uFillTx/>
                <a:latin typeface="Lato"/>
                <a:ea typeface="+mn-ea"/>
                <a:cs typeface="+mn-cs"/>
              </a:rPr>
              <a:t>boe</a:t>
            </a:r>
            <a:r>
              <a:rPr kumimoji="0" lang="en-US" sz="2800" b="0" i="0" u="none" strike="noStrike" kern="1200" cap="none" spc="0" normalizeH="0" baseline="0" noProof="0" dirty="0">
                <a:ln>
                  <a:noFill/>
                </a:ln>
                <a:solidFill>
                  <a:srgbClr val="666666"/>
                </a:solidFill>
                <a:effectLst/>
                <a:uLnTx/>
                <a:uFillTx/>
                <a:latin typeface="Lato"/>
                <a:ea typeface="+mn-ea"/>
                <a:cs typeface="+mn-cs"/>
              </a:rPr>
              <a:t>) to make the hip joint. </a:t>
            </a:r>
          </a:p>
        </p:txBody>
      </p:sp>
      <p:pic>
        <p:nvPicPr>
          <p:cNvPr id="7170" name="Picture 2" descr="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581" y="1521381"/>
            <a:ext cx="5532581" cy="520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135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u="sng" dirty="0">
                <a:solidFill>
                  <a:srgbClr val="C00000"/>
                </a:solidFill>
                <a:effectLst>
                  <a:outerShdw blurRad="38100" dist="38100" dir="2700000" algn="tl">
                    <a:srgbClr val="000000">
                      <a:alpha val="43137"/>
                    </a:srgbClr>
                  </a:outerShdw>
                </a:effectLst>
              </a:rPr>
              <a:t>The FEMUR Has 7 Structures You Need To Know.</a:t>
            </a:r>
            <a:br>
              <a:rPr lang="en-US" sz="32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1) Head   2) Neck   3) Greater Trochanter  4) Lesser Trochanter  </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5) Medial Condyle   6) Lateral Condyle   7) Linea Aspera </a:t>
            </a:r>
            <a:br>
              <a:rPr lang="en-US" sz="2800" b="1" dirty="0">
                <a:effectLst>
                  <a:outerShdw blurRad="38100" dist="38100" dir="2700000" algn="tl">
                    <a:srgbClr val="000000">
                      <a:alpha val="43137"/>
                    </a:srgbClr>
                  </a:outerShdw>
                </a:effectLst>
              </a:rPr>
            </a:br>
            <a:endParaRPr lang="en-US" sz="32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5357646" y="1521381"/>
            <a:ext cx="6734175" cy="5114925"/>
          </a:xfrm>
          <a:prstGeom prst="rect">
            <a:avLst/>
          </a:prstGeom>
        </p:spPr>
      </p:pic>
      <p:sp>
        <p:nvSpPr>
          <p:cNvPr id="3" name="Rectangle 2"/>
          <p:cNvSpPr/>
          <p:nvPr/>
        </p:nvSpPr>
        <p:spPr>
          <a:xfrm>
            <a:off x="295586" y="1521381"/>
            <a:ext cx="4324039" cy="526297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666666"/>
                </a:solidFill>
                <a:effectLst/>
                <a:uLnTx/>
                <a:uFillTx/>
                <a:latin typeface="Lato"/>
                <a:ea typeface="+mn-ea"/>
                <a:cs typeface="+mn-cs"/>
              </a:rPr>
              <a:t>Neck</a:t>
            </a:r>
            <a:r>
              <a:rPr kumimoji="0" lang="en-US" sz="2400" b="0" i="0" u="none" strike="noStrike" kern="1200" cap="none" spc="0" normalizeH="0" baseline="0" noProof="0" dirty="0">
                <a:ln>
                  <a:noFill/>
                </a:ln>
                <a:solidFill>
                  <a:srgbClr val="666666"/>
                </a:solidFill>
                <a:effectLst/>
                <a:uLnTx/>
                <a:uFillTx/>
                <a:latin typeface="Lato"/>
                <a:ea typeface="+mn-ea"/>
                <a:cs typeface="+mn-cs"/>
              </a:rPr>
              <a:t> - The neck is the narrowed area that holds the head.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666666"/>
                </a:solidFill>
                <a:effectLst/>
                <a:uLnTx/>
                <a:uFillTx/>
                <a:latin typeface="Lato"/>
                <a:ea typeface="+mn-ea"/>
                <a:cs typeface="+mn-cs"/>
              </a:rPr>
              <a:t>The Greater Trochanter</a:t>
            </a:r>
            <a:r>
              <a:rPr kumimoji="0" lang="en-US" sz="2400" b="0" i="0" u="none" strike="noStrike" kern="1200" cap="none" spc="0" normalizeH="0" baseline="0" noProof="0" dirty="0">
                <a:ln>
                  <a:noFill/>
                </a:ln>
                <a:solidFill>
                  <a:srgbClr val="666666"/>
                </a:solidFill>
                <a:effectLst/>
                <a:uLnTx/>
                <a:uFillTx/>
                <a:latin typeface="Lato"/>
                <a:ea typeface="+mn-ea"/>
                <a:cs typeface="+mn-cs"/>
              </a:rPr>
              <a:t>  - The </a:t>
            </a:r>
            <a:r>
              <a:rPr kumimoji="0" lang="en-US" sz="2400" b="0" i="0" u="sng" strike="noStrike" kern="1200" cap="none" spc="0" normalizeH="0" baseline="0" noProof="0" dirty="0">
                <a:ln>
                  <a:noFill/>
                </a:ln>
                <a:solidFill>
                  <a:srgbClr val="666666"/>
                </a:solidFill>
                <a:effectLst/>
                <a:uLnTx/>
                <a:uFillTx/>
                <a:latin typeface="Lato"/>
                <a:ea typeface="+mn-ea"/>
                <a:cs typeface="+mn-cs"/>
              </a:rPr>
              <a:t>higher</a:t>
            </a:r>
            <a:r>
              <a:rPr kumimoji="0" lang="en-US" sz="2400" b="0" i="0" u="none" strike="noStrike" kern="1200" cap="none" spc="0" normalizeH="0" baseline="0" noProof="0" dirty="0">
                <a:ln>
                  <a:noFill/>
                </a:ln>
                <a:solidFill>
                  <a:srgbClr val="666666"/>
                </a:solidFill>
                <a:effectLst/>
                <a:uLnTx/>
                <a:uFillTx/>
                <a:latin typeface="Lato"/>
                <a:ea typeface="+mn-ea"/>
                <a:cs typeface="+mn-cs"/>
              </a:rPr>
              <a:t> rounded protrusion that functions as a surface for muscles to attach to.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666666"/>
                </a:solidFill>
                <a:effectLst/>
                <a:uLnTx/>
                <a:uFillTx/>
                <a:latin typeface="Lato"/>
                <a:ea typeface="+mn-ea"/>
                <a:cs typeface="+mn-cs"/>
              </a:rPr>
              <a:t>The Lesser Trochanter</a:t>
            </a:r>
            <a:r>
              <a:rPr kumimoji="0" lang="en-US" sz="2400" b="0" i="0" u="none" strike="noStrike" kern="1200" cap="none" spc="0" normalizeH="0" baseline="0" noProof="0" dirty="0">
                <a:ln>
                  <a:noFill/>
                </a:ln>
                <a:solidFill>
                  <a:srgbClr val="666666"/>
                </a:solidFill>
                <a:effectLst/>
                <a:uLnTx/>
                <a:uFillTx/>
                <a:latin typeface="Lato"/>
                <a:ea typeface="+mn-ea"/>
                <a:cs typeface="+mn-cs"/>
              </a:rPr>
              <a:t> - The </a:t>
            </a:r>
            <a:r>
              <a:rPr kumimoji="0" lang="en-US" sz="2400" b="0" i="0" u="sng" strike="noStrike" kern="1200" cap="none" spc="0" normalizeH="0" baseline="0" noProof="0" dirty="0">
                <a:ln>
                  <a:noFill/>
                </a:ln>
                <a:solidFill>
                  <a:srgbClr val="666666"/>
                </a:solidFill>
                <a:effectLst/>
                <a:uLnTx/>
                <a:uFillTx/>
                <a:latin typeface="Lato"/>
                <a:ea typeface="+mn-ea"/>
                <a:cs typeface="+mn-cs"/>
              </a:rPr>
              <a:t>lower</a:t>
            </a:r>
            <a:r>
              <a:rPr kumimoji="0" lang="en-US" sz="2400" b="0" i="0" u="none" strike="noStrike" kern="1200" cap="none" spc="0" normalizeH="0" baseline="0" noProof="0" dirty="0">
                <a:ln>
                  <a:noFill/>
                </a:ln>
                <a:solidFill>
                  <a:srgbClr val="666666"/>
                </a:solidFill>
                <a:effectLst/>
                <a:uLnTx/>
                <a:uFillTx/>
                <a:latin typeface="Lato"/>
                <a:ea typeface="+mn-ea"/>
                <a:cs typeface="+mn-cs"/>
              </a:rPr>
              <a:t> rounded protrusion that functions as a surface for muscles to attach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66666"/>
              </a:solidFill>
              <a:effectLst/>
              <a:uLnTx/>
              <a:uFillTx/>
              <a:latin typeface="Lato"/>
              <a:ea typeface="+mn-ea"/>
              <a:cs typeface="+mn-cs"/>
            </a:endParaRPr>
          </a:p>
        </p:txBody>
      </p:sp>
    </p:spTree>
    <p:extLst>
      <p:ext uri="{BB962C8B-B14F-4D97-AF65-F5344CB8AC3E}">
        <p14:creationId xmlns:p14="http://schemas.microsoft.com/office/powerpoint/2010/main" val="1454382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91" y="127400"/>
            <a:ext cx="10515600" cy="530802"/>
          </a:xfrm>
        </p:spPr>
        <p:txBody>
          <a:bodyPr>
            <a:normAutofit fontScale="90000"/>
          </a:bodyPr>
          <a:lstStyle/>
          <a:p>
            <a:r>
              <a:rPr lang="en-US" b="1" dirty="0">
                <a:effectLst>
                  <a:outerShdw blurRad="38100" dist="38100" dir="2700000" algn="tl">
                    <a:srgbClr val="000000">
                      <a:alpha val="43137"/>
                    </a:srgbClr>
                  </a:outerShdw>
                </a:effectLst>
              </a:rPr>
              <a:t>Patella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2712" y="0"/>
            <a:ext cx="6648233" cy="6648233"/>
          </a:xfrm>
        </p:spPr>
      </p:pic>
      <p:pic>
        <p:nvPicPr>
          <p:cNvPr id="8194"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46238" b="5073"/>
          <a:stretch/>
        </p:blipFill>
        <p:spPr bwMode="auto">
          <a:xfrm>
            <a:off x="894916" y="2716234"/>
            <a:ext cx="3165511" cy="2506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t="4141" r="50589"/>
          <a:stretch/>
        </p:blipFill>
        <p:spPr bwMode="auto">
          <a:xfrm>
            <a:off x="3048143" y="4091473"/>
            <a:ext cx="2909311" cy="2530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83127" y="785602"/>
            <a:ext cx="488603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Fjalla One"/>
                <a:ea typeface="+mn-ea"/>
                <a:cs typeface="+mn-cs"/>
              </a:rPr>
              <a:t>The patella is known as the kneecap. It is categorized as a sesamoid bone, because it is embedded in a tendon. The patella is a thick, circular-triangular bone which articulates with the femur (thigh bone) and covers and protects the knee joint.</a:t>
            </a:r>
            <a:endParaRPr kumimoji="0" lang="en-US" sz="1800" b="0" i="0" u="none" strike="noStrike" kern="1200" cap="none" spc="0" normalizeH="0" baseline="0" noProof="0" dirty="0">
              <a:ln>
                <a:noFill/>
              </a:ln>
              <a:solidFill>
                <a:srgbClr val="3B3B3B"/>
              </a:solidFill>
              <a:effectLst/>
              <a:uLnTx/>
              <a:uFillTx/>
              <a:latin typeface="Fjalla One"/>
              <a:ea typeface="+mn-ea"/>
              <a:cs typeface="+mn-cs"/>
            </a:endParaRPr>
          </a:p>
        </p:txBody>
      </p:sp>
    </p:spTree>
    <p:extLst>
      <p:ext uri="{BB962C8B-B14F-4D97-AF65-F5344CB8AC3E}">
        <p14:creationId xmlns:p14="http://schemas.microsoft.com/office/powerpoint/2010/main" val="1042027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245296"/>
            <a:ext cx="11168743" cy="6369675"/>
          </a:xfrm>
          <a:prstGeom prst="rect">
            <a:avLst/>
          </a:prstGeom>
        </p:spPr>
      </p:pic>
    </p:spTree>
    <p:extLst>
      <p:ext uri="{BB962C8B-B14F-4D97-AF65-F5344CB8AC3E}">
        <p14:creationId xmlns:p14="http://schemas.microsoft.com/office/powerpoint/2010/main" val="4147108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6664" t="209" r="43806" b="752"/>
          <a:stretch/>
        </p:blipFill>
        <p:spPr>
          <a:xfrm>
            <a:off x="535709" y="365125"/>
            <a:ext cx="4414982" cy="6308437"/>
          </a:xfrm>
          <a:prstGeom prst="rect">
            <a:avLst/>
          </a:prstGeom>
        </p:spPr>
      </p:pic>
      <p:sp>
        <p:nvSpPr>
          <p:cNvPr id="3" name="Rectangle 2"/>
          <p:cNvSpPr/>
          <p:nvPr/>
        </p:nvSpPr>
        <p:spPr>
          <a:xfrm>
            <a:off x="4211782" y="5394036"/>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15901" y="1159162"/>
            <a:ext cx="914400" cy="1186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581237" y="2170544"/>
            <a:ext cx="914400" cy="1186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813299" y="2995251"/>
            <a:ext cx="914400" cy="1186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813299" y="365125"/>
            <a:ext cx="627928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Fjalla One"/>
                <a:ea typeface="+mn-ea"/>
                <a:cs typeface="+mn-cs"/>
              </a:rPr>
              <a:t>THE TIBIA (SHIN BONE) AND FIBULA</a:t>
            </a:r>
          </a:p>
        </p:txBody>
      </p:sp>
      <p:sp>
        <p:nvSpPr>
          <p:cNvPr id="9" name="Rectangle 8"/>
          <p:cNvSpPr/>
          <p:nvPr/>
        </p:nvSpPr>
        <p:spPr>
          <a:xfrm>
            <a:off x="4950691" y="949900"/>
            <a:ext cx="6096000" cy="92333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Fjalla One"/>
                <a:ea typeface="+mn-ea"/>
                <a:cs typeface="+mn-cs"/>
              </a:rPr>
              <a:t>The TIBIA has 3 structures that you need to know. </a:t>
            </a:r>
            <a:br>
              <a:rPr kumimoji="0" lang="en-US" sz="1800" b="0" i="0" u="none" strike="noStrike" kern="1200" cap="none" spc="0" normalizeH="0" baseline="0" noProof="0" dirty="0">
                <a:ln>
                  <a:noFill/>
                </a:ln>
                <a:solidFill>
                  <a:srgbClr val="3B3B3B"/>
                </a:solidFill>
                <a:effectLst/>
                <a:uLnTx/>
                <a:uFillTx/>
                <a:latin typeface="Fjalla One"/>
                <a:ea typeface="+mn-ea"/>
                <a:cs typeface="+mn-cs"/>
              </a:rPr>
            </a:br>
            <a:r>
              <a:rPr kumimoji="0" lang="en-US" sz="1800" b="0" i="0" u="none" strike="noStrike" kern="1200" cap="none" spc="0" normalizeH="0" baseline="0" noProof="0" dirty="0">
                <a:ln>
                  <a:noFill/>
                </a:ln>
                <a:solidFill>
                  <a:srgbClr val="3B3B3B"/>
                </a:solidFill>
                <a:effectLst/>
                <a:uLnTx/>
                <a:uFillTx/>
                <a:latin typeface="Fjalla One"/>
                <a:ea typeface="+mn-ea"/>
                <a:cs typeface="+mn-cs"/>
              </a:rPr>
              <a:t>1) The Medial Condyle   2) The Lateral Condyle   3) Medial Malleolus</a:t>
            </a:r>
          </a:p>
        </p:txBody>
      </p:sp>
      <p:sp>
        <p:nvSpPr>
          <p:cNvPr id="10" name="Rectangle 9"/>
          <p:cNvSpPr/>
          <p:nvPr/>
        </p:nvSpPr>
        <p:spPr>
          <a:xfrm>
            <a:off x="5893377" y="2094902"/>
            <a:ext cx="5016499"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52525"/>
                </a:solidFill>
                <a:effectLst/>
                <a:uLnTx/>
                <a:uFillTx/>
                <a:latin typeface="Lato"/>
                <a:ea typeface="+mn-ea"/>
                <a:cs typeface="+mn-cs"/>
              </a:rPr>
              <a:t>​The </a:t>
            </a:r>
            <a:r>
              <a:rPr kumimoji="0" lang="en-US" sz="2800" b="1" i="0" u="none" strike="noStrike" kern="1200" cap="none" spc="0" normalizeH="0" baseline="0" noProof="0" dirty="0">
                <a:ln>
                  <a:noFill/>
                </a:ln>
                <a:solidFill>
                  <a:srgbClr val="252525"/>
                </a:solidFill>
                <a:effectLst/>
                <a:uLnTx/>
                <a:uFillTx/>
                <a:latin typeface="Lato"/>
                <a:ea typeface="+mn-ea"/>
                <a:cs typeface="+mn-cs"/>
              </a:rPr>
              <a:t>Medial and the Lateral Condyles</a:t>
            </a:r>
            <a:r>
              <a:rPr kumimoji="0" lang="en-US" sz="2800" b="0" i="0" u="none" strike="noStrike" kern="1200" cap="none" spc="0" normalizeH="0" baseline="0" noProof="0" dirty="0">
                <a:ln>
                  <a:noFill/>
                </a:ln>
                <a:solidFill>
                  <a:srgbClr val="252525"/>
                </a:solidFill>
                <a:effectLst/>
                <a:uLnTx/>
                <a:uFillTx/>
                <a:latin typeface="Lato"/>
                <a:ea typeface="+mn-ea"/>
                <a:cs typeface="+mn-cs"/>
              </a:rPr>
              <a:t> lie at the proximal portion of the tibia and join with the femur to form part of the knee joint. </a:t>
            </a:r>
            <a:br>
              <a:rPr kumimoji="0" lang="en-US" sz="2800" b="0" i="0" u="none" strike="noStrike" kern="1200" cap="none" spc="0" normalizeH="0" baseline="0" noProof="0" dirty="0">
                <a:ln>
                  <a:noFill/>
                </a:ln>
                <a:solidFill>
                  <a:srgbClr val="252525"/>
                </a:solidFill>
                <a:effectLst/>
                <a:uLnTx/>
                <a:uFillTx/>
                <a:latin typeface="Lato"/>
                <a:ea typeface="+mn-ea"/>
                <a:cs typeface="+mn-cs"/>
              </a:rPr>
            </a:br>
            <a:br>
              <a:rPr kumimoji="0" lang="en-US" sz="2800" b="0" i="0" u="none" strike="noStrike" kern="1200" cap="none" spc="0" normalizeH="0" baseline="0" noProof="0" dirty="0">
                <a:ln>
                  <a:noFill/>
                </a:ln>
                <a:solidFill>
                  <a:srgbClr val="252525"/>
                </a:solidFill>
                <a:effectLst/>
                <a:uLnTx/>
                <a:uFillTx/>
                <a:latin typeface="Lato"/>
                <a:ea typeface="+mn-ea"/>
                <a:cs typeface="+mn-cs"/>
              </a:rPr>
            </a:br>
            <a:r>
              <a:rPr kumimoji="0" lang="en-US" sz="2800" b="0" i="0" u="none" strike="noStrike" kern="1200" cap="none" spc="0" normalizeH="0" baseline="0" noProof="0" dirty="0">
                <a:ln>
                  <a:noFill/>
                </a:ln>
                <a:solidFill>
                  <a:srgbClr val="252525"/>
                </a:solidFill>
                <a:effectLst/>
                <a:uLnTx/>
                <a:uFillTx/>
                <a:latin typeface="Lato"/>
                <a:ea typeface="+mn-ea"/>
                <a:cs typeface="+mn-cs"/>
              </a:rPr>
              <a:t>The M</a:t>
            </a:r>
            <a:r>
              <a:rPr kumimoji="0" lang="en-US" sz="2800" b="1" i="0" u="none" strike="noStrike" kern="1200" cap="none" spc="0" normalizeH="0" baseline="0" noProof="0" dirty="0">
                <a:ln>
                  <a:noFill/>
                </a:ln>
                <a:solidFill>
                  <a:srgbClr val="252525"/>
                </a:solidFill>
                <a:effectLst/>
                <a:uLnTx/>
                <a:uFillTx/>
                <a:latin typeface="Lato"/>
                <a:ea typeface="+mn-ea"/>
                <a:cs typeface="+mn-cs"/>
              </a:rPr>
              <a:t>edial Malleolus</a:t>
            </a:r>
            <a:r>
              <a:rPr kumimoji="0" lang="en-US" sz="2800" b="0" i="0" u="none" strike="noStrike" kern="1200" cap="none" spc="0" normalizeH="0" baseline="0" noProof="0" dirty="0">
                <a:ln>
                  <a:noFill/>
                </a:ln>
                <a:solidFill>
                  <a:srgbClr val="666666"/>
                </a:solidFill>
                <a:effectLst/>
                <a:uLnTx/>
                <a:uFillTx/>
                <a:latin typeface="Lato"/>
                <a:ea typeface="+mn-ea"/>
                <a:cs typeface="+mn-cs"/>
              </a:rPr>
              <a:t> is the prominence on the inner side of the ankle. This can be felt through the skin.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02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933" b="32422"/>
          <a:stretch/>
        </p:blipFill>
        <p:spPr>
          <a:xfrm>
            <a:off x="6219824" y="10"/>
            <a:ext cx="5972175" cy="6857990"/>
          </a:xfrm>
          <a:prstGeom prst="rect">
            <a:avLst/>
          </a:prstGeom>
        </p:spPr>
      </p:pic>
      <p:sp>
        <p:nvSpPr>
          <p:cNvPr id="8"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9392"/>
            <a:ext cx="9139740" cy="6528608"/>
          </a:xfrm>
          <a:custGeom>
            <a:avLst/>
            <a:gdLst>
              <a:gd name="connsiteX0" fmla="*/ 0 w 9139740"/>
              <a:gd name="connsiteY0" fmla="*/ 0 h 6528608"/>
              <a:gd name="connsiteX1" fmla="*/ 4595524 w 9139740"/>
              <a:gd name="connsiteY1" fmla="*/ 0 h 6528608"/>
              <a:gd name="connsiteX2" fmla="*/ 5629354 w 9139740"/>
              <a:gd name="connsiteY2" fmla="*/ 0 h 6528608"/>
              <a:gd name="connsiteX3" fmla="*/ 6101023 w 9139740"/>
              <a:gd name="connsiteY3" fmla="*/ 0 h 6528608"/>
              <a:gd name="connsiteX4" fmla="*/ 9139740 w 9139740"/>
              <a:gd name="connsiteY4" fmla="*/ 6528607 h 6528608"/>
              <a:gd name="connsiteX5" fmla="*/ 8805223 w 9139740"/>
              <a:gd name="connsiteY5" fmla="*/ 6528607 h 6528608"/>
              <a:gd name="connsiteX6" fmla="*/ 8805223 w 9139740"/>
              <a:gd name="connsiteY6" fmla="*/ 6528608 h 6528608"/>
              <a:gd name="connsiteX7" fmla="*/ 2264861 w 9139740"/>
              <a:gd name="connsiteY7" fmla="*/ 6528608 h 6528608"/>
              <a:gd name="connsiteX8" fmla="*/ 2265091 w 9139740"/>
              <a:gd name="connsiteY8" fmla="*/ 6528115 h 6528608"/>
              <a:gd name="connsiteX9" fmla="*/ 464154 w 9139740"/>
              <a:gd name="connsiteY9" fmla="*/ 6528115 h 6528608"/>
              <a:gd name="connsiteX10" fmla="*/ 464154 w 9139740"/>
              <a:gd name="connsiteY10" fmla="*/ 6528608 h 6528608"/>
              <a:gd name="connsiteX11" fmla="*/ 0 w 9139740"/>
              <a:gd name="connsiteY11" fmla="*/ 6528608 h 65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39740" h="6528608">
                <a:moveTo>
                  <a:pt x="0" y="0"/>
                </a:moveTo>
                <a:lnTo>
                  <a:pt x="4595524" y="0"/>
                </a:lnTo>
                <a:lnTo>
                  <a:pt x="5629354" y="0"/>
                </a:lnTo>
                <a:lnTo>
                  <a:pt x="6101023" y="0"/>
                </a:lnTo>
                <a:lnTo>
                  <a:pt x="9139740" y="6528607"/>
                </a:lnTo>
                <a:lnTo>
                  <a:pt x="8805223" y="6528607"/>
                </a:lnTo>
                <a:lnTo>
                  <a:pt x="8805223" y="6528608"/>
                </a:lnTo>
                <a:lnTo>
                  <a:pt x="2264861" y="6528608"/>
                </a:lnTo>
                <a:lnTo>
                  <a:pt x="2265091" y="6528115"/>
                </a:lnTo>
                <a:lnTo>
                  <a:pt x="464154" y="6528115"/>
                </a:lnTo>
                <a:lnTo>
                  <a:pt x="464154" y="6528608"/>
                </a:lnTo>
                <a:lnTo>
                  <a:pt x="0" y="6528608"/>
                </a:lnTo>
                <a:close/>
              </a:path>
            </a:pathLst>
          </a:custGeom>
          <a:solidFill>
            <a:srgbClr val="F8C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5258"/>
            <a:ext cx="8887797" cy="6322742"/>
          </a:xfrm>
          <a:custGeom>
            <a:avLst/>
            <a:gdLst>
              <a:gd name="connsiteX0" fmla="*/ 852 w 8887797"/>
              <a:gd name="connsiteY0" fmla="*/ 0 h 6322742"/>
              <a:gd name="connsiteX1" fmla="*/ 4486873 w 8887797"/>
              <a:gd name="connsiteY1" fmla="*/ 0 h 6322742"/>
              <a:gd name="connsiteX2" fmla="*/ 5488103 w 8887797"/>
              <a:gd name="connsiteY2" fmla="*/ 0 h 6322742"/>
              <a:gd name="connsiteX3" fmla="*/ 5944899 w 8887797"/>
              <a:gd name="connsiteY3" fmla="*/ 0 h 6322742"/>
              <a:gd name="connsiteX4" fmla="*/ 8887797 w 8887797"/>
              <a:gd name="connsiteY4" fmla="*/ 6322741 h 6322742"/>
              <a:gd name="connsiteX5" fmla="*/ 8563828 w 8887797"/>
              <a:gd name="connsiteY5" fmla="*/ 6322741 h 6322742"/>
              <a:gd name="connsiteX6" fmla="*/ 8563828 w 8887797"/>
              <a:gd name="connsiteY6" fmla="*/ 6322742 h 6322742"/>
              <a:gd name="connsiteX7" fmla="*/ 2229703 w 8887797"/>
              <a:gd name="connsiteY7" fmla="*/ 6322742 h 6322742"/>
              <a:gd name="connsiteX8" fmla="*/ 2229925 w 8887797"/>
              <a:gd name="connsiteY8" fmla="*/ 6322264 h 6322742"/>
              <a:gd name="connsiteX9" fmla="*/ 485777 w 8887797"/>
              <a:gd name="connsiteY9" fmla="*/ 6322264 h 6322742"/>
              <a:gd name="connsiteX10" fmla="*/ 485777 w 8887797"/>
              <a:gd name="connsiteY10" fmla="*/ 6322742 h 6322742"/>
              <a:gd name="connsiteX11" fmla="*/ 0 w 8887797"/>
              <a:gd name="connsiteY11" fmla="*/ 6322742 h 6322742"/>
              <a:gd name="connsiteX12" fmla="*/ 0 w 8887797"/>
              <a:gd name="connsiteY12" fmla="*/ 488870 h 6322742"/>
              <a:gd name="connsiteX13" fmla="*/ 852 w 8887797"/>
              <a:gd name="connsiteY13" fmla="*/ 488870 h 632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87797" h="6322742">
                <a:moveTo>
                  <a:pt x="852" y="0"/>
                </a:moveTo>
                <a:lnTo>
                  <a:pt x="4486873" y="0"/>
                </a:lnTo>
                <a:lnTo>
                  <a:pt x="5488103" y="0"/>
                </a:lnTo>
                <a:lnTo>
                  <a:pt x="5944899" y="0"/>
                </a:lnTo>
                <a:lnTo>
                  <a:pt x="8887797" y="6322741"/>
                </a:lnTo>
                <a:lnTo>
                  <a:pt x="8563828" y="6322741"/>
                </a:lnTo>
                <a:lnTo>
                  <a:pt x="8563828" y="6322742"/>
                </a:lnTo>
                <a:lnTo>
                  <a:pt x="2229703" y="6322742"/>
                </a:lnTo>
                <a:lnTo>
                  <a:pt x="2229925" y="6322264"/>
                </a:lnTo>
                <a:lnTo>
                  <a:pt x="485777" y="6322264"/>
                </a:lnTo>
                <a:lnTo>
                  <a:pt x="485777" y="6322742"/>
                </a:lnTo>
                <a:lnTo>
                  <a:pt x="0" y="6322742"/>
                </a:lnTo>
                <a:lnTo>
                  <a:pt x="0" y="488870"/>
                </a:lnTo>
                <a:lnTo>
                  <a:pt x="852" y="488870"/>
                </a:lnTo>
                <a:close/>
              </a:path>
            </a:pathLst>
          </a:custGeom>
          <a:solidFill>
            <a:srgbClr val="62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804671" y="1543689"/>
            <a:ext cx="4748635" cy="909425"/>
          </a:xfrm>
        </p:spPr>
        <p:txBody>
          <a:bodyPr anchor="b">
            <a:normAutofit/>
          </a:bodyPr>
          <a:lstStyle/>
          <a:p>
            <a:pPr algn="l"/>
            <a:endParaRPr lang="en-US" sz="2000">
              <a:solidFill>
                <a:srgbClr val="FFFFFF"/>
              </a:solidFill>
            </a:endParaRPr>
          </a:p>
        </p:txBody>
      </p:sp>
      <p:pic>
        <p:nvPicPr>
          <p:cNvPr id="2050" name="Picture 2" descr="Image result for anatomy jo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16" y="906236"/>
            <a:ext cx="5716344" cy="5789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560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t="5173" r="2" b="12793"/>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069940" y="365124"/>
            <a:ext cx="6172200" cy="1828800"/>
          </a:xfrm>
        </p:spPr>
        <p:txBody>
          <a:bodyPr>
            <a:normAutofit/>
          </a:bodyPr>
          <a:lstStyle/>
          <a:p>
            <a:pPr>
              <a:lnSpc>
                <a:spcPct val="70000"/>
              </a:lnSpc>
            </a:pPr>
            <a:r>
              <a:rPr lang="en-US" sz="2400" b="1">
                <a:solidFill>
                  <a:schemeClr val="bg1"/>
                </a:solidFill>
                <a:effectLst>
                  <a:outerShdw blurRad="38100" dist="38100" dir="2700000" algn="tl">
                    <a:srgbClr val="000000">
                      <a:alpha val="43137"/>
                    </a:srgbClr>
                  </a:outerShdw>
                </a:effectLst>
              </a:rPr>
              <a:t>The Foot (Tarsus) has 5 Structures that You Need to Know.</a:t>
            </a:r>
            <a:br>
              <a:rPr lang="en-US" sz="2400" b="1">
                <a:solidFill>
                  <a:schemeClr val="bg1"/>
                </a:solidFill>
                <a:effectLst>
                  <a:outerShdw blurRad="38100" dist="38100" dir="2700000" algn="tl">
                    <a:srgbClr val="000000">
                      <a:alpha val="43137"/>
                    </a:srgbClr>
                  </a:outerShdw>
                </a:effectLst>
              </a:rPr>
            </a:br>
            <a:r>
              <a:rPr lang="en-US" sz="2400" b="1">
                <a:solidFill>
                  <a:schemeClr val="bg1"/>
                </a:solidFill>
                <a:effectLst>
                  <a:outerShdw blurRad="38100" dist="38100" dir="2700000" algn="tl">
                    <a:srgbClr val="000000">
                      <a:alpha val="43137"/>
                    </a:srgbClr>
                  </a:outerShdw>
                </a:effectLst>
              </a:rPr>
              <a:t>1) The Tarsals   2) The Calcaneus   3) The Talus  </a:t>
            </a:r>
            <a:br>
              <a:rPr lang="en-US" sz="2400" b="1">
                <a:solidFill>
                  <a:schemeClr val="bg1"/>
                </a:solidFill>
                <a:effectLst>
                  <a:outerShdw blurRad="38100" dist="38100" dir="2700000" algn="tl">
                    <a:srgbClr val="000000">
                      <a:alpha val="43137"/>
                    </a:srgbClr>
                  </a:outerShdw>
                </a:effectLst>
              </a:rPr>
            </a:br>
            <a:r>
              <a:rPr lang="en-US" sz="2400" b="1">
                <a:solidFill>
                  <a:schemeClr val="bg1"/>
                </a:solidFill>
                <a:effectLst>
                  <a:outerShdw blurRad="38100" dist="38100" dir="2700000" algn="tl">
                    <a:srgbClr val="000000">
                      <a:alpha val="43137"/>
                    </a:srgbClr>
                  </a:outerShdw>
                </a:effectLst>
              </a:rPr>
              <a:t>4) The Metatarsals   5) The Phalanges</a:t>
            </a:r>
            <a:br>
              <a:rPr lang="en-US" sz="2400" b="1">
                <a:solidFill>
                  <a:schemeClr val="bg1"/>
                </a:solidFill>
                <a:effectLst>
                  <a:outerShdw blurRad="38100" dist="38100" dir="2700000" algn="tl">
                    <a:srgbClr val="000000">
                      <a:alpha val="43137"/>
                    </a:srgbClr>
                  </a:outerShdw>
                </a:effectLst>
              </a:rPr>
            </a:br>
            <a:endParaRPr lang="en-US" sz="2400" b="1">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69940" y="2322576"/>
            <a:ext cx="6172200" cy="3858768"/>
          </a:xfrm>
        </p:spPr>
        <p:txBody>
          <a:bodyPr>
            <a:normAutofit lnSpcReduction="10000"/>
          </a:bodyPr>
          <a:lstStyle/>
          <a:p>
            <a:pPr marL="0" indent="0">
              <a:buNone/>
            </a:pPr>
            <a:br>
              <a:rPr lang="en-US" b="1" dirty="0">
                <a:solidFill>
                  <a:schemeClr val="bg1"/>
                </a:solidFill>
              </a:rPr>
            </a:br>
            <a:r>
              <a:rPr lang="en-US" b="1" dirty="0">
                <a:solidFill>
                  <a:schemeClr val="bg1"/>
                </a:solidFill>
              </a:rPr>
              <a:t>The Tarsals (General Term for the 7 "Foot Bones") </a:t>
            </a:r>
            <a:r>
              <a:rPr lang="en-US" dirty="0">
                <a:solidFill>
                  <a:schemeClr val="bg1"/>
                </a:solidFill>
              </a:rPr>
              <a:t>– The term tarsals refers to the 7 bones of the foot as a group. The tarsals are labeled numbers 1 - 7 in the photo. Each of these bones has a name. Don't worry though, you will only need to know the name of a 2 of these bones (the calcaneus (heel) bone and the talus (ankle).</a:t>
            </a:r>
          </a:p>
          <a:p>
            <a:endParaRPr lang="en-US" sz="2400" dirty="0">
              <a:solidFill>
                <a:schemeClr val="bg1"/>
              </a:solidFill>
            </a:endParaRPr>
          </a:p>
        </p:txBody>
      </p:sp>
    </p:spTree>
    <p:extLst>
      <p:ext uri="{BB962C8B-B14F-4D97-AF65-F5344CB8AC3E}">
        <p14:creationId xmlns:p14="http://schemas.microsoft.com/office/powerpoint/2010/main" val="61761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t="5173" r="2" b="12793"/>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069940" y="365124"/>
            <a:ext cx="6172200" cy="1828800"/>
          </a:xfrm>
        </p:spPr>
        <p:txBody>
          <a:bodyPr>
            <a:normAutofit/>
          </a:bodyPr>
          <a:lstStyle/>
          <a:p>
            <a:pPr>
              <a:lnSpc>
                <a:spcPct val="70000"/>
              </a:lnSpc>
            </a:pPr>
            <a:r>
              <a:rPr lang="en-US" sz="2400" b="1">
                <a:solidFill>
                  <a:schemeClr val="bg1"/>
                </a:solidFill>
                <a:effectLst>
                  <a:outerShdw blurRad="38100" dist="38100" dir="2700000" algn="tl">
                    <a:srgbClr val="000000">
                      <a:alpha val="43137"/>
                    </a:srgbClr>
                  </a:outerShdw>
                </a:effectLst>
              </a:rPr>
              <a:t>The Foot (Tarsus) has 5 Structures that You Need to Know.</a:t>
            </a:r>
            <a:br>
              <a:rPr lang="en-US" sz="2400" b="1">
                <a:solidFill>
                  <a:schemeClr val="bg1"/>
                </a:solidFill>
                <a:effectLst>
                  <a:outerShdw blurRad="38100" dist="38100" dir="2700000" algn="tl">
                    <a:srgbClr val="000000">
                      <a:alpha val="43137"/>
                    </a:srgbClr>
                  </a:outerShdw>
                </a:effectLst>
              </a:rPr>
            </a:br>
            <a:r>
              <a:rPr lang="en-US" sz="2400" b="1">
                <a:solidFill>
                  <a:schemeClr val="bg1"/>
                </a:solidFill>
                <a:effectLst>
                  <a:outerShdw blurRad="38100" dist="38100" dir="2700000" algn="tl">
                    <a:srgbClr val="000000">
                      <a:alpha val="43137"/>
                    </a:srgbClr>
                  </a:outerShdw>
                </a:effectLst>
              </a:rPr>
              <a:t>1) The Tarsals   2) The Calcaneus   3) The Talus  </a:t>
            </a:r>
            <a:br>
              <a:rPr lang="en-US" sz="2400" b="1">
                <a:solidFill>
                  <a:schemeClr val="bg1"/>
                </a:solidFill>
                <a:effectLst>
                  <a:outerShdw blurRad="38100" dist="38100" dir="2700000" algn="tl">
                    <a:srgbClr val="000000">
                      <a:alpha val="43137"/>
                    </a:srgbClr>
                  </a:outerShdw>
                </a:effectLst>
              </a:rPr>
            </a:br>
            <a:r>
              <a:rPr lang="en-US" sz="2400" b="1">
                <a:solidFill>
                  <a:schemeClr val="bg1"/>
                </a:solidFill>
                <a:effectLst>
                  <a:outerShdw blurRad="38100" dist="38100" dir="2700000" algn="tl">
                    <a:srgbClr val="000000">
                      <a:alpha val="43137"/>
                    </a:srgbClr>
                  </a:outerShdw>
                </a:effectLst>
              </a:rPr>
              <a:t>4) The Metatarsals   5) The Phalanges</a:t>
            </a:r>
            <a:br>
              <a:rPr lang="en-US" sz="2400" b="1">
                <a:solidFill>
                  <a:schemeClr val="bg1"/>
                </a:solidFill>
                <a:effectLst>
                  <a:outerShdw blurRad="38100" dist="38100" dir="2700000" algn="tl">
                    <a:srgbClr val="000000">
                      <a:alpha val="43137"/>
                    </a:srgbClr>
                  </a:outerShdw>
                </a:effectLst>
              </a:rPr>
            </a:br>
            <a:endParaRPr lang="en-US" sz="2400" b="1">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69940" y="2322576"/>
            <a:ext cx="6172200" cy="3858768"/>
          </a:xfrm>
        </p:spPr>
        <p:txBody>
          <a:bodyPr>
            <a:normAutofit fontScale="92500" lnSpcReduction="20000"/>
          </a:bodyPr>
          <a:lstStyle/>
          <a:p>
            <a:pPr marL="0" indent="0">
              <a:buNone/>
            </a:pPr>
            <a:br>
              <a:rPr lang="en-US" b="1" dirty="0">
                <a:solidFill>
                  <a:schemeClr val="bg1"/>
                </a:solidFill>
              </a:rPr>
            </a:br>
            <a:r>
              <a:rPr lang="en-US" b="1" dirty="0">
                <a:solidFill>
                  <a:schemeClr val="bg1"/>
                </a:solidFill>
              </a:rPr>
              <a:t>The Calcaneus (Heel Bone) - </a:t>
            </a:r>
            <a:r>
              <a:rPr lang="en-US" dirty="0">
                <a:solidFill>
                  <a:schemeClr val="bg1"/>
                </a:solidFill>
              </a:rPr>
              <a:t> The calcaneus is the bone that form the </a:t>
            </a:r>
            <a:r>
              <a:rPr lang="en-US" b="1" i="1" dirty="0">
                <a:solidFill>
                  <a:schemeClr val="bg1"/>
                </a:solidFill>
              </a:rPr>
              <a:t>heel</a:t>
            </a:r>
            <a:r>
              <a:rPr lang="en-US" i="1" dirty="0">
                <a:solidFill>
                  <a:schemeClr val="bg1"/>
                </a:solidFill>
              </a:rPr>
              <a:t> </a:t>
            </a:r>
            <a:r>
              <a:rPr lang="en-US" dirty="0">
                <a:solidFill>
                  <a:schemeClr val="bg1"/>
                </a:solidFill>
              </a:rPr>
              <a:t>portion of your foot. It is considered one of the tarsal bones of the foot and is labeled as #6 in the photo.  </a:t>
            </a:r>
          </a:p>
          <a:p>
            <a:pPr marL="0" indent="0">
              <a:buNone/>
            </a:pPr>
            <a:br>
              <a:rPr lang="en-US" dirty="0">
                <a:solidFill>
                  <a:schemeClr val="bg1"/>
                </a:solidFill>
              </a:rPr>
            </a:br>
            <a:r>
              <a:rPr lang="en-US" b="1" dirty="0">
                <a:solidFill>
                  <a:schemeClr val="bg1"/>
                </a:solidFill>
              </a:rPr>
              <a:t>The Talus (Ankle Bone) - </a:t>
            </a:r>
            <a:r>
              <a:rPr lang="en-US" dirty="0">
                <a:solidFill>
                  <a:schemeClr val="bg1"/>
                </a:solidFill>
              </a:rPr>
              <a:t> The talus is the bone that form the </a:t>
            </a:r>
            <a:r>
              <a:rPr lang="en-US" b="1" i="1" dirty="0">
                <a:solidFill>
                  <a:schemeClr val="bg1"/>
                </a:solidFill>
              </a:rPr>
              <a:t>ankle</a:t>
            </a:r>
            <a:r>
              <a:rPr lang="en-US" i="1" dirty="0">
                <a:solidFill>
                  <a:schemeClr val="bg1"/>
                </a:solidFill>
              </a:rPr>
              <a:t> </a:t>
            </a:r>
            <a:r>
              <a:rPr lang="en-US" dirty="0">
                <a:solidFill>
                  <a:schemeClr val="bg1"/>
                </a:solidFill>
              </a:rPr>
              <a:t>portion of your foot. It is considered one of the tarsal bones of the foot and is labeled as #7 in the photo.  </a:t>
            </a:r>
          </a:p>
          <a:p>
            <a:endParaRPr lang="en-US" sz="2400" dirty="0">
              <a:solidFill>
                <a:schemeClr val="bg1"/>
              </a:solidFill>
            </a:endParaRPr>
          </a:p>
        </p:txBody>
      </p:sp>
    </p:spTree>
    <p:extLst>
      <p:ext uri="{BB962C8B-B14F-4D97-AF65-F5344CB8AC3E}">
        <p14:creationId xmlns:p14="http://schemas.microsoft.com/office/powerpoint/2010/main" val="3790289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71153"/>
            <a:ext cx="12192000" cy="6586847"/>
          </a:xfrm>
          <a:prstGeom prst="rect">
            <a:avLst/>
          </a:prstGeom>
        </p:spPr>
      </p:pic>
      <p:sp>
        <p:nvSpPr>
          <p:cNvPr id="5" name="Rectangle 4"/>
          <p:cNvSpPr/>
          <p:nvPr/>
        </p:nvSpPr>
        <p:spPr>
          <a:xfrm>
            <a:off x="526472" y="4340145"/>
            <a:ext cx="6483927" cy="2308324"/>
          </a:xfrm>
          <a:prstGeom prst="rect">
            <a:avLst/>
          </a:prstGeom>
          <a:solidFill>
            <a:schemeClr val="tx1">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ato"/>
                <a:ea typeface="+mn-ea"/>
                <a:cs typeface="+mn-cs"/>
              </a:rPr>
              <a:t>The Metatarsals  - </a:t>
            </a:r>
            <a:r>
              <a:rPr kumimoji="0" lang="en-US" sz="1800" b="0" i="0" u="none" strike="noStrike" kern="1200" cap="none" spc="0" normalizeH="0" baseline="0" noProof="0" dirty="0">
                <a:ln>
                  <a:noFill/>
                </a:ln>
                <a:solidFill>
                  <a:prstClr val="white"/>
                </a:solidFill>
                <a:effectLst/>
                <a:uLnTx/>
                <a:uFillTx/>
                <a:latin typeface="Lato"/>
                <a:ea typeface="+mn-ea"/>
                <a:cs typeface="+mn-cs"/>
              </a:rPr>
              <a:t> The metatarsals are the 5 long bones that make up the front  (anterior) part of the foot. The metatarsals are anterior to the tarsals and posterior to the toe bones (phalanges).</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prstClr val="white"/>
                </a:solidFill>
                <a:effectLst/>
                <a:uLnTx/>
                <a:uFillTx/>
                <a:latin typeface="Lato"/>
                <a:ea typeface="+mn-ea"/>
                <a:cs typeface="+mn-cs"/>
              </a:rPr>
              <a:t>The</a:t>
            </a:r>
            <a:r>
              <a:rPr kumimoji="0" lang="en-US" sz="1800" b="0" i="0" u="none" strike="noStrike" kern="1200" cap="none" spc="0" normalizeH="0" baseline="0" noProof="0" dirty="0">
                <a:ln>
                  <a:noFill/>
                </a:ln>
                <a:solidFill>
                  <a:prstClr val="white"/>
                </a:solidFill>
                <a:effectLst/>
                <a:uLnTx/>
                <a:uFillTx/>
                <a:latin typeface="Lato"/>
                <a:ea typeface="+mn-ea"/>
                <a:cs typeface="+mn-cs"/>
              </a:rPr>
              <a:t> </a:t>
            </a:r>
            <a:r>
              <a:rPr kumimoji="0" lang="en-US" sz="1800" b="1" i="0" u="none" strike="noStrike" kern="1200" cap="none" spc="0" normalizeH="0" baseline="0" noProof="0" dirty="0">
                <a:ln>
                  <a:noFill/>
                </a:ln>
                <a:solidFill>
                  <a:prstClr val="white"/>
                </a:solidFill>
                <a:effectLst/>
                <a:uLnTx/>
                <a:uFillTx/>
                <a:latin typeface="Lato"/>
                <a:ea typeface="+mn-ea"/>
                <a:cs typeface="+mn-cs"/>
              </a:rPr>
              <a:t>Phalanges </a:t>
            </a:r>
            <a:r>
              <a:rPr kumimoji="0" lang="en-US" sz="1800" b="0" i="0" u="none" strike="noStrike" kern="1200" cap="none" spc="0" normalizeH="0" baseline="0" noProof="0" dirty="0">
                <a:ln>
                  <a:noFill/>
                </a:ln>
                <a:solidFill>
                  <a:prstClr val="white"/>
                </a:solidFill>
                <a:effectLst/>
                <a:uLnTx/>
                <a:uFillTx/>
                <a:latin typeface="Lato"/>
                <a:ea typeface="+mn-ea"/>
                <a:cs typeface="+mn-cs"/>
              </a:rPr>
              <a:t>– The phalanges are the bones of the toes. The big toe has 2 phalanges, while the other toes have 3 phalanges.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223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2291" y="365125"/>
            <a:ext cx="3761508" cy="1325563"/>
          </a:xfrm>
        </p:spPr>
        <p:txBody>
          <a:bodyPr/>
          <a:lstStyle/>
          <a:p>
            <a:r>
              <a:rPr lang="en-US" dirty="0"/>
              <a:t> The pectoral girdle </a:t>
            </a:r>
          </a:p>
        </p:txBody>
      </p:sp>
      <p:pic>
        <p:nvPicPr>
          <p:cNvPr id="3" name="Picture 2"/>
          <p:cNvPicPr>
            <a:picLocks noChangeAspect="1"/>
          </p:cNvPicPr>
          <p:nvPr/>
        </p:nvPicPr>
        <p:blipFill>
          <a:blip r:embed="rId2"/>
          <a:stretch>
            <a:fillRect/>
          </a:stretch>
        </p:blipFill>
        <p:spPr>
          <a:xfrm>
            <a:off x="416377" y="83128"/>
            <a:ext cx="6436921" cy="6798686"/>
          </a:xfrm>
          <a:prstGeom prst="rect">
            <a:avLst/>
          </a:prstGeom>
        </p:spPr>
      </p:pic>
      <p:sp>
        <p:nvSpPr>
          <p:cNvPr id="6" name="Content Placeholder 5"/>
          <p:cNvSpPr>
            <a:spLocks noGrp="1"/>
          </p:cNvSpPr>
          <p:nvPr>
            <p:ph idx="1"/>
          </p:nvPr>
        </p:nvSpPr>
        <p:spPr>
          <a:xfrm>
            <a:off x="7426036" y="2503055"/>
            <a:ext cx="3927764" cy="3673908"/>
          </a:xfrm>
        </p:spPr>
        <p:txBody>
          <a:bodyPr/>
          <a:lstStyle/>
          <a:p>
            <a:r>
              <a:rPr lang="en-US" dirty="0"/>
              <a:t> The pectoral girdle region of the skeleton consists of the following bones:</a:t>
            </a:r>
            <a:br>
              <a:rPr lang="en-US" dirty="0"/>
            </a:br>
            <a:r>
              <a:rPr lang="en-US" dirty="0"/>
              <a:t>1.  Clavicle (collar bone)</a:t>
            </a:r>
            <a:br>
              <a:rPr lang="en-US" dirty="0"/>
            </a:br>
            <a:r>
              <a:rPr lang="en-US" dirty="0"/>
              <a:t>2. Scapulae (shoulder                                                     blade)</a:t>
            </a:r>
          </a:p>
          <a:p>
            <a:endParaRPr lang="en-US" dirty="0"/>
          </a:p>
        </p:txBody>
      </p:sp>
    </p:spTree>
    <p:extLst>
      <p:ext uri="{BB962C8B-B14F-4D97-AF65-F5344CB8AC3E}">
        <p14:creationId xmlns:p14="http://schemas.microsoft.com/office/powerpoint/2010/main" val="3632953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14512" y="257175"/>
            <a:ext cx="8562975" cy="6343650"/>
          </a:xfrm>
          <a:prstGeom prst="rect">
            <a:avLst/>
          </a:prstGeom>
        </p:spPr>
      </p:pic>
    </p:spTree>
    <p:extLst>
      <p:ext uri="{BB962C8B-B14F-4D97-AF65-F5344CB8AC3E}">
        <p14:creationId xmlns:p14="http://schemas.microsoft.com/office/powerpoint/2010/main" val="1979379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93372" y="925313"/>
            <a:ext cx="9603921" cy="5755113"/>
          </a:xfrm>
          <a:prstGeom prst="rect">
            <a:avLst/>
          </a:prstGeom>
        </p:spPr>
      </p:pic>
      <p:sp>
        <p:nvSpPr>
          <p:cNvPr id="2" name="Title 1"/>
          <p:cNvSpPr>
            <a:spLocks noGrp="1"/>
          </p:cNvSpPr>
          <p:nvPr>
            <p:ph type="title"/>
          </p:nvPr>
        </p:nvSpPr>
        <p:spPr/>
        <p:txBody>
          <a:bodyPr/>
          <a:lstStyle/>
          <a:p>
            <a:r>
              <a:rPr lang="en-US" dirty="0"/>
              <a:t>The Scapulae</a:t>
            </a:r>
          </a:p>
        </p:txBody>
      </p:sp>
    </p:spTree>
    <p:extLst>
      <p:ext uri="{BB962C8B-B14F-4D97-AF65-F5344CB8AC3E}">
        <p14:creationId xmlns:p14="http://schemas.microsoft.com/office/powerpoint/2010/main" val="3015769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Scapula has 4  Structures You Need to Know.</a:t>
            </a:r>
          </a:p>
        </p:txBody>
      </p:sp>
      <p:sp>
        <p:nvSpPr>
          <p:cNvPr id="3" name="Content Placeholder 2"/>
          <p:cNvSpPr>
            <a:spLocks noGrp="1"/>
          </p:cNvSpPr>
          <p:nvPr>
            <p:ph idx="1"/>
          </p:nvPr>
        </p:nvSpPr>
        <p:spPr>
          <a:xfrm>
            <a:off x="838200" y="1825625"/>
            <a:ext cx="2819400" cy="4351338"/>
          </a:xfrm>
        </p:spPr>
        <p:txBody>
          <a:bodyPr>
            <a:normAutofit/>
          </a:bodyPr>
          <a:lstStyle/>
          <a:p>
            <a:pPr marL="0" indent="0">
              <a:buNone/>
            </a:pPr>
            <a:br>
              <a:rPr lang="en-US" dirty="0"/>
            </a:br>
            <a:r>
              <a:rPr lang="en-US" dirty="0"/>
              <a:t>​ 1) The Acromion Process </a:t>
            </a:r>
          </a:p>
          <a:p>
            <a:pPr marL="0" indent="0">
              <a:buNone/>
            </a:pPr>
            <a:r>
              <a:rPr lang="en-US" dirty="0"/>
              <a:t> 2) The Coracoid Process   </a:t>
            </a:r>
          </a:p>
          <a:p>
            <a:pPr marL="0" indent="0">
              <a:buNone/>
            </a:pPr>
            <a:r>
              <a:rPr lang="en-US" dirty="0"/>
              <a:t> 3) The Glenoid Cavity   </a:t>
            </a:r>
          </a:p>
          <a:p>
            <a:pPr marL="0" indent="0">
              <a:buNone/>
            </a:pPr>
            <a:r>
              <a:rPr lang="en-US" dirty="0"/>
              <a:t> 4) The Spine of the Scapula</a:t>
            </a:r>
          </a:p>
          <a:p>
            <a:endParaRPr lang="en-US" dirty="0"/>
          </a:p>
        </p:txBody>
      </p:sp>
      <p:pic>
        <p:nvPicPr>
          <p:cNvPr id="4" name="Picture 3"/>
          <p:cNvPicPr>
            <a:picLocks noChangeAspect="1"/>
          </p:cNvPicPr>
          <p:nvPr/>
        </p:nvPicPr>
        <p:blipFill>
          <a:blip r:embed="rId2"/>
          <a:stretch>
            <a:fillRect/>
          </a:stretch>
        </p:blipFill>
        <p:spPr>
          <a:xfrm>
            <a:off x="3444748" y="1690688"/>
            <a:ext cx="8586688" cy="5145540"/>
          </a:xfrm>
          <a:prstGeom prst="rect">
            <a:avLst/>
          </a:prstGeom>
        </p:spPr>
      </p:pic>
    </p:spTree>
    <p:extLst>
      <p:ext uri="{BB962C8B-B14F-4D97-AF65-F5344CB8AC3E}">
        <p14:creationId xmlns:p14="http://schemas.microsoft.com/office/powerpoint/2010/main" val="2699379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Scapula has 4  Structures You Need to Know.</a:t>
            </a:r>
          </a:p>
        </p:txBody>
      </p:sp>
      <p:pic>
        <p:nvPicPr>
          <p:cNvPr id="4" name="Picture 3"/>
          <p:cNvPicPr>
            <a:picLocks noChangeAspect="1"/>
          </p:cNvPicPr>
          <p:nvPr/>
        </p:nvPicPr>
        <p:blipFill>
          <a:blip r:embed="rId2"/>
          <a:stretch>
            <a:fillRect/>
          </a:stretch>
        </p:blipFill>
        <p:spPr>
          <a:xfrm>
            <a:off x="3444748" y="1690688"/>
            <a:ext cx="8586688" cy="5145540"/>
          </a:xfrm>
          <a:prstGeom prst="rect">
            <a:avLst/>
          </a:prstGeom>
        </p:spPr>
      </p:pic>
      <p:sp>
        <p:nvSpPr>
          <p:cNvPr id="8" name="Rectangle 7"/>
          <p:cNvSpPr/>
          <p:nvPr/>
        </p:nvSpPr>
        <p:spPr>
          <a:xfrm>
            <a:off x="396748" y="2413522"/>
            <a:ext cx="3048000"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666666"/>
                </a:solidFill>
                <a:effectLst/>
                <a:uLnTx/>
                <a:uFillTx/>
                <a:latin typeface="Lato"/>
                <a:ea typeface="+mn-ea"/>
                <a:cs typeface="+mn-cs"/>
              </a:rPr>
              <a:t>3. </a:t>
            </a:r>
            <a:r>
              <a:rPr kumimoji="0" lang="en-US" sz="1800" b="1" i="0" u="sng" strike="noStrike" kern="1200" cap="none" spc="0" normalizeH="0" baseline="0" noProof="0" dirty="0">
                <a:ln>
                  <a:noFill/>
                </a:ln>
                <a:solidFill>
                  <a:srgbClr val="666666"/>
                </a:solidFill>
                <a:effectLst/>
                <a:uLnTx/>
                <a:uFillTx/>
                <a:latin typeface="Lato"/>
                <a:ea typeface="+mn-ea"/>
                <a:cs typeface="+mn-cs"/>
              </a:rPr>
              <a:t>The Acromion Process</a:t>
            </a:r>
            <a:r>
              <a:rPr kumimoji="0" lang="en-US" sz="1800" b="0" i="0" u="none" strike="noStrike" kern="1200" cap="none" spc="0" normalizeH="0" baseline="0" noProof="0" dirty="0">
                <a:ln>
                  <a:noFill/>
                </a:ln>
                <a:solidFill>
                  <a:srgbClr val="666666"/>
                </a:solidFill>
                <a:effectLst/>
                <a:uLnTx/>
                <a:uFillTx/>
                <a:latin typeface="Lato"/>
                <a:ea typeface="+mn-ea"/>
                <a:cs typeface="+mn-cs"/>
              </a:rPr>
              <a:t> - The acromion process articulates with the clavicle (collar bone).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666666"/>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666666"/>
                </a:solidFill>
                <a:effectLst/>
                <a:uLnTx/>
                <a:uFillTx/>
                <a:latin typeface="Lato"/>
                <a:ea typeface="+mn-ea"/>
                <a:cs typeface="+mn-cs"/>
              </a:rPr>
              <a:t>4. The Coracoid Process</a:t>
            </a:r>
            <a:r>
              <a:rPr kumimoji="0" lang="en-US" sz="1800" b="0" i="0" u="none" strike="noStrike" kern="1200" cap="none" spc="0" normalizeH="0" baseline="0" noProof="0" dirty="0">
                <a:ln>
                  <a:noFill/>
                </a:ln>
                <a:solidFill>
                  <a:srgbClr val="666666"/>
                </a:solidFill>
                <a:effectLst/>
                <a:uLnTx/>
                <a:uFillTx/>
                <a:latin typeface="Lato"/>
                <a:ea typeface="+mn-ea"/>
                <a:cs typeface="+mn-cs"/>
              </a:rPr>
              <a:t> - The coracoid process looks like a bent finger sticking out. This surface attaches to the biceps (upper arm muscles).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666666"/>
              </a:solidFill>
              <a:effectLst/>
              <a:uLnTx/>
              <a:uFillTx/>
              <a:latin typeface="Lato"/>
              <a:ea typeface="+mn-ea"/>
              <a:cs typeface="+mn-cs"/>
            </a:endParaRPr>
          </a:p>
        </p:txBody>
      </p:sp>
    </p:spTree>
    <p:extLst>
      <p:ext uri="{BB962C8B-B14F-4D97-AF65-F5344CB8AC3E}">
        <p14:creationId xmlns:p14="http://schemas.microsoft.com/office/powerpoint/2010/main" val="2077224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389</Words>
  <Application>Microsoft Office PowerPoint</Application>
  <PresentationFormat>Widescreen</PresentationFormat>
  <Paragraphs>73</Paragraphs>
  <Slides>42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Calibri</vt:lpstr>
      <vt:lpstr>Calibri Light</vt:lpstr>
      <vt:lpstr>Fjalla One</vt:lpstr>
      <vt:lpstr>Lato</vt:lpstr>
      <vt:lpstr>Office Theme</vt:lpstr>
      <vt:lpstr>1_Office Theme</vt:lpstr>
      <vt:lpstr>The Appendicular Skeleton</vt:lpstr>
      <vt:lpstr>Regions of the Skeleton</vt:lpstr>
      <vt:lpstr>PowerPoint Presentation</vt:lpstr>
      <vt:lpstr>PowerPoint Presentation</vt:lpstr>
      <vt:lpstr> The pectoral girdle </vt:lpstr>
      <vt:lpstr>PowerPoint Presentation</vt:lpstr>
      <vt:lpstr>The Scapulae</vt:lpstr>
      <vt:lpstr>The Scapula has 4  Structures You Need to Know.</vt:lpstr>
      <vt:lpstr>The Scapula has 4  Structures You Need to Know.</vt:lpstr>
      <vt:lpstr>The Scapula has 4  Structures You Need to Know.</vt:lpstr>
      <vt:lpstr>PowerPoint Presentation</vt:lpstr>
      <vt:lpstr>The Anatomy of the Upper Extremities</vt:lpstr>
      <vt:lpstr>PowerPoint Presentation</vt:lpstr>
      <vt:lpstr>PowerPoint Presentation</vt:lpstr>
      <vt:lpstr>​ The Head   - The head of the humerus is the larger rounded part at the anterior end of the humerus. The head of the humerus articulates with the glenoid cavity of the scapula to form the shoulder joint. </vt:lpstr>
      <vt:lpstr>PowerPoint Presentation</vt:lpstr>
      <vt:lpstr>PowerPoint Presentation</vt:lpstr>
      <vt:lpstr>PowerPoint Presentation</vt:lpstr>
      <vt:lpstr>PowerPoint Presentation</vt:lpstr>
      <vt:lpstr>PowerPoint Presentation</vt:lpstr>
      <vt:lpstr>The Kiwi Bird</vt:lpstr>
      <vt:lpstr>PowerPoint Presentation</vt:lpstr>
      <vt:lpstr> The ULNA has 3 structures that you need to know. ​ 1) The Olecranal Process   2) The Coronoid Process 3) The Trochlear Notch.  </vt:lpstr>
      <vt:lpstr> The ULNA has 3 structures that you need to know. ​ 1) The Olecranal Process   2) The Coronoid Process 3) The Trochlear Notch.  </vt:lpstr>
      <vt:lpstr> The ULNA has 3 structures that you need to know. ​ 1) The Olecranal Process   2) The Coronoid Process 3) The Trochlear Notch.  </vt:lpstr>
      <vt:lpstr> The ULNA has 3 structures that you need to know. ​ 1) The Olecranal Process   2) The Coronoid Process 3) The Trochlear Notch.  </vt:lpstr>
      <vt:lpstr> The ULNA has 3 structures that you need to know. ​ 1) The Olecranal Process   2) The Coronoid Process 3) The Trochlear Notch.  </vt:lpstr>
      <vt:lpstr>PowerPoint Presentation</vt:lpstr>
      <vt:lpstr>PowerPoint Presentation</vt:lpstr>
      <vt:lpstr>PowerPoint Presentation</vt:lpstr>
      <vt:lpstr>Coxal (Hip) Bone Lateral View</vt:lpstr>
      <vt:lpstr>PowerPoint Presentation</vt:lpstr>
      <vt:lpstr>PowerPoint Presentation</vt:lpstr>
      <vt:lpstr>The FEMUR Has 7 Structures You Need To Know. 1) Head   2) Neck   3) Greater Trochanter  4) Lesser Trochanter   5) Medial Condyle   6) Lateral Condyle   7) Linea Aspera  </vt:lpstr>
      <vt:lpstr>The FEMUR Has 7 Structures You Need To Know. 1) Head   2) Neck   3) Greater Trochanter  4) Lesser Trochanter   5) Medial Condyle   6) Lateral Condyle   7) Linea Aspera  </vt:lpstr>
      <vt:lpstr>The FEMUR Has 7 Structures You Need To Know. 1) Head   2) Neck   3) Greater Trochanter  4) Lesser Trochanter   5) Medial Condyle   6) Lateral Condyle   7) Linea Aspera  </vt:lpstr>
      <vt:lpstr>Patella</vt:lpstr>
      <vt:lpstr>PowerPoint Presentation</vt:lpstr>
      <vt:lpstr>PowerPoint Presentation</vt:lpstr>
      <vt:lpstr>The Foot (Tarsus) has 5 Structures that You Need to Know. 1) The Tarsals   2) The Calcaneus   3) The Talus   4) The Metatarsals   5) The Phalanges </vt:lpstr>
      <vt:lpstr>The Foot (Tarsus) has 5 Structures that You Need to Know. 1) The Tarsals   2) The Calcaneus   3) The Talus   4) The Metatarsals   5) The Phalanges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Appendicular Skeleton</dc:title>
  <dc:creator>Cynthia Anderson</dc:creator>
  <cp:lastModifiedBy>Cynthia Anderson</cp:lastModifiedBy>
  <cp:revision>3</cp:revision>
  <dcterms:created xsi:type="dcterms:W3CDTF">2019-09-13T19:41:57Z</dcterms:created>
  <dcterms:modified xsi:type="dcterms:W3CDTF">2019-09-14T03:14:44Z</dcterms:modified>
</cp:coreProperties>
</file>