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8" r:id="rId4"/>
    <p:sldId id="279" r:id="rId5"/>
    <p:sldId id="257" r:id="rId6"/>
    <p:sldId id="280" r:id="rId7"/>
    <p:sldId id="259" r:id="rId8"/>
    <p:sldId id="260" r:id="rId9"/>
    <p:sldId id="261" r:id="rId10"/>
    <p:sldId id="262" r:id="rId11"/>
    <p:sldId id="263" r:id="rId12"/>
    <p:sldId id="282" r:id="rId13"/>
    <p:sldId id="283" r:id="rId14"/>
    <p:sldId id="284" r:id="rId15"/>
    <p:sldId id="281" r:id="rId16"/>
    <p:sldId id="264" r:id="rId17"/>
    <p:sldId id="266" r:id="rId18"/>
    <p:sldId id="267" r:id="rId19"/>
    <p:sldId id="268" r:id="rId20"/>
    <p:sldId id="275" r:id="rId21"/>
    <p:sldId id="276" r:id="rId22"/>
    <p:sldId id="269" r:id="rId23"/>
    <p:sldId id="270" r:id="rId24"/>
    <p:sldId id="271" r:id="rId25"/>
    <p:sldId id="272" r:id="rId26"/>
    <p:sldId id="27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370F4-BCCD-44EB-B50E-34BB44EE2F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596B150-FB21-41AE-8414-3759B874B8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55C8F0-E599-44B6-8B7B-E8E97D6AB046}"/>
              </a:ext>
            </a:extLst>
          </p:cNvPr>
          <p:cNvSpPr>
            <a:spLocks noGrp="1"/>
          </p:cNvSpPr>
          <p:nvPr>
            <p:ph type="dt" sz="half" idx="10"/>
          </p:nvPr>
        </p:nvSpPr>
        <p:spPr/>
        <p:txBody>
          <a:bodyPr/>
          <a:lstStyle/>
          <a:p>
            <a:fld id="{5EE7144D-E643-437B-93E6-D914B6DDB55B}" type="datetimeFigureOut">
              <a:rPr lang="en-US" smtClean="0"/>
              <a:t>2/26/2020</a:t>
            </a:fld>
            <a:endParaRPr lang="en-US"/>
          </a:p>
        </p:txBody>
      </p:sp>
      <p:sp>
        <p:nvSpPr>
          <p:cNvPr id="5" name="Footer Placeholder 4">
            <a:extLst>
              <a:ext uri="{FF2B5EF4-FFF2-40B4-BE49-F238E27FC236}">
                <a16:creationId xmlns:a16="http://schemas.microsoft.com/office/drawing/2014/main" id="{AF171573-8451-4B5B-B418-99CA683FD1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1C0511-C5F9-4EEF-A3AA-B4850D02FBDA}"/>
              </a:ext>
            </a:extLst>
          </p:cNvPr>
          <p:cNvSpPr>
            <a:spLocks noGrp="1"/>
          </p:cNvSpPr>
          <p:nvPr>
            <p:ph type="sldNum" sz="quarter" idx="12"/>
          </p:nvPr>
        </p:nvSpPr>
        <p:spPr/>
        <p:txBody>
          <a:bodyPr/>
          <a:lstStyle/>
          <a:p>
            <a:fld id="{CB12A9DE-E082-46F5-99EE-86FBB58FC54F}" type="slidenum">
              <a:rPr lang="en-US" smtClean="0"/>
              <a:t>‹#›</a:t>
            </a:fld>
            <a:endParaRPr lang="en-US"/>
          </a:p>
        </p:txBody>
      </p:sp>
    </p:spTree>
    <p:extLst>
      <p:ext uri="{BB962C8B-B14F-4D97-AF65-F5344CB8AC3E}">
        <p14:creationId xmlns:p14="http://schemas.microsoft.com/office/powerpoint/2010/main" val="3483966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7594D-BBA9-4C40-BA9A-9379EE1EAE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82D027-111E-4715-BB6A-38D2BB32F5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0119DD-5D77-4CB4-86C6-74A50B307798}"/>
              </a:ext>
            </a:extLst>
          </p:cNvPr>
          <p:cNvSpPr>
            <a:spLocks noGrp="1"/>
          </p:cNvSpPr>
          <p:nvPr>
            <p:ph type="dt" sz="half" idx="10"/>
          </p:nvPr>
        </p:nvSpPr>
        <p:spPr/>
        <p:txBody>
          <a:bodyPr/>
          <a:lstStyle/>
          <a:p>
            <a:fld id="{5EE7144D-E643-437B-93E6-D914B6DDB55B}" type="datetimeFigureOut">
              <a:rPr lang="en-US" smtClean="0"/>
              <a:t>2/26/2020</a:t>
            </a:fld>
            <a:endParaRPr lang="en-US"/>
          </a:p>
        </p:txBody>
      </p:sp>
      <p:sp>
        <p:nvSpPr>
          <p:cNvPr id="5" name="Footer Placeholder 4">
            <a:extLst>
              <a:ext uri="{FF2B5EF4-FFF2-40B4-BE49-F238E27FC236}">
                <a16:creationId xmlns:a16="http://schemas.microsoft.com/office/drawing/2014/main" id="{37560C61-0DF8-43FC-83AF-9B770867F0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BAEA06-312C-4ED3-92AC-46774559FD53}"/>
              </a:ext>
            </a:extLst>
          </p:cNvPr>
          <p:cNvSpPr>
            <a:spLocks noGrp="1"/>
          </p:cNvSpPr>
          <p:nvPr>
            <p:ph type="sldNum" sz="quarter" idx="12"/>
          </p:nvPr>
        </p:nvSpPr>
        <p:spPr/>
        <p:txBody>
          <a:bodyPr/>
          <a:lstStyle/>
          <a:p>
            <a:fld id="{CB12A9DE-E082-46F5-99EE-86FBB58FC54F}" type="slidenum">
              <a:rPr lang="en-US" smtClean="0"/>
              <a:t>‹#›</a:t>
            </a:fld>
            <a:endParaRPr lang="en-US"/>
          </a:p>
        </p:txBody>
      </p:sp>
    </p:spTree>
    <p:extLst>
      <p:ext uri="{BB962C8B-B14F-4D97-AF65-F5344CB8AC3E}">
        <p14:creationId xmlns:p14="http://schemas.microsoft.com/office/powerpoint/2010/main" val="2064714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5159A0-D045-4689-AF1E-D7A921BCE86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4966CDD-B9CE-4919-A020-BB295E6F64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2B0BFF-44A8-4D24-A4E0-7CF45E1A2DCC}"/>
              </a:ext>
            </a:extLst>
          </p:cNvPr>
          <p:cNvSpPr>
            <a:spLocks noGrp="1"/>
          </p:cNvSpPr>
          <p:nvPr>
            <p:ph type="dt" sz="half" idx="10"/>
          </p:nvPr>
        </p:nvSpPr>
        <p:spPr/>
        <p:txBody>
          <a:bodyPr/>
          <a:lstStyle/>
          <a:p>
            <a:fld id="{5EE7144D-E643-437B-93E6-D914B6DDB55B}" type="datetimeFigureOut">
              <a:rPr lang="en-US" smtClean="0"/>
              <a:t>2/26/2020</a:t>
            </a:fld>
            <a:endParaRPr lang="en-US"/>
          </a:p>
        </p:txBody>
      </p:sp>
      <p:sp>
        <p:nvSpPr>
          <p:cNvPr id="5" name="Footer Placeholder 4">
            <a:extLst>
              <a:ext uri="{FF2B5EF4-FFF2-40B4-BE49-F238E27FC236}">
                <a16:creationId xmlns:a16="http://schemas.microsoft.com/office/drawing/2014/main" id="{B152D787-099C-4227-A71D-37B72EE700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7AEFD8-1BB3-4C85-9AB8-F63BDA635532}"/>
              </a:ext>
            </a:extLst>
          </p:cNvPr>
          <p:cNvSpPr>
            <a:spLocks noGrp="1"/>
          </p:cNvSpPr>
          <p:nvPr>
            <p:ph type="sldNum" sz="quarter" idx="12"/>
          </p:nvPr>
        </p:nvSpPr>
        <p:spPr/>
        <p:txBody>
          <a:bodyPr/>
          <a:lstStyle/>
          <a:p>
            <a:fld id="{CB12A9DE-E082-46F5-99EE-86FBB58FC54F}" type="slidenum">
              <a:rPr lang="en-US" smtClean="0"/>
              <a:t>‹#›</a:t>
            </a:fld>
            <a:endParaRPr lang="en-US"/>
          </a:p>
        </p:txBody>
      </p:sp>
    </p:spTree>
    <p:extLst>
      <p:ext uri="{BB962C8B-B14F-4D97-AF65-F5344CB8AC3E}">
        <p14:creationId xmlns:p14="http://schemas.microsoft.com/office/powerpoint/2010/main" val="3202852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6417E-B203-49CF-8B41-A18E483768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E4474B-90A4-4E81-831C-3C67E35920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5AAD68-3C40-45BF-BD98-5A05604E8592}"/>
              </a:ext>
            </a:extLst>
          </p:cNvPr>
          <p:cNvSpPr>
            <a:spLocks noGrp="1"/>
          </p:cNvSpPr>
          <p:nvPr>
            <p:ph type="dt" sz="half" idx="10"/>
          </p:nvPr>
        </p:nvSpPr>
        <p:spPr/>
        <p:txBody>
          <a:bodyPr/>
          <a:lstStyle/>
          <a:p>
            <a:fld id="{5EE7144D-E643-437B-93E6-D914B6DDB55B}" type="datetimeFigureOut">
              <a:rPr lang="en-US" smtClean="0"/>
              <a:t>2/26/2020</a:t>
            </a:fld>
            <a:endParaRPr lang="en-US"/>
          </a:p>
        </p:txBody>
      </p:sp>
      <p:sp>
        <p:nvSpPr>
          <p:cNvPr id="5" name="Footer Placeholder 4">
            <a:extLst>
              <a:ext uri="{FF2B5EF4-FFF2-40B4-BE49-F238E27FC236}">
                <a16:creationId xmlns:a16="http://schemas.microsoft.com/office/drawing/2014/main" id="{B54163AC-9555-4285-9ED2-FCF1A72EF1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4A58C6-0286-44B0-85D0-75365BBE7EB7}"/>
              </a:ext>
            </a:extLst>
          </p:cNvPr>
          <p:cNvSpPr>
            <a:spLocks noGrp="1"/>
          </p:cNvSpPr>
          <p:nvPr>
            <p:ph type="sldNum" sz="quarter" idx="12"/>
          </p:nvPr>
        </p:nvSpPr>
        <p:spPr/>
        <p:txBody>
          <a:bodyPr/>
          <a:lstStyle/>
          <a:p>
            <a:fld id="{CB12A9DE-E082-46F5-99EE-86FBB58FC54F}" type="slidenum">
              <a:rPr lang="en-US" smtClean="0"/>
              <a:t>‹#›</a:t>
            </a:fld>
            <a:endParaRPr lang="en-US"/>
          </a:p>
        </p:txBody>
      </p:sp>
    </p:spTree>
    <p:extLst>
      <p:ext uri="{BB962C8B-B14F-4D97-AF65-F5344CB8AC3E}">
        <p14:creationId xmlns:p14="http://schemas.microsoft.com/office/powerpoint/2010/main" val="1558820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BF091-5692-4006-85CB-541E14AB50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46E6401-E733-449B-AE29-D352F888E8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2BA0B8-9E2D-405D-BB74-53BF778F296D}"/>
              </a:ext>
            </a:extLst>
          </p:cNvPr>
          <p:cNvSpPr>
            <a:spLocks noGrp="1"/>
          </p:cNvSpPr>
          <p:nvPr>
            <p:ph type="dt" sz="half" idx="10"/>
          </p:nvPr>
        </p:nvSpPr>
        <p:spPr/>
        <p:txBody>
          <a:bodyPr/>
          <a:lstStyle/>
          <a:p>
            <a:fld id="{5EE7144D-E643-437B-93E6-D914B6DDB55B}" type="datetimeFigureOut">
              <a:rPr lang="en-US" smtClean="0"/>
              <a:t>2/26/2020</a:t>
            </a:fld>
            <a:endParaRPr lang="en-US"/>
          </a:p>
        </p:txBody>
      </p:sp>
      <p:sp>
        <p:nvSpPr>
          <p:cNvPr id="5" name="Footer Placeholder 4">
            <a:extLst>
              <a:ext uri="{FF2B5EF4-FFF2-40B4-BE49-F238E27FC236}">
                <a16:creationId xmlns:a16="http://schemas.microsoft.com/office/drawing/2014/main" id="{F6C79BCA-BF91-4D98-86D9-6887ACD3D6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DA5BB7-19C6-4849-8A8A-FC027A69CA1E}"/>
              </a:ext>
            </a:extLst>
          </p:cNvPr>
          <p:cNvSpPr>
            <a:spLocks noGrp="1"/>
          </p:cNvSpPr>
          <p:nvPr>
            <p:ph type="sldNum" sz="quarter" idx="12"/>
          </p:nvPr>
        </p:nvSpPr>
        <p:spPr/>
        <p:txBody>
          <a:bodyPr/>
          <a:lstStyle/>
          <a:p>
            <a:fld id="{CB12A9DE-E082-46F5-99EE-86FBB58FC54F}" type="slidenum">
              <a:rPr lang="en-US" smtClean="0"/>
              <a:t>‹#›</a:t>
            </a:fld>
            <a:endParaRPr lang="en-US"/>
          </a:p>
        </p:txBody>
      </p:sp>
    </p:spTree>
    <p:extLst>
      <p:ext uri="{BB962C8B-B14F-4D97-AF65-F5344CB8AC3E}">
        <p14:creationId xmlns:p14="http://schemas.microsoft.com/office/powerpoint/2010/main" val="357579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77B57-B2D6-404E-BE08-367A1541A8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12B6C-3BD9-4454-812F-937D32B018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3A3EBD4-E2D2-4AAB-B052-0648995A43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E946020-CA2F-4E50-AC86-230B02EC3036}"/>
              </a:ext>
            </a:extLst>
          </p:cNvPr>
          <p:cNvSpPr>
            <a:spLocks noGrp="1"/>
          </p:cNvSpPr>
          <p:nvPr>
            <p:ph type="dt" sz="half" idx="10"/>
          </p:nvPr>
        </p:nvSpPr>
        <p:spPr/>
        <p:txBody>
          <a:bodyPr/>
          <a:lstStyle/>
          <a:p>
            <a:fld id="{5EE7144D-E643-437B-93E6-D914B6DDB55B}" type="datetimeFigureOut">
              <a:rPr lang="en-US" smtClean="0"/>
              <a:t>2/26/2020</a:t>
            </a:fld>
            <a:endParaRPr lang="en-US"/>
          </a:p>
        </p:txBody>
      </p:sp>
      <p:sp>
        <p:nvSpPr>
          <p:cNvPr id="6" name="Footer Placeholder 5">
            <a:extLst>
              <a:ext uri="{FF2B5EF4-FFF2-40B4-BE49-F238E27FC236}">
                <a16:creationId xmlns:a16="http://schemas.microsoft.com/office/drawing/2014/main" id="{8368FBC9-5545-465F-B802-7A9DD6F931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B27C73-DD1F-4E34-BACF-7D23338E9BFC}"/>
              </a:ext>
            </a:extLst>
          </p:cNvPr>
          <p:cNvSpPr>
            <a:spLocks noGrp="1"/>
          </p:cNvSpPr>
          <p:nvPr>
            <p:ph type="sldNum" sz="quarter" idx="12"/>
          </p:nvPr>
        </p:nvSpPr>
        <p:spPr/>
        <p:txBody>
          <a:bodyPr/>
          <a:lstStyle/>
          <a:p>
            <a:fld id="{CB12A9DE-E082-46F5-99EE-86FBB58FC54F}" type="slidenum">
              <a:rPr lang="en-US" smtClean="0"/>
              <a:t>‹#›</a:t>
            </a:fld>
            <a:endParaRPr lang="en-US"/>
          </a:p>
        </p:txBody>
      </p:sp>
    </p:spTree>
    <p:extLst>
      <p:ext uri="{BB962C8B-B14F-4D97-AF65-F5344CB8AC3E}">
        <p14:creationId xmlns:p14="http://schemas.microsoft.com/office/powerpoint/2010/main" val="1720721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0B4C5-9051-4339-A2B0-18FD2B0AEE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F5BBB8-BF8F-473A-B776-20ACAB5120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6BCDB4-161B-4D1E-8B7B-C4AE4CFC56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F51F4F-3E69-4DBC-823B-86E8B10BF4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E10A7C-23B5-43A5-98C0-E5E2940F9E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0C11F6-5569-4DD8-842F-A0D1F6B2CEE9}"/>
              </a:ext>
            </a:extLst>
          </p:cNvPr>
          <p:cNvSpPr>
            <a:spLocks noGrp="1"/>
          </p:cNvSpPr>
          <p:nvPr>
            <p:ph type="dt" sz="half" idx="10"/>
          </p:nvPr>
        </p:nvSpPr>
        <p:spPr/>
        <p:txBody>
          <a:bodyPr/>
          <a:lstStyle/>
          <a:p>
            <a:fld id="{5EE7144D-E643-437B-93E6-D914B6DDB55B}" type="datetimeFigureOut">
              <a:rPr lang="en-US" smtClean="0"/>
              <a:t>2/26/2020</a:t>
            </a:fld>
            <a:endParaRPr lang="en-US"/>
          </a:p>
        </p:txBody>
      </p:sp>
      <p:sp>
        <p:nvSpPr>
          <p:cNvPr id="8" name="Footer Placeholder 7">
            <a:extLst>
              <a:ext uri="{FF2B5EF4-FFF2-40B4-BE49-F238E27FC236}">
                <a16:creationId xmlns:a16="http://schemas.microsoft.com/office/drawing/2014/main" id="{0FF0F523-8920-48C4-A0D2-CA18A90C29B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57957F-3F17-4AE3-90AE-42C8FAB2DA61}"/>
              </a:ext>
            </a:extLst>
          </p:cNvPr>
          <p:cNvSpPr>
            <a:spLocks noGrp="1"/>
          </p:cNvSpPr>
          <p:nvPr>
            <p:ph type="sldNum" sz="quarter" idx="12"/>
          </p:nvPr>
        </p:nvSpPr>
        <p:spPr/>
        <p:txBody>
          <a:bodyPr/>
          <a:lstStyle/>
          <a:p>
            <a:fld id="{CB12A9DE-E082-46F5-99EE-86FBB58FC54F}" type="slidenum">
              <a:rPr lang="en-US" smtClean="0"/>
              <a:t>‹#›</a:t>
            </a:fld>
            <a:endParaRPr lang="en-US"/>
          </a:p>
        </p:txBody>
      </p:sp>
    </p:spTree>
    <p:extLst>
      <p:ext uri="{BB962C8B-B14F-4D97-AF65-F5344CB8AC3E}">
        <p14:creationId xmlns:p14="http://schemas.microsoft.com/office/powerpoint/2010/main" val="2413758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83763-63F5-4DD0-B349-5829DDA067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3A9D6E2-94FC-43BF-8BC0-C6FF658DA718}"/>
              </a:ext>
            </a:extLst>
          </p:cNvPr>
          <p:cNvSpPr>
            <a:spLocks noGrp="1"/>
          </p:cNvSpPr>
          <p:nvPr>
            <p:ph type="dt" sz="half" idx="10"/>
          </p:nvPr>
        </p:nvSpPr>
        <p:spPr/>
        <p:txBody>
          <a:bodyPr/>
          <a:lstStyle/>
          <a:p>
            <a:fld id="{5EE7144D-E643-437B-93E6-D914B6DDB55B}" type="datetimeFigureOut">
              <a:rPr lang="en-US" smtClean="0"/>
              <a:t>2/26/2020</a:t>
            </a:fld>
            <a:endParaRPr lang="en-US"/>
          </a:p>
        </p:txBody>
      </p:sp>
      <p:sp>
        <p:nvSpPr>
          <p:cNvPr id="4" name="Footer Placeholder 3">
            <a:extLst>
              <a:ext uri="{FF2B5EF4-FFF2-40B4-BE49-F238E27FC236}">
                <a16:creationId xmlns:a16="http://schemas.microsoft.com/office/drawing/2014/main" id="{851FC990-99D7-499A-ADD3-CF8E1A3143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F62547-48A3-4A1B-8AE0-1DA8649036B5}"/>
              </a:ext>
            </a:extLst>
          </p:cNvPr>
          <p:cNvSpPr>
            <a:spLocks noGrp="1"/>
          </p:cNvSpPr>
          <p:nvPr>
            <p:ph type="sldNum" sz="quarter" idx="12"/>
          </p:nvPr>
        </p:nvSpPr>
        <p:spPr/>
        <p:txBody>
          <a:bodyPr/>
          <a:lstStyle/>
          <a:p>
            <a:fld id="{CB12A9DE-E082-46F5-99EE-86FBB58FC54F}" type="slidenum">
              <a:rPr lang="en-US" smtClean="0"/>
              <a:t>‹#›</a:t>
            </a:fld>
            <a:endParaRPr lang="en-US"/>
          </a:p>
        </p:txBody>
      </p:sp>
    </p:spTree>
    <p:extLst>
      <p:ext uri="{BB962C8B-B14F-4D97-AF65-F5344CB8AC3E}">
        <p14:creationId xmlns:p14="http://schemas.microsoft.com/office/powerpoint/2010/main" val="4217975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7509AC-6504-4EC3-A036-BD0FD14B1DF4}"/>
              </a:ext>
            </a:extLst>
          </p:cNvPr>
          <p:cNvSpPr>
            <a:spLocks noGrp="1"/>
          </p:cNvSpPr>
          <p:nvPr>
            <p:ph type="dt" sz="half" idx="10"/>
          </p:nvPr>
        </p:nvSpPr>
        <p:spPr/>
        <p:txBody>
          <a:bodyPr/>
          <a:lstStyle/>
          <a:p>
            <a:fld id="{5EE7144D-E643-437B-93E6-D914B6DDB55B}" type="datetimeFigureOut">
              <a:rPr lang="en-US" smtClean="0"/>
              <a:t>2/26/2020</a:t>
            </a:fld>
            <a:endParaRPr lang="en-US"/>
          </a:p>
        </p:txBody>
      </p:sp>
      <p:sp>
        <p:nvSpPr>
          <p:cNvPr id="3" name="Footer Placeholder 2">
            <a:extLst>
              <a:ext uri="{FF2B5EF4-FFF2-40B4-BE49-F238E27FC236}">
                <a16:creationId xmlns:a16="http://schemas.microsoft.com/office/drawing/2014/main" id="{37DA4810-AEB5-40BE-BD2C-1D575E1787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898EC8C-5697-4710-828B-DE2E9825DF67}"/>
              </a:ext>
            </a:extLst>
          </p:cNvPr>
          <p:cNvSpPr>
            <a:spLocks noGrp="1"/>
          </p:cNvSpPr>
          <p:nvPr>
            <p:ph type="sldNum" sz="quarter" idx="12"/>
          </p:nvPr>
        </p:nvSpPr>
        <p:spPr/>
        <p:txBody>
          <a:bodyPr/>
          <a:lstStyle/>
          <a:p>
            <a:fld id="{CB12A9DE-E082-46F5-99EE-86FBB58FC54F}" type="slidenum">
              <a:rPr lang="en-US" smtClean="0"/>
              <a:t>‹#›</a:t>
            </a:fld>
            <a:endParaRPr lang="en-US"/>
          </a:p>
        </p:txBody>
      </p:sp>
    </p:spTree>
    <p:extLst>
      <p:ext uri="{BB962C8B-B14F-4D97-AF65-F5344CB8AC3E}">
        <p14:creationId xmlns:p14="http://schemas.microsoft.com/office/powerpoint/2010/main" val="2548651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4C63D-79F9-425F-BB4A-789E32F596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7338E8A-C5D9-42B7-923F-96CBF322D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B31EED-A98B-4F07-90F5-170EDA53BF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D5FD94-F8D8-404D-8A60-DE952A9132EC}"/>
              </a:ext>
            </a:extLst>
          </p:cNvPr>
          <p:cNvSpPr>
            <a:spLocks noGrp="1"/>
          </p:cNvSpPr>
          <p:nvPr>
            <p:ph type="dt" sz="half" idx="10"/>
          </p:nvPr>
        </p:nvSpPr>
        <p:spPr/>
        <p:txBody>
          <a:bodyPr/>
          <a:lstStyle/>
          <a:p>
            <a:fld id="{5EE7144D-E643-437B-93E6-D914B6DDB55B}" type="datetimeFigureOut">
              <a:rPr lang="en-US" smtClean="0"/>
              <a:t>2/26/2020</a:t>
            </a:fld>
            <a:endParaRPr lang="en-US"/>
          </a:p>
        </p:txBody>
      </p:sp>
      <p:sp>
        <p:nvSpPr>
          <p:cNvPr id="6" name="Footer Placeholder 5">
            <a:extLst>
              <a:ext uri="{FF2B5EF4-FFF2-40B4-BE49-F238E27FC236}">
                <a16:creationId xmlns:a16="http://schemas.microsoft.com/office/drawing/2014/main" id="{3ACE74DD-DA1C-42E1-9585-C788870387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2464B7-5611-4899-8439-DF33DCDEDFA0}"/>
              </a:ext>
            </a:extLst>
          </p:cNvPr>
          <p:cNvSpPr>
            <a:spLocks noGrp="1"/>
          </p:cNvSpPr>
          <p:nvPr>
            <p:ph type="sldNum" sz="quarter" idx="12"/>
          </p:nvPr>
        </p:nvSpPr>
        <p:spPr/>
        <p:txBody>
          <a:bodyPr/>
          <a:lstStyle/>
          <a:p>
            <a:fld id="{CB12A9DE-E082-46F5-99EE-86FBB58FC54F}" type="slidenum">
              <a:rPr lang="en-US" smtClean="0"/>
              <a:t>‹#›</a:t>
            </a:fld>
            <a:endParaRPr lang="en-US"/>
          </a:p>
        </p:txBody>
      </p:sp>
    </p:spTree>
    <p:extLst>
      <p:ext uri="{BB962C8B-B14F-4D97-AF65-F5344CB8AC3E}">
        <p14:creationId xmlns:p14="http://schemas.microsoft.com/office/powerpoint/2010/main" val="2373548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51C11-4039-4379-9600-A15A37390A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14AEB7-FB51-4B61-B1B8-33098C5E6D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7B8407A-6B32-4D2E-959C-FB9A3DEF0B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639C27-5AD3-4A7E-966E-1168F1D71F27}"/>
              </a:ext>
            </a:extLst>
          </p:cNvPr>
          <p:cNvSpPr>
            <a:spLocks noGrp="1"/>
          </p:cNvSpPr>
          <p:nvPr>
            <p:ph type="dt" sz="half" idx="10"/>
          </p:nvPr>
        </p:nvSpPr>
        <p:spPr/>
        <p:txBody>
          <a:bodyPr/>
          <a:lstStyle/>
          <a:p>
            <a:fld id="{5EE7144D-E643-437B-93E6-D914B6DDB55B}" type="datetimeFigureOut">
              <a:rPr lang="en-US" smtClean="0"/>
              <a:t>2/26/2020</a:t>
            </a:fld>
            <a:endParaRPr lang="en-US"/>
          </a:p>
        </p:txBody>
      </p:sp>
      <p:sp>
        <p:nvSpPr>
          <p:cNvPr id="6" name="Footer Placeholder 5">
            <a:extLst>
              <a:ext uri="{FF2B5EF4-FFF2-40B4-BE49-F238E27FC236}">
                <a16:creationId xmlns:a16="http://schemas.microsoft.com/office/drawing/2014/main" id="{9C8E2CD3-A0AC-440F-970D-6FCFBC80BB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A0C143-2076-4C0E-B4A5-039C07A88420}"/>
              </a:ext>
            </a:extLst>
          </p:cNvPr>
          <p:cNvSpPr>
            <a:spLocks noGrp="1"/>
          </p:cNvSpPr>
          <p:nvPr>
            <p:ph type="sldNum" sz="quarter" idx="12"/>
          </p:nvPr>
        </p:nvSpPr>
        <p:spPr/>
        <p:txBody>
          <a:bodyPr/>
          <a:lstStyle/>
          <a:p>
            <a:fld id="{CB12A9DE-E082-46F5-99EE-86FBB58FC54F}" type="slidenum">
              <a:rPr lang="en-US" smtClean="0"/>
              <a:t>‹#›</a:t>
            </a:fld>
            <a:endParaRPr lang="en-US"/>
          </a:p>
        </p:txBody>
      </p:sp>
    </p:spTree>
    <p:extLst>
      <p:ext uri="{BB962C8B-B14F-4D97-AF65-F5344CB8AC3E}">
        <p14:creationId xmlns:p14="http://schemas.microsoft.com/office/powerpoint/2010/main" val="2944262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B2A54D-F920-4FC1-AB7F-D2D170CCEF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B21094-8263-4EF6-8ABA-0D0F21849E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9DCE39-FD03-48DC-9666-51F5222734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E7144D-E643-437B-93E6-D914B6DDB55B}" type="datetimeFigureOut">
              <a:rPr lang="en-US" smtClean="0"/>
              <a:t>2/26/2020</a:t>
            </a:fld>
            <a:endParaRPr lang="en-US"/>
          </a:p>
        </p:txBody>
      </p:sp>
      <p:sp>
        <p:nvSpPr>
          <p:cNvPr id="5" name="Footer Placeholder 4">
            <a:extLst>
              <a:ext uri="{FF2B5EF4-FFF2-40B4-BE49-F238E27FC236}">
                <a16:creationId xmlns:a16="http://schemas.microsoft.com/office/drawing/2014/main" id="{4947A8C7-2DFE-4F93-B618-2AF725703E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79467F9-31CC-4EE6-B581-5F732D5389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12A9DE-E082-46F5-99EE-86FBB58FC54F}" type="slidenum">
              <a:rPr lang="en-US" smtClean="0"/>
              <a:t>‹#›</a:t>
            </a:fld>
            <a:endParaRPr lang="en-US"/>
          </a:p>
        </p:txBody>
      </p:sp>
    </p:spTree>
    <p:extLst>
      <p:ext uri="{BB962C8B-B14F-4D97-AF65-F5344CB8AC3E}">
        <p14:creationId xmlns:p14="http://schemas.microsoft.com/office/powerpoint/2010/main" val="1629567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AF2EA-0D77-4B29-8AEC-9AC5CC6D31DD}"/>
              </a:ext>
            </a:extLst>
          </p:cNvPr>
          <p:cNvSpPr>
            <a:spLocks noGrp="1"/>
          </p:cNvSpPr>
          <p:nvPr>
            <p:ph type="ctrTitle"/>
          </p:nvPr>
        </p:nvSpPr>
        <p:spPr/>
        <p:txBody>
          <a:bodyPr>
            <a:normAutofit/>
          </a:bodyPr>
          <a:lstStyle/>
          <a:p>
            <a:r>
              <a:rPr lang="en-US" b="1" dirty="0"/>
              <a:t>Heart Rate Response to </a:t>
            </a:r>
            <a:br>
              <a:rPr lang="en-US" b="1" dirty="0"/>
            </a:br>
            <a:r>
              <a:rPr lang="en-US" b="1" dirty="0"/>
              <a:t>Baroreceptor Feedback</a:t>
            </a:r>
            <a:endParaRPr lang="en-US" dirty="0"/>
          </a:p>
        </p:txBody>
      </p:sp>
    </p:spTree>
    <p:extLst>
      <p:ext uri="{BB962C8B-B14F-4D97-AF65-F5344CB8AC3E}">
        <p14:creationId xmlns:p14="http://schemas.microsoft.com/office/powerpoint/2010/main" val="30818224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FB984-EDA1-4E17-A95C-7ED79A736973}"/>
              </a:ext>
            </a:extLst>
          </p:cNvPr>
          <p:cNvSpPr>
            <a:spLocks noGrp="1"/>
          </p:cNvSpPr>
          <p:nvPr>
            <p:ph type="title"/>
          </p:nvPr>
        </p:nvSpPr>
        <p:spPr/>
        <p:txBody>
          <a:bodyPr>
            <a:normAutofit/>
          </a:bodyPr>
          <a:lstStyle/>
          <a:p>
            <a:pPr lvl="0" eaLnBrk="0" fontAlgn="base" hangingPunct="0">
              <a:lnSpc>
                <a:spcPct val="100000"/>
              </a:lnSpc>
              <a:spcAft>
                <a:spcPct val="0"/>
              </a:spcAft>
              <a:tabLst>
                <a:tab pos="228600" algn="l"/>
              </a:tabLst>
            </a:pPr>
            <a:r>
              <a:rPr lang="en-US" alt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MATERIALS</a:t>
            </a:r>
            <a:endParaRPr lang="en-US" dirty="0"/>
          </a:p>
        </p:txBody>
      </p:sp>
      <p:graphicFrame>
        <p:nvGraphicFramePr>
          <p:cNvPr id="4" name="Content Placeholder 3">
            <a:extLst>
              <a:ext uri="{FF2B5EF4-FFF2-40B4-BE49-F238E27FC236}">
                <a16:creationId xmlns:a16="http://schemas.microsoft.com/office/drawing/2014/main" id="{25F0254E-7DF9-41D5-9998-E0D4C52EF294}"/>
              </a:ext>
            </a:extLst>
          </p:cNvPr>
          <p:cNvGraphicFramePr>
            <a:graphicFrameLocks noGrp="1"/>
          </p:cNvGraphicFramePr>
          <p:nvPr>
            <p:ph idx="1"/>
            <p:extLst>
              <p:ext uri="{D42A27DB-BD31-4B8C-83A1-F6EECF244321}">
                <p14:modId xmlns:p14="http://schemas.microsoft.com/office/powerpoint/2010/main" val="878325706"/>
              </p:ext>
            </p:extLst>
          </p:nvPr>
        </p:nvGraphicFramePr>
        <p:xfrm>
          <a:off x="731520" y="1216152"/>
          <a:ext cx="10826496" cy="4910328"/>
        </p:xfrm>
        <a:graphic>
          <a:graphicData uri="http://schemas.openxmlformats.org/drawingml/2006/table">
            <a:tbl>
              <a:tblPr>
                <a:tableStyleId>{5C22544A-7EE6-4342-B048-85BDC9FD1C3A}</a:tableStyleId>
              </a:tblPr>
              <a:tblGrid>
                <a:gridCol w="3831336">
                  <a:extLst>
                    <a:ext uri="{9D8B030D-6E8A-4147-A177-3AD203B41FA5}">
                      <a16:colId xmlns:a16="http://schemas.microsoft.com/office/drawing/2014/main" val="2186071971"/>
                    </a:ext>
                  </a:extLst>
                </a:gridCol>
                <a:gridCol w="6995160">
                  <a:extLst>
                    <a:ext uri="{9D8B030D-6E8A-4147-A177-3AD203B41FA5}">
                      <a16:colId xmlns:a16="http://schemas.microsoft.com/office/drawing/2014/main" val="1235538086"/>
                    </a:ext>
                  </a:extLst>
                </a:gridCol>
              </a:tblGrid>
              <a:tr h="1636776">
                <a:tc>
                  <a:txBody>
                    <a:bodyPr/>
                    <a:lstStyle/>
                    <a:p>
                      <a:pPr marL="347345" marR="0" algn="just" hangingPunct="0">
                        <a:lnSpc>
                          <a:spcPts val="1200"/>
                        </a:lnSpc>
                        <a:spcBef>
                          <a:spcPts val="0"/>
                        </a:spcBef>
                        <a:spcAft>
                          <a:spcPts val="0"/>
                        </a:spcAft>
                      </a:pPr>
                      <a:endParaRPr lang="en-US" sz="3200" dirty="0">
                        <a:effectLst/>
                      </a:endParaRPr>
                    </a:p>
                    <a:p>
                      <a:pPr marL="347345" marR="0" algn="just" hangingPunct="0">
                        <a:lnSpc>
                          <a:spcPts val="1200"/>
                        </a:lnSpc>
                        <a:spcBef>
                          <a:spcPts val="0"/>
                        </a:spcBef>
                        <a:spcAft>
                          <a:spcPts val="0"/>
                        </a:spcAft>
                      </a:pPr>
                      <a:endParaRPr lang="en-US" sz="3200" dirty="0">
                        <a:effectLst/>
                      </a:endParaRPr>
                    </a:p>
                    <a:p>
                      <a:pPr marL="347345" marR="0" algn="just" hangingPunct="0">
                        <a:lnSpc>
                          <a:spcPts val="1200"/>
                        </a:lnSpc>
                        <a:spcBef>
                          <a:spcPts val="0"/>
                        </a:spcBef>
                        <a:spcAft>
                          <a:spcPts val="0"/>
                        </a:spcAft>
                      </a:pPr>
                      <a:endParaRPr lang="en-US" sz="3200" dirty="0">
                        <a:effectLst/>
                      </a:endParaRPr>
                    </a:p>
                    <a:p>
                      <a:pPr marL="347345" marR="0" algn="just" hangingPunct="0">
                        <a:lnSpc>
                          <a:spcPts val="1200"/>
                        </a:lnSpc>
                        <a:spcBef>
                          <a:spcPts val="0"/>
                        </a:spcBef>
                        <a:spcAft>
                          <a:spcPts val="0"/>
                        </a:spcAft>
                      </a:pPr>
                      <a:r>
                        <a:rPr lang="en-US" sz="3200" dirty="0">
                          <a:effectLst/>
                        </a:rPr>
                        <a:t>Computer</a:t>
                      </a:r>
                      <a:endParaRPr lang="en-US" sz="3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50800" marR="50800" marT="0" marB="0"/>
                </a:tc>
                <a:tc>
                  <a:txBody>
                    <a:bodyPr/>
                    <a:lstStyle/>
                    <a:p>
                      <a:pPr marL="228600" marR="0" algn="just" hangingPunct="0">
                        <a:lnSpc>
                          <a:spcPts val="1200"/>
                        </a:lnSpc>
                        <a:spcBef>
                          <a:spcPts val="0"/>
                        </a:spcBef>
                        <a:spcAft>
                          <a:spcPts val="0"/>
                        </a:spcAft>
                      </a:pPr>
                      <a:endParaRPr lang="en-US" sz="3200" dirty="0">
                        <a:effectLst/>
                      </a:endParaRPr>
                    </a:p>
                    <a:p>
                      <a:pPr marL="228600" marR="0" algn="just" hangingPunct="0">
                        <a:lnSpc>
                          <a:spcPts val="1200"/>
                        </a:lnSpc>
                        <a:spcBef>
                          <a:spcPts val="0"/>
                        </a:spcBef>
                        <a:spcAft>
                          <a:spcPts val="0"/>
                        </a:spcAft>
                      </a:pPr>
                      <a:endParaRPr lang="en-US" sz="3200" dirty="0">
                        <a:effectLst/>
                      </a:endParaRPr>
                    </a:p>
                    <a:p>
                      <a:pPr marL="228600" marR="0" algn="just" hangingPunct="0">
                        <a:lnSpc>
                          <a:spcPts val="1200"/>
                        </a:lnSpc>
                        <a:spcBef>
                          <a:spcPts val="0"/>
                        </a:spcBef>
                        <a:spcAft>
                          <a:spcPts val="0"/>
                        </a:spcAft>
                      </a:pPr>
                      <a:endParaRPr lang="en-US" sz="3200" dirty="0">
                        <a:effectLst/>
                      </a:endParaRPr>
                    </a:p>
                    <a:p>
                      <a:pPr marL="228600" marR="0" algn="just" hangingPunct="0">
                        <a:lnSpc>
                          <a:spcPts val="1200"/>
                        </a:lnSpc>
                        <a:spcBef>
                          <a:spcPts val="0"/>
                        </a:spcBef>
                        <a:spcAft>
                          <a:spcPts val="0"/>
                        </a:spcAft>
                      </a:pPr>
                      <a:r>
                        <a:rPr lang="en-US" sz="3200" dirty="0">
                          <a:effectLst/>
                        </a:rPr>
                        <a:t>Vernier Hand-Grip Heart Rate Monitor .</a:t>
                      </a:r>
                    </a:p>
                    <a:p>
                      <a:pPr marL="228600" marR="0" algn="just" hangingPunct="0">
                        <a:lnSpc>
                          <a:spcPts val="1200"/>
                        </a:lnSpc>
                        <a:spcBef>
                          <a:spcPts val="0"/>
                        </a:spcBef>
                        <a:spcAft>
                          <a:spcPts val="0"/>
                        </a:spcAft>
                      </a:pPr>
                      <a:endParaRPr lang="en-US" sz="3200" dirty="0">
                        <a:effectLst/>
                      </a:endParaRPr>
                    </a:p>
                    <a:p>
                      <a:pPr marL="228600" marR="0" algn="just" hangingPunct="0">
                        <a:lnSpc>
                          <a:spcPts val="1200"/>
                        </a:lnSpc>
                        <a:spcBef>
                          <a:spcPts val="0"/>
                        </a:spcBef>
                        <a:spcAft>
                          <a:spcPts val="0"/>
                        </a:spcAft>
                      </a:pPr>
                      <a:endParaRPr lang="en-US" sz="3200" dirty="0">
                        <a:effectLst/>
                      </a:endParaRPr>
                    </a:p>
                    <a:p>
                      <a:pPr marL="228600" marR="0" algn="just" hangingPunct="0">
                        <a:lnSpc>
                          <a:spcPts val="1200"/>
                        </a:lnSpc>
                        <a:spcBef>
                          <a:spcPts val="0"/>
                        </a:spcBef>
                        <a:spcAft>
                          <a:spcPts val="0"/>
                        </a:spcAft>
                      </a:pPr>
                      <a:endParaRPr lang="en-US" sz="3200" dirty="0">
                        <a:effectLst/>
                      </a:endParaRPr>
                    </a:p>
                    <a:p>
                      <a:pPr marL="228600" marR="0" algn="just" hangingPunct="0">
                        <a:lnSpc>
                          <a:spcPts val="1200"/>
                        </a:lnSpc>
                        <a:spcBef>
                          <a:spcPts val="0"/>
                        </a:spcBef>
                        <a:spcAft>
                          <a:spcPts val="0"/>
                        </a:spcAft>
                      </a:pPr>
                      <a:r>
                        <a:rPr lang="en-US" sz="3200" dirty="0">
                          <a:effectLst/>
                        </a:rPr>
                        <a:t>or</a:t>
                      </a:r>
                      <a:endParaRPr lang="en-US" sz="3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50800" marR="50800" marT="0" marB="0"/>
                </a:tc>
                <a:extLst>
                  <a:ext uri="{0D108BD9-81ED-4DB2-BD59-A6C34878D82A}">
                    <a16:rowId xmlns:a16="http://schemas.microsoft.com/office/drawing/2014/main" val="3990173607"/>
                  </a:ext>
                </a:extLst>
              </a:tr>
              <a:tr h="1636776">
                <a:tc>
                  <a:txBody>
                    <a:bodyPr/>
                    <a:lstStyle/>
                    <a:p>
                      <a:pPr marL="347345" marR="0" algn="just" hangingPunct="0">
                        <a:lnSpc>
                          <a:spcPts val="1200"/>
                        </a:lnSpc>
                        <a:spcBef>
                          <a:spcPts val="0"/>
                        </a:spcBef>
                        <a:spcAft>
                          <a:spcPts val="0"/>
                        </a:spcAft>
                      </a:pPr>
                      <a:endParaRPr lang="en-US" sz="3200" dirty="0">
                        <a:effectLst/>
                      </a:endParaRPr>
                    </a:p>
                    <a:p>
                      <a:pPr marL="347345" marR="0" algn="just" hangingPunct="0">
                        <a:lnSpc>
                          <a:spcPts val="1200"/>
                        </a:lnSpc>
                        <a:spcBef>
                          <a:spcPts val="0"/>
                        </a:spcBef>
                        <a:spcAft>
                          <a:spcPts val="0"/>
                        </a:spcAft>
                      </a:pPr>
                      <a:endParaRPr lang="en-US" sz="3200" dirty="0">
                        <a:effectLst/>
                      </a:endParaRPr>
                    </a:p>
                    <a:p>
                      <a:pPr marL="347345" marR="0" algn="just" hangingPunct="0">
                        <a:lnSpc>
                          <a:spcPts val="1200"/>
                        </a:lnSpc>
                        <a:spcBef>
                          <a:spcPts val="0"/>
                        </a:spcBef>
                        <a:spcAft>
                          <a:spcPts val="0"/>
                        </a:spcAft>
                      </a:pPr>
                      <a:r>
                        <a:rPr lang="en-US" sz="3200" dirty="0">
                          <a:effectLst/>
                        </a:rPr>
                        <a:t>Vernier computer </a:t>
                      </a:r>
                    </a:p>
                    <a:p>
                      <a:pPr marL="347345" marR="0" algn="just" hangingPunct="0">
                        <a:lnSpc>
                          <a:spcPts val="1200"/>
                        </a:lnSpc>
                        <a:spcBef>
                          <a:spcPts val="0"/>
                        </a:spcBef>
                        <a:spcAft>
                          <a:spcPts val="0"/>
                        </a:spcAft>
                      </a:pPr>
                      <a:endParaRPr lang="en-US" sz="3200" dirty="0">
                        <a:effectLst/>
                      </a:endParaRPr>
                    </a:p>
                    <a:p>
                      <a:pPr marL="347345" marR="0" algn="just" hangingPunct="0">
                        <a:lnSpc>
                          <a:spcPts val="1200"/>
                        </a:lnSpc>
                        <a:spcBef>
                          <a:spcPts val="0"/>
                        </a:spcBef>
                        <a:spcAft>
                          <a:spcPts val="0"/>
                        </a:spcAft>
                      </a:pPr>
                      <a:endParaRPr lang="en-US" sz="3200" dirty="0">
                        <a:effectLst/>
                      </a:endParaRPr>
                    </a:p>
                    <a:p>
                      <a:pPr marL="347345" marR="0" algn="just" hangingPunct="0">
                        <a:lnSpc>
                          <a:spcPts val="1200"/>
                        </a:lnSpc>
                        <a:spcBef>
                          <a:spcPts val="0"/>
                        </a:spcBef>
                        <a:spcAft>
                          <a:spcPts val="0"/>
                        </a:spcAft>
                      </a:pPr>
                      <a:r>
                        <a:rPr lang="en-US" sz="3200" dirty="0">
                          <a:effectLst/>
                        </a:rPr>
                        <a:t>Interface</a:t>
                      </a:r>
                      <a:endParaRPr lang="en-US" sz="3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50800" marR="50800" marT="0" marB="0"/>
                </a:tc>
                <a:tc>
                  <a:txBody>
                    <a:bodyPr/>
                    <a:lstStyle/>
                    <a:p>
                      <a:pPr marL="228600" marR="0" algn="just" hangingPunct="0">
                        <a:lnSpc>
                          <a:spcPts val="1200"/>
                        </a:lnSpc>
                        <a:spcBef>
                          <a:spcPts val="0"/>
                        </a:spcBef>
                        <a:spcAft>
                          <a:spcPts val="0"/>
                        </a:spcAft>
                      </a:pPr>
                      <a:r>
                        <a:rPr lang="en-US" sz="3200" dirty="0">
                          <a:effectLst/>
                        </a:rPr>
                        <a:t>   </a:t>
                      </a:r>
                    </a:p>
                    <a:p>
                      <a:pPr marL="228600" marR="0" algn="just" hangingPunct="0">
                        <a:lnSpc>
                          <a:spcPts val="1200"/>
                        </a:lnSpc>
                        <a:spcBef>
                          <a:spcPts val="0"/>
                        </a:spcBef>
                        <a:spcAft>
                          <a:spcPts val="0"/>
                        </a:spcAft>
                      </a:pPr>
                      <a:r>
                        <a:rPr lang="en-US" sz="3200" dirty="0">
                          <a:effectLst/>
                        </a:rPr>
                        <a:t>Vernier Exercise Heart Rate Monitor</a:t>
                      </a:r>
                      <a:endParaRPr lang="en-US" sz="3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50800" marR="50800" marT="0" marB="0"/>
                </a:tc>
                <a:extLst>
                  <a:ext uri="{0D108BD9-81ED-4DB2-BD59-A6C34878D82A}">
                    <a16:rowId xmlns:a16="http://schemas.microsoft.com/office/drawing/2014/main" val="2256878298"/>
                  </a:ext>
                </a:extLst>
              </a:tr>
              <a:tr h="1636776">
                <a:tc>
                  <a:txBody>
                    <a:bodyPr/>
                    <a:lstStyle/>
                    <a:p>
                      <a:pPr marL="347345" marR="0" algn="just" hangingPunct="0">
                        <a:lnSpc>
                          <a:spcPts val="1200"/>
                        </a:lnSpc>
                        <a:spcBef>
                          <a:spcPts val="0"/>
                        </a:spcBef>
                        <a:spcAft>
                          <a:spcPts val="0"/>
                        </a:spcAft>
                      </a:pPr>
                      <a:endParaRPr lang="en-US" sz="3200" dirty="0">
                        <a:effectLst/>
                      </a:endParaRPr>
                    </a:p>
                    <a:p>
                      <a:pPr marL="347345" marR="0" algn="just" hangingPunct="0">
                        <a:lnSpc>
                          <a:spcPts val="1200"/>
                        </a:lnSpc>
                        <a:spcBef>
                          <a:spcPts val="0"/>
                        </a:spcBef>
                        <a:spcAft>
                          <a:spcPts val="0"/>
                        </a:spcAft>
                      </a:pPr>
                      <a:endParaRPr lang="en-US" sz="3200" dirty="0">
                        <a:effectLst/>
                      </a:endParaRPr>
                    </a:p>
                    <a:p>
                      <a:pPr marL="347345" marR="0" algn="just" hangingPunct="0">
                        <a:lnSpc>
                          <a:spcPts val="1200"/>
                        </a:lnSpc>
                        <a:spcBef>
                          <a:spcPts val="0"/>
                        </a:spcBef>
                        <a:spcAft>
                          <a:spcPts val="0"/>
                        </a:spcAft>
                      </a:pPr>
                      <a:endParaRPr lang="en-US" sz="3200" dirty="0">
                        <a:effectLst/>
                      </a:endParaRPr>
                    </a:p>
                    <a:p>
                      <a:pPr marL="347345" marR="0" algn="just" hangingPunct="0">
                        <a:lnSpc>
                          <a:spcPts val="1200"/>
                        </a:lnSpc>
                        <a:spcBef>
                          <a:spcPts val="0"/>
                        </a:spcBef>
                        <a:spcAft>
                          <a:spcPts val="0"/>
                        </a:spcAft>
                      </a:pPr>
                      <a:r>
                        <a:rPr lang="en-US" sz="3200" dirty="0">
                          <a:effectLst/>
                        </a:rPr>
                        <a:t>Logger Pro</a:t>
                      </a:r>
                      <a:endParaRPr lang="en-US" sz="3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50800" marR="50800" marT="0" marB="0"/>
                </a:tc>
                <a:tc>
                  <a:txBody>
                    <a:bodyPr/>
                    <a:lstStyle/>
                    <a:p>
                      <a:pPr marL="234950" marR="0" algn="just" hangingPunct="0">
                        <a:lnSpc>
                          <a:spcPts val="1200"/>
                        </a:lnSpc>
                        <a:spcBef>
                          <a:spcPts val="0"/>
                        </a:spcBef>
                        <a:spcAft>
                          <a:spcPts val="0"/>
                        </a:spcAft>
                      </a:pPr>
                      <a:endParaRPr lang="en-US" sz="3200" dirty="0">
                        <a:effectLst/>
                      </a:endParaRPr>
                    </a:p>
                    <a:p>
                      <a:pPr marL="234950" marR="0" algn="just" hangingPunct="0">
                        <a:lnSpc>
                          <a:spcPts val="1200"/>
                        </a:lnSpc>
                        <a:spcBef>
                          <a:spcPts val="0"/>
                        </a:spcBef>
                        <a:spcAft>
                          <a:spcPts val="0"/>
                        </a:spcAft>
                      </a:pPr>
                      <a:endParaRPr lang="en-US" sz="3200" dirty="0">
                        <a:effectLst/>
                      </a:endParaRPr>
                    </a:p>
                    <a:p>
                      <a:pPr marL="234950" marR="0" algn="just" hangingPunct="0">
                        <a:lnSpc>
                          <a:spcPts val="1200"/>
                        </a:lnSpc>
                        <a:spcBef>
                          <a:spcPts val="0"/>
                        </a:spcBef>
                        <a:spcAft>
                          <a:spcPts val="0"/>
                        </a:spcAft>
                      </a:pPr>
                      <a:r>
                        <a:rPr lang="en-US" sz="3200" dirty="0">
                          <a:effectLst/>
                        </a:rPr>
                        <a:t>saline solution in dropper bottle</a:t>
                      </a:r>
                    </a:p>
                    <a:p>
                      <a:pPr marL="234950" marR="0" algn="just" hangingPunct="0">
                        <a:lnSpc>
                          <a:spcPts val="1200"/>
                        </a:lnSpc>
                        <a:spcBef>
                          <a:spcPts val="0"/>
                        </a:spcBef>
                        <a:spcAft>
                          <a:spcPts val="0"/>
                        </a:spcAft>
                      </a:pPr>
                      <a:endParaRPr lang="en-US" sz="3200" dirty="0">
                        <a:effectLst/>
                      </a:endParaRPr>
                    </a:p>
                    <a:p>
                      <a:pPr marL="234950" marR="0" algn="just" hangingPunct="0">
                        <a:lnSpc>
                          <a:spcPts val="1200"/>
                        </a:lnSpc>
                        <a:spcBef>
                          <a:spcPts val="0"/>
                        </a:spcBef>
                        <a:spcAft>
                          <a:spcPts val="0"/>
                        </a:spcAft>
                      </a:pPr>
                      <a:endParaRPr lang="en-US" sz="3200" dirty="0">
                        <a:effectLst/>
                      </a:endParaRPr>
                    </a:p>
                    <a:p>
                      <a:pPr marL="234950" marR="0" algn="just" hangingPunct="0">
                        <a:lnSpc>
                          <a:spcPts val="1200"/>
                        </a:lnSpc>
                        <a:spcBef>
                          <a:spcPts val="0"/>
                        </a:spcBef>
                        <a:spcAft>
                          <a:spcPts val="0"/>
                        </a:spcAft>
                      </a:pPr>
                      <a:r>
                        <a:rPr lang="en-US" sz="3200" dirty="0">
                          <a:effectLst/>
                        </a:rPr>
                        <a:t> (only for use with Exercise HR </a:t>
                      </a:r>
                    </a:p>
                    <a:p>
                      <a:pPr marL="234950" marR="0" algn="just" hangingPunct="0">
                        <a:lnSpc>
                          <a:spcPts val="1200"/>
                        </a:lnSpc>
                        <a:spcBef>
                          <a:spcPts val="0"/>
                        </a:spcBef>
                        <a:spcAft>
                          <a:spcPts val="0"/>
                        </a:spcAft>
                      </a:pPr>
                      <a:endParaRPr lang="en-US" sz="3200" dirty="0">
                        <a:effectLst/>
                      </a:endParaRPr>
                    </a:p>
                    <a:p>
                      <a:pPr marL="234950" marR="0" algn="just" hangingPunct="0">
                        <a:lnSpc>
                          <a:spcPts val="1200"/>
                        </a:lnSpc>
                        <a:spcBef>
                          <a:spcPts val="0"/>
                        </a:spcBef>
                        <a:spcAft>
                          <a:spcPts val="0"/>
                        </a:spcAft>
                      </a:pPr>
                      <a:endParaRPr lang="en-US" sz="3200" dirty="0">
                        <a:effectLst/>
                      </a:endParaRPr>
                    </a:p>
                    <a:p>
                      <a:pPr marL="234950" marR="0" algn="just" hangingPunct="0">
                        <a:lnSpc>
                          <a:spcPts val="1200"/>
                        </a:lnSpc>
                        <a:spcBef>
                          <a:spcPts val="0"/>
                        </a:spcBef>
                        <a:spcAft>
                          <a:spcPts val="0"/>
                        </a:spcAft>
                      </a:pPr>
                      <a:r>
                        <a:rPr lang="en-US" sz="3200" dirty="0">
                          <a:effectLst/>
                        </a:rPr>
                        <a:t>Monitor)</a:t>
                      </a:r>
                      <a:endParaRPr lang="en-US" sz="32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50800" marR="50800" marT="0" marB="0"/>
                </a:tc>
                <a:extLst>
                  <a:ext uri="{0D108BD9-81ED-4DB2-BD59-A6C34878D82A}">
                    <a16:rowId xmlns:a16="http://schemas.microsoft.com/office/drawing/2014/main" val="3377785795"/>
                  </a:ext>
                </a:extLst>
              </a:tr>
            </a:tbl>
          </a:graphicData>
        </a:graphic>
      </p:graphicFrame>
    </p:spTree>
    <p:extLst>
      <p:ext uri="{BB962C8B-B14F-4D97-AF65-F5344CB8AC3E}">
        <p14:creationId xmlns:p14="http://schemas.microsoft.com/office/powerpoint/2010/main" val="18612519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ontent Placeholder 17">
            <a:extLst>
              <a:ext uri="{FF2B5EF4-FFF2-40B4-BE49-F238E27FC236}">
                <a16:creationId xmlns:a16="http://schemas.microsoft.com/office/drawing/2014/main" id="{F065E896-1931-4DDB-9C8A-B47D6DB446C3}"/>
              </a:ext>
            </a:extLst>
          </p:cNvPr>
          <p:cNvSpPr>
            <a:spLocks noGrp="1"/>
          </p:cNvSpPr>
          <p:nvPr>
            <p:ph idx="1"/>
          </p:nvPr>
        </p:nvSpPr>
        <p:spPr>
          <a:xfrm>
            <a:off x="671680" y="1406808"/>
            <a:ext cx="10515600" cy="4351338"/>
          </a:xfrm>
        </p:spPr>
        <p:txBody>
          <a:bodyPr>
            <a:normAutofit/>
          </a:bodyPr>
          <a:lstStyle/>
          <a:p>
            <a:r>
              <a:rPr lang="en-US" dirty="0"/>
              <a:t>PROCEDURE</a:t>
            </a:r>
          </a:p>
          <a:p>
            <a:pPr marL="514350" indent="-514350">
              <a:buFont typeface="+mj-lt"/>
              <a:buAutoNum type="arabicPeriod"/>
            </a:pPr>
            <a:r>
              <a:rPr lang="en-US" dirty="0"/>
              <a:t>Connect the receiver module of the Heart Rate Monitor to the Vernier computer interface. Open the file “05 Heart Rate Response” from the Human Physiology with Vernier folder.</a:t>
            </a:r>
          </a:p>
          <a:p>
            <a:pPr marL="514350" indent="-514350">
              <a:buFont typeface="+mj-lt"/>
              <a:buAutoNum type="arabicPeriod"/>
            </a:pPr>
            <a:r>
              <a:rPr lang="en-US" dirty="0"/>
              <a:t>Set up the Heart Rate Monitor. Follow the directions for your type of Heart Rate Monitor. </a:t>
            </a:r>
          </a:p>
        </p:txBody>
      </p:sp>
      <p:sp>
        <p:nvSpPr>
          <p:cNvPr id="2" name="Title 1">
            <a:extLst>
              <a:ext uri="{FF2B5EF4-FFF2-40B4-BE49-F238E27FC236}">
                <a16:creationId xmlns:a16="http://schemas.microsoft.com/office/drawing/2014/main" id="{85D350BD-944C-4428-8C9A-7D2A18A3CD93}"/>
              </a:ext>
            </a:extLst>
          </p:cNvPr>
          <p:cNvSpPr>
            <a:spLocks noGrp="1"/>
          </p:cNvSpPr>
          <p:nvPr>
            <p:ph type="title"/>
          </p:nvPr>
        </p:nvSpPr>
        <p:spPr/>
        <p:txBody>
          <a:bodyPr/>
          <a:lstStyle/>
          <a:p>
            <a:r>
              <a:rPr lang="en-US" alt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PROCEDURE</a:t>
            </a:r>
            <a:endParaRPr lang="en-US" dirty="0"/>
          </a:p>
        </p:txBody>
      </p:sp>
    </p:spTree>
    <p:extLst>
      <p:ext uri="{BB962C8B-B14F-4D97-AF65-F5344CB8AC3E}">
        <p14:creationId xmlns:p14="http://schemas.microsoft.com/office/powerpoint/2010/main" val="13945298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ontent Placeholder 17">
            <a:extLst>
              <a:ext uri="{FF2B5EF4-FFF2-40B4-BE49-F238E27FC236}">
                <a16:creationId xmlns:a16="http://schemas.microsoft.com/office/drawing/2014/main" id="{F065E896-1931-4DDB-9C8A-B47D6DB446C3}"/>
              </a:ext>
            </a:extLst>
          </p:cNvPr>
          <p:cNvSpPr>
            <a:spLocks noGrp="1"/>
          </p:cNvSpPr>
          <p:nvPr>
            <p:ph idx="1"/>
          </p:nvPr>
        </p:nvSpPr>
        <p:spPr>
          <a:xfrm>
            <a:off x="671680" y="1406808"/>
            <a:ext cx="10922912" cy="4351338"/>
          </a:xfrm>
        </p:spPr>
        <p:txBody>
          <a:bodyPr>
            <a:normAutofit/>
          </a:bodyPr>
          <a:lstStyle/>
          <a:p>
            <a:pPr marL="0" indent="0">
              <a:buNone/>
            </a:pPr>
            <a:r>
              <a:rPr lang="en-US" b="1" i="1" dirty="0"/>
              <a:t>Using a Hand-Grip Heart Rate Monitor </a:t>
            </a:r>
          </a:p>
          <a:p>
            <a:pPr marL="514350" indent="-514350">
              <a:buFont typeface="+mj-lt"/>
              <a:buAutoNum type="alphaLcPeriod"/>
            </a:pPr>
            <a:r>
              <a:rPr lang="en-US" dirty="0"/>
              <a:t>The receiver and one of the handles are marked with a white alignment arrow as shown in Figure 2. Locate these two arrows. </a:t>
            </a:r>
          </a:p>
        </p:txBody>
      </p:sp>
      <p:sp>
        <p:nvSpPr>
          <p:cNvPr id="2" name="Title 1">
            <a:extLst>
              <a:ext uri="{FF2B5EF4-FFF2-40B4-BE49-F238E27FC236}">
                <a16:creationId xmlns:a16="http://schemas.microsoft.com/office/drawing/2014/main" id="{85D350BD-944C-4428-8C9A-7D2A18A3CD93}"/>
              </a:ext>
            </a:extLst>
          </p:cNvPr>
          <p:cNvSpPr>
            <a:spLocks noGrp="1"/>
          </p:cNvSpPr>
          <p:nvPr>
            <p:ph type="title"/>
          </p:nvPr>
        </p:nvSpPr>
        <p:spPr/>
        <p:txBody>
          <a:bodyPr/>
          <a:lstStyle/>
          <a:p>
            <a:r>
              <a:rPr lang="en-US" alt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PROCEDURE</a:t>
            </a:r>
            <a:endParaRPr lang="en-US" dirty="0"/>
          </a:p>
        </p:txBody>
      </p:sp>
      <p:grpSp>
        <p:nvGrpSpPr>
          <p:cNvPr id="6" name="Group 5">
            <a:extLst>
              <a:ext uri="{FF2B5EF4-FFF2-40B4-BE49-F238E27FC236}">
                <a16:creationId xmlns:a16="http://schemas.microsoft.com/office/drawing/2014/main" id="{E23F761E-42F3-4EA5-92D6-940B22251B7E}"/>
              </a:ext>
            </a:extLst>
          </p:cNvPr>
          <p:cNvGrpSpPr>
            <a:grpSpLocks/>
          </p:cNvGrpSpPr>
          <p:nvPr/>
        </p:nvGrpSpPr>
        <p:grpSpPr bwMode="auto">
          <a:xfrm>
            <a:off x="3869332" y="3429000"/>
            <a:ext cx="5012023" cy="2967730"/>
            <a:chOff x="8211" y="6832"/>
            <a:chExt cx="1949" cy="1628"/>
          </a:xfrm>
        </p:grpSpPr>
        <p:pic>
          <p:nvPicPr>
            <p:cNvPr id="3079" name="Picture 7">
              <a:extLst>
                <a:ext uri="{FF2B5EF4-FFF2-40B4-BE49-F238E27FC236}">
                  <a16:creationId xmlns:a16="http://schemas.microsoft.com/office/drawing/2014/main" id="{88C5FE35-4936-4100-ADE7-2033472982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12500"/>
            <a:stretch>
              <a:fillRect/>
            </a:stretch>
          </p:blipFill>
          <p:spPr bwMode="auto">
            <a:xfrm>
              <a:off x="8211" y="6832"/>
              <a:ext cx="1560" cy="1628"/>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6">
              <a:extLst>
                <a:ext uri="{FF2B5EF4-FFF2-40B4-BE49-F238E27FC236}">
                  <a16:creationId xmlns:a16="http://schemas.microsoft.com/office/drawing/2014/main" id="{300234D6-A030-414D-BC47-AD0D1D6B192B}"/>
                </a:ext>
              </a:extLst>
            </p:cNvPr>
            <p:cNvSpPr txBox="1">
              <a:spLocks noChangeArrowheads="1"/>
            </p:cNvSpPr>
            <p:nvPr/>
          </p:nvSpPr>
          <p:spPr bwMode="auto">
            <a:xfrm>
              <a:off x="8907" y="6890"/>
              <a:ext cx="1253" cy="45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Figure 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34733578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ontent Placeholder 17">
            <a:extLst>
              <a:ext uri="{FF2B5EF4-FFF2-40B4-BE49-F238E27FC236}">
                <a16:creationId xmlns:a16="http://schemas.microsoft.com/office/drawing/2014/main" id="{F065E896-1931-4DDB-9C8A-B47D6DB446C3}"/>
              </a:ext>
            </a:extLst>
          </p:cNvPr>
          <p:cNvSpPr>
            <a:spLocks noGrp="1"/>
          </p:cNvSpPr>
          <p:nvPr>
            <p:ph idx="1"/>
          </p:nvPr>
        </p:nvSpPr>
        <p:spPr>
          <a:xfrm>
            <a:off x="671680" y="1406808"/>
            <a:ext cx="5527952" cy="4351338"/>
          </a:xfrm>
        </p:spPr>
        <p:txBody>
          <a:bodyPr>
            <a:normAutofit/>
          </a:bodyPr>
          <a:lstStyle/>
          <a:p>
            <a:pPr marL="0" indent="0">
              <a:buNone/>
            </a:pPr>
            <a:r>
              <a:rPr lang="en-US" b="1" i="1" dirty="0"/>
              <a:t>Using a Hand-Grip Heart Rate Monitor </a:t>
            </a:r>
          </a:p>
          <a:p>
            <a:pPr marL="514350" indent="-514350">
              <a:buFont typeface="+mj-lt"/>
              <a:buAutoNum type="alphaLcPeriod" startAt="2"/>
            </a:pPr>
            <a:r>
              <a:rPr lang="en-US" dirty="0"/>
              <a:t>Have the subject grasp the handles of the Hand-Grip Heart Rate Monitor so that their fingers are in the reference areas indicated in Figure 3. Hold the handles vertically.</a:t>
            </a:r>
          </a:p>
        </p:txBody>
      </p:sp>
      <p:sp>
        <p:nvSpPr>
          <p:cNvPr id="2" name="Title 1">
            <a:extLst>
              <a:ext uri="{FF2B5EF4-FFF2-40B4-BE49-F238E27FC236}">
                <a16:creationId xmlns:a16="http://schemas.microsoft.com/office/drawing/2014/main" id="{85D350BD-944C-4428-8C9A-7D2A18A3CD93}"/>
              </a:ext>
            </a:extLst>
          </p:cNvPr>
          <p:cNvSpPr>
            <a:spLocks noGrp="1"/>
          </p:cNvSpPr>
          <p:nvPr>
            <p:ph type="title"/>
          </p:nvPr>
        </p:nvSpPr>
        <p:spPr/>
        <p:txBody>
          <a:bodyPr/>
          <a:lstStyle/>
          <a:p>
            <a:r>
              <a:rPr lang="en-US" alt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PROCEDURE</a:t>
            </a:r>
            <a:endParaRPr lang="en-US" dirty="0"/>
          </a:p>
        </p:txBody>
      </p:sp>
      <p:grpSp>
        <p:nvGrpSpPr>
          <p:cNvPr id="6" name="Group 5">
            <a:extLst>
              <a:ext uri="{FF2B5EF4-FFF2-40B4-BE49-F238E27FC236}">
                <a16:creationId xmlns:a16="http://schemas.microsoft.com/office/drawing/2014/main" id="{E23F761E-42F3-4EA5-92D6-940B22251B7E}"/>
              </a:ext>
            </a:extLst>
          </p:cNvPr>
          <p:cNvGrpSpPr>
            <a:grpSpLocks/>
          </p:cNvGrpSpPr>
          <p:nvPr/>
        </p:nvGrpSpPr>
        <p:grpSpPr bwMode="auto">
          <a:xfrm>
            <a:off x="6584799" y="886968"/>
            <a:ext cx="5527951" cy="5608939"/>
            <a:chOff x="9215" y="7783"/>
            <a:chExt cx="1440" cy="2409"/>
          </a:xfrm>
        </p:grpSpPr>
        <p:pic>
          <p:nvPicPr>
            <p:cNvPr id="3081" name="Picture 9">
              <a:extLst>
                <a:ext uri="{FF2B5EF4-FFF2-40B4-BE49-F238E27FC236}">
                  <a16:creationId xmlns:a16="http://schemas.microsoft.com/office/drawing/2014/main" id="{5D752136-FC2E-4359-8AD1-F6FB7D497A83}"/>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r="43335"/>
            <a:stretch>
              <a:fillRect/>
            </a:stretch>
          </p:blipFill>
          <p:spPr bwMode="auto">
            <a:xfrm>
              <a:off x="9215" y="7783"/>
              <a:ext cx="1440" cy="1893"/>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8">
              <a:extLst>
                <a:ext uri="{FF2B5EF4-FFF2-40B4-BE49-F238E27FC236}">
                  <a16:creationId xmlns:a16="http://schemas.microsoft.com/office/drawing/2014/main" id="{7C72BFF7-E3FA-4392-9110-9E52B4062653}"/>
                </a:ext>
              </a:extLst>
            </p:cNvPr>
            <p:cNvSpPr txBox="1">
              <a:spLocks noChangeArrowheads="1"/>
            </p:cNvSpPr>
            <p:nvPr/>
          </p:nvSpPr>
          <p:spPr bwMode="auto">
            <a:xfrm>
              <a:off x="9353" y="9755"/>
              <a:ext cx="1126" cy="4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1" u="none" strike="noStrike" cap="none" normalizeH="0" baseline="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Figure 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6988340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ontent Placeholder 17">
            <a:extLst>
              <a:ext uri="{FF2B5EF4-FFF2-40B4-BE49-F238E27FC236}">
                <a16:creationId xmlns:a16="http://schemas.microsoft.com/office/drawing/2014/main" id="{F065E896-1931-4DDB-9C8A-B47D6DB446C3}"/>
              </a:ext>
            </a:extLst>
          </p:cNvPr>
          <p:cNvSpPr>
            <a:spLocks noGrp="1"/>
          </p:cNvSpPr>
          <p:nvPr>
            <p:ph idx="1"/>
          </p:nvPr>
        </p:nvSpPr>
        <p:spPr>
          <a:xfrm>
            <a:off x="671680" y="1406808"/>
            <a:ext cx="10922912" cy="4351338"/>
          </a:xfrm>
        </p:spPr>
        <p:txBody>
          <a:bodyPr>
            <a:normAutofit/>
          </a:bodyPr>
          <a:lstStyle/>
          <a:p>
            <a:pPr marL="0" indent="0">
              <a:buNone/>
            </a:pPr>
            <a:r>
              <a:rPr lang="en-US" b="1" i="1" dirty="0"/>
              <a:t>Using a Hand-Grip Heart Rate Monitor </a:t>
            </a:r>
          </a:p>
          <a:p>
            <a:pPr marL="514350" indent="-514350">
              <a:buFont typeface="+mj-lt"/>
              <a:buAutoNum type="alphaLcPeriod" startAt="3"/>
            </a:pPr>
            <a:r>
              <a:rPr lang="en-US" dirty="0"/>
              <a:t>Have someone else hold the receiver near the handles so that the two alignment arrows are pointing in the same direction and are at approximately the same height as shown in Figure 2. </a:t>
            </a:r>
          </a:p>
          <a:p>
            <a:pPr marL="0" indent="0">
              <a:buNone/>
            </a:pPr>
            <a:r>
              <a:rPr lang="en-US" sz="2400" b="1" i="1" dirty="0"/>
              <a:t>Note: The receiver must stay within 60 cm of the handles during data collection.</a:t>
            </a:r>
          </a:p>
        </p:txBody>
      </p:sp>
      <p:sp>
        <p:nvSpPr>
          <p:cNvPr id="2" name="Title 1">
            <a:extLst>
              <a:ext uri="{FF2B5EF4-FFF2-40B4-BE49-F238E27FC236}">
                <a16:creationId xmlns:a16="http://schemas.microsoft.com/office/drawing/2014/main" id="{85D350BD-944C-4428-8C9A-7D2A18A3CD93}"/>
              </a:ext>
            </a:extLst>
          </p:cNvPr>
          <p:cNvSpPr>
            <a:spLocks noGrp="1"/>
          </p:cNvSpPr>
          <p:nvPr>
            <p:ph type="title"/>
          </p:nvPr>
        </p:nvSpPr>
        <p:spPr/>
        <p:txBody>
          <a:bodyPr/>
          <a:lstStyle/>
          <a:p>
            <a:r>
              <a:rPr lang="en-US" alt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PROCEDURE</a:t>
            </a:r>
            <a:endParaRPr lang="en-US" dirty="0"/>
          </a:p>
        </p:txBody>
      </p:sp>
      <p:grpSp>
        <p:nvGrpSpPr>
          <p:cNvPr id="6" name="Group 5">
            <a:extLst>
              <a:ext uri="{FF2B5EF4-FFF2-40B4-BE49-F238E27FC236}">
                <a16:creationId xmlns:a16="http://schemas.microsoft.com/office/drawing/2014/main" id="{E23F761E-42F3-4EA5-92D6-940B22251B7E}"/>
              </a:ext>
            </a:extLst>
          </p:cNvPr>
          <p:cNvGrpSpPr>
            <a:grpSpLocks/>
          </p:cNvGrpSpPr>
          <p:nvPr/>
        </p:nvGrpSpPr>
        <p:grpSpPr bwMode="auto">
          <a:xfrm>
            <a:off x="3841900" y="3721608"/>
            <a:ext cx="5012023" cy="2967730"/>
            <a:chOff x="8211" y="6832"/>
            <a:chExt cx="1949" cy="1628"/>
          </a:xfrm>
        </p:grpSpPr>
        <p:pic>
          <p:nvPicPr>
            <p:cNvPr id="3079" name="Picture 7">
              <a:extLst>
                <a:ext uri="{FF2B5EF4-FFF2-40B4-BE49-F238E27FC236}">
                  <a16:creationId xmlns:a16="http://schemas.microsoft.com/office/drawing/2014/main" id="{88C5FE35-4936-4100-ADE7-2033472982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12500"/>
            <a:stretch>
              <a:fillRect/>
            </a:stretch>
          </p:blipFill>
          <p:spPr bwMode="auto">
            <a:xfrm>
              <a:off x="8211" y="6832"/>
              <a:ext cx="1560" cy="1628"/>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6">
              <a:extLst>
                <a:ext uri="{FF2B5EF4-FFF2-40B4-BE49-F238E27FC236}">
                  <a16:creationId xmlns:a16="http://schemas.microsoft.com/office/drawing/2014/main" id="{300234D6-A030-414D-BC47-AD0D1D6B192B}"/>
                </a:ext>
              </a:extLst>
            </p:cNvPr>
            <p:cNvSpPr txBox="1">
              <a:spLocks noChangeArrowheads="1"/>
            </p:cNvSpPr>
            <p:nvPr/>
          </p:nvSpPr>
          <p:spPr bwMode="auto">
            <a:xfrm>
              <a:off x="8907" y="6890"/>
              <a:ext cx="1253" cy="45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1"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Figure 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220326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350BD-944C-4428-8C9A-7D2A18A3CD93}"/>
              </a:ext>
            </a:extLst>
          </p:cNvPr>
          <p:cNvSpPr>
            <a:spLocks noGrp="1"/>
          </p:cNvSpPr>
          <p:nvPr>
            <p:ph type="title"/>
          </p:nvPr>
        </p:nvSpPr>
        <p:spPr/>
        <p:txBody>
          <a:bodyPr/>
          <a:lstStyle/>
          <a:p>
            <a:r>
              <a:rPr lang="en-US" alt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PROCEDURE</a:t>
            </a:r>
            <a:endParaRPr lang="en-US" dirty="0"/>
          </a:p>
        </p:txBody>
      </p:sp>
      <p:graphicFrame>
        <p:nvGraphicFramePr>
          <p:cNvPr id="5" name="Object 4">
            <a:extLst>
              <a:ext uri="{FF2B5EF4-FFF2-40B4-BE49-F238E27FC236}">
                <a16:creationId xmlns:a16="http://schemas.microsoft.com/office/drawing/2014/main" id="{C1915859-F36C-4EAA-8CCD-A9ACF6C555FA}"/>
              </a:ext>
            </a:extLst>
          </p:cNvPr>
          <p:cNvGraphicFramePr>
            <a:graphicFrameLocks noChangeAspect="1"/>
          </p:cNvGraphicFramePr>
          <p:nvPr>
            <p:extLst>
              <p:ext uri="{D42A27DB-BD31-4B8C-83A1-F6EECF244321}">
                <p14:modId xmlns:p14="http://schemas.microsoft.com/office/powerpoint/2010/main" val="1232721111"/>
              </p:ext>
            </p:extLst>
          </p:nvPr>
        </p:nvGraphicFramePr>
        <p:xfrm>
          <a:off x="7125373" y="2295461"/>
          <a:ext cx="4701606" cy="3203292"/>
        </p:xfrm>
        <a:graphic>
          <a:graphicData uri="http://schemas.openxmlformats.org/presentationml/2006/ole">
            <mc:AlternateContent xmlns:mc="http://schemas.openxmlformats.org/markup-compatibility/2006">
              <mc:Choice xmlns:v="urn:schemas-microsoft-com:vml" Requires="v">
                <p:oleObj spid="_x0000_s10245" r:id="rId3" imgW="1728216" imgH="1182624" progId="Unknown">
                  <p:embed/>
                </p:oleObj>
              </mc:Choice>
              <mc:Fallback>
                <p:oleObj r:id="rId3" imgW="1728216" imgH="1182624" progId="Unknown">
                  <p:embed/>
                  <p:pic>
                    <p:nvPicPr>
                      <p:cNvPr id="5" name="Object 4">
                        <a:extLst>
                          <a:ext uri="{FF2B5EF4-FFF2-40B4-BE49-F238E27FC236}">
                            <a16:creationId xmlns:a16="http://schemas.microsoft.com/office/drawing/2014/main" id="{C1915859-F36C-4EAA-8CCD-A9ACF6C555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25373" y="2295461"/>
                        <a:ext cx="4701606" cy="3203292"/>
                      </a:xfrm>
                      <a:prstGeom prst="rect">
                        <a:avLst/>
                      </a:prstGeom>
                      <a:noFill/>
                    </p:spPr>
                  </p:pic>
                </p:oleObj>
              </mc:Fallback>
            </mc:AlternateContent>
          </a:graphicData>
        </a:graphic>
      </p:graphicFrame>
      <p:sp>
        <p:nvSpPr>
          <p:cNvPr id="18" name="Content Placeholder 17">
            <a:extLst>
              <a:ext uri="{FF2B5EF4-FFF2-40B4-BE49-F238E27FC236}">
                <a16:creationId xmlns:a16="http://schemas.microsoft.com/office/drawing/2014/main" id="{F065E896-1931-4DDB-9C8A-B47D6DB446C3}"/>
              </a:ext>
            </a:extLst>
          </p:cNvPr>
          <p:cNvSpPr>
            <a:spLocks noGrp="1"/>
          </p:cNvSpPr>
          <p:nvPr>
            <p:ph idx="1"/>
          </p:nvPr>
        </p:nvSpPr>
        <p:spPr>
          <a:xfrm>
            <a:off x="365021" y="1546225"/>
            <a:ext cx="6648427" cy="4351338"/>
          </a:xfrm>
        </p:spPr>
        <p:txBody>
          <a:bodyPr>
            <a:normAutofit fontScale="70000" lnSpcReduction="20000"/>
          </a:bodyPr>
          <a:lstStyle/>
          <a:p>
            <a:r>
              <a:rPr lang="en-US" b="1" dirty="0"/>
              <a:t>Using an Exercise Heart Rate Monitor </a:t>
            </a:r>
          </a:p>
          <a:p>
            <a:pPr marL="514350" indent="-514350">
              <a:buFont typeface="+mj-lt"/>
              <a:buAutoNum type="alphaLcPeriod"/>
            </a:pPr>
            <a:r>
              <a:rPr lang="en-US" dirty="0"/>
              <a:t> Depending upon your size, select a small or large size elastic strap. Secure one of the plastic ends of the elastic strap to the transmitter belt. It is important that the strap provide a snug fit of the transmitter belt.</a:t>
            </a:r>
          </a:p>
          <a:p>
            <a:pPr marL="514350" indent="-514350">
              <a:buFont typeface="+mj-lt"/>
              <a:buAutoNum type="alphaLcPeriod"/>
            </a:pPr>
            <a:r>
              <a:rPr lang="en-US" dirty="0"/>
              <a:t>Wet each of the electrodes (the two textured oval areas on the underside of the transmitter belt) with 3 drops of saline solution.</a:t>
            </a:r>
          </a:p>
          <a:p>
            <a:pPr marL="514350" indent="-514350">
              <a:buFont typeface="+mj-lt"/>
              <a:buAutoNum type="alphaLcPeriod"/>
            </a:pPr>
            <a:r>
              <a:rPr lang="en-US" dirty="0"/>
              <a:t>Secure the transmitter belt against the skin directly over the base of the rib cage (see Figure 4). The POLAR logo on the front of the belt should be centered. Adjust the elastic strap to ensure a tight fit.</a:t>
            </a:r>
          </a:p>
          <a:p>
            <a:pPr marL="514350" indent="-514350">
              <a:buFont typeface="+mj-lt"/>
              <a:buAutoNum type="alphaLcPeriod"/>
            </a:pPr>
            <a:r>
              <a:rPr lang="en-US" dirty="0"/>
              <a:t>Take the receiver module of the Heart Rate Monitor in your right hand. Remember that the receiver must be within 80 cm of the transmitter in the Heart Rate Monitor belt.</a:t>
            </a:r>
          </a:p>
        </p:txBody>
      </p:sp>
    </p:spTree>
    <p:extLst>
      <p:ext uri="{BB962C8B-B14F-4D97-AF65-F5344CB8AC3E}">
        <p14:creationId xmlns:p14="http://schemas.microsoft.com/office/powerpoint/2010/main" val="1971359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ontent Placeholder 17">
            <a:extLst>
              <a:ext uri="{FF2B5EF4-FFF2-40B4-BE49-F238E27FC236}">
                <a16:creationId xmlns:a16="http://schemas.microsoft.com/office/drawing/2014/main" id="{F065E896-1931-4DDB-9C8A-B47D6DB446C3}"/>
              </a:ext>
            </a:extLst>
          </p:cNvPr>
          <p:cNvSpPr>
            <a:spLocks noGrp="1"/>
          </p:cNvSpPr>
          <p:nvPr>
            <p:ph idx="1"/>
          </p:nvPr>
        </p:nvSpPr>
        <p:spPr>
          <a:xfrm>
            <a:off x="671680" y="1891440"/>
            <a:ext cx="10515600" cy="4351338"/>
          </a:xfrm>
        </p:spPr>
        <p:txBody>
          <a:bodyPr>
            <a:normAutofit/>
          </a:bodyPr>
          <a:lstStyle/>
          <a:p>
            <a:pPr marL="514350" indent="-514350">
              <a:buFont typeface="+mj-lt"/>
              <a:buAutoNum type="arabicPeriod" startAt="3"/>
            </a:pPr>
            <a:r>
              <a:rPr lang="en-US" dirty="0"/>
              <a:t>To determine that everything is set up correctly, click to begin monitoring heart rate. </a:t>
            </a:r>
          </a:p>
          <a:p>
            <a:pPr lvl="1"/>
            <a:r>
              <a:rPr lang="en-US" dirty="0"/>
              <a:t>Note that there may be up to a 30 second delay before data are seen. </a:t>
            </a:r>
          </a:p>
          <a:p>
            <a:pPr lvl="1"/>
            <a:r>
              <a:rPr lang="en-US" dirty="0"/>
              <a:t>The readings should be within the normal range of the individual, usually between 55 and 80 beats per minute. </a:t>
            </a:r>
          </a:p>
          <a:p>
            <a:r>
              <a:rPr lang="en-US" dirty="0"/>
              <a:t>Click when you have determined that the equipment is operating properly, and proceed to Step 4. </a:t>
            </a:r>
          </a:p>
          <a:p>
            <a:endParaRPr lang="en-US" dirty="0"/>
          </a:p>
        </p:txBody>
      </p:sp>
      <p:sp>
        <p:nvSpPr>
          <p:cNvPr id="2" name="Title 1">
            <a:extLst>
              <a:ext uri="{FF2B5EF4-FFF2-40B4-BE49-F238E27FC236}">
                <a16:creationId xmlns:a16="http://schemas.microsoft.com/office/drawing/2014/main" id="{85D350BD-944C-4428-8C9A-7D2A18A3CD93}"/>
              </a:ext>
            </a:extLst>
          </p:cNvPr>
          <p:cNvSpPr>
            <a:spLocks noGrp="1"/>
          </p:cNvSpPr>
          <p:nvPr>
            <p:ph type="title"/>
          </p:nvPr>
        </p:nvSpPr>
        <p:spPr/>
        <p:txBody>
          <a:bodyPr/>
          <a:lstStyle/>
          <a:p>
            <a:r>
              <a:rPr lang="en-US" alt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PROCEDURE</a:t>
            </a:r>
            <a:endParaRPr lang="en-US" dirty="0"/>
          </a:p>
        </p:txBody>
      </p:sp>
    </p:spTree>
    <p:extLst>
      <p:ext uri="{BB962C8B-B14F-4D97-AF65-F5344CB8AC3E}">
        <p14:creationId xmlns:p14="http://schemas.microsoft.com/office/powerpoint/2010/main" val="2093974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ontent Placeholder 17">
            <a:extLst>
              <a:ext uri="{FF2B5EF4-FFF2-40B4-BE49-F238E27FC236}">
                <a16:creationId xmlns:a16="http://schemas.microsoft.com/office/drawing/2014/main" id="{F065E896-1931-4DDB-9C8A-B47D6DB446C3}"/>
              </a:ext>
            </a:extLst>
          </p:cNvPr>
          <p:cNvSpPr>
            <a:spLocks noGrp="1"/>
          </p:cNvSpPr>
          <p:nvPr>
            <p:ph idx="1"/>
          </p:nvPr>
        </p:nvSpPr>
        <p:spPr>
          <a:xfrm>
            <a:off x="671680" y="1406808"/>
            <a:ext cx="10515600" cy="4351338"/>
          </a:xfrm>
        </p:spPr>
        <p:txBody>
          <a:bodyPr>
            <a:normAutofit fontScale="85000" lnSpcReduction="10000"/>
          </a:bodyPr>
          <a:lstStyle/>
          <a:p>
            <a:pPr marL="514350" indent="-514350">
              <a:buFont typeface="+mj-lt"/>
              <a:buAutoNum type="arabicPeriod" startAt="4"/>
            </a:pPr>
            <a:r>
              <a:rPr lang="en-US" dirty="0"/>
              <a:t>After at least 60 s of stable baseline data has been collected, rapidly lower yourself into a squatting position. Maintain this position until your heart rate returns to the initial baseline rate. </a:t>
            </a:r>
          </a:p>
          <a:p>
            <a:pPr marL="514350" indent="-514350">
              <a:buFont typeface="+mj-lt"/>
              <a:buAutoNum type="arabicPeriod" startAt="4"/>
            </a:pPr>
            <a:r>
              <a:rPr lang="en-US" dirty="0"/>
              <a:t>After obtaining 10–20 s of stable heart rate values, rise rapidly to a standing position. Continue to record data until the baseline heart rate has been achieved, or until the end of the run. Data will be collected for 400 s.</a:t>
            </a:r>
          </a:p>
          <a:p>
            <a:pPr marL="514350" indent="-514350">
              <a:buFont typeface="+mj-lt"/>
              <a:buAutoNum type="arabicPeriod" startAt="4"/>
            </a:pPr>
            <a:r>
              <a:rPr lang="en-US" dirty="0"/>
              <a:t>Click and drag to highlight the baseline data prior to squatting. Click the Statistics button, and record the mean value (to the nearest whole number) as the Baseline heart rate in Table 1.</a:t>
            </a:r>
          </a:p>
          <a:p>
            <a:pPr marL="514350" indent="-514350">
              <a:buFont typeface="+mj-lt"/>
              <a:buAutoNum type="arabicPeriod" startAt="4"/>
            </a:pPr>
            <a:r>
              <a:rPr lang="en-US" dirty="0"/>
              <a:t>Drag the right bracket to include the last data point of the run. Record the minimum and maximum heart rates for the total run (to the nearest whole number) in Table 1. These values will be displayed in the Statistics box.</a:t>
            </a:r>
          </a:p>
        </p:txBody>
      </p:sp>
      <p:sp>
        <p:nvSpPr>
          <p:cNvPr id="2" name="Title 1">
            <a:extLst>
              <a:ext uri="{FF2B5EF4-FFF2-40B4-BE49-F238E27FC236}">
                <a16:creationId xmlns:a16="http://schemas.microsoft.com/office/drawing/2014/main" id="{85D350BD-944C-4428-8C9A-7D2A18A3CD93}"/>
              </a:ext>
            </a:extLst>
          </p:cNvPr>
          <p:cNvSpPr>
            <a:spLocks noGrp="1"/>
          </p:cNvSpPr>
          <p:nvPr>
            <p:ph type="title"/>
          </p:nvPr>
        </p:nvSpPr>
        <p:spPr>
          <a:xfrm>
            <a:off x="298704" y="81245"/>
            <a:ext cx="10515600" cy="1325563"/>
          </a:xfrm>
        </p:spPr>
        <p:txBody>
          <a:bodyPr/>
          <a:lstStyle/>
          <a:p>
            <a:r>
              <a:rPr lang="en-US" alt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PROCEDURE</a:t>
            </a:r>
            <a:endParaRPr lang="en-US" dirty="0"/>
          </a:p>
        </p:txBody>
      </p:sp>
    </p:spTree>
    <p:extLst>
      <p:ext uri="{BB962C8B-B14F-4D97-AF65-F5344CB8AC3E}">
        <p14:creationId xmlns:p14="http://schemas.microsoft.com/office/powerpoint/2010/main" val="4253946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ontent Placeholder 17">
            <a:extLst>
              <a:ext uri="{FF2B5EF4-FFF2-40B4-BE49-F238E27FC236}">
                <a16:creationId xmlns:a16="http://schemas.microsoft.com/office/drawing/2014/main" id="{F065E896-1931-4DDB-9C8A-B47D6DB446C3}"/>
              </a:ext>
            </a:extLst>
          </p:cNvPr>
          <p:cNvSpPr>
            <a:spLocks noGrp="1"/>
          </p:cNvSpPr>
          <p:nvPr>
            <p:ph idx="1"/>
          </p:nvPr>
        </p:nvSpPr>
        <p:spPr>
          <a:xfrm>
            <a:off x="671680" y="1406808"/>
            <a:ext cx="10515600" cy="4351338"/>
          </a:xfrm>
        </p:spPr>
        <p:txBody>
          <a:bodyPr>
            <a:normAutofit fontScale="85000" lnSpcReduction="20000"/>
          </a:bodyPr>
          <a:lstStyle/>
          <a:p>
            <a:pPr marL="514350" indent="-514350">
              <a:buFont typeface="+mj-lt"/>
              <a:buAutoNum type="arabicPeriod" startAt="8"/>
            </a:pPr>
            <a:r>
              <a:rPr lang="en-US" dirty="0"/>
              <a:t>On the graph, drag the Statistics brackets to select the region between the heart rate immediately prior to squatting and the maximum or minimum heart rate (first peak or valley) that follows squatting. Record the ∆x value (time) displayed in the lower left corner of the graph in Table 2 (to the nearest whole number) as “Response time 1.”</a:t>
            </a:r>
          </a:p>
          <a:p>
            <a:pPr marL="514350" indent="-514350">
              <a:buFont typeface="+mj-lt"/>
              <a:buAutoNum type="arabicPeriod" startAt="8"/>
            </a:pPr>
            <a:r>
              <a:rPr lang="en-US" dirty="0">
                <a:highlight>
                  <a:srgbClr val="FFFF00"/>
                </a:highlight>
              </a:rPr>
              <a:t>Repeat Step 8 for the following regions:</a:t>
            </a:r>
          </a:p>
          <a:p>
            <a:pPr marL="971550" lvl="1" indent="-514350">
              <a:buFont typeface="+mj-lt"/>
              <a:buAutoNum type="alphaLcPeriod"/>
            </a:pPr>
            <a:r>
              <a:rPr lang="en-US" dirty="0"/>
              <a:t>From the maximum or minimum heart rate following squatting to the beginning of a new stable heart rate. Record the ∆x value (time) displayed in the lower left corner of the graph in Table 2 as “Recovery time 1.”</a:t>
            </a:r>
          </a:p>
          <a:p>
            <a:pPr marL="971550" lvl="1" indent="-514350">
              <a:buFont typeface="+mj-lt"/>
              <a:buAutoNum type="alphaLcPeriod"/>
            </a:pPr>
            <a:r>
              <a:rPr lang="en-US" dirty="0"/>
              <a:t>The region just prior to standing and the maximum heart rate after standing. Record the ∆x value (time) displayed in the lower left corner of the graph in Table 2 as “Response time 2.”</a:t>
            </a:r>
          </a:p>
          <a:p>
            <a:pPr marL="971550" lvl="1" indent="-514350">
              <a:buFont typeface="+mj-lt"/>
              <a:buAutoNum type="alphaLcPeriod"/>
            </a:pPr>
            <a:r>
              <a:rPr lang="en-US" dirty="0"/>
              <a:t>The region between the maximum heart rate after standing and the point at which the heart rate has re-stabilized (i.e., stable for at least 40 s). Record the ∆x value (time) displayed in the lower left corner of the graph in Table 2 as “Recovery time 2.” </a:t>
            </a:r>
          </a:p>
        </p:txBody>
      </p:sp>
      <p:sp>
        <p:nvSpPr>
          <p:cNvPr id="2" name="Title 1">
            <a:extLst>
              <a:ext uri="{FF2B5EF4-FFF2-40B4-BE49-F238E27FC236}">
                <a16:creationId xmlns:a16="http://schemas.microsoft.com/office/drawing/2014/main" id="{85D350BD-944C-4428-8C9A-7D2A18A3CD93}"/>
              </a:ext>
            </a:extLst>
          </p:cNvPr>
          <p:cNvSpPr>
            <a:spLocks noGrp="1"/>
          </p:cNvSpPr>
          <p:nvPr>
            <p:ph type="title"/>
          </p:nvPr>
        </p:nvSpPr>
        <p:spPr>
          <a:xfrm>
            <a:off x="252984" y="0"/>
            <a:ext cx="10515600" cy="1325563"/>
          </a:xfrm>
        </p:spPr>
        <p:txBody>
          <a:bodyPr/>
          <a:lstStyle/>
          <a:p>
            <a:r>
              <a:rPr lang="en-US" alt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PROCEDURE</a:t>
            </a:r>
            <a:endParaRPr lang="en-US" dirty="0"/>
          </a:p>
        </p:txBody>
      </p:sp>
    </p:spTree>
    <p:extLst>
      <p:ext uri="{BB962C8B-B14F-4D97-AF65-F5344CB8AC3E}">
        <p14:creationId xmlns:p14="http://schemas.microsoft.com/office/powerpoint/2010/main" val="2168654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E7BFE-ACB0-427E-AFFA-D03509595C2C}"/>
              </a:ext>
            </a:extLst>
          </p:cNvPr>
          <p:cNvSpPr>
            <a:spLocks noGrp="1"/>
          </p:cNvSpPr>
          <p:nvPr>
            <p:ph type="title"/>
          </p:nvPr>
        </p:nvSpPr>
        <p:spPr>
          <a:xfrm>
            <a:off x="514766" y="97630"/>
            <a:ext cx="10515600" cy="1325563"/>
          </a:xfrm>
        </p:spPr>
        <p:txBody>
          <a:bodyPr>
            <a:normAutofit/>
          </a:bodyPr>
          <a:lstStyle/>
          <a:p>
            <a:r>
              <a:rPr lang="en-US" sz="8800" dirty="0"/>
              <a:t>Record Data</a:t>
            </a:r>
          </a:p>
        </p:txBody>
      </p:sp>
      <p:graphicFrame>
        <p:nvGraphicFramePr>
          <p:cNvPr id="4" name="Content Placeholder 3">
            <a:extLst>
              <a:ext uri="{FF2B5EF4-FFF2-40B4-BE49-F238E27FC236}">
                <a16:creationId xmlns:a16="http://schemas.microsoft.com/office/drawing/2014/main" id="{9A87259F-0AF3-438C-A52D-2FAD2FFD55F7}"/>
              </a:ext>
            </a:extLst>
          </p:cNvPr>
          <p:cNvGraphicFramePr>
            <a:graphicFrameLocks noGrp="1"/>
          </p:cNvGraphicFramePr>
          <p:nvPr>
            <p:ph idx="1"/>
            <p:extLst>
              <p:ext uri="{D42A27DB-BD31-4B8C-83A1-F6EECF244321}">
                <p14:modId xmlns:p14="http://schemas.microsoft.com/office/powerpoint/2010/main" val="3850247138"/>
              </p:ext>
            </p:extLst>
          </p:nvPr>
        </p:nvGraphicFramePr>
        <p:xfrm>
          <a:off x="423326" y="1623111"/>
          <a:ext cx="10926549" cy="1861764"/>
        </p:xfrm>
        <a:graphic>
          <a:graphicData uri="http://schemas.openxmlformats.org/drawingml/2006/table">
            <a:tbl>
              <a:tblPr>
                <a:tableStyleId>{5C22544A-7EE6-4342-B048-85BDC9FD1C3A}</a:tableStyleId>
              </a:tblPr>
              <a:tblGrid>
                <a:gridCol w="3642183">
                  <a:extLst>
                    <a:ext uri="{9D8B030D-6E8A-4147-A177-3AD203B41FA5}">
                      <a16:colId xmlns:a16="http://schemas.microsoft.com/office/drawing/2014/main" val="1121382402"/>
                    </a:ext>
                  </a:extLst>
                </a:gridCol>
                <a:gridCol w="3642183">
                  <a:extLst>
                    <a:ext uri="{9D8B030D-6E8A-4147-A177-3AD203B41FA5}">
                      <a16:colId xmlns:a16="http://schemas.microsoft.com/office/drawing/2014/main" val="3415363584"/>
                    </a:ext>
                  </a:extLst>
                </a:gridCol>
                <a:gridCol w="3642183">
                  <a:extLst>
                    <a:ext uri="{9D8B030D-6E8A-4147-A177-3AD203B41FA5}">
                      <a16:colId xmlns:a16="http://schemas.microsoft.com/office/drawing/2014/main" val="3247645316"/>
                    </a:ext>
                  </a:extLst>
                </a:gridCol>
              </a:tblGrid>
              <a:tr h="507347">
                <a:tc gridSpan="3">
                  <a:txBody>
                    <a:bodyPr/>
                    <a:lstStyle/>
                    <a:p>
                      <a:pPr marL="0" marR="0" algn="ctr" hangingPunct="0">
                        <a:spcBef>
                          <a:spcPts val="400"/>
                        </a:spcBef>
                        <a:spcAft>
                          <a:spcPts val="400"/>
                        </a:spcAft>
                      </a:pPr>
                      <a:r>
                        <a:rPr lang="en-US" sz="2400" dirty="0">
                          <a:effectLst/>
                        </a:rPr>
                        <a:t>Table 1</a:t>
                      </a:r>
                      <a:endParaRPr lang="en-US" sz="24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83073980"/>
                  </a:ext>
                </a:extLst>
              </a:tr>
              <a:tr h="902945">
                <a:tc>
                  <a:txBody>
                    <a:bodyPr/>
                    <a:lstStyle/>
                    <a:p>
                      <a:pPr marL="118745" marR="0" algn="ctr" hangingPunct="0">
                        <a:spcBef>
                          <a:spcPts val="400"/>
                        </a:spcBef>
                        <a:spcAft>
                          <a:spcPts val="400"/>
                        </a:spcAft>
                      </a:pPr>
                      <a:r>
                        <a:rPr lang="en-US" sz="2000" dirty="0">
                          <a:effectLst/>
                        </a:rPr>
                        <a:t>Baseline heart rate </a:t>
                      </a:r>
                      <a:br>
                        <a:rPr lang="en-US" sz="2000" dirty="0">
                          <a:effectLst/>
                        </a:rPr>
                      </a:br>
                      <a:r>
                        <a:rPr lang="en-US" sz="2000" dirty="0">
                          <a:effectLst/>
                        </a:rPr>
                        <a:t>(bpm)</a:t>
                      </a:r>
                      <a:endParaRPr lang="en-US" sz="20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hangingPunct="0">
                        <a:spcBef>
                          <a:spcPts val="400"/>
                        </a:spcBef>
                        <a:spcAft>
                          <a:spcPts val="400"/>
                        </a:spcAft>
                      </a:pPr>
                      <a:r>
                        <a:rPr lang="en-US" sz="2000" dirty="0">
                          <a:effectLst/>
                        </a:rPr>
                        <a:t>Minimum heart rate </a:t>
                      </a:r>
                      <a:br>
                        <a:rPr lang="en-US" sz="2000" dirty="0">
                          <a:effectLst/>
                        </a:rPr>
                      </a:br>
                      <a:r>
                        <a:rPr lang="en-US" sz="2000" dirty="0">
                          <a:effectLst/>
                        </a:rPr>
                        <a:t>(bpm)</a:t>
                      </a:r>
                      <a:endParaRPr lang="en-US" sz="20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hangingPunct="0">
                        <a:spcBef>
                          <a:spcPts val="400"/>
                        </a:spcBef>
                        <a:spcAft>
                          <a:spcPts val="400"/>
                        </a:spcAft>
                      </a:pPr>
                      <a:r>
                        <a:rPr lang="en-US" sz="2000" dirty="0">
                          <a:effectLst/>
                        </a:rPr>
                        <a:t>Maximum heart rate</a:t>
                      </a:r>
                      <a:br>
                        <a:rPr lang="en-US" sz="2000" dirty="0">
                          <a:effectLst/>
                        </a:rPr>
                      </a:br>
                      <a:r>
                        <a:rPr lang="en-US" sz="2000" dirty="0">
                          <a:effectLst/>
                        </a:rPr>
                        <a:t>(bpm)</a:t>
                      </a:r>
                      <a:endParaRPr lang="en-US" sz="20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62951550"/>
                  </a:ext>
                </a:extLst>
              </a:tr>
              <a:tr h="451472">
                <a:tc>
                  <a:txBody>
                    <a:bodyPr/>
                    <a:lstStyle/>
                    <a:p>
                      <a:pPr marL="0" marR="0" algn="ctr" hangingPunct="0">
                        <a:spcBef>
                          <a:spcPts val="400"/>
                        </a:spcBef>
                        <a:spcAft>
                          <a:spcPts val="400"/>
                        </a:spcAft>
                      </a:pPr>
                      <a:r>
                        <a:rPr lang="en-US" sz="2000" b="1" dirty="0">
                          <a:effectLst/>
                        </a:rPr>
                        <a:t> Value Goes HERE!</a:t>
                      </a:r>
                      <a:endParaRPr lang="en-US" sz="2000" b="1"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marL="0" marR="0" lvl="0" indent="0" algn="ctr" defTabSz="914400" rtl="0" eaLnBrk="1" fontAlgn="auto" latinLnBrk="0" hangingPunct="0">
                        <a:lnSpc>
                          <a:spcPct val="100000"/>
                        </a:lnSpc>
                        <a:spcBef>
                          <a:spcPts val="400"/>
                        </a:spcBef>
                        <a:spcAft>
                          <a:spcPts val="400"/>
                        </a:spcAft>
                        <a:buClrTx/>
                        <a:buSzTx/>
                        <a:buFontTx/>
                        <a:buNone/>
                        <a:tabLst/>
                        <a:defRPr/>
                      </a:pPr>
                      <a:r>
                        <a:rPr lang="en-US" sz="2000" b="1" dirty="0">
                          <a:effectLst/>
                        </a:rPr>
                        <a:t> Value Goes HERE!</a:t>
                      </a:r>
                      <a:r>
                        <a:rPr lang="en-US" sz="2000" dirty="0">
                          <a:effectLst/>
                        </a:rPr>
                        <a:t> </a:t>
                      </a:r>
                      <a:endParaRPr lang="en-US" sz="20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marL="0" marR="0" lvl="0" indent="0" algn="ctr" defTabSz="914400" rtl="0" eaLnBrk="1" fontAlgn="auto" latinLnBrk="0" hangingPunct="0">
                        <a:lnSpc>
                          <a:spcPct val="100000"/>
                        </a:lnSpc>
                        <a:spcBef>
                          <a:spcPts val="400"/>
                        </a:spcBef>
                        <a:spcAft>
                          <a:spcPts val="400"/>
                        </a:spcAft>
                        <a:buClrTx/>
                        <a:buSzTx/>
                        <a:buFontTx/>
                        <a:buNone/>
                        <a:tabLst/>
                        <a:defRPr/>
                      </a:pPr>
                      <a:r>
                        <a:rPr lang="en-US" sz="2000" b="1" dirty="0">
                          <a:effectLst/>
                        </a:rPr>
                        <a:t> Value Goes HERE!</a:t>
                      </a:r>
                      <a:r>
                        <a:rPr lang="en-US" sz="2000" dirty="0">
                          <a:effectLst/>
                        </a:rPr>
                        <a:t> </a:t>
                      </a:r>
                      <a:endParaRPr lang="en-US" sz="20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3995376432"/>
                  </a:ext>
                </a:extLst>
              </a:tr>
            </a:tbl>
          </a:graphicData>
        </a:graphic>
      </p:graphicFrame>
      <p:graphicFrame>
        <p:nvGraphicFramePr>
          <p:cNvPr id="5" name="Table 4">
            <a:extLst>
              <a:ext uri="{FF2B5EF4-FFF2-40B4-BE49-F238E27FC236}">
                <a16:creationId xmlns:a16="http://schemas.microsoft.com/office/drawing/2014/main" id="{D53F1E51-980B-48CD-B6F6-2790A870B2C3}"/>
              </a:ext>
            </a:extLst>
          </p:cNvPr>
          <p:cNvGraphicFramePr>
            <a:graphicFrameLocks noGrp="1"/>
          </p:cNvGraphicFramePr>
          <p:nvPr>
            <p:extLst>
              <p:ext uri="{D42A27DB-BD31-4B8C-83A1-F6EECF244321}">
                <p14:modId xmlns:p14="http://schemas.microsoft.com/office/powerpoint/2010/main" val="2014639938"/>
              </p:ext>
            </p:extLst>
          </p:nvPr>
        </p:nvGraphicFramePr>
        <p:xfrm>
          <a:off x="423327" y="4406158"/>
          <a:ext cx="10926548" cy="1805889"/>
        </p:xfrm>
        <a:graphic>
          <a:graphicData uri="http://schemas.openxmlformats.org/drawingml/2006/table">
            <a:tbl>
              <a:tblPr>
                <a:tableStyleId>{5C22544A-7EE6-4342-B048-85BDC9FD1C3A}</a:tableStyleId>
              </a:tblPr>
              <a:tblGrid>
                <a:gridCol w="2731637">
                  <a:extLst>
                    <a:ext uri="{9D8B030D-6E8A-4147-A177-3AD203B41FA5}">
                      <a16:colId xmlns:a16="http://schemas.microsoft.com/office/drawing/2014/main" val="1729231920"/>
                    </a:ext>
                  </a:extLst>
                </a:gridCol>
                <a:gridCol w="2731637">
                  <a:extLst>
                    <a:ext uri="{9D8B030D-6E8A-4147-A177-3AD203B41FA5}">
                      <a16:colId xmlns:a16="http://schemas.microsoft.com/office/drawing/2014/main" val="2746914740"/>
                    </a:ext>
                  </a:extLst>
                </a:gridCol>
                <a:gridCol w="2731637">
                  <a:extLst>
                    <a:ext uri="{9D8B030D-6E8A-4147-A177-3AD203B41FA5}">
                      <a16:colId xmlns:a16="http://schemas.microsoft.com/office/drawing/2014/main" val="2472655078"/>
                    </a:ext>
                  </a:extLst>
                </a:gridCol>
                <a:gridCol w="2731637">
                  <a:extLst>
                    <a:ext uri="{9D8B030D-6E8A-4147-A177-3AD203B41FA5}">
                      <a16:colId xmlns:a16="http://schemas.microsoft.com/office/drawing/2014/main" val="2326271773"/>
                    </a:ext>
                  </a:extLst>
                </a:gridCol>
              </a:tblGrid>
              <a:tr h="361178">
                <a:tc gridSpan="4">
                  <a:txBody>
                    <a:bodyPr/>
                    <a:lstStyle/>
                    <a:p>
                      <a:pPr marL="0" marR="0" algn="ctr" hangingPunct="0">
                        <a:spcBef>
                          <a:spcPts val="400"/>
                        </a:spcBef>
                        <a:spcAft>
                          <a:spcPts val="400"/>
                        </a:spcAft>
                      </a:pPr>
                      <a:r>
                        <a:rPr lang="en-US" sz="2000" dirty="0">
                          <a:effectLst/>
                        </a:rPr>
                        <a:t>Table 2</a:t>
                      </a:r>
                      <a:endParaRPr lang="en-US" sz="20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85636895"/>
                  </a:ext>
                </a:extLst>
              </a:tr>
              <a:tr h="1083533">
                <a:tc>
                  <a:txBody>
                    <a:bodyPr/>
                    <a:lstStyle/>
                    <a:p>
                      <a:pPr marL="0" marR="0" algn="ctr" hangingPunct="0">
                        <a:lnSpc>
                          <a:spcPts val="1200"/>
                        </a:lnSpc>
                        <a:spcBef>
                          <a:spcPts val="600"/>
                        </a:spcBef>
                        <a:spcAft>
                          <a:spcPts val="600"/>
                        </a:spcAft>
                      </a:pPr>
                      <a:r>
                        <a:rPr lang="en-US" sz="2000" dirty="0">
                          <a:effectLst/>
                        </a:rPr>
                        <a:t>Baroreceptor response </a:t>
                      </a:r>
                    </a:p>
                    <a:p>
                      <a:pPr marL="0" marR="0" algn="ctr" hangingPunct="0">
                        <a:lnSpc>
                          <a:spcPts val="1200"/>
                        </a:lnSpc>
                        <a:spcBef>
                          <a:spcPts val="600"/>
                        </a:spcBef>
                        <a:spcAft>
                          <a:spcPts val="600"/>
                        </a:spcAft>
                      </a:pPr>
                      <a:r>
                        <a:rPr lang="en-US" sz="2000" dirty="0">
                          <a:effectLst/>
                        </a:rPr>
                        <a:t>time 1: Squatting </a:t>
                      </a:r>
                      <a:br>
                        <a:rPr lang="en-US" sz="2000" dirty="0">
                          <a:effectLst/>
                        </a:rPr>
                      </a:br>
                      <a:endParaRPr lang="en-US" sz="2000" dirty="0">
                        <a:effectLst/>
                      </a:endParaRPr>
                    </a:p>
                    <a:p>
                      <a:pPr marL="0" marR="0" algn="ctr" hangingPunct="0">
                        <a:lnSpc>
                          <a:spcPts val="1200"/>
                        </a:lnSpc>
                        <a:spcBef>
                          <a:spcPts val="600"/>
                        </a:spcBef>
                        <a:spcAft>
                          <a:spcPts val="600"/>
                        </a:spcAft>
                      </a:pPr>
                      <a:r>
                        <a:rPr lang="en-US" sz="2000" dirty="0">
                          <a:effectLst/>
                        </a:rPr>
                        <a:t>(s)</a:t>
                      </a:r>
                      <a:endParaRPr lang="en-US" sz="20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hangingPunct="0">
                        <a:lnSpc>
                          <a:spcPts val="1200"/>
                        </a:lnSpc>
                        <a:spcBef>
                          <a:spcPts val="600"/>
                        </a:spcBef>
                        <a:spcAft>
                          <a:spcPts val="600"/>
                        </a:spcAft>
                      </a:pPr>
                      <a:r>
                        <a:rPr lang="en-US" sz="2000" dirty="0">
                          <a:effectLst/>
                        </a:rPr>
                        <a:t>Recovery time 1</a:t>
                      </a:r>
                      <a:br>
                        <a:rPr lang="en-US" sz="2000" dirty="0">
                          <a:effectLst/>
                        </a:rPr>
                      </a:br>
                      <a:endParaRPr lang="en-US" sz="2000" dirty="0">
                        <a:effectLst/>
                      </a:endParaRPr>
                    </a:p>
                    <a:p>
                      <a:pPr marL="0" marR="0" algn="ctr" hangingPunct="0">
                        <a:lnSpc>
                          <a:spcPts val="1200"/>
                        </a:lnSpc>
                        <a:spcBef>
                          <a:spcPts val="600"/>
                        </a:spcBef>
                        <a:spcAft>
                          <a:spcPts val="600"/>
                        </a:spcAft>
                      </a:pPr>
                      <a:r>
                        <a:rPr lang="en-US" sz="2000" dirty="0">
                          <a:effectLst/>
                        </a:rPr>
                        <a:t>(s)</a:t>
                      </a:r>
                      <a:endParaRPr lang="en-US" sz="20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hangingPunct="0">
                        <a:lnSpc>
                          <a:spcPts val="1200"/>
                        </a:lnSpc>
                        <a:spcBef>
                          <a:spcPts val="600"/>
                        </a:spcBef>
                        <a:spcAft>
                          <a:spcPts val="600"/>
                        </a:spcAft>
                      </a:pPr>
                      <a:r>
                        <a:rPr lang="en-US" sz="2000" dirty="0">
                          <a:effectLst/>
                        </a:rPr>
                        <a:t>Baroreceptor response </a:t>
                      </a:r>
                    </a:p>
                    <a:p>
                      <a:pPr marL="0" marR="0" algn="ctr" hangingPunct="0">
                        <a:lnSpc>
                          <a:spcPts val="1200"/>
                        </a:lnSpc>
                        <a:spcBef>
                          <a:spcPts val="600"/>
                        </a:spcBef>
                        <a:spcAft>
                          <a:spcPts val="600"/>
                        </a:spcAft>
                      </a:pPr>
                      <a:r>
                        <a:rPr lang="en-US" sz="2000" dirty="0">
                          <a:effectLst/>
                        </a:rPr>
                        <a:t>time 2: Standing</a:t>
                      </a:r>
                      <a:br>
                        <a:rPr lang="en-US" sz="2000" dirty="0">
                          <a:effectLst/>
                        </a:rPr>
                      </a:br>
                      <a:endParaRPr lang="en-US" sz="2000" dirty="0">
                        <a:effectLst/>
                      </a:endParaRPr>
                    </a:p>
                    <a:p>
                      <a:pPr marL="0" marR="0" algn="ctr" hangingPunct="0">
                        <a:lnSpc>
                          <a:spcPts val="1200"/>
                        </a:lnSpc>
                        <a:spcBef>
                          <a:spcPts val="600"/>
                        </a:spcBef>
                        <a:spcAft>
                          <a:spcPts val="600"/>
                        </a:spcAft>
                      </a:pPr>
                      <a:r>
                        <a:rPr lang="en-US" sz="2000" dirty="0">
                          <a:effectLst/>
                        </a:rPr>
                        <a:t>(s)</a:t>
                      </a:r>
                      <a:endParaRPr lang="en-US" sz="20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hangingPunct="0">
                        <a:lnSpc>
                          <a:spcPts val="1200"/>
                        </a:lnSpc>
                        <a:spcBef>
                          <a:spcPts val="600"/>
                        </a:spcBef>
                        <a:spcAft>
                          <a:spcPts val="600"/>
                        </a:spcAft>
                      </a:pPr>
                      <a:r>
                        <a:rPr lang="en-US" sz="2000" dirty="0">
                          <a:effectLst/>
                        </a:rPr>
                        <a:t>Recovery time 2</a:t>
                      </a:r>
                      <a:br>
                        <a:rPr lang="en-US" sz="2000" dirty="0">
                          <a:effectLst/>
                        </a:rPr>
                      </a:br>
                      <a:endParaRPr lang="en-US" sz="2000" dirty="0">
                        <a:effectLst/>
                      </a:endParaRPr>
                    </a:p>
                    <a:p>
                      <a:pPr marL="0" marR="0" algn="ctr" hangingPunct="0">
                        <a:lnSpc>
                          <a:spcPts val="1200"/>
                        </a:lnSpc>
                        <a:spcBef>
                          <a:spcPts val="600"/>
                        </a:spcBef>
                        <a:spcAft>
                          <a:spcPts val="600"/>
                        </a:spcAft>
                      </a:pPr>
                      <a:r>
                        <a:rPr lang="en-US" sz="2000" dirty="0">
                          <a:effectLst/>
                        </a:rPr>
                        <a:t>(s)</a:t>
                      </a:r>
                      <a:endParaRPr lang="en-US" sz="20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26580085"/>
                  </a:ext>
                </a:extLst>
              </a:tr>
              <a:tr h="361178">
                <a:tc>
                  <a:txBody>
                    <a:bodyPr/>
                    <a:lstStyle/>
                    <a:p>
                      <a:pPr marL="0" marR="72390" lvl="0" indent="0" algn="ctr" defTabSz="914400" rtl="0" eaLnBrk="1" fontAlgn="auto" latinLnBrk="0" hangingPunct="0">
                        <a:lnSpc>
                          <a:spcPct val="100000"/>
                        </a:lnSpc>
                        <a:spcBef>
                          <a:spcPts val="400"/>
                        </a:spcBef>
                        <a:spcAft>
                          <a:spcPts val="400"/>
                        </a:spcAft>
                        <a:buClrTx/>
                        <a:buSzTx/>
                        <a:buFontTx/>
                        <a:buNone/>
                        <a:tabLst/>
                        <a:defRPr/>
                      </a:pPr>
                      <a:r>
                        <a:rPr lang="en-US" sz="1000" dirty="0">
                          <a:effectLst/>
                        </a:rPr>
                        <a:t> </a:t>
                      </a:r>
                      <a:r>
                        <a:rPr lang="en-US" sz="1000" b="1" dirty="0">
                          <a:effectLst/>
                        </a:rPr>
                        <a:t> </a:t>
                      </a:r>
                      <a:r>
                        <a:rPr lang="en-US" sz="2000" b="1" dirty="0">
                          <a:effectLst/>
                        </a:rPr>
                        <a:t>Value Goes HERE!</a:t>
                      </a:r>
                      <a:endParaRPr lang="en-US" sz="2000" b="1"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marL="0" marR="72390" lvl="0" indent="0" algn="ctr" defTabSz="914400" rtl="0" eaLnBrk="1" fontAlgn="auto" latinLnBrk="0" hangingPunct="0">
                        <a:lnSpc>
                          <a:spcPct val="100000"/>
                        </a:lnSpc>
                        <a:spcBef>
                          <a:spcPts val="400"/>
                        </a:spcBef>
                        <a:spcAft>
                          <a:spcPts val="400"/>
                        </a:spcAft>
                        <a:buClrTx/>
                        <a:buSzTx/>
                        <a:buFontTx/>
                        <a:buNone/>
                        <a:tabLst/>
                        <a:defRPr/>
                      </a:pPr>
                      <a:r>
                        <a:rPr lang="en-US" sz="2000" b="1" dirty="0">
                          <a:effectLst/>
                        </a:rPr>
                        <a:t> Value Goes HERE!</a:t>
                      </a:r>
                      <a:r>
                        <a:rPr lang="en-US" sz="2000" dirty="0">
                          <a:effectLst/>
                        </a:rPr>
                        <a:t> </a:t>
                      </a:r>
                      <a:endParaRPr lang="en-US" sz="20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marL="0" marR="72390" lvl="0" indent="0" algn="ctr" defTabSz="914400" rtl="0" eaLnBrk="1" fontAlgn="auto" latinLnBrk="0" hangingPunct="0">
                        <a:lnSpc>
                          <a:spcPct val="100000"/>
                        </a:lnSpc>
                        <a:spcBef>
                          <a:spcPts val="400"/>
                        </a:spcBef>
                        <a:spcAft>
                          <a:spcPts val="400"/>
                        </a:spcAft>
                        <a:buClrTx/>
                        <a:buSzTx/>
                        <a:buFontTx/>
                        <a:buNone/>
                        <a:tabLst/>
                        <a:defRPr/>
                      </a:pPr>
                      <a:r>
                        <a:rPr lang="en-US" sz="2000" b="1" dirty="0">
                          <a:effectLst/>
                        </a:rPr>
                        <a:t> Value Goes HERE!</a:t>
                      </a:r>
                      <a:r>
                        <a:rPr lang="en-US" sz="2000" dirty="0">
                          <a:effectLst/>
                        </a:rPr>
                        <a:t> </a:t>
                      </a:r>
                      <a:endParaRPr lang="en-US" sz="20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marL="0" marR="72390" lvl="0" indent="0" algn="ctr" defTabSz="914400" rtl="0" eaLnBrk="1" fontAlgn="auto" latinLnBrk="0" hangingPunct="0">
                        <a:lnSpc>
                          <a:spcPct val="100000"/>
                        </a:lnSpc>
                        <a:spcBef>
                          <a:spcPts val="400"/>
                        </a:spcBef>
                        <a:spcAft>
                          <a:spcPts val="400"/>
                        </a:spcAft>
                        <a:buClrTx/>
                        <a:buSzTx/>
                        <a:buFontTx/>
                        <a:buNone/>
                        <a:tabLst/>
                        <a:defRPr/>
                      </a:pPr>
                      <a:r>
                        <a:rPr lang="en-US" sz="2000" b="1" dirty="0">
                          <a:effectLst/>
                        </a:rPr>
                        <a:t> Value Goes HERE!</a:t>
                      </a:r>
                      <a:r>
                        <a:rPr lang="en-US" sz="2000" dirty="0">
                          <a:effectLst/>
                        </a:rPr>
                        <a:t> </a:t>
                      </a:r>
                      <a:endParaRPr lang="en-US" sz="2000" dirty="0">
                        <a:effectLst/>
                        <a:latin typeface="Times"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2430456117"/>
                  </a:ext>
                </a:extLst>
              </a:tr>
            </a:tbl>
          </a:graphicData>
        </a:graphic>
      </p:graphicFrame>
    </p:spTree>
    <p:extLst>
      <p:ext uri="{BB962C8B-B14F-4D97-AF65-F5344CB8AC3E}">
        <p14:creationId xmlns:p14="http://schemas.microsoft.com/office/powerpoint/2010/main" val="589394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B54BD-507F-47D9-8E21-AE54DFCBB787}"/>
              </a:ext>
            </a:extLst>
          </p:cNvPr>
          <p:cNvSpPr>
            <a:spLocks noGrp="1"/>
          </p:cNvSpPr>
          <p:nvPr>
            <p:ph type="title"/>
          </p:nvPr>
        </p:nvSpPr>
        <p:spPr/>
        <p:txBody>
          <a:bodyPr/>
          <a:lstStyle/>
          <a:p>
            <a:r>
              <a:rPr lang="en-US" b="1" dirty="0"/>
              <a:t>Homeostasis of Blood Pressure</a:t>
            </a:r>
          </a:p>
        </p:txBody>
      </p:sp>
      <p:sp>
        <p:nvSpPr>
          <p:cNvPr id="3" name="Content Placeholder 2">
            <a:extLst>
              <a:ext uri="{FF2B5EF4-FFF2-40B4-BE49-F238E27FC236}">
                <a16:creationId xmlns:a16="http://schemas.microsoft.com/office/drawing/2014/main" id="{21B2E962-CBB2-4DA1-9F65-8EF020B56818}"/>
              </a:ext>
            </a:extLst>
          </p:cNvPr>
          <p:cNvSpPr>
            <a:spLocks noGrp="1"/>
          </p:cNvSpPr>
          <p:nvPr>
            <p:ph idx="1"/>
          </p:nvPr>
        </p:nvSpPr>
        <p:spPr/>
        <p:txBody>
          <a:bodyPr>
            <a:normAutofit/>
          </a:bodyPr>
          <a:lstStyle/>
          <a:p>
            <a:r>
              <a:rPr lang="en-US" dirty="0"/>
              <a:t>One of the homeostatic mechanisms of the human body serves to maintain a fairly constant blood pressure. </a:t>
            </a:r>
          </a:p>
          <a:p>
            <a:r>
              <a:rPr lang="en-US" dirty="0"/>
              <a:t>Major determinants of blood pressure are…</a:t>
            </a:r>
          </a:p>
          <a:p>
            <a:pPr lvl="1"/>
            <a:r>
              <a:rPr lang="en-US" dirty="0"/>
              <a:t>The heart rate</a:t>
            </a:r>
          </a:p>
          <a:p>
            <a:pPr lvl="1"/>
            <a:r>
              <a:rPr lang="en-US" dirty="0"/>
              <a:t>The amount of blood pumped with each beat (</a:t>
            </a:r>
            <a:r>
              <a:rPr lang="en-US" i="1" dirty="0"/>
              <a:t>stroke volume</a:t>
            </a:r>
            <a:r>
              <a:rPr lang="en-US" dirty="0"/>
              <a:t>)</a:t>
            </a:r>
          </a:p>
          <a:p>
            <a:pPr lvl="1"/>
            <a:r>
              <a:rPr lang="en-US" dirty="0"/>
              <a:t>The resistance of the arterial system which is receiving the blood</a:t>
            </a:r>
          </a:p>
        </p:txBody>
      </p:sp>
    </p:spTree>
    <p:extLst>
      <p:ext uri="{BB962C8B-B14F-4D97-AF65-F5344CB8AC3E}">
        <p14:creationId xmlns:p14="http://schemas.microsoft.com/office/powerpoint/2010/main" val="5173014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A1316-E6A1-4D39-8133-C4612FB1D5E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6170B55-EC08-46A8-93EA-1DF94B10EAEE}"/>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51A726F5-CDE8-4297-B52A-A7B8B19C9E27}"/>
              </a:ext>
            </a:extLst>
          </p:cNvPr>
          <p:cNvPicPr>
            <a:picLocks noChangeAspect="1"/>
          </p:cNvPicPr>
          <p:nvPr/>
        </p:nvPicPr>
        <p:blipFill>
          <a:blip r:embed="rId2"/>
          <a:stretch>
            <a:fillRect/>
          </a:stretch>
        </p:blipFill>
        <p:spPr>
          <a:xfrm>
            <a:off x="357187" y="342900"/>
            <a:ext cx="11477625" cy="6172200"/>
          </a:xfrm>
          <a:prstGeom prst="rect">
            <a:avLst/>
          </a:prstGeom>
        </p:spPr>
      </p:pic>
    </p:spTree>
    <p:extLst>
      <p:ext uri="{BB962C8B-B14F-4D97-AF65-F5344CB8AC3E}">
        <p14:creationId xmlns:p14="http://schemas.microsoft.com/office/powerpoint/2010/main" val="9428776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55EFB-F65E-4D54-8F59-1548A28216FB}"/>
              </a:ext>
            </a:extLst>
          </p:cNvPr>
          <p:cNvSpPr>
            <a:spLocks noGrp="1"/>
          </p:cNvSpPr>
          <p:nvPr>
            <p:ph type="title"/>
          </p:nvPr>
        </p:nvSpPr>
        <p:spPr/>
        <p:txBody>
          <a:bodyPr/>
          <a:lstStyle/>
          <a:p>
            <a:r>
              <a:rPr lang="en-US" b="1" dirty="0"/>
              <a:t>Sample Data</a:t>
            </a:r>
          </a:p>
        </p:txBody>
      </p:sp>
      <p:sp>
        <p:nvSpPr>
          <p:cNvPr id="3" name="Content Placeholder 2">
            <a:extLst>
              <a:ext uri="{FF2B5EF4-FFF2-40B4-BE49-F238E27FC236}">
                <a16:creationId xmlns:a16="http://schemas.microsoft.com/office/drawing/2014/main" id="{E8290F7E-9F31-4AEE-9966-834D6236E3A5}"/>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89417A36-FE68-4250-B36A-0A31E6DD9491}"/>
              </a:ext>
            </a:extLst>
          </p:cNvPr>
          <p:cNvPicPr>
            <a:picLocks noChangeAspect="1"/>
          </p:cNvPicPr>
          <p:nvPr/>
        </p:nvPicPr>
        <p:blipFill>
          <a:blip r:embed="rId2"/>
          <a:stretch>
            <a:fillRect/>
          </a:stretch>
        </p:blipFill>
        <p:spPr>
          <a:xfrm>
            <a:off x="0" y="1518720"/>
            <a:ext cx="12192000" cy="4965148"/>
          </a:xfrm>
          <a:prstGeom prst="rect">
            <a:avLst/>
          </a:prstGeom>
        </p:spPr>
      </p:pic>
    </p:spTree>
    <p:extLst>
      <p:ext uri="{BB962C8B-B14F-4D97-AF65-F5344CB8AC3E}">
        <p14:creationId xmlns:p14="http://schemas.microsoft.com/office/powerpoint/2010/main" val="38299293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DF31E-A54C-4611-B915-041CC69F8644}"/>
              </a:ext>
            </a:extLst>
          </p:cNvPr>
          <p:cNvSpPr>
            <a:spLocks noGrp="1"/>
          </p:cNvSpPr>
          <p:nvPr>
            <p:ph type="title"/>
          </p:nvPr>
        </p:nvSpPr>
        <p:spPr/>
        <p:txBody>
          <a:bodyPr/>
          <a:lstStyle/>
          <a:p>
            <a:r>
              <a:rPr lang="en-US" b="1" cap="all" dirty="0"/>
              <a:t>Data Analysis</a:t>
            </a:r>
            <a:endParaRPr lang="en-US" dirty="0"/>
          </a:p>
        </p:txBody>
      </p:sp>
      <p:sp>
        <p:nvSpPr>
          <p:cNvPr id="3" name="Content Placeholder 2">
            <a:extLst>
              <a:ext uri="{FF2B5EF4-FFF2-40B4-BE49-F238E27FC236}">
                <a16:creationId xmlns:a16="http://schemas.microsoft.com/office/drawing/2014/main" id="{AEAC34C9-7FCF-4651-84EF-7C4A7C03B8F5}"/>
              </a:ext>
            </a:extLst>
          </p:cNvPr>
          <p:cNvSpPr>
            <a:spLocks noGrp="1"/>
          </p:cNvSpPr>
          <p:nvPr>
            <p:ph idx="1"/>
          </p:nvPr>
        </p:nvSpPr>
        <p:spPr/>
        <p:txBody>
          <a:bodyPr>
            <a:normAutofit fontScale="62500" lnSpcReduction="20000"/>
          </a:bodyPr>
          <a:lstStyle/>
          <a:p>
            <a:pPr hangingPunct="0"/>
            <a:r>
              <a:rPr lang="en-US" dirty="0"/>
              <a:t>1.	How much and in which direction (increase or decrease) did the heart rate change as a result of </a:t>
            </a:r>
          </a:p>
          <a:p>
            <a:pPr lvl="1" hangingPunct="0"/>
            <a:r>
              <a:rPr lang="en-US" dirty="0"/>
              <a:t>standing?</a:t>
            </a:r>
          </a:p>
          <a:p>
            <a:pPr lvl="1" hangingPunct="0"/>
            <a:r>
              <a:rPr lang="en-US" dirty="0"/>
              <a:t>squatting?</a:t>
            </a:r>
          </a:p>
          <a:p>
            <a:pPr marL="0" indent="0">
              <a:buNone/>
            </a:pPr>
            <a:r>
              <a:rPr lang="en-US" b="1" u="sng" dirty="0"/>
              <a:t>QUESTION 1.  TIPS!</a:t>
            </a:r>
          </a:p>
          <a:p>
            <a:r>
              <a:rPr lang="en-US" i="1" dirty="0">
                <a:solidFill>
                  <a:srgbClr val="FF0000"/>
                </a:solidFill>
              </a:rPr>
              <a:t>Answers will vary. Three cardiovascular responses occur after squatting. </a:t>
            </a:r>
          </a:p>
          <a:p>
            <a:pPr marL="914400" lvl="1" indent="-457200">
              <a:buFont typeface="+mj-lt"/>
              <a:buAutoNum type="arabicPeriod"/>
            </a:pPr>
            <a:r>
              <a:rPr lang="en-US" i="1" dirty="0">
                <a:solidFill>
                  <a:srgbClr val="FF0000"/>
                </a:solidFill>
              </a:rPr>
              <a:t>First, there is a sudden increase in venous return to the heart caused by compression of veins in the legs.</a:t>
            </a:r>
          </a:p>
          <a:p>
            <a:pPr marL="914400" lvl="1" indent="-457200">
              <a:buFont typeface="+mj-lt"/>
              <a:buAutoNum type="arabicPeriod"/>
            </a:pPr>
            <a:r>
              <a:rPr lang="en-US" i="1" dirty="0">
                <a:solidFill>
                  <a:srgbClr val="FF0000"/>
                </a:solidFill>
              </a:rPr>
              <a:t>Second, there is the response of the heart to an increased volume of blood returning to the atria through the inferior vena cava. </a:t>
            </a:r>
          </a:p>
          <a:p>
            <a:pPr marL="914400" lvl="1" indent="-457200">
              <a:buFont typeface="+mj-lt"/>
              <a:buAutoNum type="arabicPeriod"/>
            </a:pPr>
            <a:r>
              <a:rPr lang="en-US" i="1" dirty="0">
                <a:solidFill>
                  <a:srgbClr val="FF0000"/>
                </a:solidFill>
              </a:rPr>
              <a:t>Finally, the resulting increase in stroke volume stretches baroreceptors, leading to a reflex decrease in heart rate.</a:t>
            </a:r>
          </a:p>
          <a:p>
            <a:r>
              <a:rPr lang="en-US" i="1" dirty="0">
                <a:solidFill>
                  <a:srgbClr val="FF0000"/>
                </a:solidFill>
              </a:rPr>
              <a:t>Because of the variability and interaction of these three responses, the heart rate response to squatting will vary from individual to individual. </a:t>
            </a:r>
          </a:p>
          <a:p>
            <a:pPr lvl="1"/>
            <a:r>
              <a:rPr lang="en-US" i="1" dirty="0">
                <a:solidFill>
                  <a:srgbClr val="FF0000"/>
                </a:solidFill>
              </a:rPr>
              <a:t>A portion of the class will experience a decrease in heart rate. These individuals show a greater Baroreceptor sensitivity. </a:t>
            </a:r>
          </a:p>
          <a:p>
            <a:pPr lvl="1"/>
            <a:r>
              <a:rPr lang="en-US" i="1" dirty="0">
                <a:solidFill>
                  <a:srgbClr val="FF0000"/>
                </a:solidFill>
              </a:rPr>
              <a:t>Others will have a less sensitive Baroreceptor response and will show an increase in heart rate.</a:t>
            </a:r>
          </a:p>
          <a:p>
            <a:r>
              <a:rPr lang="en-US" i="1" dirty="0">
                <a:solidFill>
                  <a:srgbClr val="FF0000"/>
                </a:solidFill>
              </a:rPr>
              <a:t>In the sample data, there was a decrease in heart rate with squatting.</a:t>
            </a:r>
          </a:p>
          <a:p>
            <a:r>
              <a:rPr lang="en-US" i="1" dirty="0">
                <a:solidFill>
                  <a:srgbClr val="FF0000"/>
                </a:solidFill>
              </a:rPr>
              <a:t>Students should report an increase in heart rate after standing.</a:t>
            </a:r>
            <a:endParaRPr lang="en-US" dirty="0"/>
          </a:p>
        </p:txBody>
      </p:sp>
    </p:spTree>
    <p:extLst>
      <p:ext uri="{BB962C8B-B14F-4D97-AF65-F5344CB8AC3E}">
        <p14:creationId xmlns:p14="http://schemas.microsoft.com/office/powerpoint/2010/main" val="1640652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DF31E-A54C-4611-B915-041CC69F8644}"/>
              </a:ext>
            </a:extLst>
          </p:cNvPr>
          <p:cNvSpPr>
            <a:spLocks noGrp="1"/>
          </p:cNvSpPr>
          <p:nvPr>
            <p:ph type="title"/>
          </p:nvPr>
        </p:nvSpPr>
        <p:spPr/>
        <p:txBody>
          <a:bodyPr/>
          <a:lstStyle/>
          <a:p>
            <a:r>
              <a:rPr lang="en-US" b="1" cap="all" dirty="0"/>
              <a:t>Data Analysis</a:t>
            </a:r>
            <a:endParaRPr lang="en-US" dirty="0"/>
          </a:p>
        </p:txBody>
      </p:sp>
      <p:sp>
        <p:nvSpPr>
          <p:cNvPr id="3" name="Content Placeholder 2">
            <a:extLst>
              <a:ext uri="{FF2B5EF4-FFF2-40B4-BE49-F238E27FC236}">
                <a16:creationId xmlns:a16="http://schemas.microsoft.com/office/drawing/2014/main" id="{AEAC34C9-7FCF-4651-84EF-7C4A7C03B8F5}"/>
              </a:ext>
            </a:extLst>
          </p:cNvPr>
          <p:cNvSpPr>
            <a:spLocks noGrp="1"/>
          </p:cNvSpPr>
          <p:nvPr>
            <p:ph idx="1"/>
          </p:nvPr>
        </p:nvSpPr>
        <p:spPr/>
        <p:txBody>
          <a:bodyPr>
            <a:normAutofit lnSpcReduction="10000"/>
          </a:bodyPr>
          <a:lstStyle/>
          <a:p>
            <a:pPr hangingPunct="0"/>
            <a:r>
              <a:rPr lang="en-US" dirty="0"/>
              <a:t>2.	Changing the heart rate is only one of a variety of homeostatic mechanisms that maintain a fairly constant blood pressure during changes in body position. The sympathetic nervous system helps by adjusting peripheral resistance in the arterial system. As this occurs the heart rate is able to normalize again. Compare the duration of the initial direction of heart rate change after standing to the recovery time. What does your data tell you about the relative speed of the change in peripheral vascular resistance as compared to that of the heart rate response? </a:t>
            </a:r>
          </a:p>
          <a:p>
            <a:pPr hangingPunct="0"/>
            <a:r>
              <a:rPr lang="en-US" dirty="0"/>
              <a:t>TIPS: </a:t>
            </a:r>
            <a:r>
              <a:rPr lang="en-US" i="1" dirty="0">
                <a:solidFill>
                  <a:srgbClr val="FF0000"/>
                </a:solidFill>
              </a:rPr>
              <a:t>The response times were faster than the recovery times in both cases. This indicates that additional homeostatic mechanisms were slower to come into action than the heart response.</a:t>
            </a:r>
          </a:p>
        </p:txBody>
      </p:sp>
    </p:spTree>
    <p:extLst>
      <p:ext uri="{BB962C8B-B14F-4D97-AF65-F5344CB8AC3E}">
        <p14:creationId xmlns:p14="http://schemas.microsoft.com/office/powerpoint/2010/main" val="1814658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DF31E-A54C-4611-B915-041CC69F8644}"/>
              </a:ext>
            </a:extLst>
          </p:cNvPr>
          <p:cNvSpPr>
            <a:spLocks noGrp="1"/>
          </p:cNvSpPr>
          <p:nvPr>
            <p:ph type="title"/>
          </p:nvPr>
        </p:nvSpPr>
        <p:spPr/>
        <p:txBody>
          <a:bodyPr/>
          <a:lstStyle/>
          <a:p>
            <a:r>
              <a:rPr lang="en-US" b="1" cap="all" dirty="0"/>
              <a:t>Data Analysis</a:t>
            </a:r>
            <a:endParaRPr lang="en-US" dirty="0"/>
          </a:p>
        </p:txBody>
      </p:sp>
      <p:sp>
        <p:nvSpPr>
          <p:cNvPr id="3" name="Content Placeholder 2">
            <a:extLst>
              <a:ext uri="{FF2B5EF4-FFF2-40B4-BE49-F238E27FC236}">
                <a16:creationId xmlns:a16="http://schemas.microsoft.com/office/drawing/2014/main" id="{AEAC34C9-7FCF-4651-84EF-7C4A7C03B8F5}"/>
              </a:ext>
            </a:extLst>
          </p:cNvPr>
          <p:cNvSpPr>
            <a:spLocks noGrp="1"/>
          </p:cNvSpPr>
          <p:nvPr>
            <p:ph idx="1"/>
          </p:nvPr>
        </p:nvSpPr>
        <p:spPr/>
        <p:txBody>
          <a:bodyPr>
            <a:normAutofit/>
          </a:bodyPr>
          <a:lstStyle/>
          <a:p>
            <a:pPr hangingPunct="0"/>
            <a:r>
              <a:rPr lang="en-US" dirty="0"/>
              <a:t>3.	Dizziness may result from low blood pressure and can occur in patients who take medicines which impair the ability of the heart to increase its rate. Given what you have learned from your data, which daily activities would be most likely to cause dizziness in people who take these medications?</a:t>
            </a:r>
          </a:p>
          <a:p>
            <a:r>
              <a:rPr lang="en-US" dirty="0"/>
              <a:t>TIPS: </a:t>
            </a:r>
            <a:r>
              <a:rPr lang="en-US" i="1" dirty="0">
                <a:solidFill>
                  <a:srgbClr val="FF0000"/>
                </a:solidFill>
              </a:rPr>
              <a:t>People on medicines that cause heart rate slowing are most likely to become dizzy when first getting out of bed or out of a chair. It is especially common for them to complain of dizziness during gardening, due to the squatting involved in this activity.</a:t>
            </a:r>
          </a:p>
        </p:txBody>
      </p:sp>
    </p:spTree>
    <p:extLst>
      <p:ext uri="{BB962C8B-B14F-4D97-AF65-F5344CB8AC3E}">
        <p14:creationId xmlns:p14="http://schemas.microsoft.com/office/powerpoint/2010/main" val="20866041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DF31E-A54C-4611-B915-041CC69F8644}"/>
              </a:ext>
            </a:extLst>
          </p:cNvPr>
          <p:cNvSpPr>
            <a:spLocks noGrp="1"/>
          </p:cNvSpPr>
          <p:nvPr>
            <p:ph type="title"/>
          </p:nvPr>
        </p:nvSpPr>
        <p:spPr/>
        <p:txBody>
          <a:bodyPr/>
          <a:lstStyle/>
          <a:p>
            <a:r>
              <a:rPr lang="en-US" b="1" cap="all" dirty="0"/>
              <a:t>Data Analysis</a:t>
            </a:r>
            <a:endParaRPr lang="en-US" dirty="0"/>
          </a:p>
        </p:txBody>
      </p:sp>
      <p:sp>
        <p:nvSpPr>
          <p:cNvPr id="3" name="Content Placeholder 2">
            <a:extLst>
              <a:ext uri="{FF2B5EF4-FFF2-40B4-BE49-F238E27FC236}">
                <a16:creationId xmlns:a16="http://schemas.microsoft.com/office/drawing/2014/main" id="{AEAC34C9-7FCF-4651-84EF-7C4A7C03B8F5}"/>
              </a:ext>
            </a:extLst>
          </p:cNvPr>
          <p:cNvSpPr>
            <a:spLocks noGrp="1"/>
          </p:cNvSpPr>
          <p:nvPr>
            <p:ph idx="1"/>
          </p:nvPr>
        </p:nvSpPr>
        <p:spPr/>
        <p:txBody>
          <a:bodyPr>
            <a:normAutofit/>
          </a:bodyPr>
          <a:lstStyle/>
          <a:p>
            <a:pPr hangingPunct="0"/>
            <a:r>
              <a:rPr lang="en-US" dirty="0"/>
              <a:t>4.	Using your knowledge of heart rate response to a decrease in blood volume returning to the heart, suggest a way to evaluate (without the use of medical equipment) whether significant blood loss has occurred in an accident victim.</a:t>
            </a:r>
          </a:p>
          <a:p>
            <a:r>
              <a:rPr lang="en-US" i="1" dirty="0">
                <a:solidFill>
                  <a:srgbClr val="FF0000"/>
                </a:solidFill>
              </a:rPr>
              <a:t> TIPS: Blood loss results in a decrease in blood pressure. This will be accompanied by an increase in heart rate. A rapid pulse would indicate that possibly some significant blood loss has occurred. A normal pulse is reassuring.</a:t>
            </a:r>
          </a:p>
          <a:p>
            <a:pPr marL="0" indent="0">
              <a:buNone/>
            </a:pPr>
            <a:endParaRPr lang="en-US" dirty="0"/>
          </a:p>
        </p:txBody>
      </p:sp>
    </p:spTree>
    <p:extLst>
      <p:ext uri="{BB962C8B-B14F-4D97-AF65-F5344CB8AC3E}">
        <p14:creationId xmlns:p14="http://schemas.microsoft.com/office/powerpoint/2010/main" val="9999860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DF31E-A54C-4611-B915-041CC69F8644}"/>
              </a:ext>
            </a:extLst>
          </p:cNvPr>
          <p:cNvSpPr>
            <a:spLocks noGrp="1"/>
          </p:cNvSpPr>
          <p:nvPr>
            <p:ph type="title"/>
          </p:nvPr>
        </p:nvSpPr>
        <p:spPr/>
        <p:txBody>
          <a:bodyPr/>
          <a:lstStyle/>
          <a:p>
            <a:r>
              <a:rPr lang="en-US" b="1" cap="all" dirty="0"/>
              <a:t>Data Analysis</a:t>
            </a:r>
            <a:endParaRPr lang="en-US" dirty="0"/>
          </a:p>
        </p:txBody>
      </p:sp>
      <p:sp>
        <p:nvSpPr>
          <p:cNvPr id="3" name="Content Placeholder 2">
            <a:extLst>
              <a:ext uri="{FF2B5EF4-FFF2-40B4-BE49-F238E27FC236}">
                <a16:creationId xmlns:a16="http://schemas.microsoft.com/office/drawing/2014/main" id="{AEAC34C9-7FCF-4651-84EF-7C4A7C03B8F5}"/>
              </a:ext>
            </a:extLst>
          </p:cNvPr>
          <p:cNvSpPr>
            <a:spLocks noGrp="1"/>
          </p:cNvSpPr>
          <p:nvPr>
            <p:ph idx="1"/>
          </p:nvPr>
        </p:nvSpPr>
        <p:spPr/>
        <p:txBody>
          <a:bodyPr>
            <a:normAutofit/>
          </a:bodyPr>
          <a:lstStyle/>
          <a:p>
            <a:pPr hangingPunct="0"/>
            <a:r>
              <a:rPr lang="en-US" dirty="0"/>
              <a:t>5.	The majority of astronauts who are in a microgravity environment for several weeks will experience orthostatic hypotension and dizziness on return to Earth. What are possible mechanisms for this? </a:t>
            </a:r>
          </a:p>
          <a:p>
            <a:r>
              <a:rPr lang="en-US" i="1" dirty="0">
                <a:solidFill>
                  <a:srgbClr val="FF0000"/>
                </a:solidFill>
              </a:rPr>
              <a:t>TIPS: Any answer that suggests “use it or lose it” is correct. The muscles involved in maintaining venous return from the lower extremities have weakened from disuse. Students may compose other answers such as fluid shifts that occur in space. </a:t>
            </a:r>
          </a:p>
          <a:p>
            <a:pPr lvl="1"/>
            <a:r>
              <a:rPr lang="en-US" i="1" dirty="0">
                <a:solidFill>
                  <a:srgbClr val="FF0000"/>
                </a:solidFill>
              </a:rPr>
              <a:t>Astronauts tend to have fluid shifts toward the upper body while in space. On reentry the sudden effect of gravity is similar to sudden standing from a squatting position.</a:t>
            </a:r>
          </a:p>
          <a:p>
            <a:pPr hangingPunct="0"/>
            <a:endParaRPr lang="en-US" dirty="0"/>
          </a:p>
          <a:p>
            <a:pPr marL="0" indent="0" hangingPunct="0">
              <a:buNone/>
            </a:pPr>
            <a:endParaRPr lang="en-US" dirty="0"/>
          </a:p>
        </p:txBody>
      </p:sp>
    </p:spTree>
    <p:extLst>
      <p:ext uri="{BB962C8B-B14F-4D97-AF65-F5344CB8AC3E}">
        <p14:creationId xmlns:p14="http://schemas.microsoft.com/office/powerpoint/2010/main" val="2570461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B54BD-507F-47D9-8E21-AE54DFCBB787}"/>
              </a:ext>
            </a:extLst>
          </p:cNvPr>
          <p:cNvSpPr>
            <a:spLocks noGrp="1"/>
          </p:cNvSpPr>
          <p:nvPr>
            <p:ph type="title"/>
          </p:nvPr>
        </p:nvSpPr>
        <p:spPr>
          <a:xfrm>
            <a:off x="838200" y="365125"/>
            <a:ext cx="3797808" cy="1325563"/>
          </a:xfrm>
        </p:spPr>
        <p:txBody>
          <a:bodyPr/>
          <a:lstStyle/>
          <a:p>
            <a:r>
              <a:rPr lang="en-US" b="1" dirty="0"/>
              <a:t>Homeostasis of Blood Pressure</a:t>
            </a:r>
          </a:p>
        </p:txBody>
      </p:sp>
      <p:sp>
        <p:nvSpPr>
          <p:cNvPr id="3" name="Content Placeholder 2">
            <a:extLst>
              <a:ext uri="{FF2B5EF4-FFF2-40B4-BE49-F238E27FC236}">
                <a16:creationId xmlns:a16="http://schemas.microsoft.com/office/drawing/2014/main" id="{21B2E962-CBB2-4DA1-9F65-8EF020B56818}"/>
              </a:ext>
            </a:extLst>
          </p:cNvPr>
          <p:cNvSpPr>
            <a:spLocks noGrp="1"/>
          </p:cNvSpPr>
          <p:nvPr>
            <p:ph idx="1"/>
          </p:nvPr>
        </p:nvSpPr>
        <p:spPr>
          <a:xfrm>
            <a:off x="838200" y="1825625"/>
            <a:ext cx="4383024" cy="4351338"/>
          </a:xfrm>
        </p:spPr>
        <p:txBody>
          <a:bodyPr>
            <a:normAutofit lnSpcReduction="10000"/>
          </a:bodyPr>
          <a:lstStyle/>
          <a:p>
            <a:pPr lvl="1"/>
            <a:r>
              <a:rPr lang="en-US" sz="3200" dirty="0"/>
              <a:t>The heart rate is influenced by </a:t>
            </a:r>
            <a:r>
              <a:rPr lang="en-US" sz="3200" i="1" dirty="0"/>
              <a:t>baroreceptors</a:t>
            </a:r>
            <a:r>
              <a:rPr lang="en-US" sz="3200" dirty="0"/>
              <a:t>, special sensors in tissues in the aortic arch and carotid arteries which contain nerve endings that respond to stretching. </a:t>
            </a:r>
          </a:p>
        </p:txBody>
      </p:sp>
      <p:pic>
        <p:nvPicPr>
          <p:cNvPr id="9218" name="Picture 2">
            <a:extLst>
              <a:ext uri="{FF2B5EF4-FFF2-40B4-BE49-F238E27FC236}">
                <a16:creationId xmlns:a16="http://schemas.microsoft.com/office/drawing/2014/main" id="{2DC30490-1954-439F-A786-E257035FD50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5797297" y="292482"/>
            <a:ext cx="6074474" cy="6019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0625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B54BD-507F-47D9-8E21-AE54DFCBB787}"/>
              </a:ext>
            </a:extLst>
          </p:cNvPr>
          <p:cNvSpPr>
            <a:spLocks noGrp="1"/>
          </p:cNvSpPr>
          <p:nvPr>
            <p:ph type="title"/>
          </p:nvPr>
        </p:nvSpPr>
        <p:spPr>
          <a:xfrm>
            <a:off x="838200" y="365125"/>
            <a:ext cx="3797808" cy="1325563"/>
          </a:xfrm>
        </p:spPr>
        <p:txBody>
          <a:bodyPr/>
          <a:lstStyle/>
          <a:p>
            <a:r>
              <a:rPr lang="en-US" b="1" dirty="0"/>
              <a:t>Homeostasis of Blood Pressure</a:t>
            </a:r>
          </a:p>
        </p:txBody>
      </p:sp>
      <p:sp>
        <p:nvSpPr>
          <p:cNvPr id="3" name="Content Placeholder 2">
            <a:extLst>
              <a:ext uri="{FF2B5EF4-FFF2-40B4-BE49-F238E27FC236}">
                <a16:creationId xmlns:a16="http://schemas.microsoft.com/office/drawing/2014/main" id="{21B2E962-CBB2-4DA1-9F65-8EF020B56818}"/>
              </a:ext>
            </a:extLst>
          </p:cNvPr>
          <p:cNvSpPr>
            <a:spLocks noGrp="1"/>
          </p:cNvSpPr>
          <p:nvPr>
            <p:ph idx="1"/>
          </p:nvPr>
        </p:nvSpPr>
        <p:spPr>
          <a:xfrm>
            <a:off x="838200" y="1825625"/>
            <a:ext cx="4383024" cy="4351338"/>
          </a:xfrm>
        </p:spPr>
        <p:txBody>
          <a:bodyPr>
            <a:normAutofit fontScale="70000" lnSpcReduction="20000"/>
          </a:bodyPr>
          <a:lstStyle/>
          <a:p>
            <a:pPr marL="457200" lvl="1" indent="0">
              <a:buNone/>
            </a:pPr>
            <a:r>
              <a:rPr lang="en-US" sz="3200" dirty="0"/>
              <a:t>An increase or decrease in stretch sends signals to the medulla in the brain which in turn acts on the heart through the </a:t>
            </a:r>
            <a:r>
              <a:rPr lang="en-US" sz="3200" dirty="0" err="1"/>
              <a:t>vagus</a:t>
            </a:r>
            <a:r>
              <a:rPr lang="en-US" sz="3200" dirty="0"/>
              <a:t> nerve, completing what is called a </a:t>
            </a:r>
            <a:r>
              <a:rPr lang="en-US" sz="3200" i="1" dirty="0"/>
              <a:t>feedback loop</a:t>
            </a:r>
            <a:r>
              <a:rPr lang="en-US" sz="3200" dirty="0"/>
              <a:t>. </a:t>
            </a:r>
          </a:p>
          <a:p>
            <a:pPr lvl="1"/>
            <a:r>
              <a:rPr lang="en-US" sz="3200" dirty="0"/>
              <a:t>Sudden increase in pressure in the heart or carotid arteries causes an increase in stretch of the baroreceptor sensors and results in a decrease in heart rate. </a:t>
            </a:r>
          </a:p>
          <a:p>
            <a:pPr lvl="1"/>
            <a:r>
              <a:rPr lang="en-US" sz="3200" dirty="0"/>
              <a:t>Sudden lowering of pressure causes the opposite effect. This feedback loop enables us to function in a gravity environment. </a:t>
            </a:r>
          </a:p>
        </p:txBody>
      </p:sp>
      <p:pic>
        <p:nvPicPr>
          <p:cNvPr id="9218" name="Picture 2">
            <a:extLst>
              <a:ext uri="{FF2B5EF4-FFF2-40B4-BE49-F238E27FC236}">
                <a16:creationId xmlns:a16="http://schemas.microsoft.com/office/drawing/2014/main" id="{2DC30490-1954-439F-A786-E257035FD50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5797297" y="292482"/>
            <a:ext cx="6074474" cy="6019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2708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CFE15-BA08-4F51-95C9-57A6AEFC9C42}"/>
              </a:ext>
            </a:extLst>
          </p:cNvPr>
          <p:cNvSpPr>
            <a:spLocks noGrp="1"/>
          </p:cNvSpPr>
          <p:nvPr>
            <p:ph type="title"/>
          </p:nvPr>
        </p:nvSpPr>
        <p:spPr/>
        <p:txBody>
          <a:bodyPr/>
          <a:lstStyle/>
          <a:p>
            <a:r>
              <a:rPr lang="en-US" b="1" dirty="0"/>
              <a:t>Homeostasis of Blood Pressure</a:t>
            </a:r>
            <a:endParaRPr lang="en-US" dirty="0"/>
          </a:p>
        </p:txBody>
      </p:sp>
      <p:sp>
        <p:nvSpPr>
          <p:cNvPr id="3" name="Content Placeholder 2">
            <a:extLst>
              <a:ext uri="{FF2B5EF4-FFF2-40B4-BE49-F238E27FC236}">
                <a16:creationId xmlns:a16="http://schemas.microsoft.com/office/drawing/2014/main" id="{BAB6C77E-300D-46A9-A862-E2D915900BEA}"/>
              </a:ext>
            </a:extLst>
          </p:cNvPr>
          <p:cNvSpPr>
            <a:spLocks noGrp="1"/>
          </p:cNvSpPr>
          <p:nvPr>
            <p:ph idx="1"/>
          </p:nvPr>
        </p:nvSpPr>
        <p:spPr/>
        <p:txBody>
          <a:bodyPr>
            <a:normAutofit/>
          </a:bodyPr>
          <a:lstStyle/>
          <a:p>
            <a:r>
              <a:rPr lang="en-US" dirty="0"/>
              <a:t>Most people have experienced the sensation of dizziness after standing abruptly from a seated or squatting position. </a:t>
            </a:r>
          </a:p>
          <a:p>
            <a:r>
              <a:rPr lang="en-US" dirty="0"/>
              <a:t>This effect can be seen in healthy individuals, but it is accentuated in the elderly and in certain conditions including dehydration and Parkinson’s disease. </a:t>
            </a:r>
          </a:p>
          <a:p>
            <a:pPr lvl="1"/>
            <a:r>
              <a:rPr lang="en-US" dirty="0"/>
              <a:t>In these cases, the increase in heart rate may be significant, but is still not able to make up for an insufficiency of the other two contributors to blood pressure (i.e., low blood volume or poor regulation of the resistance of the arterial system by the sympathetic nervous system). </a:t>
            </a:r>
          </a:p>
        </p:txBody>
      </p:sp>
    </p:spTree>
    <p:extLst>
      <p:ext uri="{BB962C8B-B14F-4D97-AF65-F5344CB8AC3E}">
        <p14:creationId xmlns:p14="http://schemas.microsoft.com/office/powerpoint/2010/main" val="1019375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CFE15-BA08-4F51-95C9-57A6AEFC9C42}"/>
              </a:ext>
            </a:extLst>
          </p:cNvPr>
          <p:cNvSpPr>
            <a:spLocks noGrp="1"/>
          </p:cNvSpPr>
          <p:nvPr>
            <p:ph type="title"/>
          </p:nvPr>
        </p:nvSpPr>
        <p:spPr/>
        <p:txBody>
          <a:bodyPr/>
          <a:lstStyle/>
          <a:p>
            <a:r>
              <a:rPr lang="en-US" b="1" dirty="0"/>
              <a:t>Homeostasis of Blood Pressure</a:t>
            </a:r>
            <a:endParaRPr lang="en-US" dirty="0"/>
          </a:p>
        </p:txBody>
      </p:sp>
      <p:sp>
        <p:nvSpPr>
          <p:cNvPr id="3" name="Content Placeholder 2">
            <a:extLst>
              <a:ext uri="{FF2B5EF4-FFF2-40B4-BE49-F238E27FC236}">
                <a16:creationId xmlns:a16="http://schemas.microsoft.com/office/drawing/2014/main" id="{BAB6C77E-300D-46A9-A862-E2D915900BEA}"/>
              </a:ext>
            </a:extLst>
          </p:cNvPr>
          <p:cNvSpPr>
            <a:spLocks noGrp="1"/>
          </p:cNvSpPr>
          <p:nvPr>
            <p:ph idx="1"/>
          </p:nvPr>
        </p:nvSpPr>
        <p:spPr/>
        <p:txBody>
          <a:bodyPr>
            <a:normAutofit/>
          </a:bodyPr>
          <a:lstStyle/>
          <a:p>
            <a:pPr marL="457200" lvl="1" indent="0">
              <a:buNone/>
            </a:pPr>
            <a:r>
              <a:rPr lang="en-US" dirty="0"/>
              <a:t>One of the first tests performed by doctors on patients who complain of dizziness is to check the blood pressure and pulse with the patient lying down and then standing. </a:t>
            </a:r>
          </a:p>
          <a:p>
            <a:pPr lvl="1"/>
            <a:endParaRPr lang="en-US" dirty="0"/>
          </a:p>
          <a:p>
            <a:pPr lvl="1"/>
            <a:r>
              <a:rPr lang="en-US" dirty="0"/>
              <a:t>A drop in blood pressure of 20 points or an increase in heart rate of 20 points with standing is considered significant. </a:t>
            </a:r>
          </a:p>
          <a:p>
            <a:pPr lvl="1"/>
            <a:r>
              <a:rPr lang="en-US" dirty="0"/>
              <a:t>This condition is called </a:t>
            </a:r>
            <a:r>
              <a:rPr lang="en-US" i="1" dirty="0"/>
              <a:t>orthostatic hypotension</a:t>
            </a:r>
            <a:r>
              <a:rPr lang="en-US" dirty="0"/>
              <a:t>.</a:t>
            </a:r>
          </a:p>
        </p:txBody>
      </p:sp>
    </p:spTree>
    <p:extLst>
      <p:ext uri="{BB962C8B-B14F-4D97-AF65-F5344CB8AC3E}">
        <p14:creationId xmlns:p14="http://schemas.microsoft.com/office/powerpoint/2010/main" val="4223456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2D26E-3249-4167-83D2-D6A609B9530B}"/>
              </a:ext>
            </a:extLst>
          </p:cNvPr>
          <p:cNvSpPr>
            <a:spLocks noGrp="1"/>
          </p:cNvSpPr>
          <p:nvPr>
            <p:ph type="title"/>
          </p:nvPr>
        </p:nvSpPr>
        <p:spPr/>
        <p:txBody>
          <a:bodyPr/>
          <a:lstStyle/>
          <a:p>
            <a:r>
              <a:rPr lang="en-US" b="1" dirty="0"/>
              <a:t>Today’s Experiment</a:t>
            </a:r>
          </a:p>
        </p:txBody>
      </p:sp>
      <p:sp>
        <p:nvSpPr>
          <p:cNvPr id="3" name="Content Placeholder 2">
            <a:extLst>
              <a:ext uri="{FF2B5EF4-FFF2-40B4-BE49-F238E27FC236}">
                <a16:creationId xmlns:a16="http://schemas.microsoft.com/office/drawing/2014/main" id="{7C0A2902-0D06-4306-AB9A-2F150AC63409}"/>
              </a:ext>
            </a:extLst>
          </p:cNvPr>
          <p:cNvSpPr>
            <a:spLocks noGrp="1"/>
          </p:cNvSpPr>
          <p:nvPr>
            <p:ph idx="1"/>
          </p:nvPr>
        </p:nvSpPr>
        <p:spPr/>
        <p:txBody>
          <a:bodyPr>
            <a:normAutofit fontScale="92500" lnSpcReduction="10000"/>
          </a:bodyPr>
          <a:lstStyle/>
          <a:p>
            <a:r>
              <a:rPr lang="en-US" dirty="0"/>
              <a:t>In this experiment, you will observe…</a:t>
            </a:r>
          </a:p>
          <a:p>
            <a:pPr marL="914400" lvl="1" indent="-457200">
              <a:buFont typeface="+mj-lt"/>
              <a:buAutoNum type="arabicPeriod"/>
            </a:pPr>
            <a:r>
              <a:rPr lang="en-US" b="1" dirty="0"/>
              <a:t>The heart rate response to squatting </a:t>
            </a:r>
          </a:p>
          <a:p>
            <a:pPr marL="914400" lvl="1" indent="-457200">
              <a:buFont typeface="+mj-lt"/>
              <a:buAutoNum type="arabicPeriod"/>
            </a:pPr>
            <a:r>
              <a:rPr lang="en-US" b="1" dirty="0"/>
              <a:t>The heart rate response to standing from a squatting position</a:t>
            </a:r>
          </a:p>
          <a:p>
            <a:pPr lvl="1"/>
            <a:endParaRPr lang="en-US" dirty="0"/>
          </a:p>
          <a:p>
            <a:r>
              <a:rPr lang="en-US" b="1" u="sng" dirty="0"/>
              <a:t>The heart rate response to squatting </a:t>
            </a:r>
            <a:r>
              <a:rPr lang="en-US" dirty="0"/>
              <a:t>- there is a rapid increase in venous return to the heart as veins in the leg muscles are compressed. </a:t>
            </a:r>
          </a:p>
          <a:p>
            <a:pPr lvl="1"/>
            <a:r>
              <a:rPr lang="en-US" dirty="0"/>
              <a:t>This causes a sudden increase in stroke volume and pressure sensed by the baroreceptors. </a:t>
            </a:r>
          </a:p>
          <a:p>
            <a:r>
              <a:rPr lang="en-US" b="1" u="sng" dirty="0"/>
              <a:t>The heart rate response to standing from a squatting position </a:t>
            </a:r>
            <a:r>
              <a:rPr lang="en-US" dirty="0"/>
              <a:t>- In standing from a squatting position, there is a sudden reduction in venous return to the heart because of “pooling” of blood in the legs.</a:t>
            </a:r>
          </a:p>
          <a:p>
            <a:pPr lvl="1"/>
            <a:r>
              <a:rPr lang="en-US" dirty="0"/>
              <a:t> This results in a decrease in stroke volume and pressure.</a:t>
            </a:r>
          </a:p>
          <a:p>
            <a:pPr lvl="1"/>
            <a:endParaRPr lang="en-US" dirty="0"/>
          </a:p>
        </p:txBody>
      </p:sp>
    </p:spTree>
    <p:extLst>
      <p:ext uri="{BB962C8B-B14F-4D97-AF65-F5344CB8AC3E}">
        <p14:creationId xmlns:p14="http://schemas.microsoft.com/office/powerpoint/2010/main" val="1310562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BF887-60BA-464B-A5FD-15D531DD6679}"/>
              </a:ext>
            </a:extLst>
          </p:cNvPr>
          <p:cNvSpPr>
            <a:spLocks noGrp="1"/>
          </p:cNvSpPr>
          <p:nvPr>
            <p:ph type="title"/>
          </p:nvPr>
        </p:nvSpPr>
        <p:spPr/>
        <p:txBody>
          <a:bodyPr/>
          <a:lstStyle/>
          <a:p>
            <a:r>
              <a:rPr lang="en-US" b="1" i="1" dirty="0"/>
              <a:t>PLEASE NOTE…</a:t>
            </a:r>
          </a:p>
        </p:txBody>
      </p:sp>
      <p:sp>
        <p:nvSpPr>
          <p:cNvPr id="3" name="Content Placeholder 2">
            <a:extLst>
              <a:ext uri="{FF2B5EF4-FFF2-40B4-BE49-F238E27FC236}">
                <a16:creationId xmlns:a16="http://schemas.microsoft.com/office/drawing/2014/main" id="{567965AB-C7B3-449F-B5D4-005847037B3B}"/>
              </a:ext>
            </a:extLst>
          </p:cNvPr>
          <p:cNvSpPr>
            <a:spLocks noGrp="1"/>
          </p:cNvSpPr>
          <p:nvPr>
            <p:ph idx="1"/>
          </p:nvPr>
        </p:nvSpPr>
        <p:spPr/>
        <p:txBody>
          <a:bodyPr/>
          <a:lstStyle/>
          <a:p>
            <a:r>
              <a:rPr lang="en-US" b="1" dirty="0"/>
              <a:t>Important: </a:t>
            </a:r>
            <a:r>
              <a:rPr lang="en-US" dirty="0"/>
              <a:t>Do not attempt this experiment if you suffer from knee pain or dizzy spells. Inform your instructor of any possible health problems that might be exacerbated if you participate in this exercise.</a:t>
            </a:r>
          </a:p>
          <a:p>
            <a:endParaRPr lang="en-US" dirty="0"/>
          </a:p>
        </p:txBody>
      </p:sp>
    </p:spTree>
    <p:extLst>
      <p:ext uri="{BB962C8B-B14F-4D97-AF65-F5344CB8AC3E}">
        <p14:creationId xmlns:p14="http://schemas.microsoft.com/office/powerpoint/2010/main" val="3159778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92AE7-C49A-4A77-87B4-4998FF7C3AB7}"/>
              </a:ext>
            </a:extLst>
          </p:cNvPr>
          <p:cNvSpPr>
            <a:spLocks noGrp="1"/>
          </p:cNvSpPr>
          <p:nvPr>
            <p:ph type="title"/>
          </p:nvPr>
        </p:nvSpPr>
        <p:spPr/>
        <p:txBody>
          <a:bodyPr/>
          <a:lstStyle/>
          <a:p>
            <a:r>
              <a:rPr lang="en-US" b="1" cap="all" dirty="0"/>
              <a:t>Objectives</a:t>
            </a:r>
            <a:endParaRPr lang="en-US" dirty="0"/>
          </a:p>
        </p:txBody>
      </p:sp>
      <p:sp>
        <p:nvSpPr>
          <p:cNvPr id="3" name="Content Placeholder 2">
            <a:extLst>
              <a:ext uri="{FF2B5EF4-FFF2-40B4-BE49-F238E27FC236}">
                <a16:creationId xmlns:a16="http://schemas.microsoft.com/office/drawing/2014/main" id="{CF142714-D75E-4D9C-9D05-747E811DB076}"/>
              </a:ext>
            </a:extLst>
          </p:cNvPr>
          <p:cNvSpPr>
            <a:spLocks noGrp="1"/>
          </p:cNvSpPr>
          <p:nvPr>
            <p:ph idx="1"/>
          </p:nvPr>
        </p:nvSpPr>
        <p:spPr/>
        <p:txBody>
          <a:bodyPr/>
          <a:lstStyle/>
          <a:p>
            <a:pPr marL="0" indent="0" hangingPunct="0">
              <a:buNone/>
            </a:pPr>
            <a:r>
              <a:rPr lang="en-US" dirty="0"/>
              <a:t>In this experiment, you will…</a:t>
            </a:r>
          </a:p>
          <a:p>
            <a:pPr lvl="0" hangingPunct="0"/>
            <a:r>
              <a:rPr lang="en-US" dirty="0"/>
              <a:t>Observe pulse response to sudden squatting.</a:t>
            </a:r>
          </a:p>
          <a:p>
            <a:pPr lvl="0" hangingPunct="0"/>
            <a:r>
              <a:rPr lang="en-US" dirty="0"/>
              <a:t>Observe pulse response to sudden standing from a squatting position.</a:t>
            </a:r>
          </a:p>
          <a:p>
            <a:pPr lvl="0" hangingPunct="0"/>
            <a:r>
              <a:rPr lang="en-US" dirty="0"/>
              <a:t>Correlate pulse response to sympathetic nervous system function. </a:t>
            </a:r>
          </a:p>
          <a:p>
            <a:pPr marL="0" indent="0" hangingPunct="0">
              <a:buNone/>
            </a:pPr>
            <a:endParaRPr lang="en-US" dirty="0"/>
          </a:p>
        </p:txBody>
      </p:sp>
    </p:spTree>
    <p:extLst>
      <p:ext uri="{BB962C8B-B14F-4D97-AF65-F5344CB8AC3E}">
        <p14:creationId xmlns:p14="http://schemas.microsoft.com/office/powerpoint/2010/main" val="2466646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2124</Words>
  <Application>Microsoft Office PowerPoint</Application>
  <PresentationFormat>Widescreen</PresentationFormat>
  <Paragraphs>162</Paragraphs>
  <Slides>26</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Calibri Light</vt:lpstr>
      <vt:lpstr>Times</vt:lpstr>
      <vt:lpstr>Times New Roman</vt:lpstr>
      <vt:lpstr>Office Theme</vt:lpstr>
      <vt:lpstr>Unknown</vt:lpstr>
      <vt:lpstr>Heart Rate Response to  Baroreceptor Feedback</vt:lpstr>
      <vt:lpstr>Homeostasis of Blood Pressure</vt:lpstr>
      <vt:lpstr>Homeostasis of Blood Pressure</vt:lpstr>
      <vt:lpstr>Homeostasis of Blood Pressure</vt:lpstr>
      <vt:lpstr>Homeostasis of Blood Pressure</vt:lpstr>
      <vt:lpstr>Homeostasis of Blood Pressure</vt:lpstr>
      <vt:lpstr>Today’s Experiment</vt:lpstr>
      <vt:lpstr>PLEASE NOTE…</vt:lpstr>
      <vt:lpstr>Objectives</vt:lpstr>
      <vt:lpstr>MATERIALS</vt:lpstr>
      <vt:lpstr>PROCEDURE</vt:lpstr>
      <vt:lpstr>PROCEDURE</vt:lpstr>
      <vt:lpstr>PROCEDURE</vt:lpstr>
      <vt:lpstr>PROCEDURE</vt:lpstr>
      <vt:lpstr>PROCEDURE</vt:lpstr>
      <vt:lpstr>PROCEDURE</vt:lpstr>
      <vt:lpstr>PROCEDURE</vt:lpstr>
      <vt:lpstr>PROCEDURE</vt:lpstr>
      <vt:lpstr>Record Data</vt:lpstr>
      <vt:lpstr>PowerPoint Presentation</vt:lpstr>
      <vt:lpstr>Sample Data</vt:lpstr>
      <vt:lpstr>Data Analysis</vt:lpstr>
      <vt:lpstr>Data Analysis</vt:lpstr>
      <vt:lpstr>Data Analysis</vt:lpstr>
      <vt:lpstr>Data Analysis</vt:lpstr>
      <vt:lpstr>Data Analysis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Heart Rate Response to  Baroreceptor Feedback</dc:title>
  <dc:creator>Cynthia Anderson</dc:creator>
  <cp:lastModifiedBy>adjunct</cp:lastModifiedBy>
  <cp:revision>9</cp:revision>
  <dcterms:created xsi:type="dcterms:W3CDTF">2020-02-21T17:28:25Z</dcterms:created>
  <dcterms:modified xsi:type="dcterms:W3CDTF">2020-02-26T20:42:14Z</dcterms:modified>
</cp:coreProperties>
</file>