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2" r:id="rId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FDDB8-4495-4978-8404-30D1EFBF96F2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71BA9-8C6E-4F2E-9F61-25F0E7D9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3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EA414-17C9-4270-9211-988979890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EE7E50-AC0F-4579-9020-0800D5740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6E422-1C99-40BD-82B6-6AF42C808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DA2A5-96F0-4FD7-B304-F95CADDA5E83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F4CBE-399C-4FD5-AD76-E4CE64854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3C92D-AF37-4526-B79E-7765A766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418E-2F2F-449C-841D-0CE2A4F0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09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B306F-2E88-4900-8AF2-505E5B0DB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AC8593-995A-4BA3-8415-03A33374D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29C80-54B3-4318-9D92-EC444567A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DA2A5-96F0-4FD7-B304-F95CADDA5E83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9EA86-A0D2-4416-8E82-490F49A3C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1E120-533A-4765-8B8B-989768F93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418E-2F2F-449C-841D-0CE2A4F0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73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75EC0C-895F-45EE-9A97-7969B5A1FA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9FDA8E-8D09-45E2-833D-536E6EF757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1C7B0-D500-4B0C-9112-078678AA4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DA2A5-96F0-4FD7-B304-F95CADDA5E83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A2B9A-3589-43F5-BDFC-D9B19023E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89D03-E710-440E-9C2F-73EE1413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418E-2F2F-449C-841D-0CE2A4F0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0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7C050-4C31-480C-A4B6-C7DD7C0EA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51593-4C0A-4A43-ABA1-717F07CF1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337EA-27DF-47FA-A3F2-B482C74DC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DA2A5-96F0-4FD7-B304-F95CADDA5E83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13D5C-0C32-4552-96BE-F5D2A0598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6CFC0-B958-46E4-8E37-E5CB30BAC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418E-2F2F-449C-841D-0CE2A4F0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01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2D27A-1940-4702-AFEA-F8C534990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E4B81-9E2E-4864-93A5-B407DBB6C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DB7E6-A570-47D5-84A6-16E68676F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DA2A5-96F0-4FD7-B304-F95CADDA5E83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9E49A-9A2A-4DBE-BD75-4A6D4CB8E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9055D-15B4-457B-8EF5-EBDD3366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418E-2F2F-449C-841D-0CE2A4F0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80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38D58-CECA-45B2-8F9E-8D9314084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40109-DCD8-41E2-B6D5-5B4B2FBF8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33BC92-622B-4052-AF25-BCE75BA08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C9A949-DFFB-4C69-AEBD-4DCC414B3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DA2A5-96F0-4FD7-B304-F95CADDA5E83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D80491-B1F9-4976-8E62-0FDE97149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8D9FF-0AE1-4969-B814-B1F33BA0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418E-2F2F-449C-841D-0CE2A4F0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62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177FA-6339-4173-82D1-853FE884D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BA2E0-F5CB-4AD2-82EC-01A1FDD03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834E07-E678-4E2B-B180-EB09F3CA37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981E6E-D87A-41BB-AE05-4805D74C7B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1BF95A-FF93-446E-B8F3-DF59A0E914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898B85-6AB8-4819-9BF7-25C5E7142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DA2A5-96F0-4FD7-B304-F95CADDA5E83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CB4408-A0FD-4B57-B8C6-4D265373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5651C2-03DF-43F1-9DE1-47648EB69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418E-2F2F-449C-841D-0CE2A4F0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94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E2A85-D2F3-486A-B6FA-894F67008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2CF20-01D8-47BB-98B9-AF0D99082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DA2A5-96F0-4FD7-B304-F95CADDA5E83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C6F9C1-B821-4C73-A540-BBE773E04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C04650-8469-494F-930E-C94A9B333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418E-2F2F-449C-841D-0CE2A4F0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5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D36AEE-70C1-493E-BDFD-3C56CE280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DA2A5-96F0-4FD7-B304-F95CADDA5E83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1EF1C8-CAD6-4826-B358-DB8F4E283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F686BA-8B6F-4233-B705-0407E8598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418E-2F2F-449C-841D-0CE2A4F0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51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434E-ADDF-476D-9F65-3B071A287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13062-9090-48C4-A307-9CADDEF1E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6194CC-8316-462F-AF34-1418173B9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4489C-CC66-4481-ABC0-5FF3FE0AA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DA2A5-96F0-4FD7-B304-F95CADDA5E83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CC066-CC4A-44E1-A3AA-60D48E737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4A3EB3-4B6A-40B0-B23F-1CAEB082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418E-2F2F-449C-841D-0CE2A4F0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31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09FBC-B8BA-4DB8-A1F8-2B57F2D0B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17B7F2-6F91-45C7-B596-CD404ADA93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2DCFF8-7658-4ECA-99FC-44676A814B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4ABD6A-1AE0-4028-A08B-817A5DEDB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DA2A5-96F0-4FD7-B304-F95CADDA5E83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D47171-23A8-4C7B-90DE-00652A679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1555A-B8F4-47E8-B41E-622CC34F8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418E-2F2F-449C-841D-0CE2A4F0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83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46E779-F6A1-459A-BC76-4B235F9D9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8020FB-A682-44FA-AD16-B511D773D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342A0-1E23-47CF-BB75-628F252C8B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DA2A5-96F0-4FD7-B304-F95CADDA5E83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B41E6-27B8-4E3E-BC4B-E43AC61F5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E4C48-A51D-466A-92F3-E484C126E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8418E-2F2F-449C-841D-0CE2A4F0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99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62588-BD35-4E21-B411-E2D588588C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Skin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C7859-3AC3-4766-ABA8-02C3D091CA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Cynthia Anderson</a:t>
            </a:r>
          </a:p>
        </p:txBody>
      </p:sp>
    </p:spTree>
    <p:extLst>
      <p:ext uri="{BB962C8B-B14F-4D97-AF65-F5344CB8AC3E}">
        <p14:creationId xmlns:p14="http://schemas.microsoft.com/office/powerpoint/2010/main" val="1727626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mc skin model 1">
            <a:extLst>
              <a:ext uri="{FF2B5EF4-FFF2-40B4-BE49-F238E27FC236}">
                <a16:creationId xmlns:a16="http://schemas.microsoft.com/office/drawing/2014/main" id="{7202CC04-36FB-4C67-A64C-70ACE16C79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85" b="94790" l="4967" r="96578">
                        <a14:foregroundMark x1="79467" y1="39863" x2="70896" y2="86268"/>
                        <a14:backgroundMark x1="86796" y1="62157" x2="94458" y2="8828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5374545" y="6482781"/>
            <a:ext cx="2813021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err="1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Arrector</a:t>
            </a:r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 Pili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1611995" y="711882"/>
            <a:ext cx="2175052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Papillae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5889424" y="4596818"/>
            <a:ext cx="407218" cy="1846403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1386675" y="4319724"/>
            <a:ext cx="1477365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Hair Root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4826022" y="4830190"/>
            <a:ext cx="340718" cy="163789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4026317" y="6477795"/>
            <a:ext cx="2696457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 smtClean="0">
                <a:ln w="0"/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Pacinian Corpuscle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7919799" y="6042035"/>
            <a:ext cx="2547492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Hair Papilla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7240252" y="5662478"/>
            <a:ext cx="1451958" cy="534319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>
            <a:off x="2613891" y="5834963"/>
            <a:ext cx="357160" cy="38122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673355" y="6216185"/>
            <a:ext cx="3083718" cy="52322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Adipose </a:t>
            </a:r>
          </a:p>
          <a:p>
            <a:pPr algn="ctr"/>
            <a:r>
              <a:rPr lang="en-US" sz="1400" dirty="0" smtClean="0">
                <a:ln w="0"/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(subcutaneous fat)</a:t>
            </a:r>
            <a:endParaRPr lang="en-US" sz="1400" b="0" cap="none" spc="0" dirty="0" smtClean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346395" y="1651224"/>
            <a:ext cx="1490674" cy="52322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 smtClean="0">
                <a:ln w="0"/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Meissner’s Tactile Corpuscle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8984344" y="4328513"/>
            <a:ext cx="1580515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Sudoriferous Duct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>
            <a:off x="8550637" y="4451562"/>
            <a:ext cx="485531" cy="64507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>
            <a:off x="8984345" y="2580140"/>
            <a:ext cx="359768" cy="10654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8811971" y="2426251"/>
            <a:ext cx="2066494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Sweat Pore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>
            <a:off x="6433967" y="4271284"/>
            <a:ext cx="408173" cy="1546449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6251310" y="5822719"/>
            <a:ext cx="1371306" cy="52322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Sebaceous Gland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>
            <a:off x="2646698" y="1044410"/>
            <a:ext cx="79950" cy="487276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>
            <a:off x="1839134" y="1926157"/>
            <a:ext cx="1458963" cy="13638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9082340" y="3247559"/>
            <a:ext cx="2066494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Hair Shaft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V="1">
            <a:off x="8263771" y="5525014"/>
            <a:ext cx="584982" cy="899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7864959" y="59565"/>
            <a:ext cx="1340166" cy="52322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cap="none" spc="0" dirty="0" smtClean="0">
                <a:ln w="0"/>
                <a:solidFill>
                  <a:srgbClr val="FFFF00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Stratum </a:t>
            </a:r>
            <a:r>
              <a:rPr lang="en-US" sz="1400" b="1" cap="none" spc="0" dirty="0" err="1" smtClean="0">
                <a:ln w="0"/>
                <a:solidFill>
                  <a:srgbClr val="FFFF00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Cornuem</a:t>
            </a:r>
            <a:endParaRPr lang="en-US" sz="1400" b="1" cap="none" spc="0" dirty="0">
              <a:ln w="0"/>
              <a:solidFill>
                <a:srgbClr val="FFFF00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>
            <a:off x="8187566" y="618879"/>
            <a:ext cx="270265" cy="1293194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5834672" y="321175"/>
            <a:ext cx="1389679" cy="52322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cap="none" spc="0" dirty="0" smtClean="0">
                <a:ln w="0"/>
                <a:solidFill>
                  <a:srgbClr val="FFFF00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Stratum </a:t>
            </a:r>
            <a:r>
              <a:rPr lang="en-US" sz="1400" b="1" cap="none" spc="0" dirty="0" err="1" smtClean="0">
                <a:ln w="0"/>
                <a:solidFill>
                  <a:srgbClr val="FFFF00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Lucidum</a:t>
            </a:r>
            <a:endParaRPr lang="en-US" sz="1400" b="1" cap="none" spc="0" dirty="0">
              <a:ln w="0"/>
              <a:solidFill>
                <a:srgbClr val="FFFF00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5013847" y="192686"/>
            <a:ext cx="1220720" cy="52322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cap="none" spc="0" dirty="0" smtClean="0">
                <a:ln w="0"/>
                <a:solidFill>
                  <a:srgbClr val="FFFF00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Stratum Granulosum</a:t>
            </a:r>
            <a:endParaRPr lang="en-US" sz="1400" b="1" cap="none" spc="0" dirty="0">
              <a:ln w="0"/>
              <a:solidFill>
                <a:srgbClr val="FFFF00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>
            <a:off x="6510297" y="972884"/>
            <a:ext cx="5677" cy="605231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>
            <a:off x="5420300" y="865770"/>
            <a:ext cx="77801" cy="708307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3845023" y="151553"/>
            <a:ext cx="1250333" cy="52322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cap="none" spc="0" dirty="0" smtClean="0">
                <a:ln w="0"/>
                <a:solidFill>
                  <a:srgbClr val="FFFF00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Stratum </a:t>
            </a:r>
            <a:r>
              <a:rPr lang="en-US" sz="1400" b="1" cap="none" spc="0" dirty="0" err="1" smtClean="0">
                <a:ln w="0"/>
                <a:solidFill>
                  <a:srgbClr val="FFFF00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Spinosum</a:t>
            </a:r>
            <a:endParaRPr lang="en-US" sz="1400" b="1" cap="none" spc="0" dirty="0">
              <a:ln w="0"/>
              <a:solidFill>
                <a:srgbClr val="FFFF00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2718562" y="1013170"/>
            <a:ext cx="331202" cy="540507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3105035" y="573062"/>
            <a:ext cx="1129009" cy="52322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cap="none" spc="0" dirty="0" smtClean="0">
                <a:ln w="0"/>
                <a:solidFill>
                  <a:srgbClr val="FFFF00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Stratum </a:t>
            </a:r>
            <a:r>
              <a:rPr lang="en-US" sz="1400" b="1" cap="none" spc="0" dirty="0" err="1" smtClean="0">
                <a:ln w="0"/>
                <a:solidFill>
                  <a:srgbClr val="FFFF00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Basale</a:t>
            </a:r>
            <a:endParaRPr lang="en-US" sz="1400" b="1" cap="none" spc="0" dirty="0">
              <a:ln w="0"/>
              <a:solidFill>
                <a:srgbClr val="FFFF00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4465802" y="806629"/>
            <a:ext cx="221447" cy="767449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V="1">
            <a:off x="6892360" y="3408772"/>
            <a:ext cx="2760950" cy="3298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>
            <a:off x="2566656" y="4522413"/>
            <a:ext cx="1610765" cy="7014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V="1">
            <a:off x="7129361" y="3940764"/>
            <a:ext cx="2178756" cy="385256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>
            <a:off x="1954676" y="2703408"/>
            <a:ext cx="530338" cy="14006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784684" y="2428373"/>
            <a:ext cx="1371306" cy="52322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Sebaceous Gland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4349" y="3178926"/>
            <a:ext cx="2813021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err="1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Arrector</a:t>
            </a:r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 Pili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>
            <a:off x="2022352" y="3311129"/>
            <a:ext cx="664321" cy="7098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3845023" y="1212909"/>
            <a:ext cx="475473" cy="822864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8358631" y="5383710"/>
            <a:ext cx="2066494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Sweat Gland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8808846" y="3764228"/>
            <a:ext cx="2066494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Hair Cuticle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192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mc skin model 2">
            <a:extLst>
              <a:ext uri="{FF2B5EF4-FFF2-40B4-BE49-F238E27FC236}">
                <a16:creationId xmlns:a16="http://schemas.microsoft.com/office/drawing/2014/main" id="{3641A5A8-826F-4710-BAD9-F71CBD4F1A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90" b="89984" l="9994" r="89976">
                        <a14:foregroundMark x1="78528" y1="18901" x2="81102" y2="35784"/>
                        <a14:foregroundMark x1="76802" y1="18376" x2="81587" y2="1740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51" y="92613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4599017" y="4148089"/>
            <a:ext cx="2813021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err="1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Arrector</a:t>
            </a:r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 Pili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2935638" y="1019701"/>
            <a:ext cx="2175052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Papillae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5864307" y="3187594"/>
            <a:ext cx="36625" cy="857448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3379272" y="6348181"/>
            <a:ext cx="1477365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Hair Root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4828532" y="3427326"/>
            <a:ext cx="341173" cy="268352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4071492" y="6194293"/>
            <a:ext cx="2696457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 smtClean="0">
                <a:ln w="0"/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Pacinian Corpuscle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8341918" y="6097468"/>
            <a:ext cx="2547492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Hair Papilla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7565592" y="5160578"/>
            <a:ext cx="1487260" cy="864996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7589118" y="4923036"/>
            <a:ext cx="1447050" cy="205013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8409204" y="5010646"/>
            <a:ext cx="2066494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Hair Bulb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>
            <a:off x="2613891" y="5834963"/>
            <a:ext cx="357160" cy="38122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673355" y="6216185"/>
            <a:ext cx="3083718" cy="52322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Adipose </a:t>
            </a:r>
          </a:p>
          <a:p>
            <a:pPr algn="ctr"/>
            <a:r>
              <a:rPr lang="en-US" sz="1400" dirty="0" smtClean="0">
                <a:ln w="0"/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(subcutaneous fat)</a:t>
            </a:r>
            <a:endParaRPr lang="en-US" sz="1400" b="0" cap="none" spc="0" dirty="0" smtClean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4421403" y="342551"/>
            <a:ext cx="1490674" cy="52322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 smtClean="0">
                <a:ln w="0"/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Meissner’s Tactile Corpuscle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7338815" y="460151"/>
            <a:ext cx="68049" cy="118009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9086981" y="3248087"/>
            <a:ext cx="1580515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Sudoriferous Duct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>
            <a:off x="8409204" y="3380412"/>
            <a:ext cx="702649" cy="42967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7791130" y="800895"/>
            <a:ext cx="124263" cy="41684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6969674" y="467754"/>
            <a:ext cx="2066494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Sweat Pore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V="1">
            <a:off x="5982161" y="1362647"/>
            <a:ext cx="23366" cy="1362741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5281920" y="843371"/>
            <a:ext cx="1371306" cy="52322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Sebaceous Gland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>
            <a:off x="3989521" y="1351371"/>
            <a:ext cx="79950" cy="487276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>
            <a:off x="5288243" y="893661"/>
            <a:ext cx="27061" cy="91542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8274870" y="2366572"/>
            <a:ext cx="2066494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Hair Shaft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V="1">
            <a:off x="8692210" y="4688150"/>
            <a:ext cx="584982" cy="899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8424489" y="951093"/>
            <a:ext cx="2607764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Stratum </a:t>
            </a:r>
            <a:r>
              <a:rPr lang="en-US" sz="1400" b="0" cap="none" spc="0" dirty="0" err="1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Cornuem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>
            <a:off x="8614786" y="1147119"/>
            <a:ext cx="388120" cy="13158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8435225" y="1168146"/>
            <a:ext cx="2607764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Stratum </a:t>
            </a:r>
            <a:r>
              <a:rPr lang="en-US" sz="1400" b="0" cap="none" spc="0" dirty="0" err="1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Lucidum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8485445" y="1362975"/>
            <a:ext cx="2607764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Stratum Granulosum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>
            <a:off x="8614786" y="1327460"/>
            <a:ext cx="388120" cy="119006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8593988" y="1554420"/>
            <a:ext cx="408918" cy="1323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8440316" y="1618380"/>
            <a:ext cx="2607764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Stratum </a:t>
            </a:r>
            <a:r>
              <a:rPr lang="en-US" sz="1400" b="0" cap="none" spc="0" dirty="0" err="1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Spinosum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3984789" y="1322034"/>
            <a:ext cx="331202" cy="540507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8282147" y="1841296"/>
            <a:ext cx="2607764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Stratum </a:t>
            </a:r>
            <a:r>
              <a:rPr lang="en-US" sz="1400" b="0" cap="none" spc="0" dirty="0" err="1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Basale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8550635" y="1664979"/>
            <a:ext cx="452271" cy="8478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Left Bracket 53"/>
          <p:cNvSpPr/>
          <p:nvPr/>
        </p:nvSpPr>
        <p:spPr>
          <a:xfrm rot="10800000">
            <a:off x="10167021" y="975106"/>
            <a:ext cx="484742" cy="1156508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  <a:stCxn id="54" idx="1"/>
          </p:cNvCxnSpPr>
          <p:nvPr/>
        </p:nvCxnSpPr>
        <p:spPr>
          <a:xfrm>
            <a:off x="10651763" y="1553360"/>
            <a:ext cx="160213" cy="129467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 rot="5400000">
            <a:off x="9574583" y="1462624"/>
            <a:ext cx="2607764" cy="46166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rgbClr val="FFFF00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Epidermis</a:t>
            </a:r>
            <a:endParaRPr lang="en-US" sz="2400" b="0" cap="none" spc="0" dirty="0">
              <a:ln w="0"/>
              <a:solidFill>
                <a:srgbClr val="FFFF00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V="1">
            <a:off x="6808430" y="2509084"/>
            <a:ext cx="2046065" cy="6294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V="1">
            <a:off x="4099634" y="4592552"/>
            <a:ext cx="77787" cy="1755629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V="1">
            <a:off x="6923084" y="2861150"/>
            <a:ext cx="1925669" cy="2140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>
            <a:off x="2408864" y="2455408"/>
            <a:ext cx="530338" cy="14006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1234991" y="2304879"/>
            <a:ext cx="1371306" cy="52322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Sebaceous Gland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602208" y="2849498"/>
            <a:ext cx="2813021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err="1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Arrector</a:t>
            </a:r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 Pili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>
            <a:off x="2483510" y="3013165"/>
            <a:ext cx="664321" cy="7098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8488081" y="1875429"/>
            <a:ext cx="471471" cy="110073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Left Bracket 66"/>
          <p:cNvSpPr/>
          <p:nvPr/>
        </p:nvSpPr>
        <p:spPr>
          <a:xfrm>
            <a:off x="612102" y="1875430"/>
            <a:ext cx="484742" cy="2634002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 rot="16200000">
            <a:off x="-1569224" y="3071051"/>
            <a:ext cx="3592281" cy="40011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rgbClr val="FFFF00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Dermis</a:t>
            </a:r>
            <a:endParaRPr lang="en-US" sz="2000" b="0" cap="none" spc="0" dirty="0">
              <a:ln w="0"/>
              <a:solidFill>
                <a:srgbClr val="FFFF00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>
            <a:off x="353840" y="3669614"/>
            <a:ext cx="216554" cy="8347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 rot="5400000">
            <a:off x="9628213" y="3479170"/>
            <a:ext cx="2607764" cy="40011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rgbClr val="FFFF00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Dermis</a:t>
            </a:r>
            <a:endParaRPr lang="en-US" sz="2000" b="0" cap="none" spc="0" dirty="0">
              <a:ln w="0"/>
              <a:solidFill>
                <a:srgbClr val="FFFF00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71" name="Left Bracket 70"/>
          <p:cNvSpPr/>
          <p:nvPr/>
        </p:nvSpPr>
        <p:spPr>
          <a:xfrm rot="10800000">
            <a:off x="10166070" y="2167129"/>
            <a:ext cx="484742" cy="2621173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>
            <a:off x="10650812" y="3703824"/>
            <a:ext cx="219550" cy="1461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 rot="5400000">
            <a:off x="10117460" y="5447328"/>
            <a:ext cx="1662638" cy="40011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rgbClr val="FFFF00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Hypodermis</a:t>
            </a:r>
            <a:endParaRPr lang="en-US" sz="2000" b="0" cap="none" spc="0" dirty="0">
              <a:ln w="0"/>
              <a:solidFill>
                <a:srgbClr val="FFFF00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74" name="Left Bracket 73"/>
          <p:cNvSpPr/>
          <p:nvPr/>
        </p:nvSpPr>
        <p:spPr>
          <a:xfrm rot="10800000">
            <a:off x="10182754" y="4813483"/>
            <a:ext cx="484742" cy="1540080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>
            <a:off x="10622094" y="5637091"/>
            <a:ext cx="219550" cy="1461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 rot="16200000">
            <a:off x="-851169" y="4977755"/>
            <a:ext cx="2290339" cy="40011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rgbClr val="FFFF00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Hypodermis</a:t>
            </a:r>
            <a:endParaRPr lang="en-US" sz="2000" b="0" cap="none" spc="0" dirty="0">
              <a:ln w="0"/>
              <a:solidFill>
                <a:srgbClr val="FFFF00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77" name="Left Bracket 76"/>
          <p:cNvSpPr/>
          <p:nvPr/>
        </p:nvSpPr>
        <p:spPr>
          <a:xfrm>
            <a:off x="625756" y="4592553"/>
            <a:ext cx="484742" cy="1546498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>
            <a:off x="397273" y="5513265"/>
            <a:ext cx="216554" cy="8347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8778610" y="4522413"/>
            <a:ext cx="2066494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Sweat Gland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8160298" y="2717414"/>
            <a:ext cx="2066494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Hair Cuticle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127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mc skin model 3">
            <a:extLst>
              <a:ext uri="{FF2B5EF4-FFF2-40B4-BE49-F238E27FC236}">
                <a16:creationId xmlns:a16="http://schemas.microsoft.com/office/drawing/2014/main" id="{D87F8BAD-4AF1-4704-8343-F3529125FE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31" b="89972" l="1183" r="98332">
                        <a14:foregroundMark x1="13038" y1="15366" x2="18648" y2="67893"/>
                        <a14:foregroundMark x1="40570" y1="14557" x2="43936" y2="39871"/>
                        <a14:foregroundMark x1="67101" y1="17266" x2="68435" y2="611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3542777" y="4215428"/>
            <a:ext cx="2813021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b="0" cap="none" spc="0" dirty="0" err="1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Arrector</a:t>
            </a:r>
            <a:r>
              <a:rPr lang="en-US" sz="10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 Pili</a:t>
            </a:r>
            <a:endParaRPr lang="en-US" sz="10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>
            <a:off x="4467625" y="965296"/>
            <a:ext cx="205510" cy="1040786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4687899" y="765313"/>
            <a:ext cx="2175052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Papillae</a:t>
            </a:r>
            <a:endParaRPr lang="en-US" sz="10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4949288" y="3334273"/>
            <a:ext cx="36625" cy="857448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3181366" y="4784949"/>
            <a:ext cx="1477365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Hair Root</a:t>
            </a:r>
            <a:endParaRPr lang="en-US" sz="10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V="1">
            <a:off x="5452218" y="5267731"/>
            <a:ext cx="5672" cy="823055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4071492" y="6194293"/>
            <a:ext cx="2696457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dirty="0" smtClean="0">
                <a:ln w="0"/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Pacinian Corpuscle</a:t>
            </a:r>
            <a:endParaRPr lang="en-US" sz="10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167027" y="4820272"/>
            <a:ext cx="2547492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Hair Papilla</a:t>
            </a:r>
            <a:endParaRPr lang="en-US" sz="10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>
            <a:off x="1846114" y="4584759"/>
            <a:ext cx="1217277" cy="323301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1524000" y="4338538"/>
            <a:ext cx="1447051" cy="2518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95496" y="4196494"/>
            <a:ext cx="2066494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Hair Bulb</a:t>
            </a:r>
            <a:endParaRPr lang="en-US" sz="10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>
            <a:off x="9402018" y="3524718"/>
            <a:ext cx="1222704" cy="13469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10013370" y="3367725"/>
            <a:ext cx="2066494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Sweat Gland</a:t>
            </a:r>
            <a:endParaRPr lang="en-US" sz="10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>
            <a:off x="2828360" y="5331354"/>
            <a:ext cx="0" cy="718659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1286501" y="6004655"/>
            <a:ext cx="3083718" cy="40011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Adipose </a:t>
            </a:r>
          </a:p>
          <a:p>
            <a:pPr algn="ctr"/>
            <a:r>
              <a:rPr lang="en-US" sz="1000" dirty="0" smtClean="0">
                <a:ln w="0"/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(subcutaneous fat)</a:t>
            </a:r>
            <a:endParaRPr lang="en-US" sz="1000" b="0" cap="none" spc="0" dirty="0" smtClean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6058636" y="177002"/>
            <a:ext cx="2696457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dirty="0" smtClean="0">
                <a:ln w="0"/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Meissner’s Tactile Corpuscle</a:t>
            </a:r>
            <a:endParaRPr lang="en-US" sz="10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7338815" y="460151"/>
            <a:ext cx="68049" cy="118009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9762832" y="2101117"/>
            <a:ext cx="2066494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Sudoriferous Duct</a:t>
            </a:r>
            <a:endParaRPr lang="en-US" sz="10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>
            <a:off x="9394771" y="2247587"/>
            <a:ext cx="803689" cy="1115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3537102" y="777880"/>
            <a:ext cx="2175052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Papillary Plexus</a:t>
            </a:r>
            <a:endParaRPr lang="en-US" sz="10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3880035" y="803113"/>
            <a:ext cx="124263" cy="41684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2971051" y="556715"/>
            <a:ext cx="2066494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Sweat Pore</a:t>
            </a:r>
            <a:endParaRPr lang="en-US" sz="10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>
            <a:off x="5982160" y="2725388"/>
            <a:ext cx="356748" cy="585073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5832058" y="3393613"/>
            <a:ext cx="1371306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Sebaceous Gland</a:t>
            </a:r>
            <a:endParaRPr lang="en-US" sz="10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>
            <a:off x="5772839" y="1085077"/>
            <a:ext cx="754030" cy="57589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>
            <a:off x="5772839" y="1060030"/>
            <a:ext cx="191191" cy="735819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231928" y="3599336"/>
            <a:ext cx="2066494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Hair Shaft</a:t>
            </a:r>
            <a:endParaRPr lang="en-US" sz="10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>
            <a:off x="8723135" y="5023109"/>
            <a:ext cx="31958" cy="892499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9762832" y="444645"/>
            <a:ext cx="2607764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Stratum </a:t>
            </a:r>
            <a:r>
              <a:rPr lang="en-US" sz="1000" b="0" cap="none" spc="0" dirty="0" err="1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Cornuem</a:t>
            </a:r>
            <a:endParaRPr lang="en-US" sz="10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10128126" y="561140"/>
            <a:ext cx="408918" cy="1323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9714521" y="728577"/>
            <a:ext cx="2607764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Stratum </a:t>
            </a:r>
            <a:r>
              <a:rPr lang="en-US" sz="1000" b="0" cap="none" spc="0" dirty="0" err="1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Lucidum</a:t>
            </a:r>
            <a:endParaRPr lang="en-US" sz="10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1884078" y="1605963"/>
            <a:ext cx="408918" cy="1323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-45311" y="1232284"/>
            <a:ext cx="2607764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Stratum </a:t>
            </a:r>
            <a:r>
              <a:rPr lang="en-US" sz="1000" b="0" cap="none" spc="0" dirty="0" err="1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Cornuem</a:t>
            </a:r>
            <a:endParaRPr lang="en-US" sz="10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1791590" y="1345428"/>
            <a:ext cx="408918" cy="1323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1848983" y="1883071"/>
            <a:ext cx="408918" cy="1323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6127" y="1502041"/>
            <a:ext cx="2607764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Stratum Granulosum</a:t>
            </a:r>
            <a:endParaRPr lang="en-US" sz="10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9796615" y="1053547"/>
            <a:ext cx="2607764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Stratum Granulosum</a:t>
            </a:r>
            <a:endParaRPr lang="en-US" sz="10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>
            <a:off x="10123207" y="859024"/>
            <a:ext cx="413837" cy="37054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10055570" y="1156446"/>
            <a:ext cx="408918" cy="1323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9708459" y="1287920"/>
            <a:ext cx="2607764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Stratum </a:t>
            </a:r>
            <a:r>
              <a:rPr lang="en-US" sz="1000" b="0" cap="none" spc="0" dirty="0" err="1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Spinosum</a:t>
            </a:r>
            <a:endParaRPr lang="en-US" sz="10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29781" y="1739327"/>
            <a:ext cx="2607764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Stratum </a:t>
            </a:r>
            <a:r>
              <a:rPr lang="en-US" sz="1000" b="0" cap="none" spc="0" dirty="0" err="1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Spinosum</a:t>
            </a:r>
            <a:endParaRPr lang="en-US" sz="10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3006311" y="1795849"/>
            <a:ext cx="408918" cy="1323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>
            <a:off x="1533681" y="2116689"/>
            <a:ext cx="526058" cy="18375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6127" y="2001366"/>
            <a:ext cx="2607764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Stratum </a:t>
            </a:r>
            <a:r>
              <a:rPr lang="en-US" sz="1000" b="0" cap="none" spc="0" dirty="0" err="1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Basale</a:t>
            </a:r>
            <a:endParaRPr lang="en-US" sz="10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9638193" y="1520345"/>
            <a:ext cx="2607764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Stratum </a:t>
            </a:r>
            <a:r>
              <a:rPr lang="en-US" sz="1000" b="0" cap="none" spc="0" dirty="0" err="1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Basale</a:t>
            </a:r>
            <a:endParaRPr lang="en-US" sz="10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10073898" y="1399202"/>
            <a:ext cx="408918" cy="1323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Left Bracket 54"/>
          <p:cNvSpPr/>
          <p:nvPr/>
        </p:nvSpPr>
        <p:spPr>
          <a:xfrm>
            <a:off x="613379" y="1169677"/>
            <a:ext cx="484742" cy="1188135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>
            <a:off x="384896" y="1732027"/>
            <a:ext cx="216554" cy="8347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 rot="16200000">
            <a:off x="-1054497" y="1595226"/>
            <a:ext cx="2607764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rgbClr val="FFFF00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Epidermis</a:t>
            </a:r>
            <a:endParaRPr lang="en-US" sz="1400" b="0" cap="none" spc="0" dirty="0">
              <a:ln w="0"/>
              <a:solidFill>
                <a:srgbClr val="FFFF00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58" name="Left Bracket 57"/>
          <p:cNvSpPr/>
          <p:nvPr/>
        </p:nvSpPr>
        <p:spPr>
          <a:xfrm rot="10800000">
            <a:off x="11235654" y="402230"/>
            <a:ext cx="484742" cy="1364436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  <a:stCxn id="58" idx="1"/>
          </p:cNvCxnSpPr>
          <p:nvPr/>
        </p:nvCxnSpPr>
        <p:spPr>
          <a:xfrm>
            <a:off x="11720396" y="1084448"/>
            <a:ext cx="160213" cy="25503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 rot="5400000">
            <a:off x="10643216" y="966691"/>
            <a:ext cx="2607764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rgbClr val="FFFF00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Epidermis</a:t>
            </a:r>
            <a:endParaRPr lang="en-US" sz="1400" b="0" cap="none" spc="0" dirty="0">
              <a:ln w="0"/>
              <a:solidFill>
                <a:srgbClr val="FFFF00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>
            <a:off x="1734403" y="3725223"/>
            <a:ext cx="1240914" cy="57284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>
            <a:off x="4664709" y="992744"/>
            <a:ext cx="114086" cy="949749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3114282" y="4025620"/>
            <a:ext cx="678006" cy="757239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V="1">
            <a:off x="6924763" y="460151"/>
            <a:ext cx="411144" cy="1217018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7450219" y="5991172"/>
            <a:ext cx="2696457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dirty="0" smtClean="0">
                <a:ln w="0"/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Pacinian Corpuscle</a:t>
            </a:r>
            <a:endParaRPr lang="en-US" sz="10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>
            <a:off x="1894449" y="2861826"/>
            <a:ext cx="530338" cy="14006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673355" y="2755425"/>
            <a:ext cx="1371306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Sebaceous Gland</a:t>
            </a:r>
            <a:endParaRPr lang="en-US" sz="10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-239034" y="3145558"/>
            <a:ext cx="2813021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b="0" cap="none" spc="0" dirty="0" err="1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Arrector</a:t>
            </a:r>
            <a:r>
              <a:rPr lang="en-US" sz="10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 Pili</a:t>
            </a:r>
            <a:endParaRPr lang="en-US" sz="10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>
            <a:off x="1524000" y="3310461"/>
            <a:ext cx="664321" cy="7098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>
            <a:off x="10215804" y="1615774"/>
            <a:ext cx="267012" cy="14487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Left Bracket 104"/>
          <p:cNvSpPr/>
          <p:nvPr/>
        </p:nvSpPr>
        <p:spPr>
          <a:xfrm>
            <a:off x="633593" y="2357812"/>
            <a:ext cx="484742" cy="2226947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 rot="16200000">
            <a:off x="-1055474" y="3266501"/>
            <a:ext cx="2607764" cy="276999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0" cap="none" spc="0" dirty="0" smtClean="0">
                <a:ln w="0"/>
                <a:solidFill>
                  <a:srgbClr val="FFFF00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Dermis</a:t>
            </a:r>
            <a:endParaRPr lang="en-US" sz="1200" b="0" cap="none" spc="0" dirty="0">
              <a:ln w="0"/>
              <a:solidFill>
                <a:srgbClr val="FFFF00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>
            <a:off x="375331" y="3311251"/>
            <a:ext cx="216554" cy="8347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 rot="5400000">
            <a:off x="10696846" y="2967849"/>
            <a:ext cx="2607764" cy="276999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0" cap="none" spc="0" dirty="0" smtClean="0">
                <a:ln w="0"/>
                <a:solidFill>
                  <a:srgbClr val="FFFF00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Dermis</a:t>
            </a:r>
            <a:endParaRPr lang="en-US" sz="1200" b="0" cap="none" spc="0" dirty="0">
              <a:ln w="0"/>
              <a:solidFill>
                <a:srgbClr val="FFFF00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109" name="Left Bracket 108"/>
          <p:cNvSpPr/>
          <p:nvPr/>
        </p:nvSpPr>
        <p:spPr>
          <a:xfrm rot="10800000">
            <a:off x="11234703" y="1799886"/>
            <a:ext cx="484742" cy="2415541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>
            <a:off x="11719445" y="3130948"/>
            <a:ext cx="219550" cy="1461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 113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 rot="5400000">
            <a:off x="11186093" y="4936007"/>
            <a:ext cx="1662638" cy="276999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0" cap="none" spc="0" dirty="0" smtClean="0">
                <a:ln w="0"/>
                <a:solidFill>
                  <a:srgbClr val="FFFF00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Hypodermis</a:t>
            </a:r>
            <a:endParaRPr lang="en-US" sz="1200" b="0" cap="none" spc="0" dirty="0">
              <a:ln w="0"/>
              <a:solidFill>
                <a:srgbClr val="FFFF00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115" name="Left Bracket 114"/>
          <p:cNvSpPr/>
          <p:nvPr/>
        </p:nvSpPr>
        <p:spPr>
          <a:xfrm rot="10800000">
            <a:off x="11251387" y="4240607"/>
            <a:ext cx="484742" cy="1540080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>
            <a:off x="11690727" y="5064215"/>
            <a:ext cx="219550" cy="1461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 117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 rot="16200000">
            <a:off x="-515827" y="4994797"/>
            <a:ext cx="1662638" cy="276999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0" cap="none" spc="0" dirty="0" smtClean="0">
                <a:ln w="0"/>
                <a:solidFill>
                  <a:srgbClr val="FFFF00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Hypodermis</a:t>
            </a:r>
            <a:endParaRPr lang="en-US" sz="1200" b="0" cap="none" spc="0" dirty="0">
              <a:ln w="0"/>
              <a:solidFill>
                <a:srgbClr val="FFFF00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119" name="Left Bracket 118"/>
          <p:cNvSpPr/>
          <p:nvPr/>
        </p:nvSpPr>
        <p:spPr>
          <a:xfrm>
            <a:off x="647247" y="4592552"/>
            <a:ext cx="484742" cy="1188135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>
            <a:off x="418764" y="5154902"/>
            <a:ext cx="216554" cy="8347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220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mc skin model 6">
            <a:extLst>
              <a:ext uri="{FF2B5EF4-FFF2-40B4-BE49-F238E27FC236}">
                <a16:creationId xmlns:a16="http://schemas.microsoft.com/office/drawing/2014/main" id="{4B13F484-5B8C-4D4A-9979-22329544C6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0" b="89984" l="9994" r="89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9188245" y="3850962"/>
            <a:ext cx="2813021" cy="338554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 err="1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Arrector</a:t>
            </a:r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 Pili</a:t>
            </a:r>
            <a:endParaRPr lang="en-US" sz="16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>
            <a:off x="5563518" y="1085077"/>
            <a:ext cx="209321" cy="818965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4985913" y="746523"/>
            <a:ext cx="2175052" cy="338554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Papillae</a:t>
            </a:r>
            <a:endParaRPr lang="en-US" sz="16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>
            <a:off x="8352391" y="4026624"/>
            <a:ext cx="1551773" cy="27584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8245184" y="4862230"/>
            <a:ext cx="1477365" cy="338554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Hair Root</a:t>
            </a:r>
            <a:endParaRPr lang="en-US" sz="16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V="1">
            <a:off x="5849957" y="5456559"/>
            <a:ext cx="5672" cy="823055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4028595" y="6275524"/>
            <a:ext cx="2696457" cy="276999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dirty="0" smtClean="0">
                <a:ln w="0"/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Pacinian Corpuscle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6096000" y="6370156"/>
            <a:ext cx="2547492" cy="338554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Hair Papilla</a:t>
            </a:r>
            <a:endParaRPr lang="en-US" sz="16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>
            <a:off x="7074405" y="5812964"/>
            <a:ext cx="86560" cy="55719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>
            <a:off x="7369746" y="5642209"/>
            <a:ext cx="544744" cy="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7555551" y="5472932"/>
            <a:ext cx="2066494" cy="338554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Hair Bulb</a:t>
            </a:r>
            <a:endParaRPr lang="en-US" sz="16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2886251" y="4783870"/>
            <a:ext cx="1316090" cy="142715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1072750" y="4564276"/>
            <a:ext cx="2066494" cy="338554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Sweat Gland</a:t>
            </a:r>
            <a:endParaRPr lang="en-US" sz="16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>
            <a:off x="3415229" y="5729697"/>
            <a:ext cx="375867" cy="549917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1286501" y="6004655"/>
            <a:ext cx="3083718" cy="5847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Adipose </a:t>
            </a:r>
          </a:p>
          <a:p>
            <a:pPr algn="ctr"/>
            <a:r>
              <a:rPr lang="en-US" sz="1600" dirty="0" smtClean="0">
                <a:ln w="0"/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(subcutaneous fat)</a:t>
            </a:r>
            <a:endParaRPr lang="en-US" sz="1600" b="0" cap="none" spc="0" dirty="0" smtClean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556565" y="2406022"/>
            <a:ext cx="2696457" cy="46166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dirty="0" smtClean="0">
                <a:ln w="0"/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Meissner’s Tactile Corpuscle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2828360" y="2544422"/>
            <a:ext cx="878979" cy="36565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>
            <a:off x="2909243" y="3277100"/>
            <a:ext cx="1569083" cy="277991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974162" y="3344258"/>
            <a:ext cx="2066494" cy="5847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Sudoriferous Duct</a:t>
            </a:r>
            <a:endParaRPr lang="en-US" sz="16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9022814" y="2867687"/>
            <a:ext cx="599231" cy="7611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9313340" y="2810833"/>
            <a:ext cx="2175052" cy="338554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Papillary Plexus</a:t>
            </a:r>
            <a:endParaRPr lang="en-US" sz="16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V="1">
            <a:off x="4759287" y="466189"/>
            <a:ext cx="330506" cy="13974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4530271" y="137093"/>
            <a:ext cx="2066494" cy="338554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Sweat Pore</a:t>
            </a:r>
            <a:endParaRPr lang="en-US" sz="16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>
            <a:off x="6434286" y="3524718"/>
            <a:ext cx="501798" cy="529489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5443674" y="4026624"/>
            <a:ext cx="1371306" cy="5847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Sebaceous Gland</a:t>
            </a:r>
            <a:endParaRPr lang="en-US" sz="16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>
            <a:off x="5772839" y="1085077"/>
            <a:ext cx="1042141" cy="1459345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>
            <a:off x="5772839" y="1060030"/>
            <a:ext cx="209321" cy="1207837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7095153" y="622229"/>
            <a:ext cx="2066494" cy="338554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Hair Shaft</a:t>
            </a:r>
            <a:endParaRPr lang="en-US" sz="16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>
            <a:off x="7642118" y="1070841"/>
            <a:ext cx="272372" cy="83320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9364118" y="4479647"/>
            <a:ext cx="2607764" cy="338554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Free Nerve Ending</a:t>
            </a:r>
            <a:endParaRPr lang="en-US" sz="160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V="1">
            <a:off x="8790999" y="4648924"/>
            <a:ext cx="1006144" cy="18259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9022814" y="1614153"/>
            <a:ext cx="2607764" cy="26161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5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Stratum </a:t>
            </a:r>
            <a:r>
              <a:rPr lang="en-US" sz="1050" b="0" cap="none" spc="0" dirty="0" err="1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Cornuem</a:t>
            </a:r>
            <a:endParaRPr lang="en-US" sz="105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9213127" y="1719262"/>
            <a:ext cx="408918" cy="1323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1062285" y="960783"/>
            <a:ext cx="2607764" cy="26161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5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Stratum </a:t>
            </a:r>
            <a:r>
              <a:rPr lang="en-US" sz="1050" b="0" cap="none" spc="0" dirty="0" err="1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Lucidum</a:t>
            </a:r>
            <a:endParaRPr lang="en-US" sz="105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3063390" y="1120579"/>
            <a:ext cx="408918" cy="1323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1099575" y="593088"/>
            <a:ext cx="2607764" cy="26161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5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Stratum </a:t>
            </a:r>
            <a:r>
              <a:rPr lang="en-US" sz="1050" b="0" cap="none" spc="0" dirty="0" err="1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Cornuem</a:t>
            </a:r>
            <a:endParaRPr lang="en-US" sz="105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3048563" y="717277"/>
            <a:ext cx="408918" cy="1323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3040656" y="1390221"/>
            <a:ext cx="408918" cy="1323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894804" y="1259281"/>
            <a:ext cx="2607764" cy="26161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5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Stratum Granulosum</a:t>
            </a:r>
            <a:endParaRPr lang="en-US" sz="105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9022814" y="1952347"/>
            <a:ext cx="2607764" cy="26161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5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Stratum Granulosum</a:t>
            </a:r>
            <a:endParaRPr lang="en-US" sz="105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9132597" y="2036992"/>
            <a:ext cx="408918" cy="1323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9157135" y="2344654"/>
            <a:ext cx="408918" cy="1323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9102571" y="2238629"/>
            <a:ext cx="2607764" cy="26161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5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Stratum </a:t>
            </a:r>
            <a:r>
              <a:rPr lang="en-US" sz="1050" b="0" cap="none" spc="0" dirty="0" err="1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Spinosum</a:t>
            </a:r>
            <a:endParaRPr lang="en-US" sz="105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957241" y="1640241"/>
            <a:ext cx="2607764" cy="26161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5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Stratum </a:t>
            </a:r>
            <a:r>
              <a:rPr lang="en-US" sz="1050" b="0" cap="none" spc="0" dirty="0" err="1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Spinosum</a:t>
            </a:r>
            <a:endParaRPr lang="en-US" sz="105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3006311" y="1795849"/>
            <a:ext cx="408918" cy="1323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2988597" y="2234355"/>
            <a:ext cx="408918" cy="1323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996188" y="2089660"/>
            <a:ext cx="2607764" cy="26161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5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Stratum </a:t>
            </a:r>
            <a:r>
              <a:rPr lang="en-US" sz="1050" b="0" cap="none" spc="0" dirty="0" err="1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Basale</a:t>
            </a:r>
            <a:endParaRPr lang="en-US" sz="105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8983867" y="2528335"/>
            <a:ext cx="2607764" cy="26161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5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Stratum </a:t>
            </a:r>
            <a:r>
              <a:rPr lang="en-US" sz="1050" b="0" cap="none" spc="0" dirty="0" err="1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Basale</a:t>
            </a:r>
            <a:endParaRPr lang="en-US" sz="105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 flipH="1" flipV="1">
            <a:off x="9141673" y="2606264"/>
            <a:ext cx="408918" cy="1323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Left Bracket 77"/>
          <p:cNvSpPr/>
          <p:nvPr/>
        </p:nvSpPr>
        <p:spPr>
          <a:xfrm>
            <a:off x="1537863" y="567756"/>
            <a:ext cx="484742" cy="1801678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  <a:endCxn id="80" idx="2"/>
          </p:cNvCxnSpPr>
          <p:nvPr/>
        </p:nvCxnSpPr>
        <p:spPr>
          <a:xfrm flipH="1">
            <a:off x="1319145" y="1433715"/>
            <a:ext cx="208859" cy="8347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 rot="16200000">
            <a:off x="-115542" y="1311257"/>
            <a:ext cx="2607764" cy="26161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5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Epidermis</a:t>
            </a:r>
            <a:endParaRPr lang="en-US" sz="105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82" name="Left Bracket 81"/>
          <p:cNvSpPr/>
          <p:nvPr/>
        </p:nvSpPr>
        <p:spPr>
          <a:xfrm rot="10800000">
            <a:off x="10519299" y="1604819"/>
            <a:ext cx="484742" cy="1180354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  <a:stCxn id="82" idx="1"/>
          </p:cNvCxnSpPr>
          <p:nvPr/>
        </p:nvCxnSpPr>
        <p:spPr>
          <a:xfrm>
            <a:off x="11004041" y="2194996"/>
            <a:ext cx="364927" cy="43917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 rot="5400000">
            <a:off x="10169667" y="2120404"/>
            <a:ext cx="2607764" cy="26161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50" b="0" cap="none" spc="0" dirty="0" smtClean="0">
                <a:ln w="0"/>
                <a:solidFill>
                  <a:schemeClr val="tx1"/>
                </a:solidFill>
                <a:effectLst>
                  <a:glow rad="88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BLANCA" panose="02000000000000000000" pitchFamily="2" charset="0"/>
              </a:rPr>
              <a:t>Epidermis</a:t>
            </a:r>
            <a:endParaRPr lang="en-US" sz="1050" b="0" cap="none" spc="0" dirty="0">
              <a:ln w="0"/>
              <a:solidFill>
                <a:schemeClr val="tx1"/>
              </a:solidFill>
              <a:effectLst>
                <a:glow rad="889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>
            <a:off x="7235949" y="4423685"/>
            <a:ext cx="1352849" cy="607822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246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213</Words>
  <Application>Microsoft Office PowerPoint</Application>
  <PresentationFormat>Widescreen</PresentationFormat>
  <Paragraphs>110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 BLANCA</vt:lpstr>
      <vt:lpstr>Arial</vt:lpstr>
      <vt:lpstr>Calibri</vt:lpstr>
      <vt:lpstr>Calibri Light</vt:lpstr>
      <vt:lpstr>Office Theme</vt:lpstr>
      <vt:lpstr>The Skin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Cynthia Anderson</dc:creator>
  <cp:lastModifiedBy>adjunct</cp:lastModifiedBy>
  <cp:revision>29</cp:revision>
  <dcterms:created xsi:type="dcterms:W3CDTF">2020-01-30T21:17:18Z</dcterms:created>
  <dcterms:modified xsi:type="dcterms:W3CDTF">2020-02-05T05:47:38Z</dcterms:modified>
</cp:coreProperties>
</file>