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09" r:id="rId3"/>
    <p:sldMasterId id="2147483721" r:id="rId4"/>
  </p:sldMasterIdLst>
  <p:notesMasterIdLst>
    <p:notesMasterId r:id="rId153"/>
  </p:notesMasterIdLst>
  <p:sldIdLst>
    <p:sldId id="360" r:id="rId5"/>
    <p:sldId id="395" r:id="rId6"/>
    <p:sldId id="396" r:id="rId7"/>
    <p:sldId id="397" r:id="rId8"/>
    <p:sldId id="398" r:id="rId9"/>
    <p:sldId id="400" r:id="rId10"/>
    <p:sldId id="401" r:id="rId11"/>
    <p:sldId id="407" r:id="rId12"/>
    <p:sldId id="410" r:id="rId13"/>
    <p:sldId id="411" r:id="rId14"/>
    <p:sldId id="430" r:id="rId15"/>
    <p:sldId id="420" r:id="rId16"/>
    <p:sldId id="418" r:id="rId17"/>
    <p:sldId id="421" r:id="rId18"/>
    <p:sldId id="432" r:id="rId19"/>
    <p:sldId id="433" r:id="rId20"/>
    <p:sldId id="434" r:id="rId21"/>
    <p:sldId id="435" r:id="rId22"/>
    <p:sldId id="436" r:id="rId23"/>
    <p:sldId id="419" r:id="rId24"/>
    <p:sldId id="439" r:id="rId25"/>
    <p:sldId id="448" r:id="rId26"/>
    <p:sldId id="449" r:id="rId27"/>
    <p:sldId id="447" r:id="rId28"/>
    <p:sldId id="450" r:id="rId29"/>
    <p:sldId id="446" r:id="rId30"/>
    <p:sldId id="332" r:id="rId31"/>
    <p:sldId id="416" r:id="rId32"/>
    <p:sldId id="462" r:id="rId33"/>
    <p:sldId id="387" r:id="rId34"/>
    <p:sldId id="384" r:id="rId35"/>
    <p:sldId id="465" r:id="rId36"/>
    <p:sldId id="466" r:id="rId37"/>
    <p:sldId id="467" r:id="rId38"/>
    <p:sldId id="468" r:id="rId39"/>
    <p:sldId id="469" r:id="rId40"/>
    <p:sldId id="470" r:id="rId41"/>
    <p:sldId id="471" r:id="rId42"/>
    <p:sldId id="472" r:id="rId43"/>
    <p:sldId id="444" r:id="rId44"/>
    <p:sldId id="473" r:id="rId45"/>
    <p:sldId id="445" r:id="rId46"/>
    <p:sldId id="474" r:id="rId47"/>
    <p:sldId id="475" r:id="rId48"/>
    <p:sldId id="381" r:id="rId49"/>
    <p:sldId id="259" r:id="rId50"/>
    <p:sldId id="260" r:id="rId51"/>
    <p:sldId id="382" r:id="rId52"/>
    <p:sldId id="266" r:id="rId53"/>
    <p:sldId id="383" r:id="rId54"/>
    <p:sldId id="386" r:id="rId55"/>
    <p:sldId id="271" r:id="rId56"/>
    <p:sldId id="388" r:id="rId57"/>
    <p:sldId id="389" r:id="rId58"/>
    <p:sldId id="275" r:id="rId59"/>
    <p:sldId id="272" r:id="rId60"/>
    <p:sldId id="390" r:id="rId61"/>
    <p:sldId id="262" r:id="rId62"/>
    <p:sldId id="391" r:id="rId63"/>
    <p:sldId id="274" r:id="rId64"/>
    <p:sldId id="392" r:id="rId65"/>
    <p:sldId id="394" r:id="rId66"/>
    <p:sldId id="361" r:id="rId67"/>
    <p:sldId id="325" r:id="rId68"/>
    <p:sldId id="269" r:id="rId69"/>
    <p:sldId id="294" r:id="rId70"/>
    <p:sldId id="311" r:id="rId71"/>
    <p:sldId id="312" r:id="rId72"/>
    <p:sldId id="313" r:id="rId73"/>
    <p:sldId id="322" r:id="rId74"/>
    <p:sldId id="363" r:id="rId75"/>
    <p:sldId id="326" r:id="rId76"/>
    <p:sldId id="323" r:id="rId77"/>
    <p:sldId id="365" r:id="rId78"/>
    <p:sldId id="282" r:id="rId79"/>
    <p:sldId id="283" r:id="rId80"/>
    <p:sldId id="367" r:id="rId81"/>
    <p:sldId id="284" r:id="rId82"/>
    <p:sldId id="299" r:id="rId83"/>
    <p:sldId id="276" r:id="rId84"/>
    <p:sldId id="265" r:id="rId85"/>
    <p:sldId id="369" r:id="rId86"/>
    <p:sldId id="370" r:id="rId87"/>
    <p:sldId id="256" r:id="rId88"/>
    <p:sldId id="371" r:id="rId89"/>
    <p:sldId id="309" r:id="rId90"/>
    <p:sldId id="310" r:id="rId91"/>
    <p:sldId id="327" r:id="rId92"/>
    <p:sldId id="372" r:id="rId93"/>
    <p:sldId id="373" r:id="rId94"/>
    <p:sldId id="374" r:id="rId95"/>
    <p:sldId id="278" r:id="rId96"/>
    <p:sldId id="277" r:id="rId97"/>
    <p:sldId id="319" r:id="rId98"/>
    <p:sldId id="302" r:id="rId99"/>
    <p:sldId id="273" r:id="rId100"/>
    <p:sldId id="316" r:id="rId101"/>
    <p:sldId id="280" r:id="rId102"/>
    <p:sldId id="297" r:id="rId103"/>
    <p:sldId id="263" r:id="rId104"/>
    <p:sldId id="281" r:id="rId105"/>
    <p:sldId id="267" r:id="rId106"/>
    <p:sldId id="305" r:id="rId107"/>
    <p:sldId id="375" r:id="rId108"/>
    <p:sldId id="376" r:id="rId109"/>
    <p:sldId id="308" r:id="rId110"/>
    <p:sldId id="315" r:id="rId111"/>
    <p:sldId id="378" r:id="rId112"/>
    <p:sldId id="298" r:id="rId113"/>
    <p:sldId id="264" r:id="rId114"/>
    <p:sldId id="379" r:id="rId115"/>
    <p:sldId id="380" r:id="rId116"/>
    <p:sldId id="270" r:id="rId117"/>
    <p:sldId id="303" r:id="rId118"/>
    <p:sldId id="358" r:id="rId119"/>
    <p:sldId id="359" r:id="rId120"/>
    <p:sldId id="304" r:id="rId121"/>
    <p:sldId id="307" r:id="rId122"/>
    <p:sldId id="321" r:id="rId123"/>
    <p:sldId id="320" r:id="rId124"/>
    <p:sldId id="279" r:id="rId125"/>
    <p:sldId id="317" r:id="rId126"/>
    <p:sldId id="318" r:id="rId127"/>
    <p:sldId id="324" r:id="rId128"/>
    <p:sldId id="292" r:id="rId129"/>
    <p:sldId id="328" r:id="rId130"/>
    <p:sldId id="346" r:id="rId131"/>
    <p:sldId id="345" r:id="rId132"/>
    <p:sldId id="344" r:id="rId133"/>
    <p:sldId id="329" r:id="rId134"/>
    <p:sldId id="347" r:id="rId135"/>
    <p:sldId id="288" r:id="rId136"/>
    <p:sldId id="287" r:id="rId137"/>
    <p:sldId id="349" r:id="rId138"/>
    <p:sldId id="285" r:id="rId139"/>
    <p:sldId id="257" r:id="rId140"/>
    <p:sldId id="350" r:id="rId141"/>
    <p:sldId id="286" r:id="rId142"/>
    <p:sldId id="293" r:id="rId143"/>
    <p:sldId id="290" r:id="rId144"/>
    <p:sldId id="295" r:id="rId145"/>
    <p:sldId id="296" r:id="rId146"/>
    <p:sldId id="300" r:id="rId147"/>
    <p:sldId id="301" r:id="rId148"/>
    <p:sldId id="352" r:id="rId149"/>
    <p:sldId id="353" r:id="rId150"/>
    <p:sldId id="314" r:id="rId151"/>
    <p:sldId id="354" r:id="rId152"/>
  </p:sldIdLst>
  <p:sldSz cx="12192000" cy="6858000"/>
  <p:notesSz cx="6858000" cy="9144000"/>
  <p:custDataLst>
    <p:tags r:id="rId1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899" autoAdjust="0"/>
  </p:normalViewPr>
  <p:slideViewPr>
    <p:cSldViewPr snapToGrid="0">
      <p:cViewPr varScale="1">
        <p:scale>
          <a:sx n="88" d="100"/>
          <a:sy n="88" d="100"/>
        </p:scale>
        <p:origin x="84"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296AA3-F0F8-4D5E-9642-B4D3EA9E1A02}" type="datetimeFigureOut">
              <a:rPr lang="en-US" smtClean="0"/>
              <a:t>5/4/2018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43409-7975-4D5D-8716-612850A43B2C}" type="slidenum">
              <a:rPr lang="en-US" smtClean="0"/>
              <a:t>‹#›</a:t>
            </a:fld>
            <a:endParaRPr lang="en-US"/>
          </a:p>
        </p:txBody>
      </p:sp>
    </p:spTree>
    <p:extLst>
      <p:ext uri="{BB962C8B-B14F-4D97-AF65-F5344CB8AC3E}">
        <p14:creationId xmlns:p14="http://schemas.microsoft.com/office/powerpoint/2010/main" val="621687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most parents blush at the thought of explaining the mechanics of human reproduction to their curious 5-yr old child asking where babies come from, there is a lot more to human reproduction than the act of intercourse itself. </a:t>
            </a:r>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121</a:t>
            </a:fld>
            <a:endParaRPr lang="en-US"/>
          </a:p>
        </p:txBody>
      </p:sp>
    </p:spTree>
    <p:extLst>
      <p:ext uri="{BB962C8B-B14F-4D97-AF65-F5344CB8AC3E}">
        <p14:creationId xmlns:p14="http://schemas.microsoft.com/office/powerpoint/2010/main" val="124367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43409-7975-4D5D-8716-612850A43B2C}" type="slidenum">
              <a:rPr lang="en-US" smtClean="0"/>
              <a:t>125</a:t>
            </a:fld>
            <a:endParaRPr lang="en-US"/>
          </a:p>
        </p:txBody>
      </p:sp>
    </p:spTree>
    <p:extLst>
      <p:ext uri="{BB962C8B-B14F-4D97-AF65-F5344CB8AC3E}">
        <p14:creationId xmlns:p14="http://schemas.microsoft.com/office/powerpoint/2010/main" val="227271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14533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73426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969076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157426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489497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493140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00294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7C35E0-B6B7-4779-952C-E79177E41236}" type="datetimeFigureOut">
              <a:rPr lang="en-US" smtClean="0"/>
              <a:t>5/4/2018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464441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7C35E0-B6B7-4779-952C-E79177E41236}" type="datetimeFigureOut">
              <a:rPr lang="en-US" smtClean="0"/>
              <a:t>5/4/2018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4127910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35E0-B6B7-4779-952C-E79177E41236}" type="datetimeFigureOut">
              <a:rPr lang="en-US" smtClean="0"/>
              <a:t>5/4/2018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06622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70719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209645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402904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790868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391222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5641-F363-4278-BACA-EE0E1472EB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7AF4D-F805-4A20-958B-76A8C0011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69B9CC-A2BB-450D-8B5D-E10CA5D8CAE7}"/>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4FD35D69-2B52-4355-BA4D-074AA14B9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C78B6-A15B-458F-9798-A0E6AD5AD8FB}"/>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1900892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3A39-191C-41BB-B9AF-D1E3C6F9E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4F81DF-F29D-4928-822A-4D4BB8042B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ACB4C-7362-4F70-8C4C-20B1303EC7A1}"/>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CCB07D0B-3CF3-4137-9DDB-4F5353FE2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78753-619F-403E-8E17-D0A77178BBF9}"/>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4820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0530-610B-4DF2-9651-56187C887F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FBD47D-F89F-44C6-B289-95101E99F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01FAEC-7033-409C-8B4D-0D24FE30848A}"/>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E974AF57-5A86-482F-B016-908237404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E1CAE-EA0E-4FCF-91CF-3B08D4F8C073}"/>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738761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9FCA-2825-47F6-856E-E4CF593F4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D5F8F-DFBD-4E0D-9EB4-84233029B1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0FC056-8A7A-4D7D-8933-E59D2D4722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C0FC71-FD2C-4385-9ED3-EF394F2DEB7C}"/>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6" name="Footer Placeholder 5">
            <a:extLst>
              <a:ext uri="{FF2B5EF4-FFF2-40B4-BE49-F238E27FC236}">
                <a16:creationId xmlns:a16="http://schemas.microsoft.com/office/drawing/2014/main" id="{87F59FF3-F964-4EAB-A625-540EEAD07A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31360-FA9C-4FB2-8A4F-C4839ECFC850}"/>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2705205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79B8-1520-4D0A-8388-10C529A2F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CE87E-BAD2-4E11-97D3-9AE73A7E1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869A2A-ABFA-487D-93A9-2A82F11AA6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CD9154-CD0E-4860-AED2-D64DCCAC0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E548EC-5311-4975-8FB1-73CFB4A43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6EA5DD-907F-4B10-9B1B-05189FC09CEF}"/>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8" name="Footer Placeholder 7">
            <a:extLst>
              <a:ext uri="{FF2B5EF4-FFF2-40B4-BE49-F238E27FC236}">
                <a16:creationId xmlns:a16="http://schemas.microsoft.com/office/drawing/2014/main" id="{02AA4CD7-A960-4D5E-A703-027AE603A7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C182F-C078-47F9-AD96-3EF0B1149F7C}"/>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1230284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58EB-AE8A-4B5A-B433-28CD09D07B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4C2D0-3C02-4803-BB9A-C4DC3DA00220}"/>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4" name="Footer Placeholder 3">
            <a:extLst>
              <a:ext uri="{FF2B5EF4-FFF2-40B4-BE49-F238E27FC236}">
                <a16:creationId xmlns:a16="http://schemas.microsoft.com/office/drawing/2014/main" id="{8DFC14B2-4FD9-4E41-944C-B4B7E2563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4E9A94-E69B-4EBA-8C9A-BDCB63970AB3}"/>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48136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124B2-C908-4649-BBC7-D94348DBABA7}"/>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3" name="Footer Placeholder 2">
            <a:extLst>
              <a:ext uri="{FF2B5EF4-FFF2-40B4-BE49-F238E27FC236}">
                <a16:creationId xmlns:a16="http://schemas.microsoft.com/office/drawing/2014/main" id="{54CA6A40-65BC-4C58-BB79-DA850C4B6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BFC28-7A29-4261-8D7C-1075F94E34CE}"/>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69235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7C35E0-B6B7-4779-952C-E79177E41236}"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1828696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ACD5-2BD7-428D-9585-25283897F6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3823AB-B914-4335-A0F1-9C1BEB483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3DBA60-AE43-4054-A9AF-946AF2322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F0728F-BCEE-43EB-8649-FE82C7A50D6E}"/>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6" name="Footer Placeholder 5">
            <a:extLst>
              <a:ext uri="{FF2B5EF4-FFF2-40B4-BE49-F238E27FC236}">
                <a16:creationId xmlns:a16="http://schemas.microsoft.com/office/drawing/2014/main" id="{25462F44-1871-4434-B337-431B015D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29F647-25D6-4986-B514-97C4D7F64231}"/>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3248887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1666-0512-4D9B-B491-96BCA6CB1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F669A-5817-4A79-BFCB-D19D1F751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101960-1A3A-426F-91E6-082B15C25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AE1BC7-8308-4654-826A-E00CA0DA15E1}"/>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6" name="Footer Placeholder 5">
            <a:extLst>
              <a:ext uri="{FF2B5EF4-FFF2-40B4-BE49-F238E27FC236}">
                <a16:creationId xmlns:a16="http://schemas.microsoft.com/office/drawing/2014/main" id="{4B7990B5-A8F7-4E37-946E-E1DB083DD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72AB9-5C97-48B3-A355-0AE617A5829E}"/>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3447155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E511-9E91-4FBA-95D7-47DDC9F590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A3A6AB-871A-4E54-B2BD-B53085AE4D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58B2B-E372-4DED-924F-80D80C7933E0}"/>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244E8118-A2A6-460C-8BCC-FD15F2E91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8487A-63D3-4FD4-BF2E-2E1989291489}"/>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263000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1472BE-1C4A-4AF6-BA6A-3EE81C0DB6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720B6-CBC2-4B04-B17F-BAD5225D14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05B3A-88E7-4448-B59F-B1F72E5BBD01}"/>
              </a:ext>
            </a:extLst>
          </p:cNvPr>
          <p:cNvSpPr>
            <a:spLocks noGrp="1"/>
          </p:cNvSpPr>
          <p:nvPr>
            <p:ph type="dt" sz="half" idx="10"/>
          </p:nvPr>
        </p:nvSpPr>
        <p:spPr/>
        <p:txBody>
          <a:body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9F3A1FB6-C33C-4C82-9642-DFD9168DF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8D2-8342-4CC5-9273-86B909CF62EE}"/>
              </a:ext>
            </a:extLst>
          </p:cNvPr>
          <p:cNvSpPr>
            <a:spLocks noGrp="1"/>
          </p:cNvSpPr>
          <p:nvPr>
            <p:ph type="sldNum" sz="quarter" idx="12"/>
          </p:nvPr>
        </p:nvSpPr>
        <p:spPr/>
        <p:txBody>
          <a:bodyPr/>
          <a:lstStyle/>
          <a:p>
            <a:fld id="{C3ED8714-4E8E-41EB-BCFC-69EBAADBE7F1}" type="slidenum">
              <a:rPr lang="en-US" smtClean="0"/>
              <a:t>‹#›</a:t>
            </a:fld>
            <a:endParaRPr lang="en-US"/>
          </a:p>
        </p:txBody>
      </p:sp>
    </p:spTree>
    <p:extLst>
      <p:ext uri="{BB962C8B-B14F-4D97-AF65-F5344CB8AC3E}">
        <p14:creationId xmlns:p14="http://schemas.microsoft.com/office/powerpoint/2010/main" val="3091676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96F422-D13F-44A2-AF2F-638B42C65C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DCC5ED-8EC5-4EA9-8F07-A932BC8D11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FC5C73-B7E9-46A4-981A-32A2254097E5}"/>
              </a:ext>
            </a:extLst>
          </p:cNvPr>
          <p:cNvSpPr>
            <a:spLocks noGrp="1" noChangeArrowheads="1"/>
          </p:cNvSpPr>
          <p:nvPr>
            <p:ph type="sldNum" sz="quarter" idx="12"/>
          </p:nvPr>
        </p:nvSpPr>
        <p:spPr>
          <a:ln/>
        </p:spPr>
        <p:txBody>
          <a:bodyPr/>
          <a:lstStyle>
            <a:lvl1pPr>
              <a:defRPr/>
            </a:lvl1pPr>
          </a:lstStyle>
          <a:p>
            <a:fld id="{2AAB9445-BF6F-4D51-A099-736F4749FA0F}" type="slidenum">
              <a:rPr lang="en-US" altLang="en-US"/>
              <a:pPr/>
              <a:t>‹#›</a:t>
            </a:fld>
            <a:endParaRPr lang="en-US" altLang="en-US"/>
          </a:p>
        </p:txBody>
      </p:sp>
    </p:spTree>
    <p:extLst>
      <p:ext uri="{BB962C8B-B14F-4D97-AF65-F5344CB8AC3E}">
        <p14:creationId xmlns:p14="http://schemas.microsoft.com/office/powerpoint/2010/main" val="2370079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FE03AE-6567-4547-AD4F-DB738E3BFD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967E52-E80F-4AFE-A725-6996487B34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B44AC0-EC0B-44E9-9AA3-82A919725DC5}"/>
              </a:ext>
            </a:extLst>
          </p:cNvPr>
          <p:cNvSpPr>
            <a:spLocks noGrp="1" noChangeArrowheads="1"/>
          </p:cNvSpPr>
          <p:nvPr>
            <p:ph type="sldNum" sz="quarter" idx="12"/>
          </p:nvPr>
        </p:nvSpPr>
        <p:spPr>
          <a:ln/>
        </p:spPr>
        <p:txBody>
          <a:bodyPr/>
          <a:lstStyle>
            <a:lvl1pPr>
              <a:defRPr/>
            </a:lvl1pPr>
          </a:lstStyle>
          <a:p>
            <a:fld id="{3B5D983A-EE7A-4CBA-B573-2EB895F00DEF}" type="slidenum">
              <a:rPr lang="en-US" altLang="en-US"/>
              <a:pPr/>
              <a:t>‹#›</a:t>
            </a:fld>
            <a:endParaRPr lang="en-US" altLang="en-US"/>
          </a:p>
        </p:txBody>
      </p:sp>
    </p:spTree>
    <p:extLst>
      <p:ext uri="{BB962C8B-B14F-4D97-AF65-F5344CB8AC3E}">
        <p14:creationId xmlns:p14="http://schemas.microsoft.com/office/powerpoint/2010/main" val="3394607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D965EA-2D18-416E-93B0-D4A957ACD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478530-489F-451E-807D-F9970A373F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C0CA38-32A3-4B29-A307-CF9EB453DEC9}"/>
              </a:ext>
            </a:extLst>
          </p:cNvPr>
          <p:cNvSpPr>
            <a:spLocks noGrp="1" noChangeArrowheads="1"/>
          </p:cNvSpPr>
          <p:nvPr>
            <p:ph type="sldNum" sz="quarter" idx="12"/>
          </p:nvPr>
        </p:nvSpPr>
        <p:spPr>
          <a:ln/>
        </p:spPr>
        <p:txBody>
          <a:bodyPr/>
          <a:lstStyle>
            <a:lvl1pPr>
              <a:defRPr/>
            </a:lvl1pPr>
          </a:lstStyle>
          <a:p>
            <a:fld id="{69836B91-7E16-4355-8321-4C63C4AAD70D}" type="slidenum">
              <a:rPr lang="en-US" altLang="en-US"/>
              <a:pPr/>
              <a:t>‹#›</a:t>
            </a:fld>
            <a:endParaRPr lang="en-US" altLang="en-US"/>
          </a:p>
        </p:txBody>
      </p:sp>
    </p:spTree>
    <p:extLst>
      <p:ext uri="{BB962C8B-B14F-4D97-AF65-F5344CB8AC3E}">
        <p14:creationId xmlns:p14="http://schemas.microsoft.com/office/powerpoint/2010/main" val="1828503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4F84D0-C7CB-4335-B219-B6595B6ECB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98A0F1-E2C9-4AB4-B9AB-2D6F7C8B51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550E90-577C-4AD7-94BE-452BCEE8AAAC}"/>
              </a:ext>
            </a:extLst>
          </p:cNvPr>
          <p:cNvSpPr>
            <a:spLocks noGrp="1" noChangeArrowheads="1"/>
          </p:cNvSpPr>
          <p:nvPr>
            <p:ph type="sldNum" sz="quarter" idx="12"/>
          </p:nvPr>
        </p:nvSpPr>
        <p:spPr>
          <a:ln/>
        </p:spPr>
        <p:txBody>
          <a:bodyPr/>
          <a:lstStyle>
            <a:lvl1pPr>
              <a:defRPr/>
            </a:lvl1pPr>
          </a:lstStyle>
          <a:p>
            <a:fld id="{433B75D0-4B8A-4D09-9F82-8325B5C5F20B}" type="slidenum">
              <a:rPr lang="en-US" altLang="en-US"/>
              <a:pPr/>
              <a:t>‹#›</a:t>
            </a:fld>
            <a:endParaRPr lang="en-US" altLang="en-US"/>
          </a:p>
        </p:txBody>
      </p:sp>
    </p:spTree>
    <p:extLst>
      <p:ext uri="{BB962C8B-B14F-4D97-AF65-F5344CB8AC3E}">
        <p14:creationId xmlns:p14="http://schemas.microsoft.com/office/powerpoint/2010/main" val="1752103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6881CA-064B-4979-8924-EF6193F8B33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0F169C6-AE6C-4E03-A5BC-287344049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C143A3-5556-4E4D-932B-FEC82693CD64}"/>
              </a:ext>
            </a:extLst>
          </p:cNvPr>
          <p:cNvSpPr>
            <a:spLocks noGrp="1" noChangeArrowheads="1"/>
          </p:cNvSpPr>
          <p:nvPr>
            <p:ph type="sldNum" sz="quarter" idx="12"/>
          </p:nvPr>
        </p:nvSpPr>
        <p:spPr>
          <a:ln/>
        </p:spPr>
        <p:txBody>
          <a:bodyPr/>
          <a:lstStyle>
            <a:lvl1pPr>
              <a:defRPr/>
            </a:lvl1pPr>
          </a:lstStyle>
          <a:p>
            <a:fld id="{3EFFFCE3-6739-42A5-AA57-2AA6249337DA}" type="slidenum">
              <a:rPr lang="en-US" altLang="en-US"/>
              <a:pPr/>
              <a:t>‹#›</a:t>
            </a:fld>
            <a:endParaRPr lang="en-US" altLang="en-US"/>
          </a:p>
        </p:txBody>
      </p:sp>
    </p:spTree>
    <p:extLst>
      <p:ext uri="{BB962C8B-B14F-4D97-AF65-F5344CB8AC3E}">
        <p14:creationId xmlns:p14="http://schemas.microsoft.com/office/powerpoint/2010/main" val="510397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7F9734-A29F-4FEE-9755-E1520072B2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C6C159-66B7-4400-9E13-36FCE6F6B8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A38BEA-BBDC-492A-9877-B2741380F452}"/>
              </a:ext>
            </a:extLst>
          </p:cNvPr>
          <p:cNvSpPr>
            <a:spLocks noGrp="1" noChangeArrowheads="1"/>
          </p:cNvSpPr>
          <p:nvPr>
            <p:ph type="sldNum" sz="quarter" idx="12"/>
          </p:nvPr>
        </p:nvSpPr>
        <p:spPr>
          <a:ln/>
        </p:spPr>
        <p:txBody>
          <a:bodyPr/>
          <a:lstStyle>
            <a:lvl1pPr>
              <a:defRPr/>
            </a:lvl1pPr>
          </a:lstStyle>
          <a:p>
            <a:fld id="{F664B9A1-BD4A-4F15-8593-AEF64EEA5D4C}" type="slidenum">
              <a:rPr lang="en-US" altLang="en-US"/>
              <a:pPr/>
              <a:t>‹#›</a:t>
            </a:fld>
            <a:endParaRPr lang="en-US" altLang="en-US"/>
          </a:p>
        </p:txBody>
      </p:sp>
    </p:spTree>
    <p:extLst>
      <p:ext uri="{BB962C8B-B14F-4D97-AF65-F5344CB8AC3E}">
        <p14:creationId xmlns:p14="http://schemas.microsoft.com/office/powerpoint/2010/main" val="129530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672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430299-2F53-42E3-9999-95979E3F0F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9066886-73E9-4FEF-B6AD-43704AA3F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13B797-6155-4660-B87C-7B6510C531BE}"/>
              </a:ext>
            </a:extLst>
          </p:cNvPr>
          <p:cNvSpPr>
            <a:spLocks noGrp="1" noChangeArrowheads="1"/>
          </p:cNvSpPr>
          <p:nvPr>
            <p:ph type="sldNum" sz="quarter" idx="12"/>
          </p:nvPr>
        </p:nvSpPr>
        <p:spPr>
          <a:ln/>
        </p:spPr>
        <p:txBody>
          <a:bodyPr/>
          <a:lstStyle>
            <a:lvl1pPr>
              <a:defRPr/>
            </a:lvl1pPr>
          </a:lstStyle>
          <a:p>
            <a:fld id="{D926FA1F-E5A4-437C-801C-3793F46C7A5E}" type="slidenum">
              <a:rPr lang="en-US" altLang="en-US"/>
              <a:pPr/>
              <a:t>‹#›</a:t>
            </a:fld>
            <a:endParaRPr lang="en-US" altLang="en-US"/>
          </a:p>
        </p:txBody>
      </p:sp>
    </p:spTree>
    <p:extLst>
      <p:ext uri="{BB962C8B-B14F-4D97-AF65-F5344CB8AC3E}">
        <p14:creationId xmlns:p14="http://schemas.microsoft.com/office/powerpoint/2010/main" val="2238173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BDCD0E-D761-42BD-9F66-883A3943E0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E2B2DF-55AA-4C87-9F94-DF81B1E3C8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A89B07-9291-4208-AD5D-317003A2343D}"/>
              </a:ext>
            </a:extLst>
          </p:cNvPr>
          <p:cNvSpPr>
            <a:spLocks noGrp="1" noChangeArrowheads="1"/>
          </p:cNvSpPr>
          <p:nvPr>
            <p:ph type="sldNum" sz="quarter" idx="12"/>
          </p:nvPr>
        </p:nvSpPr>
        <p:spPr>
          <a:ln/>
        </p:spPr>
        <p:txBody>
          <a:bodyPr/>
          <a:lstStyle>
            <a:lvl1pPr>
              <a:defRPr/>
            </a:lvl1pPr>
          </a:lstStyle>
          <a:p>
            <a:fld id="{B00DC597-9025-4EB8-994B-C043A4F1D734}" type="slidenum">
              <a:rPr lang="en-US" altLang="en-US"/>
              <a:pPr/>
              <a:t>‹#›</a:t>
            </a:fld>
            <a:endParaRPr lang="en-US" altLang="en-US"/>
          </a:p>
        </p:txBody>
      </p:sp>
    </p:spTree>
    <p:extLst>
      <p:ext uri="{BB962C8B-B14F-4D97-AF65-F5344CB8AC3E}">
        <p14:creationId xmlns:p14="http://schemas.microsoft.com/office/powerpoint/2010/main" val="1669258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046D17-1560-473D-8812-F801112F33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BD48BE-8394-4553-9F04-33074DD623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22A7CD-F6BE-434F-83BB-DA17ECBD856D}"/>
              </a:ext>
            </a:extLst>
          </p:cNvPr>
          <p:cNvSpPr>
            <a:spLocks noGrp="1" noChangeArrowheads="1"/>
          </p:cNvSpPr>
          <p:nvPr>
            <p:ph type="sldNum" sz="quarter" idx="12"/>
          </p:nvPr>
        </p:nvSpPr>
        <p:spPr>
          <a:ln/>
        </p:spPr>
        <p:txBody>
          <a:bodyPr/>
          <a:lstStyle>
            <a:lvl1pPr>
              <a:defRPr/>
            </a:lvl1pPr>
          </a:lstStyle>
          <a:p>
            <a:fld id="{2B05B5AE-5E1D-4FD6-AD0A-171F7EF43DE7}" type="slidenum">
              <a:rPr lang="en-US" altLang="en-US"/>
              <a:pPr/>
              <a:t>‹#›</a:t>
            </a:fld>
            <a:endParaRPr lang="en-US" altLang="en-US"/>
          </a:p>
        </p:txBody>
      </p:sp>
    </p:spTree>
    <p:extLst>
      <p:ext uri="{BB962C8B-B14F-4D97-AF65-F5344CB8AC3E}">
        <p14:creationId xmlns:p14="http://schemas.microsoft.com/office/powerpoint/2010/main" val="1307811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111268-D123-4274-8286-CA3F368FF7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066FD-6D16-4B12-956F-B3B298519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C6A44D-8CED-4417-8C3C-50228420C661}"/>
              </a:ext>
            </a:extLst>
          </p:cNvPr>
          <p:cNvSpPr>
            <a:spLocks noGrp="1" noChangeArrowheads="1"/>
          </p:cNvSpPr>
          <p:nvPr>
            <p:ph type="sldNum" sz="quarter" idx="12"/>
          </p:nvPr>
        </p:nvSpPr>
        <p:spPr>
          <a:ln/>
        </p:spPr>
        <p:txBody>
          <a:bodyPr/>
          <a:lstStyle>
            <a:lvl1pPr>
              <a:defRPr/>
            </a:lvl1pPr>
          </a:lstStyle>
          <a:p>
            <a:fld id="{B5EA09F0-5D39-4E67-8491-5FF2FC1C87DF}" type="slidenum">
              <a:rPr lang="en-US" altLang="en-US"/>
              <a:pPr/>
              <a:t>‹#›</a:t>
            </a:fld>
            <a:endParaRPr lang="en-US" altLang="en-US"/>
          </a:p>
        </p:txBody>
      </p:sp>
    </p:spTree>
    <p:extLst>
      <p:ext uri="{BB962C8B-B14F-4D97-AF65-F5344CB8AC3E}">
        <p14:creationId xmlns:p14="http://schemas.microsoft.com/office/powerpoint/2010/main" val="781299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001CD-1E4D-4759-824F-2E39B95BD0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F02F22-7C81-4918-8C73-B5D719E93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5D7841-668E-41FF-AC33-A5C18970E82C}"/>
              </a:ext>
            </a:extLst>
          </p:cNvPr>
          <p:cNvSpPr>
            <a:spLocks noGrp="1" noChangeArrowheads="1"/>
          </p:cNvSpPr>
          <p:nvPr>
            <p:ph type="sldNum" sz="quarter" idx="12"/>
          </p:nvPr>
        </p:nvSpPr>
        <p:spPr>
          <a:ln/>
        </p:spPr>
        <p:txBody>
          <a:bodyPr/>
          <a:lstStyle>
            <a:lvl1pPr>
              <a:defRPr/>
            </a:lvl1pPr>
          </a:lstStyle>
          <a:p>
            <a:fld id="{F7005F4E-30D0-44CA-8986-A53D415E8945}" type="slidenum">
              <a:rPr lang="en-US" altLang="en-US"/>
              <a:pPr/>
              <a:t>‹#›</a:t>
            </a:fld>
            <a:endParaRPr lang="en-US" altLang="en-US"/>
          </a:p>
        </p:txBody>
      </p:sp>
    </p:spTree>
    <p:extLst>
      <p:ext uri="{BB962C8B-B14F-4D97-AF65-F5344CB8AC3E}">
        <p14:creationId xmlns:p14="http://schemas.microsoft.com/office/powerpoint/2010/main" val="3456424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7878C85-F505-42D7-AD94-A7491E2B03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458E0E5-BD88-4C1B-B316-A3947AB7C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9EA7D7-E07F-49CB-BC5A-8D93F3A9AD79}"/>
              </a:ext>
            </a:extLst>
          </p:cNvPr>
          <p:cNvSpPr>
            <a:spLocks noGrp="1" noChangeArrowheads="1"/>
          </p:cNvSpPr>
          <p:nvPr>
            <p:ph type="sldNum" sz="quarter" idx="12"/>
          </p:nvPr>
        </p:nvSpPr>
        <p:spPr>
          <a:ln/>
        </p:spPr>
        <p:txBody>
          <a:bodyPr/>
          <a:lstStyle>
            <a:lvl1pPr>
              <a:defRPr/>
            </a:lvl1pPr>
          </a:lstStyle>
          <a:p>
            <a:fld id="{F1C8FBD7-A48E-4CBB-973B-E8EC818BBB95}" type="slidenum">
              <a:rPr lang="en-US" altLang="en-US"/>
              <a:pPr/>
              <a:t>‹#›</a:t>
            </a:fld>
            <a:endParaRPr lang="en-US" altLang="en-US"/>
          </a:p>
        </p:txBody>
      </p:sp>
    </p:spTree>
    <p:extLst>
      <p:ext uri="{BB962C8B-B14F-4D97-AF65-F5344CB8AC3E}">
        <p14:creationId xmlns:p14="http://schemas.microsoft.com/office/powerpoint/2010/main" val="439164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F2CE72-F9A2-4362-9CF4-FF47270B10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CA3B78-6C1C-4F7D-9D2E-3577F502AC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4FBA58-B34F-47D1-8358-90E9B157AEAB}"/>
              </a:ext>
            </a:extLst>
          </p:cNvPr>
          <p:cNvSpPr>
            <a:spLocks noGrp="1" noChangeArrowheads="1"/>
          </p:cNvSpPr>
          <p:nvPr>
            <p:ph type="sldNum" sz="quarter" idx="12"/>
          </p:nvPr>
        </p:nvSpPr>
        <p:spPr>
          <a:ln/>
        </p:spPr>
        <p:txBody>
          <a:bodyPr/>
          <a:lstStyle>
            <a:lvl1pPr>
              <a:defRPr/>
            </a:lvl1pPr>
          </a:lstStyle>
          <a:p>
            <a:fld id="{53F1387F-77E7-4129-90C2-7FDE71A9A970}" type="slidenum">
              <a:rPr lang="en-US" altLang="en-US"/>
              <a:pPr/>
              <a:t>‹#›</a:t>
            </a:fld>
            <a:endParaRPr lang="en-US" altLang="en-US"/>
          </a:p>
        </p:txBody>
      </p:sp>
    </p:spTree>
    <p:extLst>
      <p:ext uri="{BB962C8B-B14F-4D97-AF65-F5344CB8AC3E}">
        <p14:creationId xmlns:p14="http://schemas.microsoft.com/office/powerpoint/2010/main" val="1286894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7C35E0-B6B7-4779-952C-E79177E41236}" type="datetimeFigureOut">
              <a:rPr lang="en-US" smtClean="0"/>
              <a:t>5/4/2018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91438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7C35E0-B6B7-4779-952C-E79177E41236}" type="datetimeFigureOut">
              <a:rPr lang="en-US" smtClean="0"/>
              <a:t>5/4/2018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40641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C35E0-B6B7-4779-952C-E79177E41236}" type="datetimeFigureOut">
              <a:rPr lang="en-US" smtClean="0"/>
              <a:t>5/4/2018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1583645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2886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7C35E0-B6B7-4779-952C-E79177E41236}"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FEC81-6C6E-4E00-9A17-B2245B52BA21}" type="slidenum">
              <a:rPr lang="en-US" smtClean="0"/>
              <a:t>‹#›</a:t>
            </a:fld>
            <a:endParaRPr lang="en-US"/>
          </a:p>
        </p:txBody>
      </p:sp>
    </p:spTree>
    <p:extLst>
      <p:ext uri="{BB962C8B-B14F-4D97-AF65-F5344CB8AC3E}">
        <p14:creationId xmlns:p14="http://schemas.microsoft.com/office/powerpoint/2010/main" val="390148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C35E0-B6B7-4779-952C-E79177E41236}" type="datetimeFigureOut">
              <a:rPr lang="en-US" smtClean="0"/>
              <a:t>5/4/2018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FEC81-6C6E-4E00-9A17-B2245B52BA21}" type="slidenum">
              <a:rPr lang="en-US" smtClean="0"/>
              <a:t>‹#›</a:t>
            </a:fld>
            <a:endParaRPr lang="en-US"/>
          </a:p>
        </p:txBody>
      </p:sp>
    </p:spTree>
    <p:extLst>
      <p:ext uri="{BB962C8B-B14F-4D97-AF65-F5344CB8AC3E}">
        <p14:creationId xmlns:p14="http://schemas.microsoft.com/office/powerpoint/2010/main" val="2585176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C35E0-B6B7-4779-952C-E79177E41236}" type="datetimeFigureOut">
              <a:rPr lang="en-US" smtClean="0"/>
              <a:t>5/4/2018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FEC81-6C6E-4E00-9A17-B2245B52BA21}" type="slidenum">
              <a:rPr lang="en-US" smtClean="0"/>
              <a:t>‹#›</a:t>
            </a:fld>
            <a:endParaRPr lang="en-US"/>
          </a:p>
        </p:txBody>
      </p:sp>
    </p:spTree>
    <p:extLst>
      <p:ext uri="{BB962C8B-B14F-4D97-AF65-F5344CB8AC3E}">
        <p14:creationId xmlns:p14="http://schemas.microsoft.com/office/powerpoint/2010/main" val="2674272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FC8E0C-4089-473F-B778-7A74E3EE3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6594F6-ECFB-4130-AC55-61F422D54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AF781-D7F1-49B9-B775-7F815698D1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BCEB4-7825-42D6-B0FC-E428B8FDC43B}" type="datetimeFigureOut">
              <a:rPr lang="en-US" smtClean="0"/>
              <a:t>5/4/2018</a:t>
            </a:fld>
            <a:endParaRPr lang="en-US"/>
          </a:p>
        </p:txBody>
      </p:sp>
      <p:sp>
        <p:nvSpPr>
          <p:cNvPr id="5" name="Footer Placeholder 4">
            <a:extLst>
              <a:ext uri="{FF2B5EF4-FFF2-40B4-BE49-F238E27FC236}">
                <a16:creationId xmlns:a16="http://schemas.microsoft.com/office/drawing/2014/main" id="{915FE95A-AD95-4DFB-9F92-B1E385A50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5083C7-0C04-4CE4-9E61-BA955506C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D8714-4E8E-41EB-BCFC-69EBAADBE7F1}" type="slidenum">
              <a:rPr lang="en-US" smtClean="0"/>
              <a:t>‹#›</a:t>
            </a:fld>
            <a:endParaRPr lang="en-US"/>
          </a:p>
        </p:txBody>
      </p:sp>
    </p:spTree>
    <p:extLst>
      <p:ext uri="{BB962C8B-B14F-4D97-AF65-F5344CB8AC3E}">
        <p14:creationId xmlns:p14="http://schemas.microsoft.com/office/powerpoint/2010/main" val="37045026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7BE30B-B7AB-4984-AEE8-335A69403AF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AFA2F7C-F5D9-441B-A16F-CF44F1E90EC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88AC6C-61E3-49A4-9022-E88FA1C5E82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59255D6-692D-43AC-B9A5-0DB0B38AB6D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4C778EB-D2C4-4A38-B6FD-8017BBC9420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0CF5DB6-58E9-4E02-84D1-5335229C8656}" type="slidenum">
              <a:rPr lang="en-US" altLang="en-US"/>
              <a:pPr/>
              <a:t>‹#›</a:t>
            </a:fld>
            <a:endParaRPr lang="en-US" altLang="en-US"/>
          </a:p>
        </p:txBody>
      </p:sp>
    </p:spTree>
    <p:extLst>
      <p:ext uri="{BB962C8B-B14F-4D97-AF65-F5344CB8AC3E}">
        <p14:creationId xmlns:p14="http://schemas.microsoft.com/office/powerpoint/2010/main" val="32818112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innerbody.com/image/repmov.html" TargetMode="External"/><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hyperlink" Target="http://medicalterms.info/img/uploads/anatomy/scrotum.jpg"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innerbody.com/image/repmov.html" TargetMode="External"/><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hyperlink" Target="http://medicalterms.info/img/uploads/anatomy/scrotum.jpg" TargetMode="External"/></Relationships>
</file>

<file path=ppt/slides/_rels/slide11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5.xml"/><Relationship Id="rId7"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hyperlink" Target="http://news.nationalgeographic.com/news/2010/03/100318-men-sperm-1500-stem-cells-second-male-birth-control/" TargetMode="External"/><Relationship Id="rId5" Type="http://schemas.openxmlformats.org/officeDocument/2006/relationships/tags" Target="../tags/tag7.xml"/><Relationship Id="rId10" Type="http://schemas.openxmlformats.org/officeDocument/2006/relationships/image" Target="../media/image92.png"/><Relationship Id="rId4" Type="http://schemas.openxmlformats.org/officeDocument/2006/relationships/tags" Target="../tags/tag6.xml"/><Relationship Id="rId9" Type="http://schemas.openxmlformats.org/officeDocument/2006/relationships/image" Target="../media/image91.png"/></Relationships>
</file>

<file path=ppt/slides/_rels/slide1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video" Target="https://www.youtube.com/embed/_oAQ-I--V1E" TargetMode="Externa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6.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107.jpeg"/><Relationship Id="rId1" Type="http://schemas.openxmlformats.org/officeDocument/2006/relationships/slideLayout" Target="../slideLayouts/slideLayout13.xml"/><Relationship Id="rId4" Type="http://schemas.openxmlformats.org/officeDocument/2006/relationships/image" Target="../media/image104.JPG"/></Relationships>
</file>

<file path=ppt/slides/_rels/slide141.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107.jpe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08.png"/><Relationship Id="rId4" Type="http://schemas.openxmlformats.org/officeDocument/2006/relationships/image" Target="../media/image104.JPG"/></Relationships>
</file>

<file path=ppt/slides/_rels/slide142.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107.jpe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08.png"/><Relationship Id="rId4" Type="http://schemas.openxmlformats.org/officeDocument/2006/relationships/image" Target="../media/image104.JPG"/></Relationships>
</file>

<file path=ppt/slides/_rels/slide143.xml.rels><?xml version="1.0" encoding="UTF-8" standalone="yes"?>
<Relationships xmlns="http://schemas.openxmlformats.org/package/2006/relationships"><Relationship Id="rId3" Type="http://schemas.openxmlformats.org/officeDocument/2006/relationships/hyperlink" Target="https://ccbbiology10.wikispaces.com/file/view/Reproductive-System-Pattonville-High-School-News.jpg/404807362/286x307/Reproductive-System-Pattonville-High-School-News.jpg" TargetMode="External"/><Relationship Id="rId2" Type="http://schemas.openxmlformats.org/officeDocument/2006/relationships/image" Target="../media/image107.jpeg"/><Relationship Id="rId1" Type="http://schemas.openxmlformats.org/officeDocument/2006/relationships/slideLayout" Target="../slideLayouts/slideLayout13.xml"/><Relationship Id="rId5" Type="http://schemas.openxmlformats.org/officeDocument/2006/relationships/image" Target="../media/image105.JPG"/><Relationship Id="rId4" Type="http://schemas.openxmlformats.org/officeDocument/2006/relationships/image" Target="../media/image104.JPG"/></Relationships>
</file>

<file path=ppt/slides/_rels/slide14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4.JPG"/><Relationship Id="rId1" Type="http://schemas.openxmlformats.org/officeDocument/2006/relationships/slideLayout" Target="../slideLayouts/slideLayout13.xml"/><Relationship Id="rId4" Type="http://schemas.openxmlformats.org/officeDocument/2006/relationships/image" Target="../media/image110.sv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4.JPG"/><Relationship Id="rId1" Type="http://schemas.openxmlformats.org/officeDocument/2006/relationships/slideLayout" Target="../slideLayouts/slideLayout13.xml"/><Relationship Id="rId4" Type="http://schemas.openxmlformats.org/officeDocument/2006/relationships/image" Target="../media/image110.svg"/></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4.JPG"/><Relationship Id="rId1" Type="http://schemas.openxmlformats.org/officeDocument/2006/relationships/slideLayout" Target="../slideLayouts/slideLayout13.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9.xml"/><Relationship Id="rId1" Type="http://schemas.openxmlformats.org/officeDocument/2006/relationships/video" Target="https://www.youtube.com/embed/YcedXDN6a88"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hyperlink" Target="https://kin450-neurophysiology.wikispaces.com/Duane's+Syndrome" TargetMode="External"/><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hyperlink" Target="https://kin450-neurophysiology.wikispaces.com/Duane's+Syndrome" TargetMode="External"/><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9.xml"/><Relationship Id="rId1" Type="http://schemas.openxmlformats.org/officeDocument/2006/relationships/video" Target="https://www.youtube.com/embed/vd7OOJ7c1q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9.xml"/><Relationship Id="rId4" Type="http://schemas.openxmlformats.org/officeDocument/2006/relationships/hyperlink" Target="http://chienlab.wikispaces.com/neurobio"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ataclysm-x.deviantart.com/art/Colour-Blind-357683503" TargetMode="External"/><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9.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hyperlink" Target="http://bioass.wikispaces.com/distribution%2C+structure+and+function+of+the+photoreceptor+cells" TargetMode="External"/><Relationship Id="rId2" Type="http://schemas.openxmlformats.org/officeDocument/2006/relationships/image" Target="../media/image26.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hyperlink" Target="http://ocw.mit.edu/courses/media-arts-and-sciences/mas-531-computational-camera-and-photography-fall-2009/assignments/" TargetMode="External"/><Relationship Id="rId2" Type="http://schemas.openxmlformats.org/officeDocument/2006/relationships/image" Target="../media/image29.jp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hyperlink" Target="http://chienlab.wikispaces.com/neurobio" TargetMode="External"/><Relationship Id="rId2" Type="http://schemas.openxmlformats.org/officeDocument/2006/relationships/image" Target="../media/image3.jpe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hyperlink" Target="https://ptolentinobioresearch.wikispaces.com/%3E%3E+Describe+the+anatomy+and+function+of+the+human+ear" TargetMode="External"/><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ptolentinobioresearch.wikispaces.com/%3e%3e+Describe+the+anatomy+and+function+of+the+human+ear"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9r1sciencewiki.wikispaces.com/03+WAVE+PROPERTIES+AND+SPEED+EQUATIONS" TargetMode="External"/><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hyperlink" Target="http://reasonablywell-julia.blogspot.com/2009/01/sjogrens-vs-saliva.html" TargetMode="External"/><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png"/></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54EF-6715-4542-A68C-866A026A2631}"/>
              </a:ext>
            </a:extLst>
          </p:cNvPr>
          <p:cNvSpPr>
            <a:spLocks noGrp="1"/>
          </p:cNvSpPr>
          <p:nvPr>
            <p:ph type="title"/>
          </p:nvPr>
        </p:nvSpPr>
        <p:spPr>
          <a:xfrm>
            <a:off x="838200" y="2103437"/>
            <a:ext cx="10515600" cy="1325563"/>
          </a:xfrm>
        </p:spPr>
        <p:txBody>
          <a:bodyPr>
            <a:normAutofit/>
          </a:bodyPr>
          <a:lstStyle/>
          <a:p>
            <a:pPr algn="ctr"/>
            <a:r>
              <a:rPr lang="en-US" sz="5400" b="1" dirty="0">
                <a:ln w="22225">
                  <a:solidFill>
                    <a:schemeClr val="accent2"/>
                  </a:solidFill>
                  <a:prstDash val="solid"/>
                </a:ln>
                <a:solidFill>
                  <a:schemeClr val="accent2">
                    <a:lumMod val="40000"/>
                    <a:lumOff val="60000"/>
                  </a:schemeClr>
                </a:solidFill>
                <a:latin typeface="Cooper Std Black" panose="0208090304030B020404" pitchFamily="18" charset="0"/>
              </a:rPr>
              <a:t>Final Exam Study Guide</a:t>
            </a:r>
          </a:p>
        </p:txBody>
      </p:sp>
    </p:spTree>
    <p:extLst>
      <p:ext uri="{BB962C8B-B14F-4D97-AF65-F5344CB8AC3E}">
        <p14:creationId xmlns:p14="http://schemas.microsoft.com/office/powerpoint/2010/main" val="1832420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icture">
            <a:extLst>
              <a:ext uri="{FF2B5EF4-FFF2-40B4-BE49-F238E27FC236}">
                <a16:creationId xmlns:a16="http://schemas.microsoft.com/office/drawing/2014/main" id="{F379D068-2D1B-40B0-8C37-885378F35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4672873"/>
            <a:ext cx="2514600" cy="1885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8EEB6F-35E4-45B8-A96F-0DF4F778B950}"/>
              </a:ext>
            </a:extLst>
          </p:cNvPr>
          <p:cNvSpPr/>
          <p:nvPr/>
        </p:nvSpPr>
        <p:spPr>
          <a:xfrm>
            <a:off x="1955370" y="35707"/>
            <a:ext cx="8077200" cy="2062103"/>
          </a:xfrm>
          <a:prstGeom prst="rect">
            <a:avLst/>
          </a:prstGeom>
        </p:spPr>
        <p:txBody>
          <a:bodyPr wrap="square">
            <a:spAutoFit/>
          </a:bodyPr>
          <a:lstStyle/>
          <a:p>
            <a:pPr algn="ctr" fontAlgn="base">
              <a:spcBef>
                <a:spcPct val="0"/>
              </a:spcBef>
              <a:spcAft>
                <a:spcPct val="0"/>
              </a:spcAft>
            </a:pPr>
            <a:r>
              <a:rPr lang="en-US" sz="3200" b="1" dirty="0">
                <a:solidFill>
                  <a:srgbClr val="666666"/>
                </a:solidFill>
                <a:latin typeface="Lilly"/>
              </a:rPr>
              <a:t>THE CORNEA</a:t>
            </a:r>
            <a:endParaRPr lang="en-US" sz="3200" dirty="0">
              <a:solidFill>
                <a:srgbClr val="666666"/>
              </a:solidFill>
              <a:latin typeface="Lilly"/>
            </a:endParaRPr>
          </a:p>
          <a:p>
            <a:pPr fontAlgn="base">
              <a:spcBef>
                <a:spcPct val="0"/>
              </a:spcBef>
              <a:spcAft>
                <a:spcPct val="0"/>
              </a:spcAft>
            </a:pPr>
            <a:r>
              <a:rPr lang="en-US" sz="3200" dirty="0">
                <a:solidFill>
                  <a:srgbClr val="222222"/>
                </a:solidFill>
                <a:latin typeface="Lilly"/>
              </a:rPr>
              <a:t>​ The cornea and lens function to </a:t>
            </a:r>
            <a:r>
              <a:rPr lang="en-US" sz="3200" b="1" u="sng" dirty="0">
                <a:solidFill>
                  <a:srgbClr val="666666"/>
                </a:solidFill>
                <a:latin typeface="Lilly"/>
              </a:rPr>
              <a:t>refract</a:t>
            </a:r>
            <a:r>
              <a:rPr lang="en-US" sz="3200" b="1" u="sng" dirty="0">
                <a:solidFill>
                  <a:srgbClr val="222222"/>
                </a:solidFill>
                <a:latin typeface="Lilly"/>
              </a:rPr>
              <a:t> (bend) light</a:t>
            </a:r>
            <a:r>
              <a:rPr lang="en-US" sz="3200" dirty="0">
                <a:solidFill>
                  <a:srgbClr val="222222"/>
                </a:solidFill>
                <a:latin typeface="Lilly"/>
              </a:rPr>
              <a:t>, </a:t>
            </a:r>
            <a:r>
              <a:rPr lang="en-US" sz="3200" b="1" u="sng" dirty="0">
                <a:solidFill>
                  <a:srgbClr val="222222"/>
                </a:solidFill>
                <a:latin typeface="Lilly"/>
              </a:rPr>
              <a:t>to focus the image on the retina at the back of the eye.</a:t>
            </a:r>
            <a:r>
              <a:rPr lang="en-US" sz="3200" dirty="0">
                <a:solidFill>
                  <a:srgbClr val="222222"/>
                </a:solidFill>
                <a:latin typeface="Lilly"/>
              </a:rPr>
              <a:t> </a:t>
            </a:r>
          </a:p>
        </p:txBody>
      </p:sp>
      <p:sp>
        <p:nvSpPr>
          <p:cNvPr id="2" name="Rectangle 1">
            <a:extLst>
              <a:ext uri="{FF2B5EF4-FFF2-40B4-BE49-F238E27FC236}">
                <a16:creationId xmlns:a16="http://schemas.microsoft.com/office/drawing/2014/main" id="{EE332CB1-1CB0-4AAC-A925-E536090D0608}"/>
              </a:ext>
            </a:extLst>
          </p:cNvPr>
          <p:cNvSpPr/>
          <p:nvPr/>
        </p:nvSpPr>
        <p:spPr>
          <a:xfrm>
            <a:off x="1955370" y="2034509"/>
            <a:ext cx="6438254" cy="4524315"/>
          </a:xfrm>
          <a:prstGeom prst="rect">
            <a:avLst/>
          </a:prstGeom>
        </p:spPr>
        <p:txBody>
          <a:bodyPr wrap="square">
            <a:spAutoFit/>
          </a:bodyPr>
          <a:lstStyle/>
          <a:p>
            <a:pPr fontAlgn="base">
              <a:spcBef>
                <a:spcPct val="0"/>
              </a:spcBef>
              <a:spcAft>
                <a:spcPct val="0"/>
              </a:spcAft>
            </a:pPr>
            <a:r>
              <a:rPr lang="en-US" sz="3200" i="1" dirty="0">
                <a:solidFill>
                  <a:srgbClr val="222222"/>
                </a:solidFill>
                <a:latin typeface="Lilly"/>
              </a:rPr>
              <a:t>While the cornea contributes most of the eye's focusing power, it does not have the ability to change shape, so its focusing power is 'fixed'. </a:t>
            </a:r>
            <a:r>
              <a:rPr lang="en-US" sz="2400" dirty="0">
                <a:solidFill>
                  <a:srgbClr val="222222"/>
                </a:solidFill>
                <a:latin typeface="Lilly"/>
              </a:rPr>
              <a:t>This means that only images that are at a certain distance will be in focus</a:t>
            </a:r>
            <a:r>
              <a:rPr lang="en-US" sz="3200" dirty="0">
                <a:solidFill>
                  <a:srgbClr val="222222"/>
                </a:solidFill>
                <a:latin typeface="Lilly"/>
              </a:rPr>
              <a:t>. </a:t>
            </a:r>
          </a:p>
          <a:p>
            <a:pPr fontAlgn="base">
              <a:spcBef>
                <a:spcPct val="0"/>
              </a:spcBef>
              <a:spcAft>
                <a:spcPct val="0"/>
              </a:spcAft>
            </a:pPr>
            <a:r>
              <a:rPr lang="en-US" sz="3200" dirty="0">
                <a:solidFill>
                  <a:srgbClr val="222222"/>
                </a:solidFill>
                <a:latin typeface="Lilly"/>
              </a:rPr>
              <a:t>For this reason, the cornea functions along with the lens to accommodate images at different distances. </a:t>
            </a:r>
            <a:r>
              <a:rPr lang="en-US" sz="3200" dirty="0">
                <a:solidFill>
                  <a:srgbClr val="666666"/>
                </a:solidFill>
                <a:latin typeface="Lilly"/>
              </a:rPr>
              <a:t> </a:t>
            </a:r>
          </a:p>
        </p:txBody>
      </p:sp>
    </p:spTree>
    <p:extLst>
      <p:ext uri="{BB962C8B-B14F-4D97-AF65-F5344CB8AC3E}">
        <p14:creationId xmlns:p14="http://schemas.microsoft.com/office/powerpoint/2010/main" val="18798711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2DC93-D9B6-4163-9F06-E0B709149D2F}"/>
              </a:ext>
            </a:extLst>
          </p:cNvPr>
          <p:cNvPicPr>
            <a:picLocks noChangeAspect="1"/>
          </p:cNvPicPr>
          <p:nvPr/>
        </p:nvPicPr>
        <p:blipFill>
          <a:blip r:embed="rId2"/>
          <a:stretch>
            <a:fillRect/>
          </a:stretch>
        </p:blipFill>
        <p:spPr>
          <a:xfrm>
            <a:off x="4337887" y="893177"/>
            <a:ext cx="7854113" cy="4603856"/>
          </a:xfrm>
          <a:prstGeom prst="rect">
            <a:avLst/>
          </a:prstGeom>
        </p:spPr>
      </p:pic>
      <p:sp>
        <p:nvSpPr>
          <p:cNvPr id="2" name="Rectangle 1">
            <a:extLst>
              <a:ext uri="{FF2B5EF4-FFF2-40B4-BE49-F238E27FC236}">
                <a16:creationId xmlns:a16="http://schemas.microsoft.com/office/drawing/2014/main" id="{363A9749-02CA-41B0-9248-745747C87E49}"/>
              </a:ext>
            </a:extLst>
          </p:cNvPr>
          <p:cNvSpPr/>
          <p:nvPr/>
        </p:nvSpPr>
        <p:spPr>
          <a:xfrm>
            <a:off x="265813" y="147252"/>
            <a:ext cx="4635795" cy="649408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D2424"/>
                </a:solidFill>
                <a:effectLst/>
                <a:uLnTx/>
                <a:uFillTx/>
                <a:latin typeface="Lilly"/>
                <a:ea typeface="+mn-ea"/>
                <a:cs typeface="+mn-cs"/>
              </a:rPr>
              <a:t>   The liver functions to detoxify chemicals, metabolize drugs, secrete the digestive enzymes in the form of </a:t>
            </a:r>
            <a:r>
              <a:rPr kumimoji="0" lang="en-US" altLang="en-US" sz="3200" b="1" i="0" u="sng" strike="noStrike" kern="1200" cap="none" spc="0" normalizeH="0" baseline="0" noProof="0" dirty="0">
                <a:ln>
                  <a:noFill/>
                </a:ln>
                <a:solidFill>
                  <a:srgbClr val="8D2424"/>
                </a:solidFill>
                <a:effectLst/>
                <a:uLnTx/>
                <a:uFillTx/>
                <a:latin typeface="Lilly"/>
                <a:ea typeface="+mn-ea"/>
                <a:cs typeface="+mn-cs"/>
              </a:rPr>
              <a:t>bile</a:t>
            </a:r>
            <a:r>
              <a:rPr kumimoji="0" lang="en-US" altLang="en-US" sz="3200" b="1" i="0" u="none" strike="noStrike" kern="1200" cap="none" spc="0" normalizeH="0" baseline="0" noProof="0" dirty="0">
                <a:ln>
                  <a:noFill/>
                </a:ln>
                <a:solidFill>
                  <a:srgbClr val="8D2424"/>
                </a:solidFill>
                <a:effectLst/>
                <a:uLnTx/>
                <a:uFillTx/>
                <a:latin typeface="Lilly"/>
                <a:ea typeface="+mn-ea"/>
                <a:cs typeface="+mn-cs"/>
              </a:rPr>
              <a:t>, and produces blood clotting factors</a:t>
            </a:r>
            <a:r>
              <a:rPr kumimoji="0" lang="en-US" altLang="en-US" sz="3200" b="0" i="0" u="none" strike="noStrike" kern="1200" cap="none" spc="0" normalizeH="0" baseline="0" noProof="0" dirty="0">
                <a:ln>
                  <a:noFill/>
                </a:ln>
                <a:solidFill>
                  <a:srgbClr val="8D2424"/>
                </a:solidFill>
                <a:effectLst/>
                <a:uLnTx/>
                <a:uFillTx/>
                <a:latin typeface="Lilly"/>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D2424"/>
                </a:solidFill>
                <a:effectLst/>
                <a:uLnTx/>
                <a:uFillTx/>
                <a:latin typeface="Lilly"/>
                <a:ea typeface="+mn-ea"/>
                <a:cs typeface="+mn-cs"/>
              </a:rPr>
              <a:t>In the digestive system, the liver functions to secrete the digestive enzymes in the form of bile which helps to break down fats (lipids).  </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7437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4" name="Rectangle 13">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370" descr="Picture">
            <a:extLst>
              <a:ext uri="{FF2B5EF4-FFF2-40B4-BE49-F238E27FC236}">
                <a16:creationId xmlns:a16="http://schemas.microsoft.com/office/drawing/2014/main" id="{FC69CA85-EA12-4B56-985E-EFD7178E85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9527" y="643466"/>
            <a:ext cx="999294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5753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6532-90C7-43A6-AB1E-9B247653B4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6918E8-F8EE-4150-8213-97E151AC7C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9CA9790-6D1B-4281-B93F-2421C5051F5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50000"/>
                    </a14:imgEffect>
                    <a14:imgEffect>
                      <a14:saturation sat="0"/>
                    </a14:imgEffect>
                    <a14:imgEffect>
                      <a14:brightnessContrast bright="40000" contrast="40000"/>
                    </a14:imgEffect>
                  </a14:imgLayer>
                </a14:imgProps>
              </a:ext>
            </a:extLst>
          </a:blip>
          <a:stretch>
            <a:fillRect/>
          </a:stretch>
        </p:blipFill>
        <p:spPr>
          <a:xfrm>
            <a:off x="919127" y="0"/>
            <a:ext cx="10353745" cy="6858000"/>
          </a:xfrm>
          <a:prstGeom prst="rect">
            <a:avLst/>
          </a:prstGeom>
        </p:spPr>
      </p:pic>
      <p:sp>
        <p:nvSpPr>
          <p:cNvPr id="5" name="Rectangle 4">
            <a:extLst>
              <a:ext uri="{FF2B5EF4-FFF2-40B4-BE49-F238E27FC236}">
                <a16:creationId xmlns:a16="http://schemas.microsoft.com/office/drawing/2014/main" id="{F2E3F3CD-C17F-47DD-A6AE-AA15745A8BF2}"/>
              </a:ext>
            </a:extLst>
          </p:cNvPr>
          <p:cNvSpPr/>
          <p:nvPr/>
        </p:nvSpPr>
        <p:spPr>
          <a:xfrm>
            <a:off x="1485013" y="212121"/>
            <a:ext cx="8658447" cy="175432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D2424"/>
                </a:solidFill>
                <a:effectLst/>
                <a:uLnTx/>
                <a:uFillTx/>
                <a:latin typeface="Lilly"/>
                <a:ea typeface="+mn-ea"/>
                <a:cs typeface="+mn-cs"/>
              </a:rPr>
              <a:t> The ultimate destination of the bile is the duodenum of the small intestine.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srgbClr val="8D2424"/>
              </a:solidFill>
              <a:effectLst/>
              <a:uLnTx/>
              <a:uFillTx/>
              <a:latin typeface="Lilly"/>
              <a:ea typeface="+mn-ea"/>
              <a:cs typeface="+mn-cs"/>
            </a:endParaRPr>
          </a:p>
        </p:txBody>
      </p:sp>
      <p:sp>
        <p:nvSpPr>
          <p:cNvPr id="6" name="Rectangle 5">
            <a:extLst>
              <a:ext uri="{FF2B5EF4-FFF2-40B4-BE49-F238E27FC236}">
                <a16:creationId xmlns:a16="http://schemas.microsoft.com/office/drawing/2014/main" id="{272F75DA-0C63-4EF7-BEF0-CAA605911F8E}"/>
              </a:ext>
            </a:extLst>
          </p:cNvPr>
          <p:cNvSpPr/>
          <p:nvPr/>
        </p:nvSpPr>
        <p:spPr>
          <a:xfrm>
            <a:off x="919126" y="1690688"/>
            <a:ext cx="10353745"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8D2424"/>
                </a:solidFill>
                <a:effectLst/>
                <a:uLnTx/>
                <a:uFillTx/>
                <a:latin typeface="Lilly"/>
                <a:ea typeface="+mn-ea"/>
                <a:cs typeface="+mn-cs"/>
              </a:rPr>
              <a:t>The bile produced in the liver can be stored in the gallbladder which lies directly underneath the liver.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srgbClr val="8D2424"/>
              </a:solidFill>
              <a:effectLst/>
              <a:uLnTx/>
              <a:uFillTx/>
              <a:latin typeface="Lill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8D2424"/>
                </a:solidFill>
                <a:effectLst/>
                <a:uLnTx/>
                <a:uFillTx/>
                <a:latin typeface="Lilly"/>
                <a:ea typeface="+mn-ea"/>
                <a:cs typeface="+mn-cs"/>
              </a:rPr>
              <a:t>The gallbladder's function is to store and concentrate the bile that was made in the liver.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srgbClr val="8D2424"/>
              </a:solidFill>
              <a:effectLst/>
              <a:uLnTx/>
              <a:uFillTx/>
              <a:latin typeface="Lill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8D2424"/>
                </a:solidFill>
                <a:effectLst/>
                <a:uLnTx/>
                <a:uFillTx/>
                <a:latin typeface="Lilly"/>
                <a:ea typeface="+mn-ea"/>
                <a:cs typeface="+mn-cs"/>
              </a:rPr>
              <a:t>Bile from the liver can also bypass the gallbladder altogether and get secreted by a different pathway. </a:t>
            </a:r>
            <a:br>
              <a:rPr kumimoji="0" lang="en-US" altLang="en-US" sz="4000" b="0" i="0" u="none" strike="noStrike" kern="1200" cap="none" spc="0" normalizeH="0" baseline="0" noProof="0" dirty="0">
                <a:ln>
                  <a:noFill/>
                </a:ln>
                <a:solidFill>
                  <a:prstClr val="black"/>
                </a:solidFill>
                <a:effectLst/>
                <a:uLnTx/>
                <a:uFillTx/>
                <a:latin typeface="Lilly"/>
                <a:ea typeface="+mn-ea"/>
                <a:cs typeface="+mn-cs"/>
              </a:rPr>
            </a:br>
            <a:br>
              <a:rPr kumimoji="0" lang="en-US" altLang="en-US" sz="4000" b="0" i="0" u="none" strike="noStrike" kern="1200" cap="none" spc="0" normalizeH="0" baseline="0" noProof="0" dirty="0">
                <a:ln>
                  <a:noFill/>
                </a:ln>
                <a:solidFill>
                  <a:prstClr val="black"/>
                </a:solidFill>
                <a:effectLst/>
                <a:uLnTx/>
                <a:uFillTx/>
                <a:latin typeface="Lilly"/>
                <a:ea typeface="+mn-ea"/>
                <a:cs typeface="+mn-cs"/>
              </a:rPr>
            </a:br>
            <a:endParaRPr kumimoji="0" lang="en-US" sz="36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5423448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5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623" descr="https://85124478-825232192537887094.preview.editmysite.com/uploads/8/5/1/2/85124478/slide87_10.png">
            <a:extLst>
              <a:ext uri="{FF2B5EF4-FFF2-40B4-BE49-F238E27FC236}">
                <a16:creationId xmlns:a16="http://schemas.microsoft.com/office/drawing/2014/main" id="{3D1695B2-55A6-437D-8AA8-9D4D72164C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3619" y="1459290"/>
            <a:ext cx="7003411" cy="393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7F1F349-7306-4055-9327-2F6A990FB29E}"/>
              </a:ext>
            </a:extLst>
          </p:cNvPr>
          <p:cNvSpPr/>
          <p:nvPr/>
        </p:nvSpPr>
        <p:spPr>
          <a:xfrm>
            <a:off x="315849" y="582222"/>
            <a:ext cx="4528295" cy="5632311"/>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pancreas secretes pancreatic juices, which have digestive enzymes.  It secretes this into the duodenum.  </a:t>
            </a:r>
          </a:p>
        </p:txBody>
      </p:sp>
    </p:spTree>
    <p:extLst>
      <p:ext uri="{BB962C8B-B14F-4D97-AF65-F5344CB8AC3E}">
        <p14:creationId xmlns:p14="http://schemas.microsoft.com/office/powerpoint/2010/main" val="1312224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6" name="Rectangle 25">
            <a:extLst>
              <a:ext uri="{FF2B5EF4-FFF2-40B4-BE49-F238E27FC236}">
                <a16:creationId xmlns:a16="http://schemas.microsoft.com/office/drawing/2014/main" id="{8213F8A0-12AE-4514-8372-0DD766EC2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8" name="Rectangle 27">
            <a:extLst>
              <a:ext uri="{FF2B5EF4-FFF2-40B4-BE49-F238E27FC236}">
                <a16:creationId xmlns:a16="http://schemas.microsoft.com/office/drawing/2014/main" id="{9EFF17D4-9A8C-4CE5-B096-D8CCD44004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Content Placeholder 3">
            <a:extLst>
              <a:ext uri="{FF2B5EF4-FFF2-40B4-BE49-F238E27FC236}">
                <a16:creationId xmlns:a16="http://schemas.microsoft.com/office/drawing/2014/main" id="{62D9AC28-8F1E-4A82-8DBC-4AD8865923B9}"/>
              </a:ext>
            </a:extLst>
          </p:cNvPr>
          <p:cNvPicPr>
            <a:picLocks noGrp="1" noChangeAspect="1"/>
          </p:cNvPicPr>
          <p:nvPr>
            <p:ph idx="1"/>
          </p:nvPr>
        </p:nvPicPr>
        <p:blipFill>
          <a:blip r:embed="rId2"/>
          <a:stretch>
            <a:fillRect/>
          </a:stretch>
        </p:blipFill>
        <p:spPr>
          <a:xfrm>
            <a:off x="641180" y="1569453"/>
            <a:ext cx="5129784" cy="3719093"/>
          </a:xfrm>
          <a:prstGeom prst="rect">
            <a:avLst/>
          </a:prstGeom>
        </p:spPr>
      </p:pic>
      <p:sp>
        <p:nvSpPr>
          <p:cNvPr id="5" name="Rectangle 4">
            <a:extLst>
              <a:ext uri="{FF2B5EF4-FFF2-40B4-BE49-F238E27FC236}">
                <a16:creationId xmlns:a16="http://schemas.microsoft.com/office/drawing/2014/main" id="{504DDA09-E604-4AF7-90D8-92259FC2B06E}"/>
              </a:ext>
            </a:extLst>
          </p:cNvPr>
          <p:cNvSpPr/>
          <p:nvPr/>
        </p:nvSpPr>
        <p:spPr>
          <a:xfrm>
            <a:off x="6256866" y="1256673"/>
            <a:ext cx="5458120" cy="5016758"/>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The</a:t>
            </a:r>
            <a:r>
              <a:rPr kumimoji="0" lang="en-US" sz="3200" b="1" i="0" u="none" strike="noStrike" kern="1200" cap="none" spc="0" normalizeH="0" baseline="0" noProof="0" dirty="0">
                <a:ln>
                  <a:noFill/>
                </a:ln>
                <a:solidFill>
                  <a:prstClr val="black"/>
                </a:solidFill>
                <a:effectLst/>
                <a:uLnTx/>
                <a:uFillTx/>
                <a:latin typeface="Lilly"/>
                <a:ea typeface="+mn-ea"/>
                <a:cs typeface="+mn-cs"/>
              </a:rPr>
              <a:t> jejunum</a:t>
            </a:r>
            <a:r>
              <a:rPr kumimoji="0" lang="en-US" sz="3200" b="0" i="0" u="none" strike="noStrike" kern="1200" cap="none" spc="0" normalizeH="0" baseline="0" noProof="0" dirty="0">
                <a:ln>
                  <a:noFill/>
                </a:ln>
                <a:solidFill>
                  <a:prstClr val="black"/>
                </a:solidFill>
                <a:effectLst/>
                <a:uLnTx/>
                <a:uFillTx/>
                <a:latin typeface="Lilly"/>
                <a:ea typeface="+mn-ea"/>
                <a:cs typeface="+mn-cs"/>
              </a:rPr>
              <a:t> is the segment of the small intestine that comes after the duodenum.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Most of the nutrients present in food are absorbed by the jejunum before being passed on to the ileum for further absorption.</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p:txBody>
      </p:sp>
    </p:spTree>
    <p:extLst>
      <p:ext uri="{BB962C8B-B14F-4D97-AF65-F5344CB8AC3E}">
        <p14:creationId xmlns:p14="http://schemas.microsoft.com/office/powerpoint/2010/main" val="13362595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6" name="Rectangle 25">
            <a:extLst>
              <a:ext uri="{FF2B5EF4-FFF2-40B4-BE49-F238E27FC236}">
                <a16:creationId xmlns:a16="http://schemas.microsoft.com/office/drawing/2014/main" id="{8213F8A0-12AE-4514-8372-0DD766EC2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8" name="Rectangle 27">
            <a:extLst>
              <a:ext uri="{FF2B5EF4-FFF2-40B4-BE49-F238E27FC236}">
                <a16:creationId xmlns:a16="http://schemas.microsoft.com/office/drawing/2014/main" id="{9EFF17D4-9A8C-4CE5-B096-D8CCD44004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Content Placeholder 3">
            <a:extLst>
              <a:ext uri="{FF2B5EF4-FFF2-40B4-BE49-F238E27FC236}">
                <a16:creationId xmlns:a16="http://schemas.microsoft.com/office/drawing/2014/main" id="{62D9AC28-8F1E-4A82-8DBC-4AD8865923B9}"/>
              </a:ext>
            </a:extLst>
          </p:cNvPr>
          <p:cNvPicPr>
            <a:picLocks noGrp="1" noChangeAspect="1"/>
          </p:cNvPicPr>
          <p:nvPr>
            <p:ph idx="1"/>
          </p:nvPr>
        </p:nvPicPr>
        <p:blipFill>
          <a:blip r:embed="rId2"/>
          <a:stretch>
            <a:fillRect/>
          </a:stretch>
        </p:blipFill>
        <p:spPr>
          <a:xfrm>
            <a:off x="641180" y="1569453"/>
            <a:ext cx="5129784" cy="3719093"/>
          </a:xfrm>
          <a:prstGeom prst="rect">
            <a:avLst/>
          </a:prstGeom>
        </p:spPr>
      </p:pic>
      <p:sp>
        <p:nvSpPr>
          <p:cNvPr id="5" name="Rectangle 4">
            <a:extLst>
              <a:ext uri="{FF2B5EF4-FFF2-40B4-BE49-F238E27FC236}">
                <a16:creationId xmlns:a16="http://schemas.microsoft.com/office/drawing/2014/main" id="{504DDA09-E604-4AF7-90D8-92259FC2B06E}"/>
              </a:ext>
            </a:extLst>
          </p:cNvPr>
          <p:cNvSpPr/>
          <p:nvPr/>
        </p:nvSpPr>
        <p:spPr>
          <a:xfrm>
            <a:off x="6256866" y="1256673"/>
            <a:ext cx="5458120" cy="4031873"/>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 The</a:t>
            </a:r>
            <a:r>
              <a:rPr kumimoji="0" lang="en-US" sz="3200" b="1" i="0" u="none" strike="noStrike" kern="1200" cap="none" spc="0" normalizeH="0" baseline="0" noProof="0" dirty="0">
                <a:ln>
                  <a:noFill/>
                </a:ln>
                <a:solidFill>
                  <a:prstClr val="black"/>
                </a:solidFill>
                <a:effectLst/>
                <a:uLnTx/>
                <a:uFillTx/>
                <a:latin typeface="Lilly"/>
                <a:ea typeface="+mn-ea"/>
                <a:cs typeface="+mn-cs"/>
              </a:rPr>
              <a:t> ileum</a:t>
            </a:r>
            <a:r>
              <a:rPr kumimoji="0" lang="en-US" sz="3200" b="0" i="0" u="none" strike="noStrike" kern="1200" cap="none" spc="0" normalizeH="0" baseline="0" noProof="0" dirty="0">
                <a:ln>
                  <a:noFill/>
                </a:ln>
                <a:solidFill>
                  <a:prstClr val="black"/>
                </a:solidFill>
                <a:effectLst/>
                <a:uLnTx/>
                <a:uFillTx/>
                <a:latin typeface="Lilly"/>
                <a:ea typeface="+mn-ea"/>
                <a:cs typeface="+mn-cs"/>
              </a:rPr>
              <a:t> is the last part of the three part tube that makes up the small intestine.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It is where the remaining nutrients are absorbed before moving into the large intestine.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p:txBody>
      </p:sp>
    </p:spTree>
    <p:extLst>
      <p:ext uri="{BB962C8B-B14F-4D97-AF65-F5344CB8AC3E}">
        <p14:creationId xmlns:p14="http://schemas.microsoft.com/office/powerpoint/2010/main" val="3368380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15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498" descr="Picture">
            <a:extLst>
              <a:ext uri="{FF2B5EF4-FFF2-40B4-BE49-F238E27FC236}">
                <a16:creationId xmlns:a16="http://schemas.microsoft.com/office/drawing/2014/main" id="{B95803E0-BD12-4404-B048-E7AB3CCFBE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69411" y="0"/>
            <a:ext cx="3386318" cy="6772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369BF7-70ED-4E51-815B-7D855C75A70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endParaRPr lang="en-US" sz="2600" kern="1200">
              <a:solidFill>
                <a:srgbClr val="FFFFFF"/>
              </a:solidFill>
              <a:latin typeface="+mj-lt"/>
              <a:ea typeface="+mj-ea"/>
              <a:cs typeface="+mj-cs"/>
            </a:endParaRPr>
          </a:p>
        </p:txBody>
      </p:sp>
      <p:sp>
        <p:nvSpPr>
          <p:cNvPr id="6" name="Rectangle 5">
            <a:extLst>
              <a:ext uri="{FF2B5EF4-FFF2-40B4-BE49-F238E27FC236}">
                <a16:creationId xmlns:a16="http://schemas.microsoft.com/office/drawing/2014/main" id="{468E2B6E-42EE-4A59-9100-F19CF65DB612}"/>
              </a:ext>
            </a:extLst>
          </p:cNvPr>
          <p:cNvSpPr/>
          <p:nvPr/>
        </p:nvSpPr>
        <p:spPr>
          <a:xfrm>
            <a:off x="3622590" y="653142"/>
            <a:ext cx="4690010" cy="5262979"/>
          </a:xfrm>
          <a:prstGeom prst="rect">
            <a:avLst/>
          </a:prstGeom>
          <a:solidFill>
            <a:schemeClr val="tx1"/>
          </a:solid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Lilly"/>
                <a:ea typeface="+mn-ea"/>
                <a:cs typeface="+mn-cs"/>
              </a:rPr>
              <a:t> The appendix now functions to store immune cells and healthy bacteria (probiotics) that aid digestion. </a:t>
            </a:r>
          </a:p>
          <a:p>
            <a:pPr marL="0" marR="0" lvl="0" indent="0"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Lilly"/>
                <a:ea typeface="+mn-ea"/>
                <a:cs typeface="+mn-cs"/>
              </a:rPr>
              <a:t>The appendix is sometimes referred to as a vestigial organ, because early humans, the appendix carried enzymes needed to breakdown cellulose. </a:t>
            </a:r>
          </a:p>
          <a:p>
            <a:pPr marL="0" marR="0" lvl="0" indent="0" algn="l" defTabSz="914400" rtl="0" eaLnBrk="1" fontAlgn="t"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Lilly"/>
                <a:ea typeface="+mn-ea"/>
                <a:cs typeface="+mn-cs"/>
              </a:rPr>
              <a:t>This organ has since lost this function due to evolution.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Lilly"/>
              <a:ea typeface="+mn-ea"/>
              <a:cs typeface="+mn-cs"/>
            </a:endParaRPr>
          </a:p>
        </p:txBody>
      </p:sp>
    </p:spTree>
    <p:extLst>
      <p:ext uri="{BB962C8B-B14F-4D97-AF65-F5344CB8AC3E}">
        <p14:creationId xmlns:p14="http://schemas.microsoft.com/office/powerpoint/2010/main" val="7372539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F83-6875-4AB5-A620-A77C556DC9DD}"/>
              </a:ext>
            </a:extLst>
          </p:cNvPr>
          <p:cNvSpPr>
            <a:spLocks noGrp="1"/>
          </p:cNvSpPr>
          <p:nvPr>
            <p:ph type="title"/>
          </p:nvPr>
        </p:nvSpPr>
        <p:spPr/>
        <p:txBody>
          <a:bodyPr/>
          <a:lstStyle/>
          <a:p>
            <a:r>
              <a:rPr lang="en-US" dirty="0"/>
              <a:t>Large Intestines</a:t>
            </a:r>
          </a:p>
        </p:txBody>
      </p:sp>
      <p:sp>
        <p:nvSpPr>
          <p:cNvPr id="3" name="Content Placeholder 2">
            <a:extLst>
              <a:ext uri="{FF2B5EF4-FFF2-40B4-BE49-F238E27FC236}">
                <a16:creationId xmlns:a16="http://schemas.microsoft.com/office/drawing/2014/main" id="{B4EB3CF1-0C58-4070-AE6E-E1FEF7E3365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2CC6D2E2-4E20-4A1C-9656-8DAA1803C006}"/>
              </a:ext>
            </a:extLst>
          </p:cNvPr>
          <p:cNvSpPr/>
          <p:nvPr/>
        </p:nvSpPr>
        <p:spPr>
          <a:xfrm>
            <a:off x="128016" y="1947198"/>
            <a:ext cx="6096000" cy="3539430"/>
          </a:xfrm>
          <a:prstGeom prst="rect">
            <a:avLst/>
          </a:prstGeom>
          <a:solidFill>
            <a:schemeClr val="bg1"/>
          </a:solidFill>
        </p:spPr>
        <p:txBody>
          <a:bodyPr>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Lilly"/>
                <a:ea typeface="+mn-ea"/>
                <a:cs typeface="+mn-cs"/>
              </a:rPr>
              <a:t>As the food makes its journey, some water will be absorbed, leaving behind waste products to be eliminated from the body in the form of feces. </a:t>
            </a:r>
            <a:endParaRPr kumimoji="0" lang="en-US" sz="28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Lilly"/>
                <a:ea typeface="+mn-ea"/>
                <a:cs typeface="+mn-cs"/>
              </a:rPr>
              <a:t>The main function of the large intestine (also called the colon) is to concentrate and produce waste in the form of feces. </a:t>
            </a:r>
            <a:endParaRPr kumimoji="0" lang="en-US" sz="2800" b="0" i="0" u="none" strike="noStrike" kern="1200" cap="none" spc="0" normalizeH="0" baseline="0" noProof="0" dirty="0">
              <a:ln>
                <a:noFill/>
              </a:ln>
              <a:solidFill>
                <a:prstClr val="black"/>
              </a:solidFill>
              <a:effectLst/>
              <a:uLnTx/>
              <a:uFillTx/>
              <a:latin typeface="Lilly"/>
              <a:ea typeface="+mn-ea"/>
              <a:cs typeface="+mn-cs"/>
            </a:endParaRPr>
          </a:p>
        </p:txBody>
      </p:sp>
      <p:pic>
        <p:nvPicPr>
          <p:cNvPr id="5" name="Picture 452" descr="https://85124478-825232192537887094.preview.editmysite.com/uploads/8/5/1/2/85124478/intestines.png">
            <a:extLst>
              <a:ext uri="{FF2B5EF4-FFF2-40B4-BE49-F238E27FC236}">
                <a16:creationId xmlns:a16="http://schemas.microsoft.com/office/drawing/2014/main" id="{D5645047-E2FB-4AF0-B1CD-FE5F10B3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035" y="787161"/>
            <a:ext cx="5129784" cy="528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838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47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583" descr="https://85124478-825232192537887094.preview.editmysite.com/uploads/8/5/1/2/85124478/slide47_16.png">
            <a:extLst>
              <a:ext uri="{FF2B5EF4-FFF2-40B4-BE49-F238E27FC236}">
                <a16:creationId xmlns:a16="http://schemas.microsoft.com/office/drawing/2014/main" id="{0D3FEF48-69BF-4FE7-AA30-7C3FD3F050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7011" y="666527"/>
            <a:ext cx="8861296" cy="49844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68D00E-FF56-46A4-8EF5-F51C47371EC6}"/>
              </a:ext>
            </a:extLst>
          </p:cNvPr>
          <p:cNvSpPr/>
          <p:nvPr/>
        </p:nvSpPr>
        <p:spPr>
          <a:xfrm>
            <a:off x="8099207" y="666527"/>
            <a:ext cx="3432224" cy="61247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8D2424"/>
                </a:solidFill>
                <a:effectLst/>
                <a:uLnTx/>
                <a:uFillTx/>
                <a:latin typeface="Lilly"/>
                <a:ea typeface="+mn-ea"/>
                <a:cs typeface="+mn-cs"/>
              </a:rPr>
              <a:t>    The</a:t>
            </a:r>
            <a:r>
              <a:rPr kumimoji="0" lang="en-US" altLang="en-US" sz="3200" b="1" i="0" u="none" strike="noStrike" kern="1200" cap="none" spc="0" normalizeH="0" baseline="0" noProof="0" dirty="0">
                <a:ln>
                  <a:noFill/>
                </a:ln>
                <a:solidFill>
                  <a:srgbClr val="8D2424"/>
                </a:solidFill>
                <a:effectLst/>
                <a:uLnTx/>
                <a:uFillTx/>
                <a:latin typeface="Lilly"/>
                <a:ea typeface="+mn-ea"/>
                <a:cs typeface="+mn-cs"/>
              </a:rPr>
              <a:t> ileum</a:t>
            </a:r>
            <a:r>
              <a:rPr kumimoji="0" lang="en-US" altLang="en-US" sz="3200" b="0" i="0" u="none" strike="noStrike" kern="1200" cap="none" spc="0" normalizeH="0" baseline="0" noProof="0" dirty="0">
                <a:ln>
                  <a:noFill/>
                </a:ln>
                <a:solidFill>
                  <a:srgbClr val="8D2424"/>
                </a:solidFill>
                <a:effectLst/>
                <a:uLnTx/>
                <a:uFillTx/>
                <a:latin typeface="Lilly"/>
                <a:ea typeface="+mn-ea"/>
                <a:cs typeface="+mn-cs"/>
              </a:rPr>
              <a:t> is the last part of the three part tube that makes up the small intestine. It is where the remaining nutrients are absorbed before moving into the large intestine.</a:t>
            </a:r>
            <a:endParaRPr kumimoji="0" lang="en-US" altLang="en-US" sz="1400" b="0" i="0" u="none" strike="noStrike" kern="1200" cap="none" spc="0" normalizeH="0" baseline="0" noProof="0" dirty="0">
              <a:ln>
                <a:noFill/>
              </a:ln>
              <a:solidFill>
                <a:prstClr val="black"/>
              </a:solidFill>
              <a:effectLst/>
              <a:uLnTx/>
              <a:uFillTx/>
              <a:latin typeface="Cooper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8194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719" descr="https://85124478-825232192537887094.preview.editmysite.com/uploads/8/5/1/2/85124478/slide183_3.png">
            <a:extLst>
              <a:ext uri="{FF2B5EF4-FFF2-40B4-BE49-F238E27FC236}">
                <a16:creationId xmlns:a16="http://schemas.microsoft.com/office/drawing/2014/main" id="{50C62B46-5ADF-4B33-9938-E5A57DFCC1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2D5A75-430E-45D3-A9F9-B4469FB4A6DC}"/>
              </a:ext>
            </a:extLst>
          </p:cNvPr>
          <p:cNvSpPr/>
          <p:nvPr/>
        </p:nvSpPr>
        <p:spPr>
          <a:xfrm>
            <a:off x="6779767" y="1932691"/>
            <a:ext cx="4601756" cy="3970318"/>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illy"/>
                <a:ea typeface="+mn-ea"/>
                <a:cs typeface="+mn-cs"/>
              </a:rPr>
              <a:t>Once food has been further broken down in the cecum, it will travel up the ascending colon, across the transverse colon, down the descending colon, then through the sigmoid colon, rectum and finally, out the anus. </a:t>
            </a:r>
          </a:p>
        </p:txBody>
      </p:sp>
    </p:spTree>
    <p:extLst>
      <p:ext uri="{BB962C8B-B14F-4D97-AF65-F5344CB8AC3E}">
        <p14:creationId xmlns:p14="http://schemas.microsoft.com/office/powerpoint/2010/main" val="164121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BED3CF78-E7FE-41EB-BA13-CE0B707CCC6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3988670" y="533400"/>
            <a:ext cx="6679331" cy="6324600"/>
          </a:xfrm>
          <a:prstGeom prst="rect">
            <a:avLst/>
          </a:prstGeom>
        </p:spPr>
      </p:pic>
      <p:sp>
        <p:nvSpPr>
          <p:cNvPr id="2" name="Title 1">
            <a:extLst>
              <a:ext uri="{FF2B5EF4-FFF2-40B4-BE49-F238E27FC236}">
                <a16:creationId xmlns:a16="http://schemas.microsoft.com/office/drawing/2014/main" id="{BFAB8ECE-06D7-4E6E-B3EE-C734811D62F9}"/>
              </a:ext>
            </a:extLst>
          </p:cNvPr>
          <p:cNvSpPr>
            <a:spLocks noGrp="1"/>
          </p:cNvSpPr>
          <p:nvPr>
            <p:ph type="title"/>
          </p:nvPr>
        </p:nvSpPr>
        <p:spPr/>
        <p:txBody>
          <a:bodyPr/>
          <a:lstStyle/>
          <a:p>
            <a:r>
              <a:rPr lang="en-US" b="1" i="0" dirty="0">
                <a:solidFill>
                  <a:srgbClr val="666666"/>
                </a:solidFill>
                <a:effectLst/>
                <a:latin typeface="Lilly"/>
              </a:rPr>
              <a:t>THE LENS</a:t>
            </a:r>
            <a:br>
              <a:rPr lang="en-US" b="0" i="0" dirty="0">
                <a:solidFill>
                  <a:srgbClr val="666666"/>
                </a:solidFill>
                <a:effectLst/>
                <a:latin typeface="Lilly"/>
              </a:rPr>
            </a:br>
            <a:endParaRPr lang="en-US" dirty="0"/>
          </a:p>
        </p:txBody>
      </p:sp>
      <p:sp>
        <p:nvSpPr>
          <p:cNvPr id="3" name="Rectangle 2">
            <a:extLst>
              <a:ext uri="{FF2B5EF4-FFF2-40B4-BE49-F238E27FC236}">
                <a16:creationId xmlns:a16="http://schemas.microsoft.com/office/drawing/2014/main" id="{7199BA28-0F89-4E3D-895C-90033B3DCA37}"/>
              </a:ext>
            </a:extLst>
          </p:cNvPr>
          <p:cNvSpPr/>
          <p:nvPr/>
        </p:nvSpPr>
        <p:spPr>
          <a:xfrm>
            <a:off x="1752601" y="537275"/>
            <a:ext cx="2913681" cy="6124754"/>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The lens</a:t>
            </a:r>
            <a:r>
              <a:rPr lang="en-US" sz="3200" dirty="0">
                <a:solidFill>
                  <a:srgbClr val="666666"/>
                </a:solidFill>
                <a:latin typeface="Lilly"/>
              </a:rPr>
              <a:t> is connected to the </a:t>
            </a:r>
            <a:r>
              <a:rPr lang="en-US" sz="3200" b="1" dirty="0">
                <a:solidFill>
                  <a:srgbClr val="666666"/>
                </a:solidFill>
                <a:latin typeface="Lilly"/>
              </a:rPr>
              <a:t>ciliary body</a:t>
            </a:r>
            <a:r>
              <a:rPr lang="en-US" sz="3200" dirty="0">
                <a:solidFill>
                  <a:srgbClr val="666666"/>
                </a:solidFill>
                <a:latin typeface="Lilly"/>
              </a:rPr>
              <a:t>, which has muscles.</a:t>
            </a:r>
          </a:p>
          <a:p>
            <a:pPr fontAlgn="base">
              <a:spcBef>
                <a:spcPct val="0"/>
              </a:spcBef>
              <a:spcAft>
                <a:spcPct val="0"/>
              </a:spcAft>
            </a:pPr>
            <a:endParaRPr lang="en-US" sz="3200" dirty="0">
              <a:solidFill>
                <a:srgbClr val="666666"/>
              </a:solidFill>
              <a:latin typeface="Lilly"/>
            </a:endParaRPr>
          </a:p>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The muscles of the ciliary body squeeze the lens to make it more </a:t>
            </a:r>
            <a:r>
              <a:rPr lang="en-US" sz="4000" b="1" dirty="0">
                <a:solidFill>
                  <a:srgbClr val="C00000"/>
                </a:solidFill>
                <a:latin typeface="Lilly"/>
              </a:rPr>
              <a:t>convex</a:t>
            </a:r>
            <a:r>
              <a:rPr lang="en-US" sz="3200" dirty="0">
                <a:solidFill>
                  <a:srgbClr val="666666"/>
                </a:solidFill>
                <a:latin typeface="Lilly"/>
              </a:rPr>
              <a:t>. </a:t>
            </a:r>
          </a:p>
        </p:txBody>
      </p:sp>
    </p:spTree>
    <p:extLst>
      <p:ext uri="{BB962C8B-B14F-4D97-AF65-F5344CB8AC3E}">
        <p14:creationId xmlns:p14="http://schemas.microsoft.com/office/powerpoint/2010/main" val="27517229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37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7" name="Rectangle 16">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12" name="Picture 671" descr="https://85124478-825232192537887094.preview.editmysite.com/uploads/8/5/1/2/85124478/slide135_5.png">
            <a:extLst>
              <a:ext uri="{FF2B5EF4-FFF2-40B4-BE49-F238E27FC236}">
                <a16:creationId xmlns:a16="http://schemas.microsoft.com/office/drawing/2014/main" id="{29C13B6C-7A56-468C-A123-B624B3805A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EC2EACF-4812-4CB4-88D2-BDBCA7FD8363}"/>
              </a:ext>
            </a:extLst>
          </p:cNvPr>
          <p:cNvSpPr/>
          <p:nvPr/>
        </p:nvSpPr>
        <p:spPr>
          <a:xfrm>
            <a:off x="875935" y="2539304"/>
            <a:ext cx="3467248" cy="3293209"/>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ooper Black"/>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Lilly"/>
                <a:ea typeface="+mn-ea"/>
                <a:cs typeface="+mn-cs"/>
              </a:rPr>
              <a:t>Chyme (paste of food with gastric juices) leaves the ileum of the small intestine and enter into the cecum of the large intestine through the ileocecal valve.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Lilly"/>
                <a:ea typeface="+mn-ea"/>
                <a:cs typeface="+mn-cs"/>
              </a:rPr>
              <a:t>The ileocecal valve is a sphincter muscle valve that separates the small intestine and the large intestine. It functions to prevent substances flowing back into the ileum once they have reached the cecum. </a:t>
            </a:r>
            <a:br>
              <a:rPr kumimoji="0" lang="en-US" sz="1600" b="0" i="0" u="none" strike="noStrike" kern="1200" cap="none" spc="0" normalizeH="0" baseline="0" noProof="0" dirty="0">
                <a:ln>
                  <a:noFill/>
                </a:ln>
                <a:solidFill>
                  <a:prstClr val="black"/>
                </a:solidFill>
                <a:effectLst/>
                <a:uLnTx/>
                <a:uFillTx/>
                <a:latin typeface="Lilly"/>
                <a:ea typeface="+mn-ea"/>
                <a:cs typeface="+mn-cs"/>
              </a:rPr>
            </a:br>
            <a:endParaRPr kumimoji="0" lang="en-US" sz="1600" b="0" i="0" u="none" strike="noStrike" kern="1200" cap="none" spc="0" normalizeH="0" baseline="0" noProof="0" dirty="0">
              <a:ln>
                <a:noFill/>
              </a:ln>
              <a:solidFill>
                <a:prstClr val="black"/>
              </a:solidFill>
              <a:effectLst/>
              <a:uLnTx/>
              <a:uFillTx/>
              <a:latin typeface="Lilly"/>
              <a:ea typeface="+mn-ea"/>
              <a:cs typeface="+mn-cs"/>
            </a:endParaRPr>
          </a:p>
        </p:txBody>
      </p:sp>
    </p:spTree>
    <p:extLst>
      <p:ext uri="{BB962C8B-B14F-4D97-AF65-F5344CB8AC3E}">
        <p14:creationId xmlns:p14="http://schemas.microsoft.com/office/powerpoint/2010/main" val="29478922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97553-A834-4CAB-9D89-76EE70831DF2}"/>
              </a:ext>
            </a:extLst>
          </p:cNvPr>
          <p:cNvSpPr/>
          <p:nvPr/>
        </p:nvSpPr>
        <p:spPr>
          <a:xfrm>
            <a:off x="174171" y="0"/>
            <a:ext cx="11412583" cy="6617196"/>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Lilly"/>
                <a:ea typeface="+mn-ea"/>
                <a:cs typeface="+mn-cs"/>
              </a:rPr>
              <a:t> The large intestine is separated into the following areas:</a:t>
            </a:r>
          </a:p>
          <a:p>
            <a:pPr lvl="1" fontAlgn="t">
              <a:buFont typeface="Arial" panose="020B0604020202020204" pitchFamily="34" charset="0"/>
              <a:buChar char="•"/>
            </a:pPr>
            <a:r>
              <a:rPr kumimoji="0" lang="en-US" sz="4000" b="1" i="0" u="none" strike="noStrike" kern="1200" cap="none" spc="0" normalizeH="0" baseline="0" noProof="0" dirty="0">
                <a:ln>
                  <a:noFill/>
                </a:ln>
                <a:solidFill>
                  <a:prstClr val="black"/>
                </a:solidFill>
                <a:effectLst/>
                <a:uLnTx/>
                <a:uFillTx/>
                <a:latin typeface="Lilly"/>
                <a:ea typeface="+mn-ea"/>
                <a:cs typeface="+mn-cs"/>
              </a:rPr>
              <a:t>These are given in the order in which food travels through!</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Cecum</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Ascending Colon</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Transverse Colon</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Descending Colon</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Sigmoid Colon</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Rectum</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342900" marR="0" lvl="0" indent="-342900" algn="l" defTabSz="914400" rtl="0" eaLnBrk="1" fontAlgn="t"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Anal Canal </a:t>
            </a:r>
            <a:endParaRPr kumimoji="0" lang="en-US" sz="3200" b="0" i="0" u="none" strike="noStrike" kern="1200" cap="none" spc="0" normalizeH="0" baseline="0" noProof="0" dirty="0">
              <a:ln>
                <a:noFill/>
              </a:ln>
              <a:solidFill>
                <a:prstClr val="black"/>
              </a:solidFill>
              <a:effectLst/>
              <a:uLnTx/>
              <a:uFillTx/>
              <a:latin typeface="Cooper Black"/>
              <a:ea typeface="+mn-ea"/>
              <a:cs typeface="+mn-cs"/>
            </a:endParaRPr>
          </a:p>
        </p:txBody>
      </p:sp>
      <p:pic>
        <p:nvPicPr>
          <p:cNvPr id="5" name="Picture 468" descr="Picture">
            <a:extLst>
              <a:ext uri="{FF2B5EF4-FFF2-40B4-BE49-F238E27FC236}">
                <a16:creationId xmlns:a16="http://schemas.microsoft.com/office/drawing/2014/main" id="{6497AEF3-E791-413A-820C-5236ACCEB3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9012" y="2238139"/>
            <a:ext cx="7597742" cy="425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792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5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635" descr="https://85124478-825232192537887094.preview.editmysite.com/uploads/8/5/1/2/85124478/slide99_11.png">
            <a:extLst>
              <a:ext uri="{FF2B5EF4-FFF2-40B4-BE49-F238E27FC236}">
                <a16:creationId xmlns:a16="http://schemas.microsoft.com/office/drawing/2014/main" id="{89308667-D1DD-4281-8A4E-4EAD970118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622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 name="Rectangle 1463">
            <a:extLst>
              <a:ext uri="{FF2B5EF4-FFF2-40B4-BE49-F238E27FC236}">
                <a16:creationId xmlns:a16="http://schemas.microsoft.com/office/drawing/2014/main" id="{C83D262B-E6E1-4C29-9033-19DA0CF07BAC}"/>
              </a:ext>
            </a:extLst>
          </p:cNvPr>
          <p:cNvSpPr/>
          <p:nvPr/>
        </p:nvSpPr>
        <p:spPr>
          <a:xfrm>
            <a:off x="1511924" y="180592"/>
            <a:ext cx="916815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ooper Black"/>
                <a:ea typeface="+mn-ea"/>
                <a:cs typeface="+mn-cs"/>
              </a:rPr>
              <a:t>The Reproductive System</a:t>
            </a:r>
          </a:p>
        </p:txBody>
      </p:sp>
      <p:pic>
        <p:nvPicPr>
          <p:cNvPr id="6" name="Picture 5">
            <a:extLst>
              <a:ext uri="{FF2B5EF4-FFF2-40B4-BE49-F238E27FC236}">
                <a16:creationId xmlns:a16="http://schemas.microsoft.com/office/drawing/2014/main" id="{7066BE4E-7B2A-4DF0-8240-2273A9AF92F7}"/>
              </a:ext>
            </a:extLst>
          </p:cNvPr>
          <p:cNvPicPr>
            <a:picLocks noChangeAspect="1"/>
          </p:cNvPicPr>
          <p:nvPr/>
        </p:nvPicPr>
        <p:blipFill rotWithShape="1">
          <a:blip r:embed="rId2">
            <a:extLst>
              <a:ext uri="{28A0092B-C50C-407E-A947-70E740481C1C}">
                <a14:useLocalDpi xmlns:a14="http://schemas.microsoft.com/office/drawing/2010/main" val="0"/>
              </a:ext>
            </a:extLst>
          </a:blip>
          <a:srcRect t="27662"/>
          <a:stretch/>
        </p:blipFill>
        <p:spPr>
          <a:xfrm>
            <a:off x="2248164" y="1469571"/>
            <a:ext cx="7695671" cy="4467911"/>
          </a:xfrm>
          <a:prstGeom prst="rect">
            <a:avLst/>
          </a:prstGeom>
        </p:spPr>
      </p:pic>
    </p:spTree>
    <p:extLst>
      <p:ext uri="{BB962C8B-B14F-4D97-AF65-F5344CB8AC3E}">
        <p14:creationId xmlns:p14="http://schemas.microsoft.com/office/powerpoint/2010/main" val="1372244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 JULIAN" panose="02000000000000000000" pitchFamily="2" charset="0"/>
              </a:rPr>
              <a:t>The Gonads</a:t>
            </a:r>
          </a:p>
        </p:txBody>
      </p:sp>
      <p:sp>
        <p:nvSpPr>
          <p:cNvPr id="3" name="Content Placeholder 2"/>
          <p:cNvSpPr>
            <a:spLocks noGrp="1"/>
          </p:cNvSpPr>
          <p:nvPr>
            <p:ph idx="1"/>
          </p:nvPr>
        </p:nvSpPr>
        <p:spPr>
          <a:xfrm>
            <a:off x="663152" y="1690688"/>
            <a:ext cx="4810125" cy="4351338"/>
          </a:xfrm>
        </p:spPr>
        <p:txBody>
          <a:bodyPr>
            <a:normAutofit/>
          </a:bodyPr>
          <a:lstStyle/>
          <a:p>
            <a:r>
              <a:rPr lang="en-US" altLang="en-US" dirty="0">
                <a:latin typeface="AR JULIAN" panose="02000000000000000000" pitchFamily="2" charset="0"/>
              </a:rPr>
              <a:t>The term ‘gonads’ is a generic term that applies to the anatomical location of </a:t>
            </a:r>
            <a:r>
              <a:rPr lang="en-US" altLang="en-US" u="sng" dirty="0">
                <a:latin typeface="AR JULIAN" panose="02000000000000000000" pitchFamily="2" charset="0"/>
              </a:rPr>
              <a:t>where the gametes are produced</a:t>
            </a:r>
            <a:r>
              <a:rPr lang="en-US" altLang="en-US" dirty="0">
                <a:latin typeface="AR JULIAN" panose="02000000000000000000" pitchFamily="2" charset="0"/>
              </a:rPr>
              <a:t>. </a:t>
            </a:r>
          </a:p>
          <a:p>
            <a:pPr lvl="1"/>
            <a:r>
              <a:rPr lang="en-US" altLang="en-US" dirty="0">
                <a:latin typeface="AR JULIAN" panose="02000000000000000000" pitchFamily="2" charset="0"/>
              </a:rPr>
              <a:t>Gametes are the sex cells (eggs or sperm)</a:t>
            </a:r>
          </a:p>
          <a:p>
            <a:pPr marL="457200" lvl="1" indent="0">
              <a:buNone/>
            </a:pPr>
            <a:endParaRPr lang="en-US" altLang="en-US" dirty="0">
              <a:latin typeface="AR JULIAN" panose="02000000000000000000" pitchFamily="2" charset="0"/>
            </a:endParaRPr>
          </a:p>
          <a:p>
            <a:pPr lvl="1"/>
            <a:endParaRPr lang="en-US" altLang="en-US" dirty="0">
              <a:latin typeface="AR JULIAN" panose="02000000000000000000" pitchFamily="2" charset="0"/>
            </a:endParaRPr>
          </a:p>
          <a:p>
            <a:endParaRPr lang="en-US" altLang="en-US" dirty="0">
              <a:latin typeface="AR JULIAN" panose="02000000000000000000" pitchFamily="2" charset="0"/>
            </a:endParaRPr>
          </a:p>
          <a:p>
            <a:endParaRPr lang="en-US" dirty="0">
              <a:latin typeface="AR JULIAN" panose="02000000000000000000" pitchFamily="2" charset="0"/>
            </a:endParaRPr>
          </a:p>
        </p:txBody>
      </p:sp>
      <p:pic>
        <p:nvPicPr>
          <p:cNvPr id="7" name="Picture 6">
            <a:extLst>
              <a:ext uri="{FF2B5EF4-FFF2-40B4-BE49-F238E27FC236}">
                <a16:creationId xmlns:a16="http://schemas.microsoft.com/office/drawing/2014/main" id="{D67F50C7-2937-44ED-8327-D2F710A1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277" y="748161"/>
            <a:ext cx="5651932" cy="4536179"/>
          </a:xfrm>
          <a:prstGeom prst="rect">
            <a:avLst/>
          </a:prstGeom>
        </p:spPr>
      </p:pic>
    </p:spTree>
    <p:extLst>
      <p:ext uri="{BB962C8B-B14F-4D97-AF65-F5344CB8AC3E}">
        <p14:creationId xmlns:p14="http://schemas.microsoft.com/office/powerpoint/2010/main" val="166147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Top Corners Rounded 13">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67F50C7-2937-44ED-8327-D2F710A1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384" y="467256"/>
            <a:ext cx="6250883" cy="5766440"/>
          </a:xfrm>
          <a:prstGeom prst="rect">
            <a:avLst/>
          </a:prstGeom>
        </p:spPr>
      </p:pic>
      <p:sp>
        <p:nvSpPr>
          <p:cNvPr id="2" name="Title 1"/>
          <p:cNvSpPr>
            <a:spLocks noGrp="1"/>
          </p:cNvSpPr>
          <p:nvPr>
            <p:ph type="title"/>
          </p:nvPr>
        </p:nvSpPr>
        <p:spPr>
          <a:xfrm>
            <a:off x="321733" y="981091"/>
            <a:ext cx="4092951" cy="1624457"/>
          </a:xfrm>
        </p:spPr>
        <p:txBody>
          <a:bodyPr>
            <a:normAutofit/>
          </a:bodyPr>
          <a:lstStyle/>
          <a:p>
            <a:r>
              <a:rPr lang="en-US" sz="3600" dirty="0">
                <a:solidFill>
                  <a:schemeClr val="bg1"/>
                </a:solidFill>
                <a:latin typeface="AR JULIAN" panose="02000000000000000000" pitchFamily="2" charset="0"/>
              </a:rPr>
              <a:t>The Male Gonads</a:t>
            </a:r>
          </a:p>
        </p:txBody>
      </p:sp>
      <p:sp>
        <p:nvSpPr>
          <p:cNvPr id="3" name="Content Placeholder 2"/>
          <p:cNvSpPr>
            <a:spLocks noGrp="1"/>
          </p:cNvSpPr>
          <p:nvPr>
            <p:ph idx="1"/>
          </p:nvPr>
        </p:nvSpPr>
        <p:spPr>
          <a:xfrm>
            <a:off x="321733" y="2834809"/>
            <a:ext cx="4092951" cy="3042099"/>
          </a:xfrm>
        </p:spPr>
        <p:txBody>
          <a:bodyPr anchor="t">
            <a:normAutofit/>
          </a:bodyPr>
          <a:lstStyle/>
          <a:p>
            <a:r>
              <a:rPr lang="en-US" altLang="en-US" sz="2000">
                <a:solidFill>
                  <a:schemeClr val="bg1"/>
                </a:solidFill>
                <a:latin typeface="AR JULIAN" panose="02000000000000000000" pitchFamily="2" charset="0"/>
              </a:rPr>
              <a:t>The male gonads are the testis. </a:t>
            </a:r>
          </a:p>
          <a:p>
            <a:pPr lvl="1"/>
            <a:r>
              <a:rPr lang="en-US" altLang="en-US" sz="2000">
                <a:solidFill>
                  <a:schemeClr val="bg1"/>
                </a:solidFill>
                <a:latin typeface="AR JULIAN" panose="02000000000000000000" pitchFamily="2" charset="0"/>
              </a:rPr>
              <a:t>Gametes (Sperm cells or spermatozoa) are produced in the testis.</a:t>
            </a:r>
          </a:p>
          <a:p>
            <a:pPr lvl="1"/>
            <a:r>
              <a:rPr lang="en-US" altLang="en-US" sz="2000">
                <a:solidFill>
                  <a:schemeClr val="bg1"/>
                </a:solidFill>
                <a:latin typeface="AR JULIAN" panose="02000000000000000000" pitchFamily="2" charset="0"/>
              </a:rPr>
              <a:t>The testis secrete the male sex hormone, testosterone</a:t>
            </a:r>
          </a:p>
          <a:p>
            <a:pPr marL="457200" lvl="1" indent="0">
              <a:buNone/>
            </a:pPr>
            <a:endParaRPr lang="en-US" altLang="en-US" sz="2000">
              <a:solidFill>
                <a:schemeClr val="bg1"/>
              </a:solidFill>
              <a:latin typeface="AR JULIAN" panose="02000000000000000000" pitchFamily="2" charset="0"/>
            </a:endParaRPr>
          </a:p>
          <a:p>
            <a:pPr lvl="1"/>
            <a:endParaRPr lang="en-US" altLang="en-US" sz="2000">
              <a:solidFill>
                <a:schemeClr val="bg1"/>
              </a:solidFill>
              <a:latin typeface="AR JULIAN" panose="02000000000000000000" pitchFamily="2" charset="0"/>
            </a:endParaRPr>
          </a:p>
          <a:p>
            <a:endParaRPr lang="en-US" altLang="en-US" sz="2000">
              <a:solidFill>
                <a:schemeClr val="bg1"/>
              </a:solidFill>
              <a:latin typeface="AR JULIAN" panose="02000000000000000000" pitchFamily="2" charset="0"/>
            </a:endParaRPr>
          </a:p>
          <a:p>
            <a:endParaRPr lang="en-US" sz="2000">
              <a:solidFill>
                <a:schemeClr val="bg1"/>
              </a:solidFill>
              <a:latin typeface="AR JULIAN" panose="02000000000000000000" pitchFamily="2" charset="0"/>
            </a:endParaRPr>
          </a:p>
        </p:txBody>
      </p:sp>
    </p:spTree>
    <p:extLst>
      <p:ext uri="{BB962C8B-B14F-4D97-AF65-F5344CB8AC3E}">
        <p14:creationId xmlns:p14="http://schemas.microsoft.com/office/powerpoint/2010/main" val="1393000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7D4867-5BA7-4462-B2F6-A23F4A622A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7F50C7-2937-44ED-8327-D2F710A1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684177"/>
            <a:ext cx="6250769" cy="5328779"/>
          </a:xfrm>
          <a:prstGeom prst="rect">
            <a:avLst/>
          </a:prstGeom>
        </p:spPr>
      </p:pic>
      <p:sp>
        <p:nvSpPr>
          <p:cNvPr id="2" name="Title 1"/>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dirty="0">
                <a:solidFill>
                  <a:schemeClr val="bg1"/>
                </a:solidFill>
                <a:latin typeface="AR JULIAN" panose="02000000000000000000" pitchFamily="2" charset="0"/>
              </a:rPr>
              <a:t>The Female Gonads</a:t>
            </a:r>
          </a:p>
        </p:txBody>
      </p:sp>
      <p:sp>
        <p:nvSpPr>
          <p:cNvPr id="3" name="Content Placeholder 2"/>
          <p:cNvSpPr>
            <a:spLocks noGrp="1"/>
          </p:cNvSpPr>
          <p:nvPr>
            <p:ph idx="1"/>
          </p:nvPr>
        </p:nvSpPr>
        <p:spPr>
          <a:xfrm>
            <a:off x="643468" y="2638044"/>
            <a:ext cx="3363974" cy="3415622"/>
          </a:xfrm>
        </p:spPr>
        <p:txBody>
          <a:bodyPr>
            <a:normAutofit lnSpcReduction="10000"/>
          </a:bodyPr>
          <a:lstStyle/>
          <a:p>
            <a:r>
              <a:rPr lang="en-US" altLang="en-US" dirty="0">
                <a:solidFill>
                  <a:schemeClr val="bg1"/>
                </a:solidFill>
                <a:latin typeface="AR JULIAN" panose="02000000000000000000" pitchFamily="2" charset="0"/>
              </a:rPr>
              <a:t>The Female gonads are the ovaries.</a:t>
            </a:r>
          </a:p>
          <a:p>
            <a:pPr lvl="1"/>
            <a:r>
              <a:rPr lang="en-US" altLang="en-US" sz="2000" dirty="0">
                <a:solidFill>
                  <a:schemeClr val="bg1"/>
                </a:solidFill>
                <a:latin typeface="AR JULIAN" panose="02000000000000000000" pitchFamily="2" charset="0"/>
              </a:rPr>
              <a:t>Immature oocytes / ova (eggs) are formed at birth in the ovaries</a:t>
            </a:r>
          </a:p>
          <a:p>
            <a:pPr lvl="1"/>
            <a:r>
              <a:rPr lang="en-US" altLang="en-US" sz="2000" dirty="0">
                <a:solidFill>
                  <a:schemeClr val="bg1"/>
                </a:solidFill>
                <a:latin typeface="AR JULIAN" panose="02000000000000000000" pitchFamily="2" charset="0"/>
              </a:rPr>
              <a:t>The oocytes / ova mature in the ovaries – one per month.</a:t>
            </a:r>
            <a:endParaRPr lang="en-US" altLang="en-US" sz="2800" dirty="0">
              <a:solidFill>
                <a:schemeClr val="bg1"/>
              </a:solidFill>
              <a:latin typeface="AR JULIAN" panose="02000000000000000000" pitchFamily="2" charset="0"/>
            </a:endParaRPr>
          </a:p>
          <a:p>
            <a:endParaRPr lang="en-US" altLang="en-US" dirty="0">
              <a:solidFill>
                <a:schemeClr val="bg1"/>
              </a:solidFill>
              <a:latin typeface="AR JULIAN" panose="02000000000000000000" pitchFamily="2" charset="0"/>
            </a:endParaRPr>
          </a:p>
          <a:p>
            <a:endParaRPr lang="en-US"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027724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93" y="1599786"/>
            <a:ext cx="5612195" cy="409934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69793" y="152503"/>
            <a:ext cx="10515600" cy="1325563"/>
          </a:xfrm>
        </p:spPr>
        <p:txBody>
          <a:bodyPr/>
          <a:lstStyle/>
          <a:p>
            <a:pPr algn="ctr"/>
            <a:r>
              <a:rPr lang="en-US" b="1" i="1" dirty="0">
                <a:effectLst>
                  <a:outerShdw blurRad="38100" dist="38100" dir="2700000" algn="tl">
                    <a:srgbClr val="000000">
                      <a:alpha val="43137"/>
                    </a:srgbClr>
                  </a:outerShdw>
                </a:effectLst>
              </a:rPr>
              <a:t>The Male External Genitalia</a:t>
            </a:r>
          </a:p>
        </p:txBody>
      </p:sp>
      <p:sp>
        <p:nvSpPr>
          <p:cNvPr id="3" name="Content Placeholder 2"/>
          <p:cNvSpPr>
            <a:spLocks noGrp="1"/>
          </p:cNvSpPr>
          <p:nvPr>
            <p:ph idx="1"/>
          </p:nvPr>
        </p:nvSpPr>
        <p:spPr>
          <a:xfrm>
            <a:off x="601133" y="1478066"/>
            <a:ext cx="5185245" cy="5094184"/>
          </a:xfrm>
        </p:spPr>
        <p:txBody>
          <a:bodyPr>
            <a:normAutofit fontScale="55000" lnSpcReduction="20000"/>
          </a:bodyPr>
          <a:lstStyle/>
          <a:p>
            <a:pPr marL="0" indent="0">
              <a:spcAft>
                <a:spcPct val="50000"/>
              </a:spcAft>
              <a:buClr>
                <a:schemeClr val="tx2"/>
              </a:buClr>
              <a:buNone/>
            </a:pPr>
            <a:r>
              <a:rPr lang="en-US" altLang="en-US" sz="6700" dirty="0">
                <a:latin typeface="AR JULIAN" panose="02000000000000000000" pitchFamily="2" charset="0"/>
              </a:rPr>
              <a:t>The male external genitalia consists of… </a:t>
            </a:r>
          </a:p>
          <a:p>
            <a:pPr marL="0" indent="0">
              <a:spcAft>
                <a:spcPct val="50000"/>
              </a:spcAft>
              <a:buClr>
                <a:schemeClr val="tx2"/>
              </a:buClr>
              <a:buNone/>
            </a:pPr>
            <a:r>
              <a:rPr lang="en-US" altLang="en-US" sz="4500" dirty="0">
                <a:latin typeface="AR JULIAN" panose="02000000000000000000" pitchFamily="2" charset="0"/>
              </a:rPr>
              <a:t>1) The Scrotum </a:t>
            </a:r>
          </a:p>
          <a:p>
            <a:pPr>
              <a:spcAft>
                <a:spcPct val="50000"/>
              </a:spcAft>
              <a:buClr>
                <a:schemeClr val="tx2"/>
              </a:buClr>
            </a:pPr>
            <a:r>
              <a:rPr lang="en-US" sz="4500" dirty="0">
                <a:latin typeface="AR JULIAN" panose="02000000000000000000" pitchFamily="2" charset="0"/>
              </a:rPr>
              <a:t>The scrotum is a sac-like organ made of skin and muscles that houses the testes below the penis in the pubic region. </a:t>
            </a:r>
          </a:p>
          <a:p>
            <a:pPr marL="0" indent="0">
              <a:spcAft>
                <a:spcPct val="50000"/>
              </a:spcAft>
              <a:buClr>
                <a:schemeClr val="tx2"/>
              </a:buClr>
              <a:buNone/>
            </a:pPr>
            <a:r>
              <a:rPr lang="en-US" altLang="en-US" sz="4500" dirty="0">
                <a:latin typeface="AR JULIAN" panose="02000000000000000000" pitchFamily="2" charset="0"/>
              </a:rPr>
              <a:t>2) The Penis</a:t>
            </a:r>
          </a:p>
          <a:p>
            <a:pPr>
              <a:spcAft>
                <a:spcPct val="50000"/>
              </a:spcAft>
              <a:buClr>
                <a:schemeClr val="tx2"/>
              </a:buClr>
            </a:pPr>
            <a:r>
              <a:rPr lang="en-US" sz="4500" dirty="0">
                <a:latin typeface="AR JULIAN" panose="02000000000000000000" pitchFamily="2" charset="0"/>
              </a:rPr>
              <a:t>The penis is the male external excretory and sex organ. </a:t>
            </a:r>
            <a:endParaRPr lang="en-US" dirty="0"/>
          </a:p>
        </p:txBody>
      </p:sp>
      <p:sp>
        <p:nvSpPr>
          <p:cNvPr id="4" name="Rectangle 3"/>
          <p:cNvSpPr/>
          <p:nvPr/>
        </p:nvSpPr>
        <p:spPr>
          <a:xfrm>
            <a:off x="7025260" y="6311900"/>
            <a:ext cx="4764509" cy="369332"/>
          </a:xfrm>
          <a:prstGeom prst="rect">
            <a:avLst/>
          </a:prstGeom>
        </p:spPr>
        <p:txBody>
          <a:bodyPr wrap="none">
            <a:spAutoFit/>
          </a:bodyPr>
          <a:lstStyle/>
          <a:p>
            <a:r>
              <a:rPr lang="en-US" dirty="0">
                <a:hlinkClick r:id="rId3"/>
              </a:rPr>
              <a:t>http://www.innerbody.com/image/repmov.html</a:t>
            </a:r>
            <a:r>
              <a:rPr lang="en-US" dirty="0"/>
              <a:t> </a:t>
            </a:r>
          </a:p>
        </p:txBody>
      </p:sp>
      <p:sp>
        <p:nvSpPr>
          <p:cNvPr id="9" name="Rectangle 8"/>
          <p:cNvSpPr/>
          <p:nvPr/>
        </p:nvSpPr>
        <p:spPr>
          <a:xfrm>
            <a:off x="5786378" y="5820848"/>
            <a:ext cx="5894627" cy="369332"/>
          </a:xfrm>
          <a:prstGeom prst="rect">
            <a:avLst/>
          </a:prstGeom>
        </p:spPr>
        <p:txBody>
          <a:bodyPr wrap="none">
            <a:spAutoFit/>
          </a:bodyPr>
          <a:lstStyle/>
          <a:p>
            <a:r>
              <a:rPr lang="en-US" dirty="0">
                <a:hlinkClick r:id="rId4"/>
              </a:rPr>
              <a:t>http://medicalterms.info/img/uploads/anatomy/scrotum.jpg</a:t>
            </a:r>
            <a:r>
              <a:rPr lang="en-US" dirty="0"/>
              <a:t> </a:t>
            </a:r>
          </a:p>
        </p:txBody>
      </p:sp>
    </p:spTree>
    <p:extLst>
      <p:ext uri="{BB962C8B-B14F-4D97-AF65-F5344CB8AC3E}">
        <p14:creationId xmlns:p14="http://schemas.microsoft.com/office/powerpoint/2010/main" val="420748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93" y="1599786"/>
            <a:ext cx="5612195" cy="409934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69793" y="152503"/>
            <a:ext cx="10515600" cy="1325563"/>
          </a:xfrm>
        </p:spPr>
        <p:txBody>
          <a:bodyPr/>
          <a:lstStyle/>
          <a:p>
            <a:pPr algn="ctr"/>
            <a:r>
              <a:rPr lang="en-US" b="1" i="1" dirty="0">
                <a:effectLst>
                  <a:outerShdw blurRad="38100" dist="38100" dir="2700000" algn="tl">
                    <a:srgbClr val="000000">
                      <a:alpha val="43137"/>
                    </a:srgbClr>
                  </a:outerShdw>
                </a:effectLst>
              </a:rPr>
              <a:t>The Scrotum</a:t>
            </a:r>
          </a:p>
        </p:txBody>
      </p:sp>
      <p:sp>
        <p:nvSpPr>
          <p:cNvPr id="3" name="Content Placeholder 2"/>
          <p:cNvSpPr>
            <a:spLocks noGrp="1"/>
          </p:cNvSpPr>
          <p:nvPr>
            <p:ph idx="1"/>
          </p:nvPr>
        </p:nvSpPr>
        <p:spPr>
          <a:xfrm>
            <a:off x="601133" y="1478066"/>
            <a:ext cx="5185245" cy="5094184"/>
          </a:xfrm>
        </p:spPr>
        <p:txBody>
          <a:bodyPr>
            <a:normAutofit/>
          </a:bodyPr>
          <a:lstStyle/>
          <a:p>
            <a:pPr marL="0" indent="0">
              <a:spcAft>
                <a:spcPct val="50000"/>
              </a:spcAft>
              <a:buClr>
                <a:schemeClr val="tx2"/>
              </a:buClr>
              <a:buNone/>
            </a:pPr>
            <a:r>
              <a:rPr lang="en-US" altLang="en-US" sz="4500" dirty="0">
                <a:latin typeface="AR JULIAN" panose="02000000000000000000" pitchFamily="2" charset="0"/>
              </a:rPr>
              <a:t>The Scrotum </a:t>
            </a:r>
            <a:endParaRPr lang="en-US" dirty="0"/>
          </a:p>
          <a:p>
            <a:pPr lvl="1">
              <a:spcAft>
                <a:spcPct val="50000"/>
              </a:spcAft>
              <a:buClr>
                <a:srgbClr val="FF6600"/>
              </a:buClr>
            </a:pPr>
            <a:r>
              <a:rPr lang="en-US" dirty="0"/>
              <a:t>The function of the scrotum is to  to regulate the temperature of the sperm.</a:t>
            </a:r>
          </a:p>
          <a:p>
            <a:pPr lvl="1">
              <a:spcAft>
                <a:spcPct val="50000"/>
              </a:spcAft>
              <a:buClr>
                <a:srgbClr val="FF6600"/>
              </a:buClr>
            </a:pPr>
            <a:r>
              <a:rPr lang="en-US" dirty="0"/>
              <a:t>It does this by contracting and relaxing muscles to move the testis either closer to or further from the warm body. </a:t>
            </a:r>
          </a:p>
        </p:txBody>
      </p:sp>
      <p:sp>
        <p:nvSpPr>
          <p:cNvPr id="4" name="Rectangle 3"/>
          <p:cNvSpPr/>
          <p:nvPr/>
        </p:nvSpPr>
        <p:spPr>
          <a:xfrm>
            <a:off x="7025260" y="6311900"/>
            <a:ext cx="4764509" cy="369332"/>
          </a:xfrm>
          <a:prstGeom prst="rect">
            <a:avLst/>
          </a:prstGeom>
        </p:spPr>
        <p:txBody>
          <a:bodyPr wrap="none">
            <a:spAutoFit/>
          </a:bodyPr>
          <a:lstStyle/>
          <a:p>
            <a:r>
              <a:rPr lang="en-US" dirty="0">
                <a:hlinkClick r:id="rId3"/>
              </a:rPr>
              <a:t>http://www.innerbody.com/image/repmov.html</a:t>
            </a:r>
            <a:r>
              <a:rPr lang="en-US" dirty="0"/>
              <a:t> </a:t>
            </a:r>
          </a:p>
        </p:txBody>
      </p:sp>
      <p:sp>
        <p:nvSpPr>
          <p:cNvPr id="9" name="Rectangle 8"/>
          <p:cNvSpPr/>
          <p:nvPr/>
        </p:nvSpPr>
        <p:spPr>
          <a:xfrm>
            <a:off x="5786378" y="5820848"/>
            <a:ext cx="5894627" cy="369332"/>
          </a:xfrm>
          <a:prstGeom prst="rect">
            <a:avLst/>
          </a:prstGeom>
        </p:spPr>
        <p:txBody>
          <a:bodyPr wrap="none">
            <a:spAutoFit/>
          </a:bodyPr>
          <a:lstStyle/>
          <a:p>
            <a:r>
              <a:rPr lang="en-US" dirty="0">
                <a:hlinkClick r:id="rId4"/>
              </a:rPr>
              <a:t>http://medicalterms.info/img/uploads/anatomy/scrotum.jpg</a:t>
            </a:r>
            <a:r>
              <a:rPr lang="en-US" dirty="0"/>
              <a:t> </a:t>
            </a:r>
          </a:p>
        </p:txBody>
      </p:sp>
    </p:spTree>
    <p:extLst>
      <p:ext uri="{BB962C8B-B14F-4D97-AF65-F5344CB8AC3E}">
        <p14:creationId xmlns:p14="http://schemas.microsoft.com/office/powerpoint/2010/main" val="32992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381E-9629-42F8-B362-136D68B28FB5}"/>
              </a:ext>
            </a:extLst>
          </p:cNvPr>
          <p:cNvSpPr>
            <a:spLocks noGrp="1"/>
          </p:cNvSpPr>
          <p:nvPr>
            <p:ph type="title"/>
          </p:nvPr>
        </p:nvSpPr>
        <p:spPr>
          <a:xfrm>
            <a:off x="5225142" y="365125"/>
            <a:ext cx="6128658" cy="1325563"/>
          </a:xfrm>
        </p:spPr>
        <p:txBody>
          <a:bodyPr/>
          <a:lstStyle/>
          <a:p>
            <a:endParaRPr lang="en-US" dirty="0"/>
          </a:p>
        </p:txBody>
      </p:sp>
      <p:pic>
        <p:nvPicPr>
          <p:cNvPr id="6" name="Content Placeholder 5" descr="A close up of a device&#10;&#10;Description generated with high confidence">
            <a:extLst>
              <a:ext uri="{FF2B5EF4-FFF2-40B4-BE49-F238E27FC236}">
                <a16:creationId xmlns:a16="http://schemas.microsoft.com/office/drawing/2014/main" id="{22BDA585-EFFC-479B-BF8A-4591770AF7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317" y="1495795"/>
            <a:ext cx="9105363" cy="5177147"/>
          </a:xfrm>
        </p:spPr>
      </p:pic>
      <p:sp>
        <p:nvSpPr>
          <p:cNvPr id="4" name="Rectangle 3">
            <a:extLst>
              <a:ext uri="{FF2B5EF4-FFF2-40B4-BE49-F238E27FC236}">
                <a16:creationId xmlns:a16="http://schemas.microsoft.com/office/drawing/2014/main" id="{75453551-14D8-4106-8B44-73F52552D7BD}"/>
              </a:ext>
            </a:extLst>
          </p:cNvPr>
          <p:cNvSpPr/>
          <p:nvPr/>
        </p:nvSpPr>
        <p:spPr>
          <a:xfrm>
            <a:off x="195942" y="104500"/>
            <a:ext cx="11800115" cy="1280672"/>
          </a:xfrm>
          <a:prstGeom prst="rect">
            <a:avLst/>
          </a:prstGeom>
          <a:solidFill>
            <a:schemeClr val="tx1"/>
          </a:solidFill>
        </p:spPr>
        <p:txBody>
          <a:bodyPr wrap="square">
            <a:spAutoFit/>
          </a:bodyPr>
          <a:lstStyle/>
          <a:p>
            <a:pPr lvl="1">
              <a:lnSpc>
                <a:spcPct val="70000"/>
              </a:lnSpc>
            </a:pPr>
            <a:r>
              <a:rPr lang="en-US" sz="3600" dirty="0">
                <a:solidFill>
                  <a:schemeClr val="bg1"/>
                </a:solidFill>
              </a:rPr>
              <a:t>The penile opening (the urethra) is shared by the urinary tract as well as the reproductive tract. In other words, the urethra is used for urination as well as to deliver semen. </a:t>
            </a:r>
          </a:p>
        </p:txBody>
      </p:sp>
    </p:spTree>
    <p:extLst>
      <p:ext uri="{BB962C8B-B14F-4D97-AF65-F5344CB8AC3E}">
        <p14:creationId xmlns:p14="http://schemas.microsoft.com/office/powerpoint/2010/main" val="1604222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D7CA2F1-670E-4B7D-8988-D2322A8C784A}"/>
              </a:ext>
            </a:extLst>
          </p:cNvPr>
          <p:cNvSpPr/>
          <p:nvPr/>
        </p:nvSpPr>
        <p:spPr>
          <a:xfrm>
            <a:off x="8677275" y="1384014"/>
            <a:ext cx="781051" cy="433158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
        <p:nvSpPr>
          <p:cNvPr id="2" name="Title 1">
            <a:extLst>
              <a:ext uri="{FF2B5EF4-FFF2-40B4-BE49-F238E27FC236}">
                <a16:creationId xmlns:a16="http://schemas.microsoft.com/office/drawing/2014/main" id="{2DB34A81-5ECA-4B15-918B-BFCA88E93EA1}"/>
              </a:ext>
            </a:extLst>
          </p:cNvPr>
          <p:cNvSpPr>
            <a:spLocks noGrp="1"/>
          </p:cNvSpPr>
          <p:nvPr>
            <p:ph type="title"/>
          </p:nvPr>
        </p:nvSpPr>
        <p:spPr>
          <a:xfrm>
            <a:off x="1981200" y="79262"/>
            <a:ext cx="8229600" cy="584774"/>
          </a:xfrm>
        </p:spPr>
        <p:style>
          <a:lnRef idx="1">
            <a:schemeClr val="accent1"/>
          </a:lnRef>
          <a:fillRef idx="2">
            <a:schemeClr val="accent1"/>
          </a:fillRef>
          <a:effectRef idx="1">
            <a:schemeClr val="accent1"/>
          </a:effectRef>
          <a:fontRef idx="minor">
            <a:schemeClr val="dk1"/>
          </a:fontRef>
        </p:style>
        <p:txBody>
          <a:bodyPr/>
          <a:lstStyle/>
          <a:p>
            <a:r>
              <a:rPr lang="en-US" b="1" dirty="0">
                <a:ln w="22225">
                  <a:solidFill>
                    <a:schemeClr val="accent2"/>
                  </a:solidFill>
                  <a:prstDash val="solid"/>
                </a:ln>
                <a:solidFill>
                  <a:schemeClr val="accent2">
                    <a:lumMod val="40000"/>
                    <a:lumOff val="60000"/>
                  </a:schemeClr>
                </a:solidFill>
              </a:rPr>
              <a:t>Convex?</a:t>
            </a:r>
          </a:p>
        </p:txBody>
      </p:sp>
      <p:sp>
        <p:nvSpPr>
          <p:cNvPr id="4" name="Oval 3">
            <a:extLst>
              <a:ext uri="{FF2B5EF4-FFF2-40B4-BE49-F238E27FC236}">
                <a16:creationId xmlns:a16="http://schemas.microsoft.com/office/drawing/2014/main" id="{DA5978C1-30D6-4DBA-BC29-E434ED727161}"/>
              </a:ext>
            </a:extLst>
          </p:cNvPr>
          <p:cNvSpPr/>
          <p:nvPr/>
        </p:nvSpPr>
        <p:spPr>
          <a:xfrm>
            <a:off x="5257800" y="2100021"/>
            <a:ext cx="1676400" cy="265795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
        <p:nvSpPr>
          <p:cNvPr id="6" name="Rectangle: Rounded Corners 5">
            <a:extLst>
              <a:ext uri="{FF2B5EF4-FFF2-40B4-BE49-F238E27FC236}">
                <a16:creationId xmlns:a16="http://schemas.microsoft.com/office/drawing/2014/main" id="{D90AD2A6-3CF8-4E60-ABEE-6FA0F445A536}"/>
              </a:ext>
            </a:extLst>
          </p:cNvPr>
          <p:cNvSpPr/>
          <p:nvPr/>
        </p:nvSpPr>
        <p:spPr>
          <a:xfrm>
            <a:off x="2457450" y="1384013"/>
            <a:ext cx="1295400" cy="4335462"/>
          </a:xfrm>
          <a:custGeom>
            <a:avLst/>
            <a:gdLst>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335462">
                <a:moveTo>
                  <a:pt x="0" y="215904"/>
                </a:moveTo>
                <a:cubicBezTo>
                  <a:pt x="0" y="96664"/>
                  <a:pt x="96664" y="0"/>
                  <a:pt x="215904" y="0"/>
                </a:cubicBezTo>
                <a:lnTo>
                  <a:pt x="1079496" y="0"/>
                </a:lnTo>
                <a:cubicBezTo>
                  <a:pt x="1198736" y="0"/>
                  <a:pt x="1295400" y="96664"/>
                  <a:pt x="1295400" y="215904"/>
                </a:cubicBezTo>
                <a:cubicBezTo>
                  <a:pt x="520484" y="2013067"/>
                  <a:pt x="566980" y="2663357"/>
                  <a:pt x="1295400" y="4119558"/>
                </a:cubicBezTo>
                <a:cubicBezTo>
                  <a:pt x="1295400" y="4238798"/>
                  <a:pt x="1198736" y="4335462"/>
                  <a:pt x="1079496" y="4335462"/>
                </a:cubicBezTo>
                <a:lnTo>
                  <a:pt x="215904" y="4335462"/>
                </a:lnTo>
                <a:cubicBezTo>
                  <a:pt x="96664" y="4335462"/>
                  <a:pt x="0" y="4238798"/>
                  <a:pt x="0" y="4119558"/>
                </a:cubicBezTo>
                <a:cubicBezTo>
                  <a:pt x="573438" y="2849337"/>
                  <a:pt x="759417" y="1873583"/>
                  <a:pt x="0" y="215904"/>
                </a:cubicBezTo>
                <a:close/>
              </a:path>
            </a:pathLst>
          </a:cu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cxnSp>
        <p:nvCxnSpPr>
          <p:cNvPr id="9" name="Straight Connector 8">
            <a:extLst>
              <a:ext uri="{FF2B5EF4-FFF2-40B4-BE49-F238E27FC236}">
                <a16:creationId xmlns:a16="http://schemas.microsoft.com/office/drawing/2014/main" id="{B8C52C77-5CE1-4509-A091-C5658BF314E9}"/>
              </a:ext>
            </a:extLst>
          </p:cNvPr>
          <p:cNvCxnSpPr>
            <a:cxnSpLocks/>
          </p:cNvCxnSpPr>
          <p:nvPr/>
        </p:nvCxnSpPr>
        <p:spPr>
          <a:xfrm>
            <a:off x="3086099" y="1104900"/>
            <a:ext cx="0" cy="50673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A8D65054-7653-419F-A440-61143EE584F9}"/>
              </a:ext>
            </a:extLst>
          </p:cNvPr>
          <p:cNvCxnSpPr>
            <a:cxnSpLocks/>
          </p:cNvCxnSpPr>
          <p:nvPr/>
        </p:nvCxnSpPr>
        <p:spPr>
          <a:xfrm>
            <a:off x="6096000" y="931287"/>
            <a:ext cx="0" cy="50673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65E894B2-26B7-4372-90E3-2164AF561274}"/>
              </a:ext>
            </a:extLst>
          </p:cNvPr>
          <p:cNvCxnSpPr>
            <a:cxnSpLocks/>
          </p:cNvCxnSpPr>
          <p:nvPr/>
        </p:nvCxnSpPr>
        <p:spPr>
          <a:xfrm>
            <a:off x="9067800" y="846138"/>
            <a:ext cx="0" cy="50673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ectangle 15">
            <a:extLst>
              <a:ext uri="{FF2B5EF4-FFF2-40B4-BE49-F238E27FC236}">
                <a16:creationId xmlns:a16="http://schemas.microsoft.com/office/drawing/2014/main" id="{90C2E9F3-60D1-4D6C-9785-09ECA9365FB6}"/>
              </a:ext>
            </a:extLst>
          </p:cNvPr>
          <p:cNvSpPr/>
          <p:nvPr/>
        </p:nvSpPr>
        <p:spPr>
          <a:xfrm>
            <a:off x="5263881" y="6028289"/>
            <a:ext cx="1664238" cy="584775"/>
          </a:xfrm>
          <a:prstGeom prst="rect">
            <a:avLst/>
          </a:prstGeom>
        </p:spPr>
        <p:txBody>
          <a:bodyPr wrap="none">
            <a:spAutoFit/>
          </a:bodyPr>
          <a:lstStyle/>
          <a:p>
            <a:pPr fontAlgn="base">
              <a:spcBef>
                <a:spcPct val="0"/>
              </a:spcBef>
              <a:spcAft>
                <a:spcPct val="0"/>
              </a:spcAft>
            </a:pPr>
            <a:r>
              <a:rPr lang="en-US" sz="3200" b="1" dirty="0">
                <a:ln w="22225">
                  <a:solidFill>
                    <a:srgbClr val="333399"/>
                  </a:solidFill>
                  <a:prstDash val="solid"/>
                </a:ln>
                <a:solidFill>
                  <a:srgbClr val="333399">
                    <a:lumMod val="40000"/>
                    <a:lumOff val="60000"/>
                  </a:srgbClr>
                </a:solidFill>
                <a:latin typeface="Arial" panose="020B0604020202020204" pitchFamily="34" charset="0"/>
              </a:rPr>
              <a:t>Convex</a:t>
            </a:r>
            <a:endParaRPr lang="en-US" sz="3200" dirty="0">
              <a:solidFill>
                <a:srgbClr val="000000"/>
              </a:solidFill>
              <a:latin typeface="Arial" panose="020B0604020202020204" pitchFamily="34" charset="0"/>
            </a:endParaRPr>
          </a:p>
        </p:txBody>
      </p:sp>
      <p:sp>
        <p:nvSpPr>
          <p:cNvPr id="17" name="Rectangle 16">
            <a:extLst>
              <a:ext uri="{FF2B5EF4-FFF2-40B4-BE49-F238E27FC236}">
                <a16:creationId xmlns:a16="http://schemas.microsoft.com/office/drawing/2014/main" id="{0A80AFBF-2CFB-4834-B245-C36537AEC4E5}"/>
              </a:ext>
            </a:extLst>
          </p:cNvPr>
          <p:cNvSpPr/>
          <p:nvPr/>
        </p:nvSpPr>
        <p:spPr>
          <a:xfrm>
            <a:off x="2140167" y="6028290"/>
            <a:ext cx="1891865" cy="584775"/>
          </a:xfrm>
          <a:prstGeom prst="rect">
            <a:avLst/>
          </a:prstGeom>
        </p:spPr>
        <p:txBody>
          <a:bodyPr wrap="none">
            <a:spAutoFit/>
          </a:bodyPr>
          <a:lstStyle/>
          <a:p>
            <a:pPr fontAlgn="base">
              <a:spcBef>
                <a:spcPct val="0"/>
              </a:spcBef>
              <a:spcAft>
                <a:spcPct val="0"/>
              </a:spcAft>
            </a:pPr>
            <a:r>
              <a:rPr lang="en-US" sz="3200" b="1" dirty="0">
                <a:ln w="22225">
                  <a:solidFill>
                    <a:srgbClr val="333399"/>
                  </a:solidFill>
                  <a:prstDash val="solid"/>
                </a:ln>
                <a:solidFill>
                  <a:srgbClr val="333399">
                    <a:lumMod val="40000"/>
                    <a:lumOff val="60000"/>
                  </a:srgbClr>
                </a:solidFill>
                <a:latin typeface="Arial" panose="020B0604020202020204" pitchFamily="34" charset="0"/>
              </a:rPr>
              <a:t>Concave</a:t>
            </a:r>
            <a:endParaRPr lang="en-US" sz="3200" dirty="0">
              <a:solidFill>
                <a:srgbClr val="000000"/>
              </a:solidFill>
              <a:latin typeface="Arial" panose="020B0604020202020204" pitchFamily="34" charset="0"/>
            </a:endParaRPr>
          </a:p>
        </p:txBody>
      </p:sp>
      <p:sp>
        <p:nvSpPr>
          <p:cNvPr id="18" name="Rectangle 17">
            <a:extLst>
              <a:ext uri="{FF2B5EF4-FFF2-40B4-BE49-F238E27FC236}">
                <a16:creationId xmlns:a16="http://schemas.microsoft.com/office/drawing/2014/main" id="{341AAA04-EA8F-4590-90B6-B4281184B04F}"/>
              </a:ext>
            </a:extLst>
          </p:cNvPr>
          <p:cNvSpPr/>
          <p:nvPr/>
        </p:nvSpPr>
        <p:spPr>
          <a:xfrm>
            <a:off x="7661387" y="5843622"/>
            <a:ext cx="2889027" cy="954107"/>
          </a:xfrm>
          <a:prstGeom prst="rect">
            <a:avLst/>
          </a:prstGeom>
        </p:spPr>
        <p:txBody>
          <a:bodyPr wrap="square">
            <a:spAutoFit/>
          </a:bodyPr>
          <a:lstStyle/>
          <a:p>
            <a:pPr algn="ctr" fontAlgn="base">
              <a:spcBef>
                <a:spcPct val="0"/>
              </a:spcBef>
              <a:spcAft>
                <a:spcPct val="0"/>
              </a:spcAft>
            </a:pPr>
            <a:r>
              <a:rPr lang="en-US" sz="2400" b="1" dirty="0">
                <a:ln w="22225">
                  <a:solidFill>
                    <a:srgbClr val="333399"/>
                  </a:solidFill>
                  <a:prstDash val="solid"/>
                </a:ln>
                <a:solidFill>
                  <a:srgbClr val="333399">
                    <a:lumMod val="40000"/>
                    <a:lumOff val="60000"/>
                  </a:srgbClr>
                </a:solidFill>
                <a:latin typeface="Arial" panose="020B0604020202020204" pitchFamily="34" charset="0"/>
              </a:rPr>
              <a:t>Neither</a:t>
            </a:r>
            <a:r>
              <a:rPr lang="en-US" sz="3200" b="1" dirty="0">
                <a:ln w="22225">
                  <a:solidFill>
                    <a:srgbClr val="333399"/>
                  </a:solidFill>
                  <a:prstDash val="solid"/>
                </a:ln>
                <a:solidFill>
                  <a:srgbClr val="333399">
                    <a:lumMod val="40000"/>
                    <a:lumOff val="60000"/>
                  </a:srgbClr>
                </a:solidFill>
                <a:latin typeface="Arial" panose="020B0604020202020204" pitchFamily="34" charset="0"/>
              </a:rPr>
              <a:t> </a:t>
            </a:r>
            <a:r>
              <a:rPr lang="en-US" sz="2400" b="1" dirty="0">
                <a:ln w="22225">
                  <a:solidFill>
                    <a:srgbClr val="333399"/>
                  </a:solidFill>
                  <a:prstDash val="solid"/>
                </a:ln>
                <a:solidFill>
                  <a:srgbClr val="333399">
                    <a:lumMod val="40000"/>
                    <a:lumOff val="60000"/>
                  </a:srgbClr>
                </a:solidFill>
                <a:latin typeface="Arial" panose="020B0604020202020204" pitchFamily="34" charset="0"/>
              </a:rPr>
              <a:t>Concave nor Convex</a:t>
            </a:r>
            <a:endParaRPr lang="en-US" sz="3200" dirty="0">
              <a:solidFill>
                <a:srgbClr val="000000"/>
              </a:solidFill>
              <a:latin typeface="Arial" panose="020B0604020202020204" pitchFamily="34" charset="0"/>
            </a:endParaRPr>
          </a:p>
        </p:txBody>
      </p:sp>
      <p:sp>
        <p:nvSpPr>
          <p:cNvPr id="19" name="Rectangle 18">
            <a:extLst>
              <a:ext uri="{FF2B5EF4-FFF2-40B4-BE49-F238E27FC236}">
                <a16:creationId xmlns:a16="http://schemas.microsoft.com/office/drawing/2014/main" id="{B66AD931-4E77-44D0-8598-1D11598EB039}"/>
              </a:ext>
            </a:extLst>
          </p:cNvPr>
          <p:cNvSpPr/>
          <p:nvPr/>
        </p:nvSpPr>
        <p:spPr>
          <a:xfrm rot="5400000">
            <a:off x="1825092" y="3257419"/>
            <a:ext cx="1014893" cy="584775"/>
          </a:xfrm>
          <a:prstGeom prst="rect">
            <a:avLst/>
          </a:prstGeom>
        </p:spPr>
        <p:txBody>
          <a:bodyPr wrap="none">
            <a:spAutoFit/>
          </a:bodyPr>
          <a:lstStyle/>
          <a:p>
            <a:pPr algn="ctr" fontAlgn="base">
              <a:spcBef>
                <a:spcPct val="0"/>
              </a:spcBef>
              <a:spcAft>
                <a:spcPct val="0"/>
              </a:spcAft>
            </a:pPr>
            <a:r>
              <a:rPr lang="en-US" sz="1600" b="1" dirty="0">
                <a:ln w="22225">
                  <a:solidFill>
                    <a:srgbClr val="333399"/>
                  </a:solidFill>
                  <a:prstDash val="solid"/>
                </a:ln>
                <a:solidFill>
                  <a:srgbClr val="333399">
                    <a:lumMod val="40000"/>
                    <a:lumOff val="60000"/>
                  </a:srgbClr>
                </a:solidFill>
                <a:latin typeface="Arial" panose="020B0604020202020204" pitchFamily="34" charset="0"/>
              </a:rPr>
              <a:t>Curves </a:t>
            </a:r>
          </a:p>
          <a:p>
            <a:pPr algn="ctr" fontAlgn="base">
              <a:spcBef>
                <a:spcPct val="0"/>
              </a:spcBef>
              <a:spcAft>
                <a:spcPct val="0"/>
              </a:spcAft>
            </a:pPr>
            <a:r>
              <a:rPr lang="en-US" sz="1600" b="1" dirty="0">
                <a:ln w="22225">
                  <a:solidFill>
                    <a:srgbClr val="333399"/>
                  </a:solidFill>
                  <a:prstDash val="solid"/>
                </a:ln>
                <a:solidFill>
                  <a:srgbClr val="333399">
                    <a:lumMod val="40000"/>
                    <a:lumOff val="60000"/>
                  </a:srgbClr>
                </a:solidFill>
                <a:latin typeface="Arial" panose="020B0604020202020204" pitchFamily="34" charset="0"/>
              </a:rPr>
              <a:t>INWARD</a:t>
            </a:r>
            <a:endParaRPr lang="en-US" sz="1600" dirty="0">
              <a:solidFill>
                <a:srgbClr val="000000"/>
              </a:solidFill>
              <a:latin typeface="Arial" panose="020B0604020202020204" pitchFamily="34" charset="0"/>
            </a:endParaRPr>
          </a:p>
        </p:txBody>
      </p:sp>
      <p:sp>
        <p:nvSpPr>
          <p:cNvPr id="20" name="Rectangle 19">
            <a:extLst>
              <a:ext uri="{FF2B5EF4-FFF2-40B4-BE49-F238E27FC236}">
                <a16:creationId xmlns:a16="http://schemas.microsoft.com/office/drawing/2014/main" id="{0FB4C94F-D5B0-4C6E-B28A-6EFB7FDA2923}"/>
              </a:ext>
            </a:extLst>
          </p:cNvPr>
          <p:cNvSpPr/>
          <p:nvPr/>
        </p:nvSpPr>
        <p:spPr>
          <a:xfrm rot="5400000">
            <a:off x="4232703" y="3257418"/>
            <a:ext cx="1242521" cy="584775"/>
          </a:xfrm>
          <a:prstGeom prst="rect">
            <a:avLst/>
          </a:prstGeom>
        </p:spPr>
        <p:txBody>
          <a:bodyPr wrap="none">
            <a:spAutoFit/>
          </a:bodyPr>
          <a:lstStyle/>
          <a:p>
            <a:pPr algn="ctr" fontAlgn="base">
              <a:spcBef>
                <a:spcPct val="0"/>
              </a:spcBef>
              <a:spcAft>
                <a:spcPct val="0"/>
              </a:spcAft>
            </a:pPr>
            <a:r>
              <a:rPr lang="en-US" sz="1600" b="1" dirty="0">
                <a:ln w="22225">
                  <a:solidFill>
                    <a:srgbClr val="333399"/>
                  </a:solidFill>
                  <a:prstDash val="solid"/>
                </a:ln>
                <a:solidFill>
                  <a:srgbClr val="333399">
                    <a:lumMod val="40000"/>
                    <a:lumOff val="60000"/>
                  </a:srgbClr>
                </a:solidFill>
                <a:latin typeface="Arial" panose="020B0604020202020204" pitchFamily="34" charset="0"/>
              </a:rPr>
              <a:t>Curves </a:t>
            </a:r>
          </a:p>
          <a:p>
            <a:pPr algn="ctr" fontAlgn="base">
              <a:spcBef>
                <a:spcPct val="0"/>
              </a:spcBef>
              <a:spcAft>
                <a:spcPct val="0"/>
              </a:spcAft>
            </a:pPr>
            <a:r>
              <a:rPr lang="en-US" sz="1600" b="1" dirty="0">
                <a:ln w="22225">
                  <a:solidFill>
                    <a:srgbClr val="333399"/>
                  </a:solidFill>
                  <a:prstDash val="solid"/>
                </a:ln>
                <a:solidFill>
                  <a:srgbClr val="333399">
                    <a:lumMod val="40000"/>
                    <a:lumOff val="60000"/>
                  </a:srgbClr>
                </a:solidFill>
                <a:latin typeface="Arial" panose="020B0604020202020204" pitchFamily="34" charset="0"/>
              </a:rPr>
              <a:t>OUTWARD</a:t>
            </a:r>
            <a:endParaRPr lang="en-US" sz="1600" dirty="0">
              <a:solidFill>
                <a:srgbClr val="000000"/>
              </a:solidFill>
              <a:latin typeface="Arial" panose="020B0604020202020204" pitchFamily="34" charset="0"/>
            </a:endParaRPr>
          </a:p>
        </p:txBody>
      </p:sp>
      <p:sp>
        <p:nvSpPr>
          <p:cNvPr id="21" name="Rectangle 20">
            <a:extLst>
              <a:ext uri="{FF2B5EF4-FFF2-40B4-BE49-F238E27FC236}">
                <a16:creationId xmlns:a16="http://schemas.microsoft.com/office/drawing/2014/main" id="{A56E2C40-8E51-440A-9A8F-8FD84BDBC25E}"/>
              </a:ext>
            </a:extLst>
          </p:cNvPr>
          <p:cNvSpPr/>
          <p:nvPr/>
        </p:nvSpPr>
        <p:spPr>
          <a:xfrm rot="5400000">
            <a:off x="7842363" y="3263471"/>
            <a:ext cx="764953" cy="584775"/>
          </a:xfrm>
          <a:prstGeom prst="rect">
            <a:avLst/>
          </a:prstGeom>
        </p:spPr>
        <p:txBody>
          <a:bodyPr wrap="none">
            <a:spAutoFit/>
          </a:bodyPr>
          <a:lstStyle/>
          <a:p>
            <a:pPr algn="ctr" fontAlgn="base">
              <a:spcBef>
                <a:spcPct val="0"/>
              </a:spcBef>
              <a:spcAft>
                <a:spcPct val="0"/>
              </a:spcAft>
            </a:pPr>
            <a:r>
              <a:rPr lang="en-US" sz="1600" b="1" dirty="0">
                <a:ln w="22225">
                  <a:solidFill>
                    <a:srgbClr val="333399"/>
                  </a:solidFill>
                  <a:prstDash val="solid"/>
                </a:ln>
                <a:solidFill>
                  <a:srgbClr val="333399">
                    <a:lumMod val="40000"/>
                    <a:lumOff val="60000"/>
                  </a:srgbClr>
                </a:solidFill>
                <a:latin typeface="Arial" panose="020B0604020202020204" pitchFamily="34" charset="0"/>
              </a:rPr>
              <a:t>No </a:t>
            </a:r>
          </a:p>
          <a:p>
            <a:pPr algn="ctr" fontAlgn="base">
              <a:spcBef>
                <a:spcPct val="0"/>
              </a:spcBef>
              <a:spcAft>
                <a:spcPct val="0"/>
              </a:spcAft>
            </a:pPr>
            <a:r>
              <a:rPr lang="en-US" sz="1600" b="1" dirty="0">
                <a:ln w="22225">
                  <a:solidFill>
                    <a:srgbClr val="333399"/>
                  </a:solidFill>
                  <a:prstDash val="solid"/>
                </a:ln>
                <a:solidFill>
                  <a:srgbClr val="333399">
                    <a:lumMod val="40000"/>
                    <a:lumOff val="60000"/>
                  </a:srgbClr>
                </a:solidFill>
                <a:latin typeface="Arial" panose="020B0604020202020204" pitchFamily="34" charset="0"/>
              </a:rPr>
              <a:t>Curve</a:t>
            </a:r>
            <a:endParaRPr lang="en-US" sz="1600" dirty="0">
              <a:solidFill>
                <a:srgbClr val="000000"/>
              </a:solidFill>
              <a:latin typeface="Arial" panose="020B0604020202020204" pitchFamily="34" charset="0"/>
            </a:endParaRPr>
          </a:p>
        </p:txBody>
      </p:sp>
      <p:pic>
        <p:nvPicPr>
          <p:cNvPr id="23" name="Picture 22">
            <a:extLst>
              <a:ext uri="{FF2B5EF4-FFF2-40B4-BE49-F238E27FC236}">
                <a16:creationId xmlns:a16="http://schemas.microsoft.com/office/drawing/2014/main" id="{DDEF051A-DDAA-49AE-9E3E-25975C4713E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37672" y="766754"/>
            <a:ext cx="1316656" cy="235429"/>
          </a:xfrm>
          <a:prstGeom prst="rect">
            <a:avLst/>
          </a:prstGeom>
        </p:spPr>
      </p:pic>
    </p:spTree>
    <p:extLst>
      <p:ext uri="{BB962C8B-B14F-4D97-AF65-F5344CB8AC3E}">
        <p14:creationId xmlns:p14="http://schemas.microsoft.com/office/powerpoint/2010/main" val="29750886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Content Placeholder 6" descr="A close up of a necklace&#10;&#10;Description generated with high confidence">
            <a:extLst>
              <a:ext uri="{FF2B5EF4-FFF2-40B4-BE49-F238E27FC236}">
                <a16:creationId xmlns:a16="http://schemas.microsoft.com/office/drawing/2014/main" id="{26C6FD6F-2BB4-4379-8D5C-880472033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0791" y="643467"/>
            <a:ext cx="5864713" cy="5410199"/>
          </a:xfrm>
          <a:prstGeom prst="rect">
            <a:avLst/>
          </a:prstGeom>
        </p:spPr>
      </p:pic>
      <p:sp>
        <p:nvSpPr>
          <p:cNvPr id="2" name="Title 1">
            <a:extLst>
              <a:ext uri="{FF2B5EF4-FFF2-40B4-BE49-F238E27FC236}">
                <a16:creationId xmlns:a16="http://schemas.microsoft.com/office/drawing/2014/main" id="{341E254B-AB69-4F98-85D5-FF55869D3E83}"/>
              </a:ext>
            </a:extLst>
          </p:cNvPr>
          <p:cNvSpPr>
            <a:spLocks noGrp="1"/>
          </p:cNvSpPr>
          <p:nvPr>
            <p:ph type="title"/>
          </p:nvPr>
        </p:nvSpPr>
        <p:spPr>
          <a:xfrm>
            <a:off x="593127" y="292820"/>
            <a:ext cx="3363974" cy="1597315"/>
          </a:xfrm>
          <a:noFill/>
          <a:ln w="19050">
            <a:solidFill>
              <a:schemeClr val="bg1"/>
            </a:solidFill>
          </a:ln>
        </p:spPr>
        <p:txBody>
          <a:bodyPr vert="horz" wrap="square" lIns="91440" tIns="45720" rIns="91440" bIns="45720" rtlCol="0" anchor="ctr">
            <a:normAutofit/>
          </a:bodyPr>
          <a:lstStyle/>
          <a:p>
            <a:pPr algn="ctr"/>
            <a:r>
              <a:rPr lang="en-US" sz="6000" b="1" kern="1200" dirty="0">
                <a:solidFill>
                  <a:schemeClr val="bg1"/>
                </a:solidFill>
                <a:latin typeface="+mj-lt"/>
                <a:ea typeface="+mj-ea"/>
                <a:cs typeface="+mj-cs"/>
              </a:rPr>
              <a:t>The Penis</a:t>
            </a:r>
          </a:p>
        </p:txBody>
      </p:sp>
      <p:sp>
        <p:nvSpPr>
          <p:cNvPr id="4" name="Content Placeholder 2">
            <a:extLst>
              <a:ext uri="{FF2B5EF4-FFF2-40B4-BE49-F238E27FC236}">
                <a16:creationId xmlns:a16="http://schemas.microsoft.com/office/drawing/2014/main" id="{34576411-AF79-46F1-9D6C-2195150B0CA6}"/>
              </a:ext>
            </a:extLst>
          </p:cNvPr>
          <p:cNvSpPr txBox="1">
            <a:spLocks/>
          </p:cNvSpPr>
          <p:nvPr/>
        </p:nvSpPr>
        <p:spPr>
          <a:xfrm>
            <a:off x="141514" y="2503714"/>
            <a:ext cx="4267200" cy="4003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r>
              <a:rPr lang="en-US" sz="1800" dirty="0">
                <a:solidFill>
                  <a:schemeClr val="bg1"/>
                </a:solidFill>
              </a:rPr>
              <a:t>The penis functions as both a reproductive organ and an excretory organ. </a:t>
            </a:r>
          </a:p>
          <a:p>
            <a:pPr lvl="1"/>
            <a:r>
              <a:rPr lang="en-US" sz="2800" b="1" dirty="0">
                <a:solidFill>
                  <a:schemeClr val="bg1"/>
                </a:solidFill>
              </a:rPr>
              <a:t>As a reproductive organ, </a:t>
            </a:r>
            <a:r>
              <a:rPr lang="en-US" sz="1800" dirty="0">
                <a:solidFill>
                  <a:schemeClr val="bg1"/>
                </a:solidFill>
              </a:rPr>
              <a:t>the penis becomes erect during sexual intercourse in order to deliver semen more effectively into the vagina. </a:t>
            </a:r>
          </a:p>
          <a:p>
            <a:pPr lvl="1"/>
            <a:r>
              <a:rPr lang="en-US" b="1" dirty="0">
                <a:solidFill>
                  <a:schemeClr val="bg1"/>
                </a:solidFill>
              </a:rPr>
              <a:t>As an excretory organ, </a:t>
            </a:r>
            <a:r>
              <a:rPr lang="en-US" sz="1800" dirty="0">
                <a:solidFill>
                  <a:schemeClr val="bg1"/>
                </a:solidFill>
              </a:rPr>
              <a:t>semen travels through the urethra to the tip of the penis where it is ejaculated out of the body.</a:t>
            </a:r>
          </a:p>
        </p:txBody>
      </p:sp>
    </p:spTree>
    <p:extLst>
      <p:ext uri="{BB962C8B-B14F-4D97-AF65-F5344CB8AC3E}">
        <p14:creationId xmlns:p14="http://schemas.microsoft.com/office/powerpoint/2010/main" val="397214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725103" y="223686"/>
            <a:ext cx="4241099" cy="1325563"/>
          </a:xfrm>
        </p:spPr>
        <p:txBody>
          <a:bodyPr/>
          <a:lstStyle/>
          <a:p>
            <a:pPr algn="ctr"/>
            <a:r>
              <a:rPr lang="en-US" dirty="0">
                <a:latin typeface="AR CHRISTY" panose="02000000000000000000" pitchFamily="2" charset="0"/>
              </a:rPr>
              <a:t>Sperm Production</a:t>
            </a:r>
          </a:p>
        </p:txBody>
      </p:sp>
      <p:sp>
        <p:nvSpPr>
          <p:cNvPr id="7" name="Oval Callout 6"/>
          <p:cNvSpPr/>
          <p:nvPr>
            <p:custDataLst>
              <p:tags r:id="rId3"/>
            </p:custDataLst>
          </p:nvPr>
        </p:nvSpPr>
        <p:spPr>
          <a:xfrm>
            <a:off x="2824480" y="1535846"/>
            <a:ext cx="3251200" cy="1854286"/>
          </a:xfrm>
          <a:prstGeom prst="wedgeEllipseCallout">
            <a:avLst/>
          </a:prstGeom>
          <a:solidFill>
            <a:schemeClr val="dk1"/>
          </a:solidFill>
          <a:ln w="12700" cap="flat" cmpd="sng" algn="ctr">
            <a:solidFill>
              <a:schemeClr val="dk1">
                <a:shade val="50000"/>
              </a:schemeClr>
            </a:solid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I am in control.</a:t>
            </a:r>
          </a:p>
          <a:p>
            <a:pPr algn="ctr"/>
            <a:r>
              <a:rPr lang="en-US" b="1" dirty="0"/>
              <a:t>I am informed.</a:t>
            </a:r>
          </a:p>
          <a:p>
            <a:pPr algn="ctr"/>
            <a:r>
              <a:rPr lang="en-US" b="1" dirty="0"/>
              <a:t>I can make informed decisions. </a:t>
            </a:r>
          </a:p>
        </p:txBody>
      </p:sp>
      <p:sp>
        <p:nvSpPr>
          <p:cNvPr id="8" name="Rectangle 7"/>
          <p:cNvSpPr/>
          <p:nvPr>
            <p:custDataLst>
              <p:tags r:id="rId4"/>
            </p:custDataLst>
          </p:nvPr>
        </p:nvSpPr>
        <p:spPr>
          <a:xfrm>
            <a:off x="8138159" y="1559847"/>
            <a:ext cx="3454399" cy="1200329"/>
          </a:xfrm>
          <a:prstGeom prst="rect">
            <a:avLst/>
          </a:prstGeom>
        </p:spPr>
        <p:txBody>
          <a:bodyPr wrap="square">
            <a:spAutoFit/>
          </a:bodyPr>
          <a:lstStyle/>
          <a:p>
            <a:pPr algn="ctr"/>
            <a: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t>“</a:t>
            </a:r>
            <a:r>
              <a:rPr lang="en-US" sz="2400" i="1" dirty="0">
                <a:solidFill>
                  <a:srgbClr val="FF0000"/>
                </a:solidFill>
                <a:effectLst>
                  <a:outerShdw blurRad="38100" dist="38100" dir="2700000" algn="tl">
                    <a:srgbClr val="000000">
                      <a:alpha val="43137"/>
                    </a:srgbClr>
                  </a:outerShdw>
                </a:effectLst>
                <a:latin typeface="Arial Black" panose="020B0A04020102020204" pitchFamily="34" charset="0"/>
              </a:rPr>
              <a:t>How a Man Produces 1,500 Sperm a Second</a:t>
            </a:r>
            <a: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t>”</a:t>
            </a:r>
          </a:p>
        </p:txBody>
      </p:sp>
      <p:pic>
        <p:nvPicPr>
          <p:cNvPr id="3" name="Picture 2"/>
          <p:cNvPicPr>
            <a:picLocks noChangeAspect="1"/>
          </p:cNvPicPr>
          <p:nvPr/>
        </p:nvPicPr>
        <p:blipFill>
          <a:blip r:embed="rId9"/>
          <a:stretch>
            <a:fillRect/>
          </a:stretch>
        </p:blipFill>
        <p:spPr>
          <a:xfrm>
            <a:off x="319405" y="1535846"/>
            <a:ext cx="2505075" cy="4991100"/>
          </a:xfrm>
          <a:prstGeom prst="rect">
            <a:avLst/>
          </a:prstGeom>
        </p:spPr>
      </p:pic>
      <p:pic>
        <p:nvPicPr>
          <p:cNvPr id="4" name="Picture 3"/>
          <p:cNvPicPr>
            <a:picLocks noChangeAspect="1"/>
          </p:cNvPicPr>
          <p:nvPr/>
        </p:nvPicPr>
        <p:blipFill>
          <a:blip r:embed="rId10"/>
          <a:stretch>
            <a:fillRect/>
          </a:stretch>
        </p:blipFill>
        <p:spPr>
          <a:xfrm>
            <a:off x="494981" y="1112369"/>
            <a:ext cx="6833236" cy="5119136"/>
          </a:xfrm>
          <a:prstGeom prst="rect">
            <a:avLst/>
          </a:prstGeom>
        </p:spPr>
      </p:pic>
      <p:sp>
        <p:nvSpPr>
          <p:cNvPr id="5" name="Rectangle 4"/>
          <p:cNvSpPr/>
          <p:nvPr>
            <p:custDataLst>
              <p:tags r:id="rId5"/>
            </p:custDataLst>
          </p:nvPr>
        </p:nvSpPr>
        <p:spPr>
          <a:xfrm>
            <a:off x="1389782" y="303715"/>
            <a:ext cx="4685898" cy="369332"/>
          </a:xfrm>
          <a:prstGeom prst="rect">
            <a:avLst/>
          </a:prstGeom>
        </p:spPr>
        <p:txBody>
          <a:bodyPr wrap="none">
            <a:spAutoFit/>
          </a:bodyPr>
          <a:lstStyle/>
          <a:p>
            <a:r>
              <a:rPr lang="en-US" dirty="0">
                <a:effectLst>
                  <a:outerShdw blurRad="38100" dist="38100" dir="2700000" algn="tl">
                    <a:srgbClr val="000000">
                      <a:alpha val="43137"/>
                    </a:srgbClr>
                  </a:outerShdw>
                </a:effectLst>
                <a:latin typeface="AR ESSENCE" panose="02000000000000000000" pitchFamily="2" charset="0"/>
              </a:rPr>
              <a:t>PHOTOGRAPH BY MANFRED KAGE, PHOTO LIBRARY </a:t>
            </a:r>
            <a:endParaRPr lang="en-US" dirty="0"/>
          </a:p>
        </p:txBody>
      </p:sp>
      <p:sp>
        <p:nvSpPr>
          <p:cNvPr id="6" name="Rectangle 5"/>
          <p:cNvSpPr/>
          <p:nvPr>
            <p:custDataLst>
              <p:tags r:id="rId6"/>
            </p:custDataLst>
          </p:nvPr>
        </p:nvSpPr>
        <p:spPr>
          <a:xfrm>
            <a:off x="657541" y="6342280"/>
            <a:ext cx="11818939" cy="369332"/>
          </a:xfrm>
          <a:prstGeom prst="rect">
            <a:avLst/>
          </a:prstGeom>
        </p:spPr>
        <p:txBody>
          <a:bodyPr wrap="square">
            <a:spAutoFit/>
          </a:bodyPr>
          <a:lstStyle/>
          <a:p>
            <a:r>
              <a:rPr lang="en-US" dirty="0">
                <a:hlinkClick r:id="rId11"/>
              </a:rPr>
              <a:t>http://news.nationalgeographic.com/news/2010/03/100318-men-sperm-1500-stem-cells-second-male-birth-control/</a:t>
            </a:r>
            <a:r>
              <a:rPr lang="en-US" dirty="0"/>
              <a:t> </a:t>
            </a:r>
          </a:p>
        </p:txBody>
      </p:sp>
    </p:spTree>
    <p:custDataLst>
      <p:tags r:id="rId1"/>
    </p:custDataLst>
    <p:extLst>
      <p:ext uri="{BB962C8B-B14F-4D97-AF65-F5344CB8AC3E}">
        <p14:creationId xmlns:p14="http://schemas.microsoft.com/office/powerpoint/2010/main" val="1744269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p:cNvSpPr>
            <a:spLocks noGrp="1" noChangeArrowheads="1"/>
          </p:cNvSpPr>
          <p:nvPr>
            <p:ph type="body" idx="1"/>
          </p:nvPr>
        </p:nvSpPr>
        <p:spPr bwMode="auto">
          <a:xfrm>
            <a:off x="1905000" y="304800"/>
            <a:ext cx="8382000" cy="757130"/>
          </a:xfrm>
          <a:ln>
            <a:miter lim="800000"/>
            <a:headEnd/>
            <a:tailEnd/>
          </a:ln>
        </p:spPr>
        <p:txBody>
          <a:bodyPr vert="horz" wrap="square" lIns="91440" tIns="45720" rIns="91440" bIns="45720" numCol="1" rtlCol="0" anchor="t" anchorCtr="0" compatLnSpc="1">
            <a:prstTxWarp prst="textNoShape">
              <a:avLst/>
            </a:prstTxWarp>
            <a:spAutoFit/>
          </a:bodyPr>
          <a:lstStyle/>
          <a:p>
            <a:pPr>
              <a:buClr>
                <a:srgbClr val="339933"/>
              </a:buClr>
              <a:buFontTx/>
              <a:buNone/>
              <a:defRPr/>
            </a:pPr>
            <a:r>
              <a:rPr lang="en-US" sz="4800" dirty="0">
                <a:solidFill>
                  <a:srgbClr val="000099"/>
                </a:solidFill>
                <a:effectLst>
                  <a:outerShdw blurRad="38100" dist="38100" dir="2700000" algn="tl">
                    <a:srgbClr val="C0C0C0"/>
                  </a:outerShdw>
                </a:effectLst>
                <a:latin typeface="Arial" charset="0"/>
              </a:rPr>
              <a:t>Male Reproductive System</a:t>
            </a:r>
          </a:p>
        </p:txBody>
      </p:sp>
      <p:sp>
        <p:nvSpPr>
          <p:cNvPr id="7171" name="Rectangle 5"/>
          <p:cNvSpPr>
            <a:spLocks noChangeArrowheads="1"/>
          </p:cNvSpPr>
          <p:nvPr/>
        </p:nvSpPr>
        <p:spPr bwMode="auto">
          <a:xfrm>
            <a:off x="1524000" y="0"/>
            <a:ext cx="152400" cy="1295400"/>
          </a:xfrm>
          <a:prstGeom prst="rect">
            <a:avLst/>
          </a:prstGeom>
          <a:solidFill>
            <a:srgbClr val="009999"/>
          </a:solidFill>
          <a:ln w="25400">
            <a:solidFill>
              <a:srgbClr val="009999"/>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a:p>
        </p:txBody>
      </p:sp>
      <p:sp>
        <p:nvSpPr>
          <p:cNvPr id="7172" name="Line 6"/>
          <p:cNvSpPr>
            <a:spLocks noChangeShapeType="1"/>
          </p:cNvSpPr>
          <p:nvPr/>
        </p:nvSpPr>
        <p:spPr bwMode="auto">
          <a:xfrm>
            <a:off x="1676400" y="228600"/>
            <a:ext cx="891540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197" name="Picture 9" descr="male rep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447800"/>
            <a:ext cx="38766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2"/>
          <p:cNvSpPr txBox="1">
            <a:spLocks noChangeArrowheads="1"/>
          </p:cNvSpPr>
          <p:nvPr/>
        </p:nvSpPr>
        <p:spPr bwMode="auto">
          <a:xfrm>
            <a:off x="489857" y="1384300"/>
            <a:ext cx="6368143"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indent="-457200">
              <a:buClr>
                <a:srgbClr val="FF6600"/>
              </a:buClr>
              <a:buFont typeface="Symbol" panose="05050102010706020507" pitchFamily="18" charset="2"/>
              <a:buChar char="·"/>
            </a:pPr>
            <a:r>
              <a:rPr lang="en-US" altLang="en-US" dirty="0">
                <a:latin typeface="Arial" panose="020B0604020202020204" pitchFamily="34" charset="0"/>
              </a:rPr>
              <a:t>Testis – male gonad</a:t>
            </a:r>
          </a:p>
          <a:p>
            <a:pPr lvl="2" indent="-457200">
              <a:buClr>
                <a:srgbClr val="FF6600"/>
              </a:buClr>
              <a:buFont typeface="Symbol" panose="05050102010706020507" pitchFamily="18" charset="2"/>
              <a:buChar char="·"/>
            </a:pPr>
            <a:r>
              <a:rPr lang="en-US" altLang="en-US" sz="1800" dirty="0">
                <a:latin typeface="Arial" panose="020B0604020202020204" pitchFamily="34" charset="0"/>
              </a:rPr>
              <a:t>Makes sperm</a:t>
            </a:r>
          </a:p>
          <a:p>
            <a:pPr lvl="2" indent="-457200">
              <a:buClr>
                <a:srgbClr val="FF6600"/>
              </a:buClr>
              <a:buFont typeface="Symbol" panose="05050102010706020507" pitchFamily="18" charset="2"/>
              <a:buChar char="·"/>
            </a:pPr>
            <a:r>
              <a:rPr lang="en-US" altLang="en-US" sz="1800" dirty="0">
                <a:latin typeface="Arial" panose="020B0604020202020204" pitchFamily="34" charset="0"/>
              </a:rPr>
              <a:t>Secretes male hormone testosterone </a:t>
            </a:r>
          </a:p>
          <a:p>
            <a:pPr indent="-457200">
              <a:buClr>
                <a:srgbClr val="FF6600"/>
              </a:buClr>
              <a:buFont typeface="Symbol" panose="05050102010706020507" pitchFamily="18" charset="2"/>
              <a:buChar char="·"/>
            </a:pPr>
            <a:r>
              <a:rPr lang="en-US" altLang="en-US" dirty="0">
                <a:latin typeface="Arial" panose="020B0604020202020204" pitchFamily="34" charset="0"/>
              </a:rPr>
              <a:t>Epididymis</a:t>
            </a:r>
          </a:p>
          <a:p>
            <a:pPr lvl="2" indent="-457200">
              <a:buClr>
                <a:srgbClr val="FF6600"/>
              </a:buClr>
              <a:buFont typeface="Symbol" panose="05050102010706020507" pitchFamily="18" charset="2"/>
              <a:buChar char="·"/>
            </a:pPr>
            <a:r>
              <a:rPr lang="en-US" altLang="en-US" sz="1800" dirty="0">
                <a:latin typeface="Arial" panose="020B0604020202020204" pitchFamily="34" charset="0"/>
              </a:rPr>
              <a:t>Sperm go here to mature after being created in the testes</a:t>
            </a:r>
          </a:p>
          <a:p>
            <a:pPr indent="-457200">
              <a:buClr>
                <a:srgbClr val="FF6600"/>
              </a:buClr>
              <a:buFont typeface="Symbol" panose="05050102010706020507" pitchFamily="18" charset="2"/>
              <a:buChar char="·"/>
            </a:pPr>
            <a:r>
              <a:rPr lang="en-US" altLang="en-US" dirty="0">
                <a:latin typeface="Arial" panose="020B0604020202020204" pitchFamily="34" charset="0"/>
              </a:rPr>
              <a:t>Ductus (vas) deferens</a:t>
            </a:r>
          </a:p>
          <a:p>
            <a:pPr lvl="2" indent="-457200">
              <a:buClr>
                <a:srgbClr val="FF6600"/>
              </a:buClr>
              <a:buFont typeface="Symbol" panose="05050102010706020507" pitchFamily="18" charset="2"/>
              <a:buChar char="·"/>
            </a:pPr>
            <a:r>
              <a:rPr lang="en-US" altLang="en-US" sz="1800" dirty="0">
                <a:latin typeface="Arial" panose="020B0604020202020204" pitchFamily="34" charset="0"/>
              </a:rPr>
              <a:t>Tube connecting epididymis to the urethra</a:t>
            </a:r>
          </a:p>
          <a:p>
            <a:pPr indent="-457200">
              <a:buClr>
                <a:srgbClr val="FF6600"/>
              </a:buClr>
              <a:buFont typeface="Symbol" panose="05050102010706020507" pitchFamily="18" charset="2"/>
              <a:buChar char="·"/>
            </a:pPr>
            <a:r>
              <a:rPr lang="en-US" altLang="en-US" dirty="0">
                <a:latin typeface="Arial" panose="020B0604020202020204" pitchFamily="34" charset="0"/>
              </a:rPr>
              <a:t>Seminal vesicles, Prostate gland and Bulbourethral (Cowper’s) gland</a:t>
            </a:r>
          </a:p>
          <a:p>
            <a:pPr lvl="2" indent="-457200">
              <a:buClr>
                <a:srgbClr val="FF6600"/>
              </a:buClr>
              <a:buFont typeface="Symbol" panose="05050102010706020507" pitchFamily="18" charset="2"/>
              <a:buChar char="·"/>
            </a:pPr>
            <a:r>
              <a:rPr lang="en-US" altLang="en-US" sz="1800" dirty="0">
                <a:latin typeface="Arial" panose="020B0604020202020204" pitchFamily="34" charset="0"/>
              </a:rPr>
              <a:t>All create seminal fluid</a:t>
            </a:r>
          </a:p>
          <a:p>
            <a:pPr lvl="2" indent="-457200">
              <a:buClr>
                <a:srgbClr val="FF6600"/>
              </a:buClr>
              <a:buFont typeface="Symbol" panose="05050102010706020507" pitchFamily="18" charset="2"/>
              <a:buChar char="·"/>
            </a:pPr>
            <a:r>
              <a:rPr lang="en-US" altLang="en-US" sz="1800" dirty="0">
                <a:latin typeface="Arial" panose="020B0604020202020204" pitchFamily="34" charset="0"/>
              </a:rPr>
              <a:t>When sperm are combines with seminal fluid, it is called semen.</a:t>
            </a:r>
          </a:p>
          <a:p>
            <a:pPr indent="-457200">
              <a:buClr>
                <a:srgbClr val="FF6600"/>
              </a:buClr>
              <a:buFont typeface="Symbol" panose="05050102010706020507" pitchFamily="18" charset="2"/>
              <a:buChar char="·"/>
            </a:pPr>
            <a:r>
              <a:rPr lang="en-US" altLang="en-US" dirty="0">
                <a:latin typeface="Arial" panose="020B0604020202020204" pitchFamily="34" charset="0"/>
              </a:rPr>
              <a:t>Urethra</a:t>
            </a:r>
          </a:p>
          <a:p>
            <a:pPr lvl="2" indent="-457200">
              <a:buClr>
                <a:srgbClr val="FF6600"/>
              </a:buClr>
              <a:buFont typeface="Symbol" panose="05050102010706020507" pitchFamily="18" charset="2"/>
              <a:buChar char="·"/>
            </a:pPr>
            <a:r>
              <a:rPr lang="en-US" altLang="en-US" sz="1600" dirty="0">
                <a:latin typeface="Arial" panose="020B0604020202020204" pitchFamily="34" charset="0"/>
              </a:rPr>
              <a:t>Tube that carries both urine and semen in males (not at the same time)</a:t>
            </a:r>
          </a:p>
          <a:p>
            <a:pPr lvl="2" indent="-457200">
              <a:buClr>
                <a:srgbClr val="FF6600"/>
              </a:buClr>
              <a:buFont typeface="Symbol" panose="05050102010706020507" pitchFamily="18" charset="2"/>
              <a:buChar char="·"/>
            </a:pPr>
            <a:r>
              <a:rPr lang="en-US" altLang="en-US" sz="1600" dirty="0">
                <a:latin typeface="Arial" panose="020B0604020202020204" pitchFamily="34" charset="0"/>
              </a:rPr>
              <a:t>Allows urine and semen to leave the body</a:t>
            </a:r>
          </a:p>
          <a:p>
            <a:pPr lvl="2" indent="-457200">
              <a:buClr>
                <a:srgbClr val="FF6600"/>
              </a:buClr>
              <a:buFont typeface="Symbol" panose="05050102010706020507" pitchFamily="18" charset="2"/>
              <a:buChar char="·"/>
            </a:pPr>
            <a:endParaRPr lang="en-US" altLang="en-US" sz="1600" dirty="0"/>
          </a:p>
        </p:txBody>
      </p:sp>
    </p:spTree>
    <p:extLst>
      <p:ext uri="{BB962C8B-B14F-4D97-AF65-F5344CB8AC3E}">
        <p14:creationId xmlns:p14="http://schemas.microsoft.com/office/powerpoint/2010/main" val="2788105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ssolve">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198">
                                            <p:txEl>
                                              <p:pRg st="0" end="0"/>
                                            </p:txEl>
                                          </p:spTgt>
                                        </p:tgtEl>
                                        <p:attrNameLst>
                                          <p:attrName>style.visibility</p:attrName>
                                        </p:attrNameLst>
                                      </p:cBhvr>
                                      <p:to>
                                        <p:strVal val="visible"/>
                                      </p:to>
                                    </p:set>
                                    <p:anim calcmode="lin" valueType="num">
                                      <p:cBhvr additive="base">
                                        <p:cTn id="12" dur="5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8">
                                            <p:txEl>
                                              <p:pRg st="1" end="1"/>
                                            </p:txEl>
                                          </p:spTgt>
                                        </p:tgtEl>
                                        <p:attrNameLst>
                                          <p:attrName>style.visibility</p:attrName>
                                        </p:attrNameLst>
                                      </p:cBhvr>
                                      <p:to>
                                        <p:strVal val="visible"/>
                                      </p:to>
                                    </p:set>
                                    <p:anim calcmode="lin" valueType="num">
                                      <p:cBhvr additive="base">
                                        <p:cTn id="18" dur="500" fill="hold"/>
                                        <p:tgtEl>
                                          <p:spTgt spid="819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198">
                                            <p:txEl>
                                              <p:pRg st="2" end="2"/>
                                            </p:txEl>
                                          </p:spTgt>
                                        </p:tgtEl>
                                        <p:attrNameLst>
                                          <p:attrName>style.visibility</p:attrName>
                                        </p:attrNameLst>
                                      </p:cBhvr>
                                      <p:to>
                                        <p:strVal val="visible"/>
                                      </p:to>
                                    </p:set>
                                    <p:anim calcmode="lin" valueType="num">
                                      <p:cBhvr additive="base">
                                        <p:cTn id="24" dur="500" fill="hold"/>
                                        <p:tgtEl>
                                          <p:spTgt spid="819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1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198">
                                            <p:txEl>
                                              <p:pRg st="3" end="3"/>
                                            </p:txEl>
                                          </p:spTgt>
                                        </p:tgtEl>
                                        <p:attrNameLst>
                                          <p:attrName>style.visibility</p:attrName>
                                        </p:attrNameLst>
                                      </p:cBhvr>
                                      <p:to>
                                        <p:strVal val="visible"/>
                                      </p:to>
                                    </p:set>
                                    <p:anim calcmode="lin" valueType="num">
                                      <p:cBhvr additive="base">
                                        <p:cTn id="30" dur="500" fill="hold"/>
                                        <p:tgtEl>
                                          <p:spTgt spid="819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1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198">
                                            <p:txEl>
                                              <p:pRg st="4" end="4"/>
                                            </p:txEl>
                                          </p:spTgt>
                                        </p:tgtEl>
                                        <p:attrNameLst>
                                          <p:attrName>style.visibility</p:attrName>
                                        </p:attrNameLst>
                                      </p:cBhvr>
                                      <p:to>
                                        <p:strVal val="visible"/>
                                      </p:to>
                                    </p:set>
                                    <p:anim calcmode="lin" valueType="num">
                                      <p:cBhvr additive="base">
                                        <p:cTn id="36" dur="500" fill="hold"/>
                                        <p:tgtEl>
                                          <p:spTgt spid="819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1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8198">
                                            <p:txEl>
                                              <p:pRg st="5" end="5"/>
                                            </p:txEl>
                                          </p:spTgt>
                                        </p:tgtEl>
                                        <p:attrNameLst>
                                          <p:attrName>style.visibility</p:attrName>
                                        </p:attrNameLst>
                                      </p:cBhvr>
                                      <p:to>
                                        <p:strVal val="visible"/>
                                      </p:to>
                                    </p:set>
                                    <p:anim calcmode="lin" valueType="num">
                                      <p:cBhvr additive="base">
                                        <p:cTn id="42" dur="500" fill="hold"/>
                                        <p:tgtEl>
                                          <p:spTgt spid="819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8198">
                                            <p:txEl>
                                              <p:pRg st="6" end="6"/>
                                            </p:txEl>
                                          </p:spTgt>
                                        </p:tgtEl>
                                        <p:attrNameLst>
                                          <p:attrName>style.visibility</p:attrName>
                                        </p:attrNameLst>
                                      </p:cBhvr>
                                      <p:to>
                                        <p:strVal val="visible"/>
                                      </p:to>
                                    </p:set>
                                    <p:anim calcmode="lin" valueType="num">
                                      <p:cBhvr additive="base">
                                        <p:cTn id="48" dur="500" fill="hold"/>
                                        <p:tgtEl>
                                          <p:spTgt spid="819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19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8198">
                                            <p:txEl>
                                              <p:pRg st="7" end="7"/>
                                            </p:txEl>
                                          </p:spTgt>
                                        </p:tgtEl>
                                        <p:attrNameLst>
                                          <p:attrName>style.visibility</p:attrName>
                                        </p:attrNameLst>
                                      </p:cBhvr>
                                      <p:to>
                                        <p:strVal val="visible"/>
                                      </p:to>
                                    </p:set>
                                    <p:anim calcmode="lin" valueType="num">
                                      <p:cBhvr additive="base">
                                        <p:cTn id="54" dur="500" fill="hold"/>
                                        <p:tgtEl>
                                          <p:spTgt spid="8198">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19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8198">
                                            <p:txEl>
                                              <p:pRg st="8" end="8"/>
                                            </p:txEl>
                                          </p:spTgt>
                                        </p:tgtEl>
                                        <p:attrNameLst>
                                          <p:attrName>style.visibility</p:attrName>
                                        </p:attrNameLst>
                                      </p:cBhvr>
                                      <p:to>
                                        <p:strVal val="visible"/>
                                      </p:to>
                                    </p:set>
                                    <p:anim calcmode="lin" valueType="num">
                                      <p:cBhvr additive="base">
                                        <p:cTn id="60" dur="500" fill="hold"/>
                                        <p:tgtEl>
                                          <p:spTgt spid="8198">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819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8198">
                                            <p:txEl>
                                              <p:pRg st="9" end="9"/>
                                            </p:txEl>
                                          </p:spTgt>
                                        </p:tgtEl>
                                        <p:attrNameLst>
                                          <p:attrName>style.visibility</p:attrName>
                                        </p:attrNameLst>
                                      </p:cBhvr>
                                      <p:to>
                                        <p:strVal val="visible"/>
                                      </p:to>
                                    </p:set>
                                    <p:anim calcmode="lin" valueType="num">
                                      <p:cBhvr additive="base">
                                        <p:cTn id="66" dur="500" fill="hold"/>
                                        <p:tgtEl>
                                          <p:spTgt spid="8198">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819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8198">
                                            <p:txEl>
                                              <p:pRg st="10" end="10"/>
                                            </p:txEl>
                                          </p:spTgt>
                                        </p:tgtEl>
                                        <p:attrNameLst>
                                          <p:attrName>style.visibility</p:attrName>
                                        </p:attrNameLst>
                                      </p:cBhvr>
                                      <p:to>
                                        <p:strVal val="visible"/>
                                      </p:to>
                                    </p:set>
                                    <p:anim calcmode="lin" valueType="num">
                                      <p:cBhvr additive="base">
                                        <p:cTn id="72" dur="500" fill="hold"/>
                                        <p:tgtEl>
                                          <p:spTgt spid="8198">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819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8198">
                                            <p:txEl>
                                              <p:pRg st="11" end="11"/>
                                            </p:txEl>
                                          </p:spTgt>
                                        </p:tgtEl>
                                        <p:attrNameLst>
                                          <p:attrName>style.visibility</p:attrName>
                                        </p:attrNameLst>
                                      </p:cBhvr>
                                      <p:to>
                                        <p:strVal val="visible"/>
                                      </p:to>
                                    </p:set>
                                    <p:anim calcmode="lin" valueType="num">
                                      <p:cBhvr additive="base">
                                        <p:cTn id="78" dur="500" fill="hold"/>
                                        <p:tgtEl>
                                          <p:spTgt spid="8198">
                                            <p:txEl>
                                              <p:pRg st="11" end="11"/>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819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8198">
                                            <p:txEl>
                                              <p:pRg st="12" end="12"/>
                                            </p:txEl>
                                          </p:spTgt>
                                        </p:tgtEl>
                                        <p:attrNameLst>
                                          <p:attrName>style.visibility</p:attrName>
                                        </p:attrNameLst>
                                      </p:cBhvr>
                                      <p:to>
                                        <p:strVal val="visible"/>
                                      </p:to>
                                    </p:set>
                                    <p:anim calcmode="lin" valueType="num">
                                      <p:cBhvr additive="base">
                                        <p:cTn id="84" dur="500" fill="hold"/>
                                        <p:tgtEl>
                                          <p:spTgt spid="8198">
                                            <p:txEl>
                                              <p:pRg st="12" end="12"/>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819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8" name="Rectangle 2"/>
          <p:cNvSpPr>
            <a:spLocks noGrp="1" noChangeArrowheads="1"/>
          </p:cNvSpPr>
          <p:nvPr>
            <p:ph type="body" idx="1"/>
          </p:nvPr>
        </p:nvSpPr>
        <p:spPr bwMode="auto">
          <a:xfrm>
            <a:off x="1905000" y="304800"/>
            <a:ext cx="8382000" cy="1255728"/>
          </a:xfrm>
          <a:ln>
            <a:miter lim="800000"/>
            <a:headEnd/>
            <a:tailEnd/>
          </a:ln>
        </p:spPr>
        <p:txBody>
          <a:bodyPr vert="horz" wrap="square" lIns="91440" tIns="45720" rIns="91440" bIns="45720" numCol="1" rtlCol="0" anchor="t" anchorCtr="0" compatLnSpc="1">
            <a:prstTxWarp prst="textNoShape">
              <a:avLst/>
            </a:prstTxWarp>
            <a:spAutoFit/>
          </a:bodyPr>
          <a:lstStyle/>
          <a:p>
            <a:pPr>
              <a:buClr>
                <a:srgbClr val="339933"/>
              </a:buClr>
              <a:buFontTx/>
              <a:buNone/>
              <a:defRPr/>
            </a:pPr>
            <a:r>
              <a:rPr lang="en-US" sz="4400" b="1" dirty="0">
                <a:solidFill>
                  <a:srgbClr val="000099"/>
                </a:solidFill>
                <a:effectLst>
                  <a:outerShdw blurRad="38100" dist="38100" dir="2700000" algn="tl">
                    <a:srgbClr val="C0C0C0"/>
                  </a:outerShdw>
                </a:effectLst>
                <a:latin typeface="Arial" charset="0"/>
              </a:rPr>
              <a:t>Semen</a:t>
            </a:r>
            <a:r>
              <a:rPr lang="en-US" sz="4000" dirty="0">
                <a:solidFill>
                  <a:srgbClr val="000099"/>
                </a:solidFill>
                <a:effectLst>
                  <a:outerShdw blurRad="38100" dist="38100" dir="2700000" algn="tl">
                    <a:srgbClr val="C0C0C0"/>
                  </a:outerShdw>
                </a:effectLst>
                <a:latin typeface="Arial" charset="0"/>
              </a:rPr>
              <a:t> – designed to survive the   female reproductive tract</a:t>
            </a:r>
          </a:p>
        </p:txBody>
      </p:sp>
      <p:sp>
        <p:nvSpPr>
          <p:cNvPr id="8195" name="Rectangle 5"/>
          <p:cNvSpPr>
            <a:spLocks noChangeArrowheads="1"/>
          </p:cNvSpPr>
          <p:nvPr/>
        </p:nvSpPr>
        <p:spPr bwMode="auto">
          <a:xfrm>
            <a:off x="1524000" y="0"/>
            <a:ext cx="152400" cy="1295400"/>
          </a:xfrm>
          <a:prstGeom prst="rect">
            <a:avLst/>
          </a:prstGeom>
          <a:solidFill>
            <a:srgbClr val="009999"/>
          </a:solidFill>
          <a:ln w="25400">
            <a:solidFill>
              <a:srgbClr val="009999"/>
            </a:solidFill>
            <a:miter lim="800000"/>
            <a:headEnd/>
            <a:tailEnd/>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a:p>
        </p:txBody>
      </p:sp>
      <p:sp>
        <p:nvSpPr>
          <p:cNvPr id="8196" name="Line 6"/>
          <p:cNvSpPr>
            <a:spLocks noChangeShapeType="1"/>
          </p:cNvSpPr>
          <p:nvPr/>
        </p:nvSpPr>
        <p:spPr bwMode="auto">
          <a:xfrm>
            <a:off x="1676400" y="228600"/>
            <a:ext cx="891540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3463" name="Text Box 7"/>
          <p:cNvSpPr txBox="1">
            <a:spLocks noChangeArrowheads="1"/>
          </p:cNvSpPr>
          <p:nvPr/>
        </p:nvSpPr>
        <p:spPr bwMode="auto">
          <a:xfrm>
            <a:off x="366781" y="1724186"/>
            <a:ext cx="8245475" cy="482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Symbol" panose="05050102010706020507" pitchFamily="18" charset="2"/>
              <a:buChar char="·"/>
            </a:pPr>
            <a:r>
              <a:rPr lang="en-US" altLang="en-US" sz="3400" dirty="0">
                <a:latin typeface="Arial" panose="020B0604020202020204" pitchFamily="34" charset="0"/>
              </a:rPr>
              <a:t>Semen is a mixture of </a:t>
            </a:r>
            <a:r>
              <a:rPr lang="en-US" altLang="en-US" sz="3400" b="1" dirty="0">
                <a:latin typeface="Arial" panose="020B0604020202020204" pitchFamily="34" charset="0"/>
              </a:rPr>
              <a:t>sperm</a:t>
            </a:r>
            <a:r>
              <a:rPr lang="en-US" altLang="en-US" sz="3400" dirty="0">
                <a:latin typeface="Arial" panose="020B0604020202020204" pitchFamily="34" charset="0"/>
              </a:rPr>
              <a:t> and </a:t>
            </a:r>
            <a:r>
              <a:rPr lang="en-US" altLang="en-US" sz="3400" b="1" dirty="0">
                <a:latin typeface="Arial" panose="020B0604020202020204" pitchFamily="34" charset="0"/>
              </a:rPr>
              <a:t>seminal fluid (</a:t>
            </a:r>
            <a:r>
              <a:rPr lang="en-US" altLang="en-US" sz="3400" dirty="0">
                <a:latin typeface="Arial" panose="020B0604020202020204" pitchFamily="34" charset="0"/>
              </a:rPr>
              <a:t>accessory gland secretions)</a:t>
            </a:r>
          </a:p>
          <a:p>
            <a:pPr eaLnBrk="1" hangingPunct="1">
              <a:lnSpc>
                <a:spcPct val="80000"/>
              </a:lnSpc>
              <a:spcAft>
                <a:spcPct val="50000"/>
              </a:spcAft>
              <a:buClr>
                <a:srgbClr val="FF6600"/>
              </a:buClr>
              <a:buFont typeface="Symbol" panose="05050102010706020507" pitchFamily="18" charset="2"/>
              <a:buChar char="·"/>
            </a:pPr>
            <a:r>
              <a:rPr lang="en-US" altLang="en-US" sz="3400" dirty="0">
                <a:latin typeface="Arial" panose="020B0604020202020204" pitchFamily="34" charset="0"/>
              </a:rPr>
              <a:t>Advantages of additive secretions:</a:t>
            </a:r>
          </a:p>
          <a:p>
            <a:pPr lvl="2">
              <a:lnSpc>
                <a:spcPct val="80000"/>
              </a:lnSpc>
              <a:spcAft>
                <a:spcPct val="50000"/>
              </a:spcAft>
              <a:buClr>
                <a:srgbClr val="FF6600"/>
              </a:buClr>
              <a:buFont typeface="Symbol" panose="05050102010706020507" pitchFamily="18" charset="2"/>
              <a:buChar char="·"/>
            </a:pPr>
            <a:r>
              <a:rPr lang="en-US" altLang="en-US" sz="2800" dirty="0">
                <a:latin typeface="Arial" panose="020B0604020202020204" pitchFamily="34" charset="0"/>
              </a:rPr>
              <a:t>Fructose provides energy for sperm cells</a:t>
            </a:r>
          </a:p>
          <a:p>
            <a:pPr lvl="2">
              <a:lnSpc>
                <a:spcPct val="80000"/>
              </a:lnSpc>
              <a:spcAft>
                <a:spcPct val="50000"/>
              </a:spcAft>
              <a:buClr>
                <a:srgbClr val="FF6600"/>
              </a:buClr>
              <a:buFont typeface="Symbol" panose="05050102010706020507" pitchFamily="18" charset="2"/>
              <a:buChar char="·"/>
            </a:pPr>
            <a:r>
              <a:rPr lang="en-US" altLang="en-US" sz="2800" dirty="0">
                <a:latin typeface="Arial" panose="020B0604020202020204" pitchFamily="34" charset="0"/>
              </a:rPr>
              <a:t>Alkalinity of semen helps neutralize the acidic environment of vagina</a:t>
            </a:r>
          </a:p>
          <a:p>
            <a:pPr lvl="2">
              <a:lnSpc>
                <a:spcPct val="80000"/>
              </a:lnSpc>
              <a:spcAft>
                <a:spcPct val="50000"/>
              </a:spcAft>
              <a:buClr>
                <a:srgbClr val="FF6600"/>
              </a:buClr>
              <a:buFont typeface="Symbol" panose="05050102010706020507" pitchFamily="18" charset="2"/>
              <a:buChar char="·"/>
            </a:pPr>
            <a:r>
              <a:rPr lang="en-US" altLang="en-US" sz="2800" dirty="0">
                <a:latin typeface="Arial" panose="020B0604020202020204" pitchFamily="34" charset="0"/>
              </a:rPr>
              <a:t>Semen inhibits bacterial growth</a:t>
            </a:r>
          </a:p>
          <a:p>
            <a:pPr lvl="2">
              <a:lnSpc>
                <a:spcPct val="80000"/>
              </a:lnSpc>
              <a:spcAft>
                <a:spcPct val="50000"/>
              </a:spcAft>
              <a:buClr>
                <a:srgbClr val="FF6600"/>
              </a:buClr>
              <a:buFont typeface="Symbol" panose="05050102010706020507" pitchFamily="18" charset="2"/>
              <a:buChar char="·"/>
            </a:pPr>
            <a:r>
              <a:rPr lang="en-US" altLang="en-US" sz="2800" dirty="0">
                <a:latin typeface="Arial" panose="020B0604020202020204" pitchFamily="34" charset="0"/>
              </a:rPr>
              <a:t>Enhances sperm motility</a:t>
            </a:r>
          </a:p>
        </p:txBody>
      </p:sp>
      <p:pic>
        <p:nvPicPr>
          <p:cNvPr id="3" name="Picture 2">
            <a:extLst>
              <a:ext uri="{FF2B5EF4-FFF2-40B4-BE49-F238E27FC236}">
                <a16:creationId xmlns:a16="http://schemas.microsoft.com/office/drawing/2014/main" id="{9070A1F7-1AFC-4637-A399-91A8997BC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408" y="1560528"/>
            <a:ext cx="4649017" cy="4402385"/>
          </a:xfrm>
          <a:prstGeom prst="rect">
            <a:avLst/>
          </a:prstGeom>
        </p:spPr>
      </p:pic>
    </p:spTree>
    <p:extLst>
      <p:ext uri="{BB962C8B-B14F-4D97-AF65-F5344CB8AC3E}">
        <p14:creationId xmlns:p14="http://schemas.microsoft.com/office/powerpoint/2010/main" val="353708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3458">
                                            <p:txEl>
                                              <p:pRg st="0" end="0"/>
                                            </p:txEl>
                                          </p:spTgt>
                                        </p:tgtEl>
                                        <p:attrNameLst>
                                          <p:attrName>style.visibility</p:attrName>
                                        </p:attrNameLst>
                                      </p:cBhvr>
                                      <p:to>
                                        <p:strVal val="visible"/>
                                      </p:to>
                                    </p:set>
                                    <p:animEffect transition="in" filter="dissolve">
                                      <p:cBhvr>
                                        <p:cTn id="7" dur="500"/>
                                        <p:tgtEl>
                                          <p:spTgt spid="403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3463">
                                            <p:txEl>
                                              <p:pRg st="0" end="0"/>
                                            </p:txEl>
                                          </p:spTgt>
                                        </p:tgtEl>
                                        <p:attrNameLst>
                                          <p:attrName>style.visibility</p:attrName>
                                        </p:attrNameLst>
                                      </p:cBhvr>
                                      <p:to>
                                        <p:strVal val="visible"/>
                                      </p:to>
                                    </p:set>
                                    <p:anim calcmode="lin" valueType="num">
                                      <p:cBhvr additive="base">
                                        <p:cTn id="12" dur="500" fill="hold"/>
                                        <p:tgtEl>
                                          <p:spTgt spid="40346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34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03463">
                                            <p:txEl>
                                              <p:pRg st="1" end="1"/>
                                            </p:txEl>
                                          </p:spTgt>
                                        </p:tgtEl>
                                        <p:attrNameLst>
                                          <p:attrName>style.visibility</p:attrName>
                                        </p:attrNameLst>
                                      </p:cBhvr>
                                      <p:to>
                                        <p:strVal val="visible"/>
                                      </p:to>
                                    </p:set>
                                    <p:anim calcmode="lin" valueType="num">
                                      <p:cBhvr additive="base">
                                        <p:cTn id="18" dur="500" fill="hold"/>
                                        <p:tgtEl>
                                          <p:spTgt spid="40346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034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03463">
                                            <p:txEl>
                                              <p:pRg st="2" end="2"/>
                                            </p:txEl>
                                          </p:spTgt>
                                        </p:tgtEl>
                                        <p:attrNameLst>
                                          <p:attrName>style.visibility</p:attrName>
                                        </p:attrNameLst>
                                      </p:cBhvr>
                                      <p:to>
                                        <p:strVal val="visible"/>
                                      </p:to>
                                    </p:set>
                                    <p:anim calcmode="lin" valueType="num">
                                      <p:cBhvr additive="base">
                                        <p:cTn id="24" dur="500" fill="hold"/>
                                        <p:tgtEl>
                                          <p:spTgt spid="40346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034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403463">
                                            <p:txEl>
                                              <p:pRg st="3" end="3"/>
                                            </p:txEl>
                                          </p:spTgt>
                                        </p:tgtEl>
                                        <p:attrNameLst>
                                          <p:attrName>style.visibility</p:attrName>
                                        </p:attrNameLst>
                                      </p:cBhvr>
                                      <p:to>
                                        <p:strVal val="visible"/>
                                      </p:to>
                                    </p:set>
                                    <p:anim calcmode="lin" valueType="num">
                                      <p:cBhvr additive="base">
                                        <p:cTn id="30" dur="500" fill="hold"/>
                                        <p:tgtEl>
                                          <p:spTgt spid="40346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034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403463">
                                            <p:txEl>
                                              <p:pRg st="4" end="4"/>
                                            </p:txEl>
                                          </p:spTgt>
                                        </p:tgtEl>
                                        <p:attrNameLst>
                                          <p:attrName>style.visibility</p:attrName>
                                        </p:attrNameLst>
                                      </p:cBhvr>
                                      <p:to>
                                        <p:strVal val="visible"/>
                                      </p:to>
                                    </p:set>
                                    <p:anim calcmode="lin" valueType="num">
                                      <p:cBhvr additive="base">
                                        <p:cTn id="36" dur="500" fill="hold"/>
                                        <p:tgtEl>
                                          <p:spTgt spid="40346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034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403463">
                                            <p:txEl>
                                              <p:pRg st="5" end="5"/>
                                            </p:txEl>
                                          </p:spTgt>
                                        </p:tgtEl>
                                        <p:attrNameLst>
                                          <p:attrName>style.visibility</p:attrName>
                                        </p:attrNameLst>
                                      </p:cBhvr>
                                      <p:to>
                                        <p:strVal val="visible"/>
                                      </p:to>
                                    </p:set>
                                    <p:anim calcmode="lin" valueType="num">
                                      <p:cBhvr additive="base">
                                        <p:cTn id="42" dur="500" fill="hold"/>
                                        <p:tgtEl>
                                          <p:spTgt spid="40346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034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build="p" autoUpdateAnimBg="0" advAuto="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table, indoor&#10;&#10;Description generated with high confidence">
            <a:extLst>
              <a:ext uri="{FF2B5EF4-FFF2-40B4-BE49-F238E27FC236}">
                <a16:creationId xmlns:a16="http://schemas.microsoft.com/office/drawing/2014/main" id="{2DDED08C-3AA4-4071-BCE8-FCCEFFCAD7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3656444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83030" y="182245"/>
            <a:ext cx="11789228" cy="441699"/>
          </a:xfrm>
        </p:spPr>
        <p:txBody>
          <a:bodyPr>
            <a:no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The Sperm’s Journey Through the Male Reproductive Anatomy</a:t>
            </a:r>
          </a:p>
        </p:txBody>
      </p:sp>
      <p:pic>
        <p:nvPicPr>
          <p:cNvPr id="5" name="Online Media 4">
            <a:hlinkClick r:id="" action="ppaction://media"/>
            <a:extLst>
              <a:ext uri="{FF2B5EF4-FFF2-40B4-BE49-F238E27FC236}">
                <a16:creationId xmlns:a16="http://schemas.microsoft.com/office/drawing/2014/main" id="{A083E661-52A4-4382-BA23-A026C8AF5793}"/>
              </a:ext>
            </a:extLst>
          </p:cNvPr>
          <p:cNvPicPr>
            <a:picLocks noGrp="1" noRot="1" noChangeAspect="1"/>
          </p:cNvPicPr>
          <p:nvPr>
            <p:ph idx="1"/>
            <a:videoFile r:link="rId3"/>
          </p:nvPr>
        </p:nvPicPr>
        <p:blipFill>
          <a:blip r:embed="rId6"/>
          <a:stretch>
            <a:fillRect/>
          </a:stretch>
        </p:blipFill>
        <p:spPr>
          <a:xfrm>
            <a:off x="765628" y="813798"/>
            <a:ext cx="10421257" cy="5861957"/>
          </a:xfrm>
          <a:prstGeom prst="rect">
            <a:avLst/>
          </a:prstGeom>
        </p:spPr>
      </p:pic>
    </p:spTree>
    <p:custDataLst>
      <p:tags r:id="rId1"/>
    </p:custDataLst>
    <p:extLst>
      <p:ext uri="{BB962C8B-B14F-4D97-AF65-F5344CB8AC3E}">
        <p14:creationId xmlns:p14="http://schemas.microsoft.com/office/powerpoint/2010/main" val="3698461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picture containing indoor&#10;&#10;Description generated with high confidence">
            <a:extLst>
              <a:ext uri="{FF2B5EF4-FFF2-40B4-BE49-F238E27FC236}">
                <a16:creationId xmlns:a16="http://schemas.microsoft.com/office/drawing/2014/main" id="{B230470E-C1C4-48E8-B83B-413A781FCD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74084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logo&#10;&#10;Description generated with high confidence">
            <a:extLst>
              <a:ext uri="{FF2B5EF4-FFF2-40B4-BE49-F238E27FC236}">
                <a16:creationId xmlns:a16="http://schemas.microsoft.com/office/drawing/2014/main" id="{A1F8DBBD-89E2-44E5-B1E8-1C43947B12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 r="1" b="9148"/>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756000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3" descr="A close up of a logo&#10;&#10;Description generated with high confidence">
            <a:extLst>
              <a:ext uri="{FF2B5EF4-FFF2-40B4-BE49-F238E27FC236}">
                <a16:creationId xmlns:a16="http://schemas.microsoft.com/office/drawing/2014/main" id="{AF1C0BBC-121B-464C-9B63-D653E6E2AD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819182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C605603B-A964-41F2-83A9-BDE2968387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1226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BED3CF78-E7FE-41EB-BA13-CE0B707CCC6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4551986" y="533400"/>
            <a:ext cx="6116014" cy="5791200"/>
          </a:xfrm>
          <a:prstGeom prst="rect">
            <a:avLst/>
          </a:prstGeom>
        </p:spPr>
      </p:pic>
      <p:sp>
        <p:nvSpPr>
          <p:cNvPr id="2" name="Title 1">
            <a:extLst>
              <a:ext uri="{FF2B5EF4-FFF2-40B4-BE49-F238E27FC236}">
                <a16:creationId xmlns:a16="http://schemas.microsoft.com/office/drawing/2014/main" id="{BFAB8ECE-06D7-4E6E-B3EE-C734811D62F9}"/>
              </a:ext>
            </a:extLst>
          </p:cNvPr>
          <p:cNvSpPr>
            <a:spLocks noGrp="1"/>
          </p:cNvSpPr>
          <p:nvPr>
            <p:ph type="title"/>
          </p:nvPr>
        </p:nvSpPr>
        <p:spPr/>
        <p:txBody>
          <a:bodyPr/>
          <a:lstStyle/>
          <a:p>
            <a:r>
              <a:rPr lang="en-US" b="1" i="0" dirty="0">
                <a:solidFill>
                  <a:srgbClr val="666666"/>
                </a:solidFill>
                <a:effectLst/>
                <a:latin typeface="Lilly"/>
              </a:rPr>
              <a:t>THE LENS</a:t>
            </a:r>
            <a:br>
              <a:rPr lang="en-US" b="0" i="0" dirty="0">
                <a:solidFill>
                  <a:srgbClr val="666666"/>
                </a:solidFill>
                <a:effectLst/>
                <a:latin typeface="Lilly"/>
              </a:rPr>
            </a:br>
            <a:endParaRPr lang="en-US" dirty="0"/>
          </a:p>
        </p:txBody>
      </p:sp>
      <p:sp>
        <p:nvSpPr>
          <p:cNvPr id="3" name="Rectangle 2">
            <a:extLst>
              <a:ext uri="{FF2B5EF4-FFF2-40B4-BE49-F238E27FC236}">
                <a16:creationId xmlns:a16="http://schemas.microsoft.com/office/drawing/2014/main" id="{7199BA28-0F89-4E3D-895C-90033B3DCA37}"/>
              </a:ext>
            </a:extLst>
          </p:cNvPr>
          <p:cNvSpPr/>
          <p:nvPr/>
        </p:nvSpPr>
        <p:spPr>
          <a:xfrm>
            <a:off x="1809754" y="428179"/>
            <a:ext cx="2913681" cy="6001643"/>
          </a:xfrm>
          <a:prstGeom prst="rect">
            <a:avLst/>
          </a:prstGeom>
        </p:spPr>
        <p:txBody>
          <a:bodyPr wrap="square">
            <a:spAutoFit/>
          </a:bodyPr>
          <a:lstStyle/>
          <a:p>
            <a:pPr fontAlgn="base">
              <a:spcBef>
                <a:spcPct val="0"/>
              </a:spcBef>
              <a:spcAft>
                <a:spcPct val="0"/>
              </a:spcAft>
            </a:pPr>
            <a:r>
              <a:rPr lang="en-US" sz="3200" b="1" i="1" dirty="0">
                <a:solidFill>
                  <a:srgbClr val="666666"/>
                </a:solidFill>
                <a:latin typeface="Lilly"/>
              </a:rPr>
              <a:t>Less Convex Lens = </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Muscles of the Ciliary Body are </a:t>
            </a:r>
            <a:r>
              <a:rPr lang="en-US" sz="3200" b="1" i="1" dirty="0">
                <a:solidFill>
                  <a:srgbClr val="C00000"/>
                </a:solidFill>
                <a:latin typeface="Lilly"/>
              </a:rPr>
              <a:t>RELAXED. </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Able to see </a:t>
            </a:r>
            <a:r>
              <a:rPr lang="en-US" sz="3200" b="1" i="1" dirty="0">
                <a:solidFill>
                  <a:srgbClr val="C00000"/>
                </a:solidFill>
                <a:latin typeface="Lilly"/>
              </a:rPr>
              <a:t>DISTANT</a:t>
            </a:r>
            <a:r>
              <a:rPr lang="en-US" sz="3200" b="1" i="1" dirty="0">
                <a:solidFill>
                  <a:srgbClr val="666666"/>
                </a:solidFill>
                <a:latin typeface="Lilly"/>
              </a:rPr>
              <a:t> objects.</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Light rays are bent </a:t>
            </a:r>
            <a:r>
              <a:rPr lang="en-US" sz="3200" b="1" i="1" dirty="0">
                <a:solidFill>
                  <a:srgbClr val="C00000"/>
                </a:solidFill>
                <a:latin typeface="Lilly"/>
              </a:rPr>
              <a:t>LESS </a:t>
            </a:r>
            <a:r>
              <a:rPr lang="en-US" sz="3200" b="1" i="1" dirty="0">
                <a:solidFill>
                  <a:srgbClr val="666666"/>
                </a:solidFill>
                <a:latin typeface="Lilly"/>
              </a:rPr>
              <a:t>by the lens. </a:t>
            </a:r>
            <a:endParaRPr lang="en-US" sz="3200" dirty="0">
              <a:solidFill>
                <a:srgbClr val="666666"/>
              </a:solidFill>
              <a:latin typeface="Lilly"/>
            </a:endParaRPr>
          </a:p>
        </p:txBody>
      </p:sp>
    </p:spTree>
    <p:extLst>
      <p:ext uri="{BB962C8B-B14F-4D97-AF65-F5344CB8AC3E}">
        <p14:creationId xmlns:p14="http://schemas.microsoft.com/office/powerpoint/2010/main" val="22735066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65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close up of a logo&#10;&#10;Description generated with high confidence">
            <a:extLst>
              <a:ext uri="{FF2B5EF4-FFF2-40B4-BE49-F238E27FC236}">
                <a16:creationId xmlns:a16="http://schemas.microsoft.com/office/drawing/2014/main" id="{D6C465D1-3F2D-4A38-B74F-EFC6672D6F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85492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8199E3AA-1347-4193-950D-228D94A899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30464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727" y="324466"/>
            <a:ext cx="2937549" cy="762654"/>
          </a:xfrm>
        </p:spPr>
        <p:txBody>
          <a:bodyPr>
            <a:normAutofit/>
          </a:bodyPr>
          <a:lstStyle/>
          <a:p>
            <a:r>
              <a:rPr lang="en-US" b="1" dirty="0"/>
              <a:t>The Ovary</a:t>
            </a:r>
          </a:p>
        </p:txBody>
      </p:sp>
      <p:sp>
        <p:nvSpPr>
          <p:cNvPr id="3" name="Content Placeholder 2"/>
          <p:cNvSpPr>
            <a:spLocks noGrp="1"/>
          </p:cNvSpPr>
          <p:nvPr>
            <p:ph idx="1"/>
          </p:nvPr>
        </p:nvSpPr>
        <p:spPr>
          <a:xfrm>
            <a:off x="506531" y="277261"/>
            <a:ext cx="3651466" cy="1167091"/>
          </a:xfrm>
        </p:spPr>
        <p:txBody>
          <a:bodyPr>
            <a:noAutofit/>
          </a:bodyPr>
          <a:lstStyle/>
          <a:p>
            <a:r>
              <a:rPr lang="en-US" dirty="0">
                <a:latin typeface="Cooper Black" panose="0208090404030B020404" pitchFamily="18" charset="0"/>
              </a:rPr>
              <a:t>Women are born with as many immature eggs (oocytes) as they will ever have in their lifetime. </a:t>
            </a:r>
          </a:p>
          <a:p>
            <a:endParaRPr lang="en-US" dirty="0">
              <a:latin typeface="Cooper Black" panose="0208090404030B020404" pitchFamily="18" charset="0"/>
            </a:endParaRPr>
          </a:p>
          <a:p>
            <a:r>
              <a:rPr lang="en-US" dirty="0">
                <a:latin typeface="Cooper Black" panose="0208090404030B020404" pitchFamily="18" charset="0"/>
              </a:rPr>
              <a:t>The ovaries are full of follicles.</a:t>
            </a:r>
          </a:p>
          <a:p>
            <a:endParaRPr lang="en-US" dirty="0">
              <a:latin typeface="Cooper Black" panose="0208090404030B020404" pitchFamily="18" charset="0"/>
            </a:endParaRPr>
          </a:p>
          <a:p>
            <a:r>
              <a:rPr lang="en-US" dirty="0">
                <a:latin typeface="Cooper Black" panose="0208090404030B020404" pitchFamily="18" charset="0"/>
              </a:rPr>
              <a:t> Each follicle has one oocyte that is able to mature into a mature ovum (egg).</a:t>
            </a:r>
          </a:p>
          <a:p>
            <a:pPr marL="0" indent="0">
              <a:buNone/>
            </a:pPr>
            <a:endParaRPr lang="en-US" sz="1800" dirty="0">
              <a:latin typeface="Cooper Black" panose="0208090404030B020404" pitchFamily="18" charset="0"/>
            </a:endParaRPr>
          </a:p>
        </p:txBody>
      </p:sp>
      <p:sp>
        <p:nvSpPr>
          <p:cNvPr id="9" name="Teardrop 8"/>
          <p:cNvSpPr/>
          <p:nvPr/>
        </p:nvSpPr>
        <p:spPr>
          <a:xfrm rot="7687055">
            <a:off x="7127285" y="2293397"/>
            <a:ext cx="2926492" cy="2789824"/>
          </a:xfrm>
          <a:custGeom>
            <a:avLst/>
            <a:gdLst>
              <a:gd name="connsiteX0" fmla="*/ 0 w 914400"/>
              <a:gd name="connsiteY0" fmla="*/ 457200 h 914400"/>
              <a:gd name="connsiteX1" fmla="*/ 457200 w 914400"/>
              <a:gd name="connsiteY1" fmla="*/ 0 h 914400"/>
              <a:gd name="connsiteX2" fmla="*/ 914400 w 914400"/>
              <a:gd name="connsiteY2" fmla="*/ 0 h 914400"/>
              <a:gd name="connsiteX3" fmla="*/ 914400 w 914400"/>
              <a:gd name="connsiteY3" fmla="*/ 457200 h 914400"/>
              <a:gd name="connsiteX4" fmla="*/ 457200 w 914400"/>
              <a:gd name="connsiteY4" fmla="*/ 914400 h 914400"/>
              <a:gd name="connsiteX5" fmla="*/ 0 w 914400"/>
              <a:gd name="connsiteY5" fmla="*/ 457200 h 914400"/>
              <a:gd name="connsiteX0" fmla="*/ 0 w 782320"/>
              <a:gd name="connsiteY0" fmla="*/ 528320 h 915072"/>
              <a:gd name="connsiteX1" fmla="*/ 325120 w 782320"/>
              <a:gd name="connsiteY1" fmla="*/ 0 h 915072"/>
              <a:gd name="connsiteX2" fmla="*/ 782320 w 782320"/>
              <a:gd name="connsiteY2" fmla="*/ 0 h 915072"/>
              <a:gd name="connsiteX3" fmla="*/ 782320 w 782320"/>
              <a:gd name="connsiteY3" fmla="*/ 457200 h 915072"/>
              <a:gd name="connsiteX4" fmla="*/ 325120 w 782320"/>
              <a:gd name="connsiteY4" fmla="*/ 914400 h 915072"/>
              <a:gd name="connsiteX5" fmla="*/ 0 w 782320"/>
              <a:gd name="connsiteY5" fmla="*/ 528320 h 915072"/>
              <a:gd name="connsiteX0" fmla="*/ 0 w 782320"/>
              <a:gd name="connsiteY0" fmla="*/ 528320 h 915072"/>
              <a:gd name="connsiteX1" fmla="*/ 325120 w 782320"/>
              <a:gd name="connsiteY1" fmla="*/ 0 h 915072"/>
              <a:gd name="connsiteX2" fmla="*/ 782320 w 782320"/>
              <a:gd name="connsiteY2" fmla="*/ 0 h 915072"/>
              <a:gd name="connsiteX3" fmla="*/ 660400 w 782320"/>
              <a:gd name="connsiteY3" fmla="*/ 457200 h 915072"/>
              <a:gd name="connsiteX4" fmla="*/ 325120 w 782320"/>
              <a:gd name="connsiteY4" fmla="*/ 914400 h 915072"/>
              <a:gd name="connsiteX5" fmla="*/ 0 w 782320"/>
              <a:gd name="connsiteY5" fmla="*/ 528320 h 915072"/>
              <a:gd name="connsiteX0" fmla="*/ 0 w 690880"/>
              <a:gd name="connsiteY0" fmla="*/ 558800 h 945552"/>
              <a:gd name="connsiteX1" fmla="*/ 325120 w 690880"/>
              <a:gd name="connsiteY1" fmla="*/ 30480 h 945552"/>
              <a:gd name="connsiteX2" fmla="*/ 690880 w 690880"/>
              <a:gd name="connsiteY2" fmla="*/ 0 h 945552"/>
              <a:gd name="connsiteX3" fmla="*/ 660400 w 690880"/>
              <a:gd name="connsiteY3" fmla="*/ 487680 h 945552"/>
              <a:gd name="connsiteX4" fmla="*/ 325120 w 690880"/>
              <a:gd name="connsiteY4" fmla="*/ 944880 h 945552"/>
              <a:gd name="connsiteX5" fmla="*/ 0 w 690880"/>
              <a:gd name="connsiteY5" fmla="*/ 558800 h 945552"/>
              <a:gd name="connsiteX0" fmla="*/ 0 w 690880"/>
              <a:gd name="connsiteY0" fmla="*/ 616865 h 1003617"/>
              <a:gd name="connsiteX1" fmla="*/ 325120 w 690880"/>
              <a:gd name="connsiteY1" fmla="*/ 88545 h 1003617"/>
              <a:gd name="connsiteX2" fmla="*/ 690880 w 690880"/>
              <a:gd name="connsiteY2" fmla="*/ 58065 h 1003617"/>
              <a:gd name="connsiteX3" fmla="*/ 660400 w 690880"/>
              <a:gd name="connsiteY3" fmla="*/ 545745 h 1003617"/>
              <a:gd name="connsiteX4" fmla="*/ 325120 w 690880"/>
              <a:gd name="connsiteY4" fmla="*/ 1002945 h 1003617"/>
              <a:gd name="connsiteX5" fmla="*/ 0 w 690880"/>
              <a:gd name="connsiteY5" fmla="*/ 616865 h 1003617"/>
              <a:gd name="connsiteX0" fmla="*/ 0 w 762412"/>
              <a:gd name="connsiteY0" fmla="*/ 616865 h 1003617"/>
              <a:gd name="connsiteX1" fmla="*/ 325120 w 762412"/>
              <a:gd name="connsiteY1" fmla="*/ 88545 h 1003617"/>
              <a:gd name="connsiteX2" fmla="*/ 690880 w 762412"/>
              <a:gd name="connsiteY2" fmla="*/ 58065 h 1003617"/>
              <a:gd name="connsiteX3" fmla="*/ 660400 w 762412"/>
              <a:gd name="connsiteY3" fmla="*/ 545745 h 1003617"/>
              <a:gd name="connsiteX4" fmla="*/ 325120 w 762412"/>
              <a:gd name="connsiteY4" fmla="*/ 1002945 h 1003617"/>
              <a:gd name="connsiteX5" fmla="*/ 0 w 762412"/>
              <a:gd name="connsiteY5" fmla="*/ 616865 h 100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412" h="1003617">
                <a:moveTo>
                  <a:pt x="0" y="616865"/>
                </a:moveTo>
                <a:cubicBezTo>
                  <a:pt x="0" y="364360"/>
                  <a:pt x="72615" y="88545"/>
                  <a:pt x="325120" y="88545"/>
                </a:cubicBezTo>
                <a:cubicBezTo>
                  <a:pt x="447040" y="78385"/>
                  <a:pt x="416560" y="-84175"/>
                  <a:pt x="690880" y="58065"/>
                </a:cubicBezTo>
                <a:cubicBezTo>
                  <a:pt x="863600" y="403505"/>
                  <a:pt x="670560" y="383185"/>
                  <a:pt x="660400" y="545745"/>
                </a:cubicBezTo>
                <a:cubicBezTo>
                  <a:pt x="660400" y="798250"/>
                  <a:pt x="435187" y="991092"/>
                  <a:pt x="325120" y="1002945"/>
                </a:cubicBezTo>
                <a:cubicBezTo>
                  <a:pt x="215053" y="1014798"/>
                  <a:pt x="0" y="869370"/>
                  <a:pt x="0" y="616865"/>
                </a:cubicBezTo>
                <a:close/>
              </a:path>
            </a:pathLst>
          </a:custGeom>
          <a:gradFill flip="none" rotWithShape="1">
            <a:gsLst>
              <a:gs pos="1000">
                <a:schemeClr val="accent2">
                  <a:alpha val="80000"/>
                  <a:lumMod val="36000"/>
                  <a:lumOff val="64000"/>
                </a:schemeClr>
              </a:gs>
              <a:gs pos="0">
                <a:schemeClr val="accent2">
                  <a:lumMod val="40000"/>
                  <a:lumOff val="60000"/>
                  <a:shade val="30000"/>
                  <a:satMod val="115000"/>
                </a:schemeClr>
              </a:gs>
              <a:gs pos="10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8136709" y="1013480"/>
            <a:ext cx="4126065" cy="5710757"/>
          </a:xfrm>
          <a:custGeom>
            <a:avLst/>
            <a:gdLst>
              <a:gd name="connsiteX0" fmla="*/ 1451 w 4126065"/>
              <a:gd name="connsiteY0" fmla="*/ 1231880 h 5710757"/>
              <a:gd name="connsiteX1" fmla="*/ 397691 w 4126065"/>
              <a:gd name="connsiteY1" fmla="*/ 520680 h 5710757"/>
              <a:gd name="connsiteX2" fmla="*/ 926011 w 4126065"/>
              <a:gd name="connsiteY2" fmla="*/ 43160 h 5710757"/>
              <a:gd name="connsiteX3" fmla="*/ 1362891 w 4126065"/>
              <a:gd name="connsiteY3" fmla="*/ 43160 h 5710757"/>
              <a:gd name="connsiteX4" fmla="*/ 1860731 w 4126065"/>
              <a:gd name="connsiteY4" fmla="*/ 226040 h 5710757"/>
              <a:gd name="connsiteX5" fmla="*/ 2053771 w 4126065"/>
              <a:gd name="connsiteY5" fmla="*/ 581640 h 5710757"/>
              <a:gd name="connsiteX6" fmla="*/ 2196011 w 4126065"/>
              <a:gd name="connsiteY6" fmla="*/ 1374120 h 5710757"/>
              <a:gd name="connsiteX7" fmla="*/ 2328091 w 4126065"/>
              <a:gd name="connsiteY7" fmla="*/ 3009880 h 5710757"/>
              <a:gd name="connsiteX8" fmla="*/ 2378891 w 4126065"/>
              <a:gd name="connsiteY8" fmla="*/ 4483080 h 5710757"/>
              <a:gd name="connsiteX9" fmla="*/ 3648891 w 4126065"/>
              <a:gd name="connsiteY9" fmla="*/ 5082520 h 5710757"/>
              <a:gd name="connsiteX10" fmla="*/ 4045131 w 4126065"/>
              <a:gd name="connsiteY10" fmla="*/ 5113000 h 5710757"/>
              <a:gd name="connsiteX11" fmla="*/ 4034971 w 4126065"/>
              <a:gd name="connsiteY11" fmla="*/ 5651480 h 5710757"/>
              <a:gd name="connsiteX12" fmla="*/ 3090091 w 4126065"/>
              <a:gd name="connsiteY12" fmla="*/ 5661640 h 5710757"/>
              <a:gd name="connsiteX13" fmla="*/ 2267131 w 4126065"/>
              <a:gd name="connsiteY13" fmla="*/ 5336520 h 5710757"/>
              <a:gd name="connsiteX14" fmla="*/ 1789611 w 4126065"/>
              <a:gd name="connsiteY14" fmla="*/ 4909800 h 5710757"/>
              <a:gd name="connsiteX15" fmla="*/ 1667691 w 4126065"/>
              <a:gd name="connsiteY15" fmla="*/ 3680440 h 5710757"/>
              <a:gd name="connsiteX16" fmla="*/ 1809931 w 4126065"/>
              <a:gd name="connsiteY16" fmla="*/ 2766040 h 5710757"/>
              <a:gd name="connsiteX17" fmla="*/ 1840411 w 4126065"/>
              <a:gd name="connsiteY17" fmla="*/ 2227560 h 5710757"/>
              <a:gd name="connsiteX18" fmla="*/ 1718491 w 4126065"/>
              <a:gd name="connsiteY18" fmla="*/ 1719560 h 5710757"/>
              <a:gd name="connsiteX19" fmla="*/ 1647371 w 4126065"/>
              <a:gd name="connsiteY19" fmla="*/ 1211560 h 5710757"/>
              <a:gd name="connsiteX20" fmla="*/ 1505131 w 4126065"/>
              <a:gd name="connsiteY20" fmla="*/ 713720 h 5710757"/>
              <a:gd name="connsiteX21" fmla="*/ 1393371 w 4126065"/>
              <a:gd name="connsiteY21" fmla="*/ 713720 h 5710757"/>
              <a:gd name="connsiteX22" fmla="*/ 1251131 w 4126065"/>
              <a:gd name="connsiteY22" fmla="*/ 886440 h 5710757"/>
              <a:gd name="connsiteX23" fmla="*/ 1210491 w 4126065"/>
              <a:gd name="connsiteY23" fmla="*/ 1130280 h 5710757"/>
              <a:gd name="connsiteX24" fmla="*/ 1230811 w 4126065"/>
              <a:gd name="connsiteY24" fmla="*/ 1445240 h 5710757"/>
              <a:gd name="connsiteX25" fmla="*/ 926011 w 4126065"/>
              <a:gd name="connsiteY25" fmla="*/ 1221720 h 5710757"/>
              <a:gd name="connsiteX26" fmla="*/ 611051 w 4126065"/>
              <a:gd name="connsiteY26" fmla="*/ 1150600 h 5710757"/>
              <a:gd name="connsiteX27" fmla="*/ 275771 w 4126065"/>
              <a:gd name="connsiteY27" fmla="*/ 1201400 h 5710757"/>
              <a:gd name="connsiteX28" fmla="*/ 1451 w 4126065"/>
              <a:gd name="connsiteY28" fmla="*/ 1231880 h 571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26065" h="5710757">
                <a:moveTo>
                  <a:pt x="1451" y="1231880"/>
                </a:moveTo>
                <a:cubicBezTo>
                  <a:pt x="21771" y="1118427"/>
                  <a:pt x="243598" y="718800"/>
                  <a:pt x="397691" y="520680"/>
                </a:cubicBezTo>
                <a:cubicBezTo>
                  <a:pt x="551784" y="322560"/>
                  <a:pt x="765145" y="122747"/>
                  <a:pt x="926011" y="43160"/>
                </a:cubicBezTo>
                <a:cubicBezTo>
                  <a:pt x="1086877" y="-36427"/>
                  <a:pt x="1207104" y="12680"/>
                  <a:pt x="1362891" y="43160"/>
                </a:cubicBezTo>
                <a:cubicBezTo>
                  <a:pt x="1518678" y="73640"/>
                  <a:pt x="1745584" y="136293"/>
                  <a:pt x="1860731" y="226040"/>
                </a:cubicBezTo>
                <a:cubicBezTo>
                  <a:pt x="1975878" y="315787"/>
                  <a:pt x="1997891" y="390293"/>
                  <a:pt x="2053771" y="581640"/>
                </a:cubicBezTo>
                <a:cubicBezTo>
                  <a:pt x="2109651" y="772987"/>
                  <a:pt x="2150291" y="969413"/>
                  <a:pt x="2196011" y="1374120"/>
                </a:cubicBezTo>
                <a:cubicBezTo>
                  <a:pt x="2241731" y="1778827"/>
                  <a:pt x="2297611" y="2491720"/>
                  <a:pt x="2328091" y="3009880"/>
                </a:cubicBezTo>
                <a:cubicBezTo>
                  <a:pt x="2358571" y="3528040"/>
                  <a:pt x="2158758" y="4137640"/>
                  <a:pt x="2378891" y="4483080"/>
                </a:cubicBezTo>
                <a:cubicBezTo>
                  <a:pt x="2599024" y="4828520"/>
                  <a:pt x="3371184" y="4977533"/>
                  <a:pt x="3648891" y="5082520"/>
                </a:cubicBezTo>
                <a:cubicBezTo>
                  <a:pt x="3926598" y="5187507"/>
                  <a:pt x="3980784" y="5018173"/>
                  <a:pt x="4045131" y="5113000"/>
                </a:cubicBezTo>
                <a:cubicBezTo>
                  <a:pt x="4109478" y="5207827"/>
                  <a:pt x="4194144" y="5560040"/>
                  <a:pt x="4034971" y="5651480"/>
                </a:cubicBezTo>
                <a:cubicBezTo>
                  <a:pt x="3875798" y="5742920"/>
                  <a:pt x="3384731" y="5714133"/>
                  <a:pt x="3090091" y="5661640"/>
                </a:cubicBezTo>
                <a:cubicBezTo>
                  <a:pt x="2795451" y="5609147"/>
                  <a:pt x="2483877" y="5461827"/>
                  <a:pt x="2267131" y="5336520"/>
                </a:cubicBezTo>
                <a:cubicBezTo>
                  <a:pt x="2050385" y="5211213"/>
                  <a:pt x="1889518" y="5185813"/>
                  <a:pt x="1789611" y="4909800"/>
                </a:cubicBezTo>
                <a:cubicBezTo>
                  <a:pt x="1689704" y="4633787"/>
                  <a:pt x="1664304" y="4037733"/>
                  <a:pt x="1667691" y="3680440"/>
                </a:cubicBezTo>
                <a:cubicBezTo>
                  <a:pt x="1671078" y="3323147"/>
                  <a:pt x="1781144" y="3008187"/>
                  <a:pt x="1809931" y="2766040"/>
                </a:cubicBezTo>
                <a:cubicBezTo>
                  <a:pt x="1838718" y="2523893"/>
                  <a:pt x="1855651" y="2401973"/>
                  <a:pt x="1840411" y="2227560"/>
                </a:cubicBezTo>
                <a:cubicBezTo>
                  <a:pt x="1825171" y="2053147"/>
                  <a:pt x="1750664" y="1888893"/>
                  <a:pt x="1718491" y="1719560"/>
                </a:cubicBezTo>
                <a:cubicBezTo>
                  <a:pt x="1686318" y="1550227"/>
                  <a:pt x="1682931" y="1379200"/>
                  <a:pt x="1647371" y="1211560"/>
                </a:cubicBezTo>
                <a:cubicBezTo>
                  <a:pt x="1611811" y="1043920"/>
                  <a:pt x="1547464" y="796693"/>
                  <a:pt x="1505131" y="713720"/>
                </a:cubicBezTo>
                <a:cubicBezTo>
                  <a:pt x="1462798" y="630747"/>
                  <a:pt x="1435704" y="684933"/>
                  <a:pt x="1393371" y="713720"/>
                </a:cubicBezTo>
                <a:cubicBezTo>
                  <a:pt x="1351038" y="742507"/>
                  <a:pt x="1281611" y="817013"/>
                  <a:pt x="1251131" y="886440"/>
                </a:cubicBezTo>
                <a:cubicBezTo>
                  <a:pt x="1220651" y="955867"/>
                  <a:pt x="1213878" y="1037147"/>
                  <a:pt x="1210491" y="1130280"/>
                </a:cubicBezTo>
                <a:cubicBezTo>
                  <a:pt x="1207104" y="1223413"/>
                  <a:pt x="1278224" y="1430000"/>
                  <a:pt x="1230811" y="1445240"/>
                </a:cubicBezTo>
                <a:cubicBezTo>
                  <a:pt x="1183398" y="1460480"/>
                  <a:pt x="1029304" y="1270827"/>
                  <a:pt x="926011" y="1221720"/>
                </a:cubicBezTo>
                <a:cubicBezTo>
                  <a:pt x="822718" y="1172613"/>
                  <a:pt x="719424" y="1153987"/>
                  <a:pt x="611051" y="1150600"/>
                </a:cubicBezTo>
                <a:cubicBezTo>
                  <a:pt x="502678" y="1147213"/>
                  <a:pt x="372291" y="1191240"/>
                  <a:pt x="275771" y="1201400"/>
                </a:cubicBezTo>
                <a:cubicBezTo>
                  <a:pt x="179251" y="1211560"/>
                  <a:pt x="-18869" y="1345333"/>
                  <a:pt x="1451" y="1231880"/>
                </a:cubicBez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229850" y="5226878"/>
            <a:ext cx="870445" cy="1631122"/>
          </a:xfrm>
          <a:custGeom>
            <a:avLst/>
            <a:gdLst>
              <a:gd name="connsiteX0" fmla="*/ 0 w 710949"/>
              <a:gd name="connsiteY0" fmla="*/ 118494 h 1560002"/>
              <a:gd name="connsiteX1" fmla="*/ 118494 w 710949"/>
              <a:gd name="connsiteY1" fmla="*/ 0 h 1560002"/>
              <a:gd name="connsiteX2" fmla="*/ 592455 w 710949"/>
              <a:gd name="connsiteY2" fmla="*/ 0 h 1560002"/>
              <a:gd name="connsiteX3" fmla="*/ 710949 w 710949"/>
              <a:gd name="connsiteY3" fmla="*/ 11849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10949"/>
              <a:gd name="connsiteY0" fmla="*/ 118494 h 1560002"/>
              <a:gd name="connsiteX1" fmla="*/ 118494 w 710949"/>
              <a:gd name="connsiteY1" fmla="*/ 0 h 1560002"/>
              <a:gd name="connsiteX2" fmla="*/ 592455 w 710949"/>
              <a:gd name="connsiteY2" fmla="*/ 0 h 1560002"/>
              <a:gd name="connsiteX3" fmla="*/ 680469 w 710949"/>
              <a:gd name="connsiteY3" fmla="*/ 36233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28654 w 728205"/>
              <a:gd name="connsiteY1" fmla="*/ 1219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99325"/>
              <a:gd name="connsiteY0" fmla="*/ 148974 h 1631122"/>
              <a:gd name="connsiteX1" fmla="*/ 199774 w 799325"/>
              <a:gd name="connsiteY1" fmla="*/ 121920 h 1631122"/>
              <a:gd name="connsiteX2" fmla="*/ 775335 w 799325"/>
              <a:gd name="connsiteY2" fmla="*/ 0 h 1631122"/>
              <a:gd name="connsiteX3" fmla="*/ 751589 w 799325"/>
              <a:gd name="connsiteY3" fmla="*/ 433454 h 1631122"/>
              <a:gd name="connsiteX4" fmla="*/ 782069 w 799325"/>
              <a:gd name="connsiteY4" fmla="*/ 1512628 h 1631122"/>
              <a:gd name="connsiteX5" fmla="*/ 663575 w 799325"/>
              <a:gd name="connsiteY5" fmla="*/ 1631122 h 1631122"/>
              <a:gd name="connsiteX6" fmla="*/ 189614 w 799325"/>
              <a:gd name="connsiteY6" fmla="*/ 1631122 h 1631122"/>
              <a:gd name="connsiteX7" fmla="*/ 71120 w 799325"/>
              <a:gd name="connsiteY7" fmla="*/ 1512628 h 1631122"/>
              <a:gd name="connsiteX8" fmla="*/ 0 w 799325"/>
              <a:gd name="connsiteY8" fmla="*/ 1489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45" h="1631122">
                <a:moveTo>
                  <a:pt x="0" y="98174"/>
                </a:moveTo>
                <a:cubicBezTo>
                  <a:pt x="0" y="32732"/>
                  <a:pt x="205452" y="121920"/>
                  <a:pt x="270894" y="121920"/>
                </a:cubicBezTo>
                <a:cubicBezTo>
                  <a:pt x="466134" y="98213"/>
                  <a:pt x="590255" y="104987"/>
                  <a:pt x="846455" y="0"/>
                </a:cubicBezTo>
                <a:cubicBezTo>
                  <a:pt x="911897" y="0"/>
                  <a:pt x="822709" y="368012"/>
                  <a:pt x="822709" y="433454"/>
                </a:cubicBezTo>
                <a:cubicBezTo>
                  <a:pt x="731269" y="1067499"/>
                  <a:pt x="853189" y="1071623"/>
                  <a:pt x="853189" y="1512628"/>
                </a:cubicBezTo>
                <a:cubicBezTo>
                  <a:pt x="853189" y="1578070"/>
                  <a:pt x="800137" y="1631122"/>
                  <a:pt x="734695" y="1631122"/>
                </a:cubicBezTo>
                <a:lnTo>
                  <a:pt x="260734" y="1631122"/>
                </a:lnTo>
                <a:cubicBezTo>
                  <a:pt x="195292" y="1631122"/>
                  <a:pt x="142240" y="1578070"/>
                  <a:pt x="142240" y="1512628"/>
                </a:cubicBezTo>
                <a:cubicBezTo>
                  <a:pt x="94827" y="1041143"/>
                  <a:pt x="260773" y="823659"/>
                  <a:pt x="0" y="98174"/>
                </a:cubicBezTo>
                <a:close/>
              </a:path>
            </a:pathLst>
          </a:custGeom>
          <a:gradFill>
            <a:gsLst>
              <a:gs pos="0">
                <a:schemeClr val="accent2">
                  <a:lumMod val="20000"/>
                  <a:lumOff val="80000"/>
                </a:schemeClr>
              </a:gs>
              <a:gs pos="39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rot="19525127">
            <a:off x="7893878" y="25552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8255333" y="2699819"/>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19525127">
            <a:off x="8953437" y="263857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rot="19525127">
            <a:off x="7864433" y="313387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rot="19525127">
            <a:off x="8503478" y="31648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rot="19525127">
            <a:off x="8604385" y="249439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rot="19525127">
            <a:off x="8421438" y="358110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rot="19525127">
            <a:off x="7902902" y="372349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rot="19525127">
            <a:off x="8887226" y="3112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19525127">
            <a:off x="8578772" y="442267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9525127">
            <a:off x="8148078" y="42096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9525127">
            <a:off x="9417973" y="2975418"/>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19525127">
            <a:off x="8775933" y="4014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19525127">
            <a:off x="8329099" y="4820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rot="19525127">
            <a:off x="9049293" y="358945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9525127">
            <a:off x="9470337" y="342192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9525127">
            <a:off x="9081554" y="4412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wn Arrow 4"/>
          <p:cNvSpPr/>
          <p:nvPr/>
        </p:nvSpPr>
        <p:spPr>
          <a:xfrm rot="18527136">
            <a:off x="7167538" y="1678499"/>
            <a:ext cx="484632" cy="1147796"/>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p:cNvSpPr/>
          <p:nvPr/>
        </p:nvSpPr>
        <p:spPr>
          <a:xfrm rot="19246376">
            <a:off x="7114433" y="1851624"/>
            <a:ext cx="484632" cy="1501830"/>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itle 1"/>
          <p:cNvSpPr txBox="1">
            <a:spLocks/>
          </p:cNvSpPr>
          <p:nvPr/>
        </p:nvSpPr>
        <p:spPr>
          <a:xfrm rot="18820629">
            <a:off x="5720828" y="1159392"/>
            <a:ext cx="2179768" cy="762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Follicles</a:t>
            </a:r>
          </a:p>
        </p:txBody>
      </p:sp>
      <p:pic>
        <p:nvPicPr>
          <p:cNvPr id="4" name="Picture 3"/>
          <p:cNvPicPr>
            <a:picLocks noChangeAspect="1"/>
          </p:cNvPicPr>
          <p:nvPr/>
        </p:nvPicPr>
        <p:blipFill rotWithShape="1">
          <a:blip r:embed="rId2"/>
          <a:srcRect l="58984" t="72847"/>
          <a:stretch/>
        </p:blipFill>
        <p:spPr>
          <a:xfrm>
            <a:off x="4589904" y="4342358"/>
            <a:ext cx="2730823" cy="1769040"/>
          </a:xfrm>
          <a:prstGeom prst="rect">
            <a:avLst/>
          </a:prstGeom>
        </p:spPr>
      </p:pic>
      <p:sp>
        <p:nvSpPr>
          <p:cNvPr id="31" name="Oval 30"/>
          <p:cNvSpPr/>
          <p:nvPr/>
        </p:nvSpPr>
        <p:spPr>
          <a:xfrm>
            <a:off x="6303722" y="4923692"/>
            <a:ext cx="342082" cy="553916"/>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 name="Straight Arrow Connector 32"/>
          <p:cNvCxnSpPr>
            <a:stCxn id="31" idx="0"/>
          </p:cNvCxnSpPr>
          <p:nvPr/>
        </p:nvCxnSpPr>
        <p:spPr>
          <a:xfrm flipV="1">
            <a:off x="6474763" y="3019199"/>
            <a:ext cx="983993" cy="19044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5"/>
            <a:endCxn id="14" idx="0"/>
          </p:cNvCxnSpPr>
          <p:nvPr/>
        </p:nvCxnSpPr>
        <p:spPr>
          <a:xfrm flipV="1">
            <a:off x="6595707" y="5325052"/>
            <a:ext cx="1634143" cy="714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2056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727" y="324466"/>
            <a:ext cx="2937549" cy="762654"/>
          </a:xfrm>
        </p:spPr>
        <p:txBody>
          <a:bodyPr>
            <a:normAutofit/>
          </a:bodyPr>
          <a:lstStyle/>
          <a:p>
            <a:r>
              <a:rPr lang="en-US" b="1" dirty="0"/>
              <a:t>The Ovary</a:t>
            </a:r>
          </a:p>
        </p:txBody>
      </p:sp>
      <p:sp>
        <p:nvSpPr>
          <p:cNvPr id="3" name="Content Placeholder 2"/>
          <p:cNvSpPr>
            <a:spLocks noGrp="1"/>
          </p:cNvSpPr>
          <p:nvPr>
            <p:ph idx="1"/>
          </p:nvPr>
        </p:nvSpPr>
        <p:spPr>
          <a:xfrm>
            <a:off x="543454" y="380075"/>
            <a:ext cx="3651466" cy="4989884"/>
          </a:xfrm>
        </p:spPr>
        <p:txBody>
          <a:bodyPr>
            <a:noAutofit/>
          </a:bodyPr>
          <a:lstStyle/>
          <a:p>
            <a:pPr marL="0" indent="0">
              <a:buNone/>
            </a:pPr>
            <a:endParaRPr lang="en-US" sz="2400" dirty="0">
              <a:latin typeface="Cooper Black" panose="0208090404030B020404" pitchFamily="18" charset="0"/>
            </a:endParaRPr>
          </a:p>
          <a:p>
            <a:pPr marL="0" indent="0">
              <a:buNone/>
            </a:pPr>
            <a:r>
              <a:rPr lang="en-US" sz="2400" dirty="0">
                <a:latin typeface="Cooper Black" panose="0208090404030B020404" pitchFamily="18" charset="0"/>
              </a:rPr>
              <a:t>The ovaries play two central roles in the female reproductive system </a:t>
            </a:r>
          </a:p>
          <a:p>
            <a:pPr marL="514350" indent="-514350">
              <a:buAutoNum type="arabicPeriod"/>
            </a:pPr>
            <a:r>
              <a:rPr lang="en-US" sz="2400" dirty="0">
                <a:latin typeface="Cooper Black" panose="0208090404030B020404" pitchFamily="18" charset="0"/>
              </a:rPr>
              <a:t>The ovaries act as glands by secreting important sex hormones including </a:t>
            </a:r>
            <a:r>
              <a:rPr lang="en-US" sz="2400" dirty="0">
                <a:solidFill>
                  <a:srgbClr val="FF0000"/>
                </a:solidFill>
                <a:latin typeface="Cooper Black" panose="0208090404030B020404" pitchFamily="18" charset="0"/>
              </a:rPr>
              <a:t>estrogen</a:t>
            </a:r>
            <a:r>
              <a:rPr lang="en-US" sz="2400" dirty="0">
                <a:latin typeface="Cooper Black" panose="0208090404030B020404" pitchFamily="18" charset="0"/>
              </a:rPr>
              <a:t> and </a:t>
            </a:r>
            <a:r>
              <a:rPr lang="en-US" sz="2400" dirty="0">
                <a:solidFill>
                  <a:srgbClr val="FF0000"/>
                </a:solidFill>
                <a:latin typeface="Cooper Black" panose="0208090404030B020404" pitchFamily="18" charset="0"/>
              </a:rPr>
              <a:t>progesterone</a:t>
            </a:r>
            <a:r>
              <a:rPr lang="en-US" sz="2400" dirty="0">
                <a:latin typeface="Cooper Black" panose="0208090404030B020404" pitchFamily="18" charset="0"/>
              </a:rPr>
              <a:t>.</a:t>
            </a:r>
          </a:p>
        </p:txBody>
      </p:sp>
      <p:sp>
        <p:nvSpPr>
          <p:cNvPr id="9" name="Teardrop 8"/>
          <p:cNvSpPr/>
          <p:nvPr/>
        </p:nvSpPr>
        <p:spPr>
          <a:xfrm rot="7687055">
            <a:off x="7140640" y="2283237"/>
            <a:ext cx="2926492" cy="2789824"/>
          </a:xfrm>
          <a:custGeom>
            <a:avLst/>
            <a:gdLst>
              <a:gd name="connsiteX0" fmla="*/ 0 w 914400"/>
              <a:gd name="connsiteY0" fmla="*/ 457200 h 914400"/>
              <a:gd name="connsiteX1" fmla="*/ 457200 w 914400"/>
              <a:gd name="connsiteY1" fmla="*/ 0 h 914400"/>
              <a:gd name="connsiteX2" fmla="*/ 914400 w 914400"/>
              <a:gd name="connsiteY2" fmla="*/ 0 h 914400"/>
              <a:gd name="connsiteX3" fmla="*/ 914400 w 914400"/>
              <a:gd name="connsiteY3" fmla="*/ 457200 h 914400"/>
              <a:gd name="connsiteX4" fmla="*/ 457200 w 914400"/>
              <a:gd name="connsiteY4" fmla="*/ 914400 h 914400"/>
              <a:gd name="connsiteX5" fmla="*/ 0 w 914400"/>
              <a:gd name="connsiteY5" fmla="*/ 457200 h 914400"/>
              <a:gd name="connsiteX0" fmla="*/ 0 w 782320"/>
              <a:gd name="connsiteY0" fmla="*/ 528320 h 915072"/>
              <a:gd name="connsiteX1" fmla="*/ 325120 w 782320"/>
              <a:gd name="connsiteY1" fmla="*/ 0 h 915072"/>
              <a:gd name="connsiteX2" fmla="*/ 782320 w 782320"/>
              <a:gd name="connsiteY2" fmla="*/ 0 h 915072"/>
              <a:gd name="connsiteX3" fmla="*/ 782320 w 782320"/>
              <a:gd name="connsiteY3" fmla="*/ 457200 h 915072"/>
              <a:gd name="connsiteX4" fmla="*/ 325120 w 782320"/>
              <a:gd name="connsiteY4" fmla="*/ 914400 h 915072"/>
              <a:gd name="connsiteX5" fmla="*/ 0 w 782320"/>
              <a:gd name="connsiteY5" fmla="*/ 528320 h 915072"/>
              <a:gd name="connsiteX0" fmla="*/ 0 w 782320"/>
              <a:gd name="connsiteY0" fmla="*/ 528320 h 915072"/>
              <a:gd name="connsiteX1" fmla="*/ 325120 w 782320"/>
              <a:gd name="connsiteY1" fmla="*/ 0 h 915072"/>
              <a:gd name="connsiteX2" fmla="*/ 782320 w 782320"/>
              <a:gd name="connsiteY2" fmla="*/ 0 h 915072"/>
              <a:gd name="connsiteX3" fmla="*/ 660400 w 782320"/>
              <a:gd name="connsiteY3" fmla="*/ 457200 h 915072"/>
              <a:gd name="connsiteX4" fmla="*/ 325120 w 782320"/>
              <a:gd name="connsiteY4" fmla="*/ 914400 h 915072"/>
              <a:gd name="connsiteX5" fmla="*/ 0 w 782320"/>
              <a:gd name="connsiteY5" fmla="*/ 528320 h 915072"/>
              <a:gd name="connsiteX0" fmla="*/ 0 w 690880"/>
              <a:gd name="connsiteY0" fmla="*/ 558800 h 945552"/>
              <a:gd name="connsiteX1" fmla="*/ 325120 w 690880"/>
              <a:gd name="connsiteY1" fmla="*/ 30480 h 945552"/>
              <a:gd name="connsiteX2" fmla="*/ 690880 w 690880"/>
              <a:gd name="connsiteY2" fmla="*/ 0 h 945552"/>
              <a:gd name="connsiteX3" fmla="*/ 660400 w 690880"/>
              <a:gd name="connsiteY3" fmla="*/ 487680 h 945552"/>
              <a:gd name="connsiteX4" fmla="*/ 325120 w 690880"/>
              <a:gd name="connsiteY4" fmla="*/ 944880 h 945552"/>
              <a:gd name="connsiteX5" fmla="*/ 0 w 690880"/>
              <a:gd name="connsiteY5" fmla="*/ 558800 h 945552"/>
              <a:gd name="connsiteX0" fmla="*/ 0 w 690880"/>
              <a:gd name="connsiteY0" fmla="*/ 616865 h 1003617"/>
              <a:gd name="connsiteX1" fmla="*/ 325120 w 690880"/>
              <a:gd name="connsiteY1" fmla="*/ 88545 h 1003617"/>
              <a:gd name="connsiteX2" fmla="*/ 690880 w 690880"/>
              <a:gd name="connsiteY2" fmla="*/ 58065 h 1003617"/>
              <a:gd name="connsiteX3" fmla="*/ 660400 w 690880"/>
              <a:gd name="connsiteY3" fmla="*/ 545745 h 1003617"/>
              <a:gd name="connsiteX4" fmla="*/ 325120 w 690880"/>
              <a:gd name="connsiteY4" fmla="*/ 1002945 h 1003617"/>
              <a:gd name="connsiteX5" fmla="*/ 0 w 690880"/>
              <a:gd name="connsiteY5" fmla="*/ 616865 h 1003617"/>
              <a:gd name="connsiteX0" fmla="*/ 0 w 762412"/>
              <a:gd name="connsiteY0" fmla="*/ 616865 h 1003617"/>
              <a:gd name="connsiteX1" fmla="*/ 325120 w 762412"/>
              <a:gd name="connsiteY1" fmla="*/ 88545 h 1003617"/>
              <a:gd name="connsiteX2" fmla="*/ 690880 w 762412"/>
              <a:gd name="connsiteY2" fmla="*/ 58065 h 1003617"/>
              <a:gd name="connsiteX3" fmla="*/ 660400 w 762412"/>
              <a:gd name="connsiteY3" fmla="*/ 545745 h 1003617"/>
              <a:gd name="connsiteX4" fmla="*/ 325120 w 762412"/>
              <a:gd name="connsiteY4" fmla="*/ 1002945 h 1003617"/>
              <a:gd name="connsiteX5" fmla="*/ 0 w 762412"/>
              <a:gd name="connsiteY5" fmla="*/ 616865 h 100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412" h="1003617">
                <a:moveTo>
                  <a:pt x="0" y="616865"/>
                </a:moveTo>
                <a:cubicBezTo>
                  <a:pt x="0" y="364360"/>
                  <a:pt x="72615" y="88545"/>
                  <a:pt x="325120" y="88545"/>
                </a:cubicBezTo>
                <a:cubicBezTo>
                  <a:pt x="447040" y="78385"/>
                  <a:pt x="416560" y="-84175"/>
                  <a:pt x="690880" y="58065"/>
                </a:cubicBezTo>
                <a:cubicBezTo>
                  <a:pt x="863600" y="403505"/>
                  <a:pt x="670560" y="383185"/>
                  <a:pt x="660400" y="545745"/>
                </a:cubicBezTo>
                <a:cubicBezTo>
                  <a:pt x="660400" y="798250"/>
                  <a:pt x="435187" y="991092"/>
                  <a:pt x="325120" y="1002945"/>
                </a:cubicBezTo>
                <a:cubicBezTo>
                  <a:pt x="215053" y="1014798"/>
                  <a:pt x="0" y="869370"/>
                  <a:pt x="0" y="616865"/>
                </a:cubicBezTo>
                <a:close/>
              </a:path>
            </a:pathLst>
          </a:custGeom>
          <a:gradFill flip="none" rotWithShape="1">
            <a:gsLst>
              <a:gs pos="1000">
                <a:schemeClr val="accent2">
                  <a:alpha val="80000"/>
                  <a:lumMod val="36000"/>
                  <a:lumOff val="64000"/>
                </a:schemeClr>
              </a:gs>
              <a:gs pos="0">
                <a:schemeClr val="accent2">
                  <a:lumMod val="40000"/>
                  <a:lumOff val="60000"/>
                  <a:shade val="30000"/>
                  <a:satMod val="115000"/>
                </a:schemeClr>
              </a:gs>
              <a:gs pos="10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8136709" y="1013480"/>
            <a:ext cx="4126065" cy="5710757"/>
          </a:xfrm>
          <a:custGeom>
            <a:avLst/>
            <a:gdLst>
              <a:gd name="connsiteX0" fmla="*/ 1451 w 4126065"/>
              <a:gd name="connsiteY0" fmla="*/ 1231880 h 5710757"/>
              <a:gd name="connsiteX1" fmla="*/ 397691 w 4126065"/>
              <a:gd name="connsiteY1" fmla="*/ 520680 h 5710757"/>
              <a:gd name="connsiteX2" fmla="*/ 926011 w 4126065"/>
              <a:gd name="connsiteY2" fmla="*/ 43160 h 5710757"/>
              <a:gd name="connsiteX3" fmla="*/ 1362891 w 4126065"/>
              <a:gd name="connsiteY3" fmla="*/ 43160 h 5710757"/>
              <a:gd name="connsiteX4" fmla="*/ 1860731 w 4126065"/>
              <a:gd name="connsiteY4" fmla="*/ 226040 h 5710757"/>
              <a:gd name="connsiteX5" fmla="*/ 2053771 w 4126065"/>
              <a:gd name="connsiteY5" fmla="*/ 581640 h 5710757"/>
              <a:gd name="connsiteX6" fmla="*/ 2196011 w 4126065"/>
              <a:gd name="connsiteY6" fmla="*/ 1374120 h 5710757"/>
              <a:gd name="connsiteX7" fmla="*/ 2328091 w 4126065"/>
              <a:gd name="connsiteY7" fmla="*/ 3009880 h 5710757"/>
              <a:gd name="connsiteX8" fmla="*/ 2378891 w 4126065"/>
              <a:gd name="connsiteY8" fmla="*/ 4483080 h 5710757"/>
              <a:gd name="connsiteX9" fmla="*/ 3648891 w 4126065"/>
              <a:gd name="connsiteY9" fmla="*/ 5082520 h 5710757"/>
              <a:gd name="connsiteX10" fmla="*/ 4045131 w 4126065"/>
              <a:gd name="connsiteY10" fmla="*/ 5113000 h 5710757"/>
              <a:gd name="connsiteX11" fmla="*/ 4034971 w 4126065"/>
              <a:gd name="connsiteY11" fmla="*/ 5651480 h 5710757"/>
              <a:gd name="connsiteX12" fmla="*/ 3090091 w 4126065"/>
              <a:gd name="connsiteY12" fmla="*/ 5661640 h 5710757"/>
              <a:gd name="connsiteX13" fmla="*/ 2267131 w 4126065"/>
              <a:gd name="connsiteY13" fmla="*/ 5336520 h 5710757"/>
              <a:gd name="connsiteX14" fmla="*/ 1789611 w 4126065"/>
              <a:gd name="connsiteY14" fmla="*/ 4909800 h 5710757"/>
              <a:gd name="connsiteX15" fmla="*/ 1667691 w 4126065"/>
              <a:gd name="connsiteY15" fmla="*/ 3680440 h 5710757"/>
              <a:gd name="connsiteX16" fmla="*/ 1809931 w 4126065"/>
              <a:gd name="connsiteY16" fmla="*/ 2766040 h 5710757"/>
              <a:gd name="connsiteX17" fmla="*/ 1840411 w 4126065"/>
              <a:gd name="connsiteY17" fmla="*/ 2227560 h 5710757"/>
              <a:gd name="connsiteX18" fmla="*/ 1718491 w 4126065"/>
              <a:gd name="connsiteY18" fmla="*/ 1719560 h 5710757"/>
              <a:gd name="connsiteX19" fmla="*/ 1647371 w 4126065"/>
              <a:gd name="connsiteY19" fmla="*/ 1211560 h 5710757"/>
              <a:gd name="connsiteX20" fmla="*/ 1505131 w 4126065"/>
              <a:gd name="connsiteY20" fmla="*/ 713720 h 5710757"/>
              <a:gd name="connsiteX21" fmla="*/ 1393371 w 4126065"/>
              <a:gd name="connsiteY21" fmla="*/ 713720 h 5710757"/>
              <a:gd name="connsiteX22" fmla="*/ 1251131 w 4126065"/>
              <a:gd name="connsiteY22" fmla="*/ 886440 h 5710757"/>
              <a:gd name="connsiteX23" fmla="*/ 1210491 w 4126065"/>
              <a:gd name="connsiteY23" fmla="*/ 1130280 h 5710757"/>
              <a:gd name="connsiteX24" fmla="*/ 1230811 w 4126065"/>
              <a:gd name="connsiteY24" fmla="*/ 1445240 h 5710757"/>
              <a:gd name="connsiteX25" fmla="*/ 926011 w 4126065"/>
              <a:gd name="connsiteY25" fmla="*/ 1221720 h 5710757"/>
              <a:gd name="connsiteX26" fmla="*/ 611051 w 4126065"/>
              <a:gd name="connsiteY26" fmla="*/ 1150600 h 5710757"/>
              <a:gd name="connsiteX27" fmla="*/ 275771 w 4126065"/>
              <a:gd name="connsiteY27" fmla="*/ 1201400 h 5710757"/>
              <a:gd name="connsiteX28" fmla="*/ 1451 w 4126065"/>
              <a:gd name="connsiteY28" fmla="*/ 1231880 h 571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26065" h="5710757">
                <a:moveTo>
                  <a:pt x="1451" y="1231880"/>
                </a:moveTo>
                <a:cubicBezTo>
                  <a:pt x="21771" y="1118427"/>
                  <a:pt x="243598" y="718800"/>
                  <a:pt x="397691" y="520680"/>
                </a:cubicBezTo>
                <a:cubicBezTo>
                  <a:pt x="551784" y="322560"/>
                  <a:pt x="765145" y="122747"/>
                  <a:pt x="926011" y="43160"/>
                </a:cubicBezTo>
                <a:cubicBezTo>
                  <a:pt x="1086877" y="-36427"/>
                  <a:pt x="1207104" y="12680"/>
                  <a:pt x="1362891" y="43160"/>
                </a:cubicBezTo>
                <a:cubicBezTo>
                  <a:pt x="1518678" y="73640"/>
                  <a:pt x="1745584" y="136293"/>
                  <a:pt x="1860731" y="226040"/>
                </a:cubicBezTo>
                <a:cubicBezTo>
                  <a:pt x="1975878" y="315787"/>
                  <a:pt x="1997891" y="390293"/>
                  <a:pt x="2053771" y="581640"/>
                </a:cubicBezTo>
                <a:cubicBezTo>
                  <a:pt x="2109651" y="772987"/>
                  <a:pt x="2150291" y="969413"/>
                  <a:pt x="2196011" y="1374120"/>
                </a:cubicBezTo>
                <a:cubicBezTo>
                  <a:pt x="2241731" y="1778827"/>
                  <a:pt x="2297611" y="2491720"/>
                  <a:pt x="2328091" y="3009880"/>
                </a:cubicBezTo>
                <a:cubicBezTo>
                  <a:pt x="2358571" y="3528040"/>
                  <a:pt x="2158758" y="4137640"/>
                  <a:pt x="2378891" y="4483080"/>
                </a:cubicBezTo>
                <a:cubicBezTo>
                  <a:pt x="2599024" y="4828520"/>
                  <a:pt x="3371184" y="4977533"/>
                  <a:pt x="3648891" y="5082520"/>
                </a:cubicBezTo>
                <a:cubicBezTo>
                  <a:pt x="3926598" y="5187507"/>
                  <a:pt x="3980784" y="5018173"/>
                  <a:pt x="4045131" y="5113000"/>
                </a:cubicBezTo>
                <a:cubicBezTo>
                  <a:pt x="4109478" y="5207827"/>
                  <a:pt x="4194144" y="5560040"/>
                  <a:pt x="4034971" y="5651480"/>
                </a:cubicBezTo>
                <a:cubicBezTo>
                  <a:pt x="3875798" y="5742920"/>
                  <a:pt x="3384731" y="5714133"/>
                  <a:pt x="3090091" y="5661640"/>
                </a:cubicBezTo>
                <a:cubicBezTo>
                  <a:pt x="2795451" y="5609147"/>
                  <a:pt x="2483877" y="5461827"/>
                  <a:pt x="2267131" y="5336520"/>
                </a:cubicBezTo>
                <a:cubicBezTo>
                  <a:pt x="2050385" y="5211213"/>
                  <a:pt x="1889518" y="5185813"/>
                  <a:pt x="1789611" y="4909800"/>
                </a:cubicBezTo>
                <a:cubicBezTo>
                  <a:pt x="1689704" y="4633787"/>
                  <a:pt x="1664304" y="4037733"/>
                  <a:pt x="1667691" y="3680440"/>
                </a:cubicBezTo>
                <a:cubicBezTo>
                  <a:pt x="1671078" y="3323147"/>
                  <a:pt x="1781144" y="3008187"/>
                  <a:pt x="1809931" y="2766040"/>
                </a:cubicBezTo>
                <a:cubicBezTo>
                  <a:pt x="1838718" y="2523893"/>
                  <a:pt x="1855651" y="2401973"/>
                  <a:pt x="1840411" y="2227560"/>
                </a:cubicBezTo>
                <a:cubicBezTo>
                  <a:pt x="1825171" y="2053147"/>
                  <a:pt x="1750664" y="1888893"/>
                  <a:pt x="1718491" y="1719560"/>
                </a:cubicBezTo>
                <a:cubicBezTo>
                  <a:pt x="1686318" y="1550227"/>
                  <a:pt x="1682931" y="1379200"/>
                  <a:pt x="1647371" y="1211560"/>
                </a:cubicBezTo>
                <a:cubicBezTo>
                  <a:pt x="1611811" y="1043920"/>
                  <a:pt x="1547464" y="796693"/>
                  <a:pt x="1505131" y="713720"/>
                </a:cubicBezTo>
                <a:cubicBezTo>
                  <a:pt x="1462798" y="630747"/>
                  <a:pt x="1435704" y="684933"/>
                  <a:pt x="1393371" y="713720"/>
                </a:cubicBezTo>
                <a:cubicBezTo>
                  <a:pt x="1351038" y="742507"/>
                  <a:pt x="1281611" y="817013"/>
                  <a:pt x="1251131" y="886440"/>
                </a:cubicBezTo>
                <a:cubicBezTo>
                  <a:pt x="1220651" y="955867"/>
                  <a:pt x="1213878" y="1037147"/>
                  <a:pt x="1210491" y="1130280"/>
                </a:cubicBezTo>
                <a:cubicBezTo>
                  <a:pt x="1207104" y="1223413"/>
                  <a:pt x="1278224" y="1430000"/>
                  <a:pt x="1230811" y="1445240"/>
                </a:cubicBezTo>
                <a:cubicBezTo>
                  <a:pt x="1183398" y="1460480"/>
                  <a:pt x="1029304" y="1270827"/>
                  <a:pt x="926011" y="1221720"/>
                </a:cubicBezTo>
                <a:cubicBezTo>
                  <a:pt x="822718" y="1172613"/>
                  <a:pt x="719424" y="1153987"/>
                  <a:pt x="611051" y="1150600"/>
                </a:cubicBezTo>
                <a:cubicBezTo>
                  <a:pt x="502678" y="1147213"/>
                  <a:pt x="372291" y="1191240"/>
                  <a:pt x="275771" y="1201400"/>
                </a:cubicBezTo>
                <a:cubicBezTo>
                  <a:pt x="179251" y="1211560"/>
                  <a:pt x="-18869" y="1345333"/>
                  <a:pt x="1451" y="1231880"/>
                </a:cubicBez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229850" y="5226878"/>
            <a:ext cx="870445" cy="1631122"/>
          </a:xfrm>
          <a:custGeom>
            <a:avLst/>
            <a:gdLst>
              <a:gd name="connsiteX0" fmla="*/ 0 w 710949"/>
              <a:gd name="connsiteY0" fmla="*/ 118494 h 1560002"/>
              <a:gd name="connsiteX1" fmla="*/ 118494 w 710949"/>
              <a:gd name="connsiteY1" fmla="*/ 0 h 1560002"/>
              <a:gd name="connsiteX2" fmla="*/ 592455 w 710949"/>
              <a:gd name="connsiteY2" fmla="*/ 0 h 1560002"/>
              <a:gd name="connsiteX3" fmla="*/ 710949 w 710949"/>
              <a:gd name="connsiteY3" fmla="*/ 11849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10949"/>
              <a:gd name="connsiteY0" fmla="*/ 118494 h 1560002"/>
              <a:gd name="connsiteX1" fmla="*/ 118494 w 710949"/>
              <a:gd name="connsiteY1" fmla="*/ 0 h 1560002"/>
              <a:gd name="connsiteX2" fmla="*/ 592455 w 710949"/>
              <a:gd name="connsiteY2" fmla="*/ 0 h 1560002"/>
              <a:gd name="connsiteX3" fmla="*/ 680469 w 710949"/>
              <a:gd name="connsiteY3" fmla="*/ 36233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28654 w 728205"/>
              <a:gd name="connsiteY1" fmla="*/ 1219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99325"/>
              <a:gd name="connsiteY0" fmla="*/ 148974 h 1631122"/>
              <a:gd name="connsiteX1" fmla="*/ 199774 w 799325"/>
              <a:gd name="connsiteY1" fmla="*/ 121920 h 1631122"/>
              <a:gd name="connsiteX2" fmla="*/ 775335 w 799325"/>
              <a:gd name="connsiteY2" fmla="*/ 0 h 1631122"/>
              <a:gd name="connsiteX3" fmla="*/ 751589 w 799325"/>
              <a:gd name="connsiteY3" fmla="*/ 433454 h 1631122"/>
              <a:gd name="connsiteX4" fmla="*/ 782069 w 799325"/>
              <a:gd name="connsiteY4" fmla="*/ 1512628 h 1631122"/>
              <a:gd name="connsiteX5" fmla="*/ 663575 w 799325"/>
              <a:gd name="connsiteY5" fmla="*/ 1631122 h 1631122"/>
              <a:gd name="connsiteX6" fmla="*/ 189614 w 799325"/>
              <a:gd name="connsiteY6" fmla="*/ 1631122 h 1631122"/>
              <a:gd name="connsiteX7" fmla="*/ 71120 w 799325"/>
              <a:gd name="connsiteY7" fmla="*/ 1512628 h 1631122"/>
              <a:gd name="connsiteX8" fmla="*/ 0 w 799325"/>
              <a:gd name="connsiteY8" fmla="*/ 1489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45" h="1631122">
                <a:moveTo>
                  <a:pt x="0" y="98174"/>
                </a:moveTo>
                <a:cubicBezTo>
                  <a:pt x="0" y="32732"/>
                  <a:pt x="205452" y="121920"/>
                  <a:pt x="270894" y="121920"/>
                </a:cubicBezTo>
                <a:cubicBezTo>
                  <a:pt x="466134" y="98213"/>
                  <a:pt x="590255" y="104987"/>
                  <a:pt x="846455" y="0"/>
                </a:cubicBezTo>
                <a:cubicBezTo>
                  <a:pt x="911897" y="0"/>
                  <a:pt x="822709" y="368012"/>
                  <a:pt x="822709" y="433454"/>
                </a:cubicBezTo>
                <a:cubicBezTo>
                  <a:pt x="731269" y="1067499"/>
                  <a:pt x="853189" y="1071623"/>
                  <a:pt x="853189" y="1512628"/>
                </a:cubicBezTo>
                <a:cubicBezTo>
                  <a:pt x="853189" y="1578070"/>
                  <a:pt x="800137" y="1631122"/>
                  <a:pt x="734695" y="1631122"/>
                </a:cubicBezTo>
                <a:lnTo>
                  <a:pt x="260734" y="1631122"/>
                </a:lnTo>
                <a:cubicBezTo>
                  <a:pt x="195292" y="1631122"/>
                  <a:pt x="142240" y="1578070"/>
                  <a:pt x="142240" y="1512628"/>
                </a:cubicBezTo>
                <a:cubicBezTo>
                  <a:pt x="94827" y="1041143"/>
                  <a:pt x="260773" y="823659"/>
                  <a:pt x="0" y="98174"/>
                </a:cubicBezTo>
                <a:close/>
              </a:path>
            </a:pathLst>
          </a:custGeom>
          <a:gradFill>
            <a:gsLst>
              <a:gs pos="0">
                <a:schemeClr val="accent2">
                  <a:lumMod val="20000"/>
                  <a:lumOff val="80000"/>
                </a:schemeClr>
              </a:gs>
              <a:gs pos="39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rot="19525127">
            <a:off x="7893878" y="25552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8255333" y="2699819"/>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19525127">
            <a:off x="8953437" y="263857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rot="19525127">
            <a:off x="7864433" y="313387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rot="19525127">
            <a:off x="8503478" y="31648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rot="19525127">
            <a:off x="8604385" y="249439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rot="19525127">
            <a:off x="8421438" y="358110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rot="19525127">
            <a:off x="7902902" y="372349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rot="19525127">
            <a:off x="8887226" y="3112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19525127">
            <a:off x="8578772" y="442267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9525127">
            <a:off x="8148078" y="42096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9525127">
            <a:off x="9417973" y="2975418"/>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19525127">
            <a:off x="8775933" y="4014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19525127">
            <a:off x="8329099" y="4820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rot="19525127">
            <a:off x="9049293" y="358945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9525127">
            <a:off x="9470337" y="342192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9525127">
            <a:off x="9081554" y="4412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ircular Arrow 6"/>
          <p:cNvSpPr/>
          <p:nvPr/>
        </p:nvSpPr>
        <p:spPr>
          <a:xfrm rot="8949680">
            <a:off x="6480029" y="2860091"/>
            <a:ext cx="1869025" cy="1811040"/>
          </a:xfrm>
          <a:prstGeom prst="circularArrow">
            <a:avLst>
              <a:gd name="adj1" fmla="val 12500"/>
              <a:gd name="adj2" fmla="val 1142319"/>
              <a:gd name="adj3" fmla="val 20457681"/>
              <a:gd name="adj4" fmla="val 14078106"/>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itle 1"/>
          <p:cNvSpPr txBox="1">
            <a:spLocks/>
          </p:cNvSpPr>
          <p:nvPr/>
        </p:nvSpPr>
        <p:spPr>
          <a:xfrm>
            <a:off x="6675952" y="4495964"/>
            <a:ext cx="1473856" cy="593073"/>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alpha val="17000"/>
                </a:scheme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Estrogen</a:t>
            </a:r>
          </a:p>
        </p:txBody>
      </p:sp>
      <p:sp>
        <p:nvSpPr>
          <p:cNvPr id="32" name="Circular Arrow 31"/>
          <p:cNvSpPr/>
          <p:nvPr/>
        </p:nvSpPr>
        <p:spPr>
          <a:xfrm rot="20496124">
            <a:off x="8873589" y="3741493"/>
            <a:ext cx="1869025" cy="1811040"/>
          </a:xfrm>
          <a:prstGeom prst="circularArrow">
            <a:avLst>
              <a:gd name="adj1" fmla="val 12500"/>
              <a:gd name="adj2" fmla="val 1142319"/>
              <a:gd name="adj3" fmla="val 20457681"/>
              <a:gd name="adj4" fmla="val 14078106"/>
              <a:gd name="adj5"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itle 1"/>
          <p:cNvSpPr txBox="1">
            <a:spLocks/>
          </p:cNvSpPr>
          <p:nvPr/>
        </p:nvSpPr>
        <p:spPr>
          <a:xfrm>
            <a:off x="9477971" y="4293777"/>
            <a:ext cx="1805837" cy="593073"/>
          </a:xfrm>
          <a:prstGeom prst="rect">
            <a:avLst/>
          </a:prstGeom>
          <a:gradFill flip="none" rotWithShape="1">
            <a:gsLst>
              <a:gs pos="0">
                <a:schemeClr val="accent1">
                  <a:tint val="66000"/>
                  <a:satMod val="160000"/>
                  <a:alpha val="25000"/>
                </a:schemeClr>
              </a:gs>
              <a:gs pos="50000">
                <a:schemeClr val="accent1">
                  <a:tint val="44500"/>
                  <a:satMod val="160000"/>
                  <a:alpha val="40000"/>
                </a:schemeClr>
              </a:gs>
              <a:gs pos="100000">
                <a:schemeClr val="accent1">
                  <a:tint val="23500"/>
                  <a:satMod val="160000"/>
                  <a:alpha val="89000"/>
                </a:schemeClr>
              </a:gs>
            </a:gsLst>
            <a:lin ang="10800000" scaled="1"/>
            <a:tileRect/>
          </a:gra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Progesterone</a:t>
            </a:r>
          </a:p>
        </p:txBody>
      </p:sp>
      <p:pic>
        <p:nvPicPr>
          <p:cNvPr id="34" name="Picture 33"/>
          <p:cNvPicPr>
            <a:picLocks noChangeAspect="1"/>
          </p:cNvPicPr>
          <p:nvPr/>
        </p:nvPicPr>
        <p:blipFill rotWithShape="1">
          <a:blip r:embed="rId2"/>
          <a:srcRect l="58984" t="72847"/>
          <a:stretch/>
        </p:blipFill>
        <p:spPr>
          <a:xfrm>
            <a:off x="3743940" y="4767272"/>
            <a:ext cx="2730823" cy="1769040"/>
          </a:xfrm>
          <a:prstGeom prst="rect">
            <a:avLst/>
          </a:prstGeom>
        </p:spPr>
      </p:pic>
      <p:sp>
        <p:nvSpPr>
          <p:cNvPr id="35" name="Oval 34"/>
          <p:cNvSpPr/>
          <p:nvPr/>
        </p:nvSpPr>
        <p:spPr>
          <a:xfrm>
            <a:off x="5459460" y="5337784"/>
            <a:ext cx="342082" cy="52753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p:cNvCxnSpPr>
            <a:stCxn id="35" idx="0"/>
            <a:endCxn id="9" idx="4"/>
          </p:cNvCxnSpPr>
          <p:nvPr/>
        </p:nvCxnSpPr>
        <p:spPr>
          <a:xfrm flipV="1">
            <a:off x="5630501" y="2648881"/>
            <a:ext cx="2010304" cy="26889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5" idx="4"/>
          </p:cNvCxnSpPr>
          <p:nvPr/>
        </p:nvCxnSpPr>
        <p:spPr>
          <a:xfrm flipV="1">
            <a:off x="5630501" y="5226879"/>
            <a:ext cx="2628711" cy="6384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058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727" y="324466"/>
            <a:ext cx="2937549" cy="762654"/>
          </a:xfrm>
        </p:spPr>
        <p:txBody>
          <a:bodyPr>
            <a:normAutofit/>
          </a:bodyPr>
          <a:lstStyle/>
          <a:p>
            <a:r>
              <a:rPr lang="en-US" b="1" dirty="0"/>
              <a:t>The Ovary</a:t>
            </a:r>
          </a:p>
        </p:txBody>
      </p:sp>
      <p:sp>
        <p:nvSpPr>
          <p:cNvPr id="3" name="Content Placeholder 2"/>
          <p:cNvSpPr>
            <a:spLocks noGrp="1"/>
          </p:cNvSpPr>
          <p:nvPr>
            <p:ph idx="1"/>
          </p:nvPr>
        </p:nvSpPr>
        <p:spPr>
          <a:xfrm>
            <a:off x="543454" y="380075"/>
            <a:ext cx="3651466" cy="4989884"/>
          </a:xfrm>
        </p:spPr>
        <p:txBody>
          <a:bodyPr>
            <a:noAutofit/>
          </a:bodyPr>
          <a:lstStyle/>
          <a:p>
            <a:pPr marL="0" indent="0">
              <a:buNone/>
            </a:pPr>
            <a:endParaRPr lang="en-US" sz="2400" dirty="0">
              <a:latin typeface="Cooper Black" panose="0208090404030B020404" pitchFamily="18" charset="0"/>
            </a:endParaRPr>
          </a:p>
          <a:p>
            <a:pPr marL="0" indent="0">
              <a:buNone/>
            </a:pPr>
            <a:r>
              <a:rPr lang="en-US" sz="2400" dirty="0">
                <a:latin typeface="Cooper Black" panose="0208090404030B020404" pitchFamily="18" charset="0"/>
              </a:rPr>
              <a:t>The ovaries play two central roles in the female reproductive system </a:t>
            </a:r>
          </a:p>
          <a:p>
            <a:pPr marL="514350" indent="-514350">
              <a:buAutoNum type="arabicPeriod"/>
            </a:pPr>
            <a:r>
              <a:rPr lang="en-US" sz="2400" dirty="0">
                <a:latin typeface="Cooper Black" panose="0208090404030B020404" pitchFamily="18" charset="0"/>
              </a:rPr>
              <a:t>The ovaries act as glands by secreting important sex hormones including estrogen and progesterone.</a:t>
            </a:r>
          </a:p>
          <a:p>
            <a:pPr marL="514350" indent="-514350">
              <a:buFont typeface="Arial" panose="020B0604020202020204" pitchFamily="34" charset="0"/>
              <a:buAutoNum type="arabicPeriod"/>
            </a:pPr>
            <a:r>
              <a:rPr lang="en-US" sz="2400" dirty="0">
                <a:latin typeface="Cooper Black" panose="0208090404030B020404" pitchFamily="18" charset="0"/>
              </a:rPr>
              <a:t>The ovaries act as gonads by housing the follicles that develop into mature ova (eggs).</a:t>
            </a:r>
          </a:p>
          <a:p>
            <a:pPr marL="514350" indent="-514350">
              <a:buAutoNum type="arabicPeriod"/>
            </a:pPr>
            <a:endParaRPr lang="en-US" sz="2400" dirty="0">
              <a:latin typeface="Cooper Black" panose="0208090404030B020404" pitchFamily="18" charset="0"/>
            </a:endParaRPr>
          </a:p>
        </p:txBody>
      </p:sp>
      <p:sp>
        <p:nvSpPr>
          <p:cNvPr id="9" name="Teardrop 8"/>
          <p:cNvSpPr/>
          <p:nvPr/>
        </p:nvSpPr>
        <p:spPr>
          <a:xfrm rot="7687055">
            <a:off x="7140640" y="2283237"/>
            <a:ext cx="2926492" cy="2789824"/>
          </a:xfrm>
          <a:custGeom>
            <a:avLst/>
            <a:gdLst>
              <a:gd name="connsiteX0" fmla="*/ 0 w 914400"/>
              <a:gd name="connsiteY0" fmla="*/ 457200 h 914400"/>
              <a:gd name="connsiteX1" fmla="*/ 457200 w 914400"/>
              <a:gd name="connsiteY1" fmla="*/ 0 h 914400"/>
              <a:gd name="connsiteX2" fmla="*/ 914400 w 914400"/>
              <a:gd name="connsiteY2" fmla="*/ 0 h 914400"/>
              <a:gd name="connsiteX3" fmla="*/ 914400 w 914400"/>
              <a:gd name="connsiteY3" fmla="*/ 457200 h 914400"/>
              <a:gd name="connsiteX4" fmla="*/ 457200 w 914400"/>
              <a:gd name="connsiteY4" fmla="*/ 914400 h 914400"/>
              <a:gd name="connsiteX5" fmla="*/ 0 w 914400"/>
              <a:gd name="connsiteY5" fmla="*/ 457200 h 914400"/>
              <a:gd name="connsiteX0" fmla="*/ 0 w 782320"/>
              <a:gd name="connsiteY0" fmla="*/ 528320 h 915072"/>
              <a:gd name="connsiteX1" fmla="*/ 325120 w 782320"/>
              <a:gd name="connsiteY1" fmla="*/ 0 h 915072"/>
              <a:gd name="connsiteX2" fmla="*/ 782320 w 782320"/>
              <a:gd name="connsiteY2" fmla="*/ 0 h 915072"/>
              <a:gd name="connsiteX3" fmla="*/ 782320 w 782320"/>
              <a:gd name="connsiteY3" fmla="*/ 457200 h 915072"/>
              <a:gd name="connsiteX4" fmla="*/ 325120 w 782320"/>
              <a:gd name="connsiteY4" fmla="*/ 914400 h 915072"/>
              <a:gd name="connsiteX5" fmla="*/ 0 w 782320"/>
              <a:gd name="connsiteY5" fmla="*/ 528320 h 915072"/>
              <a:gd name="connsiteX0" fmla="*/ 0 w 782320"/>
              <a:gd name="connsiteY0" fmla="*/ 528320 h 915072"/>
              <a:gd name="connsiteX1" fmla="*/ 325120 w 782320"/>
              <a:gd name="connsiteY1" fmla="*/ 0 h 915072"/>
              <a:gd name="connsiteX2" fmla="*/ 782320 w 782320"/>
              <a:gd name="connsiteY2" fmla="*/ 0 h 915072"/>
              <a:gd name="connsiteX3" fmla="*/ 660400 w 782320"/>
              <a:gd name="connsiteY3" fmla="*/ 457200 h 915072"/>
              <a:gd name="connsiteX4" fmla="*/ 325120 w 782320"/>
              <a:gd name="connsiteY4" fmla="*/ 914400 h 915072"/>
              <a:gd name="connsiteX5" fmla="*/ 0 w 782320"/>
              <a:gd name="connsiteY5" fmla="*/ 528320 h 915072"/>
              <a:gd name="connsiteX0" fmla="*/ 0 w 690880"/>
              <a:gd name="connsiteY0" fmla="*/ 558800 h 945552"/>
              <a:gd name="connsiteX1" fmla="*/ 325120 w 690880"/>
              <a:gd name="connsiteY1" fmla="*/ 30480 h 945552"/>
              <a:gd name="connsiteX2" fmla="*/ 690880 w 690880"/>
              <a:gd name="connsiteY2" fmla="*/ 0 h 945552"/>
              <a:gd name="connsiteX3" fmla="*/ 660400 w 690880"/>
              <a:gd name="connsiteY3" fmla="*/ 487680 h 945552"/>
              <a:gd name="connsiteX4" fmla="*/ 325120 w 690880"/>
              <a:gd name="connsiteY4" fmla="*/ 944880 h 945552"/>
              <a:gd name="connsiteX5" fmla="*/ 0 w 690880"/>
              <a:gd name="connsiteY5" fmla="*/ 558800 h 945552"/>
              <a:gd name="connsiteX0" fmla="*/ 0 w 690880"/>
              <a:gd name="connsiteY0" fmla="*/ 616865 h 1003617"/>
              <a:gd name="connsiteX1" fmla="*/ 325120 w 690880"/>
              <a:gd name="connsiteY1" fmla="*/ 88545 h 1003617"/>
              <a:gd name="connsiteX2" fmla="*/ 690880 w 690880"/>
              <a:gd name="connsiteY2" fmla="*/ 58065 h 1003617"/>
              <a:gd name="connsiteX3" fmla="*/ 660400 w 690880"/>
              <a:gd name="connsiteY3" fmla="*/ 545745 h 1003617"/>
              <a:gd name="connsiteX4" fmla="*/ 325120 w 690880"/>
              <a:gd name="connsiteY4" fmla="*/ 1002945 h 1003617"/>
              <a:gd name="connsiteX5" fmla="*/ 0 w 690880"/>
              <a:gd name="connsiteY5" fmla="*/ 616865 h 1003617"/>
              <a:gd name="connsiteX0" fmla="*/ 0 w 762412"/>
              <a:gd name="connsiteY0" fmla="*/ 616865 h 1003617"/>
              <a:gd name="connsiteX1" fmla="*/ 325120 w 762412"/>
              <a:gd name="connsiteY1" fmla="*/ 88545 h 1003617"/>
              <a:gd name="connsiteX2" fmla="*/ 690880 w 762412"/>
              <a:gd name="connsiteY2" fmla="*/ 58065 h 1003617"/>
              <a:gd name="connsiteX3" fmla="*/ 660400 w 762412"/>
              <a:gd name="connsiteY3" fmla="*/ 545745 h 1003617"/>
              <a:gd name="connsiteX4" fmla="*/ 325120 w 762412"/>
              <a:gd name="connsiteY4" fmla="*/ 1002945 h 1003617"/>
              <a:gd name="connsiteX5" fmla="*/ 0 w 762412"/>
              <a:gd name="connsiteY5" fmla="*/ 616865 h 100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412" h="1003617">
                <a:moveTo>
                  <a:pt x="0" y="616865"/>
                </a:moveTo>
                <a:cubicBezTo>
                  <a:pt x="0" y="364360"/>
                  <a:pt x="72615" y="88545"/>
                  <a:pt x="325120" y="88545"/>
                </a:cubicBezTo>
                <a:cubicBezTo>
                  <a:pt x="447040" y="78385"/>
                  <a:pt x="416560" y="-84175"/>
                  <a:pt x="690880" y="58065"/>
                </a:cubicBezTo>
                <a:cubicBezTo>
                  <a:pt x="863600" y="403505"/>
                  <a:pt x="670560" y="383185"/>
                  <a:pt x="660400" y="545745"/>
                </a:cubicBezTo>
                <a:cubicBezTo>
                  <a:pt x="660400" y="798250"/>
                  <a:pt x="435187" y="991092"/>
                  <a:pt x="325120" y="1002945"/>
                </a:cubicBezTo>
                <a:cubicBezTo>
                  <a:pt x="215053" y="1014798"/>
                  <a:pt x="0" y="869370"/>
                  <a:pt x="0" y="616865"/>
                </a:cubicBezTo>
                <a:close/>
              </a:path>
            </a:pathLst>
          </a:custGeom>
          <a:gradFill flip="none" rotWithShape="1">
            <a:gsLst>
              <a:gs pos="1000">
                <a:schemeClr val="accent2">
                  <a:alpha val="80000"/>
                  <a:lumMod val="36000"/>
                  <a:lumOff val="64000"/>
                </a:schemeClr>
              </a:gs>
              <a:gs pos="0">
                <a:schemeClr val="accent2">
                  <a:lumMod val="40000"/>
                  <a:lumOff val="60000"/>
                  <a:shade val="30000"/>
                  <a:satMod val="115000"/>
                </a:schemeClr>
              </a:gs>
              <a:gs pos="10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8136709" y="1013480"/>
            <a:ext cx="4126065" cy="5710757"/>
          </a:xfrm>
          <a:custGeom>
            <a:avLst/>
            <a:gdLst>
              <a:gd name="connsiteX0" fmla="*/ 1451 w 4126065"/>
              <a:gd name="connsiteY0" fmla="*/ 1231880 h 5710757"/>
              <a:gd name="connsiteX1" fmla="*/ 397691 w 4126065"/>
              <a:gd name="connsiteY1" fmla="*/ 520680 h 5710757"/>
              <a:gd name="connsiteX2" fmla="*/ 926011 w 4126065"/>
              <a:gd name="connsiteY2" fmla="*/ 43160 h 5710757"/>
              <a:gd name="connsiteX3" fmla="*/ 1362891 w 4126065"/>
              <a:gd name="connsiteY3" fmla="*/ 43160 h 5710757"/>
              <a:gd name="connsiteX4" fmla="*/ 1860731 w 4126065"/>
              <a:gd name="connsiteY4" fmla="*/ 226040 h 5710757"/>
              <a:gd name="connsiteX5" fmla="*/ 2053771 w 4126065"/>
              <a:gd name="connsiteY5" fmla="*/ 581640 h 5710757"/>
              <a:gd name="connsiteX6" fmla="*/ 2196011 w 4126065"/>
              <a:gd name="connsiteY6" fmla="*/ 1374120 h 5710757"/>
              <a:gd name="connsiteX7" fmla="*/ 2328091 w 4126065"/>
              <a:gd name="connsiteY7" fmla="*/ 3009880 h 5710757"/>
              <a:gd name="connsiteX8" fmla="*/ 2378891 w 4126065"/>
              <a:gd name="connsiteY8" fmla="*/ 4483080 h 5710757"/>
              <a:gd name="connsiteX9" fmla="*/ 3648891 w 4126065"/>
              <a:gd name="connsiteY9" fmla="*/ 5082520 h 5710757"/>
              <a:gd name="connsiteX10" fmla="*/ 4045131 w 4126065"/>
              <a:gd name="connsiteY10" fmla="*/ 5113000 h 5710757"/>
              <a:gd name="connsiteX11" fmla="*/ 4034971 w 4126065"/>
              <a:gd name="connsiteY11" fmla="*/ 5651480 h 5710757"/>
              <a:gd name="connsiteX12" fmla="*/ 3090091 w 4126065"/>
              <a:gd name="connsiteY12" fmla="*/ 5661640 h 5710757"/>
              <a:gd name="connsiteX13" fmla="*/ 2267131 w 4126065"/>
              <a:gd name="connsiteY13" fmla="*/ 5336520 h 5710757"/>
              <a:gd name="connsiteX14" fmla="*/ 1789611 w 4126065"/>
              <a:gd name="connsiteY14" fmla="*/ 4909800 h 5710757"/>
              <a:gd name="connsiteX15" fmla="*/ 1667691 w 4126065"/>
              <a:gd name="connsiteY15" fmla="*/ 3680440 h 5710757"/>
              <a:gd name="connsiteX16" fmla="*/ 1809931 w 4126065"/>
              <a:gd name="connsiteY16" fmla="*/ 2766040 h 5710757"/>
              <a:gd name="connsiteX17" fmla="*/ 1840411 w 4126065"/>
              <a:gd name="connsiteY17" fmla="*/ 2227560 h 5710757"/>
              <a:gd name="connsiteX18" fmla="*/ 1718491 w 4126065"/>
              <a:gd name="connsiteY18" fmla="*/ 1719560 h 5710757"/>
              <a:gd name="connsiteX19" fmla="*/ 1647371 w 4126065"/>
              <a:gd name="connsiteY19" fmla="*/ 1211560 h 5710757"/>
              <a:gd name="connsiteX20" fmla="*/ 1505131 w 4126065"/>
              <a:gd name="connsiteY20" fmla="*/ 713720 h 5710757"/>
              <a:gd name="connsiteX21" fmla="*/ 1393371 w 4126065"/>
              <a:gd name="connsiteY21" fmla="*/ 713720 h 5710757"/>
              <a:gd name="connsiteX22" fmla="*/ 1251131 w 4126065"/>
              <a:gd name="connsiteY22" fmla="*/ 886440 h 5710757"/>
              <a:gd name="connsiteX23" fmla="*/ 1210491 w 4126065"/>
              <a:gd name="connsiteY23" fmla="*/ 1130280 h 5710757"/>
              <a:gd name="connsiteX24" fmla="*/ 1230811 w 4126065"/>
              <a:gd name="connsiteY24" fmla="*/ 1445240 h 5710757"/>
              <a:gd name="connsiteX25" fmla="*/ 926011 w 4126065"/>
              <a:gd name="connsiteY25" fmla="*/ 1221720 h 5710757"/>
              <a:gd name="connsiteX26" fmla="*/ 611051 w 4126065"/>
              <a:gd name="connsiteY26" fmla="*/ 1150600 h 5710757"/>
              <a:gd name="connsiteX27" fmla="*/ 275771 w 4126065"/>
              <a:gd name="connsiteY27" fmla="*/ 1201400 h 5710757"/>
              <a:gd name="connsiteX28" fmla="*/ 1451 w 4126065"/>
              <a:gd name="connsiteY28" fmla="*/ 1231880 h 571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26065" h="5710757">
                <a:moveTo>
                  <a:pt x="1451" y="1231880"/>
                </a:moveTo>
                <a:cubicBezTo>
                  <a:pt x="21771" y="1118427"/>
                  <a:pt x="243598" y="718800"/>
                  <a:pt x="397691" y="520680"/>
                </a:cubicBezTo>
                <a:cubicBezTo>
                  <a:pt x="551784" y="322560"/>
                  <a:pt x="765145" y="122747"/>
                  <a:pt x="926011" y="43160"/>
                </a:cubicBezTo>
                <a:cubicBezTo>
                  <a:pt x="1086877" y="-36427"/>
                  <a:pt x="1207104" y="12680"/>
                  <a:pt x="1362891" y="43160"/>
                </a:cubicBezTo>
                <a:cubicBezTo>
                  <a:pt x="1518678" y="73640"/>
                  <a:pt x="1745584" y="136293"/>
                  <a:pt x="1860731" y="226040"/>
                </a:cubicBezTo>
                <a:cubicBezTo>
                  <a:pt x="1975878" y="315787"/>
                  <a:pt x="1997891" y="390293"/>
                  <a:pt x="2053771" y="581640"/>
                </a:cubicBezTo>
                <a:cubicBezTo>
                  <a:pt x="2109651" y="772987"/>
                  <a:pt x="2150291" y="969413"/>
                  <a:pt x="2196011" y="1374120"/>
                </a:cubicBezTo>
                <a:cubicBezTo>
                  <a:pt x="2241731" y="1778827"/>
                  <a:pt x="2297611" y="2491720"/>
                  <a:pt x="2328091" y="3009880"/>
                </a:cubicBezTo>
                <a:cubicBezTo>
                  <a:pt x="2358571" y="3528040"/>
                  <a:pt x="2158758" y="4137640"/>
                  <a:pt x="2378891" y="4483080"/>
                </a:cubicBezTo>
                <a:cubicBezTo>
                  <a:pt x="2599024" y="4828520"/>
                  <a:pt x="3371184" y="4977533"/>
                  <a:pt x="3648891" y="5082520"/>
                </a:cubicBezTo>
                <a:cubicBezTo>
                  <a:pt x="3926598" y="5187507"/>
                  <a:pt x="3980784" y="5018173"/>
                  <a:pt x="4045131" y="5113000"/>
                </a:cubicBezTo>
                <a:cubicBezTo>
                  <a:pt x="4109478" y="5207827"/>
                  <a:pt x="4194144" y="5560040"/>
                  <a:pt x="4034971" y="5651480"/>
                </a:cubicBezTo>
                <a:cubicBezTo>
                  <a:pt x="3875798" y="5742920"/>
                  <a:pt x="3384731" y="5714133"/>
                  <a:pt x="3090091" y="5661640"/>
                </a:cubicBezTo>
                <a:cubicBezTo>
                  <a:pt x="2795451" y="5609147"/>
                  <a:pt x="2483877" y="5461827"/>
                  <a:pt x="2267131" y="5336520"/>
                </a:cubicBezTo>
                <a:cubicBezTo>
                  <a:pt x="2050385" y="5211213"/>
                  <a:pt x="1889518" y="5185813"/>
                  <a:pt x="1789611" y="4909800"/>
                </a:cubicBezTo>
                <a:cubicBezTo>
                  <a:pt x="1689704" y="4633787"/>
                  <a:pt x="1664304" y="4037733"/>
                  <a:pt x="1667691" y="3680440"/>
                </a:cubicBezTo>
                <a:cubicBezTo>
                  <a:pt x="1671078" y="3323147"/>
                  <a:pt x="1781144" y="3008187"/>
                  <a:pt x="1809931" y="2766040"/>
                </a:cubicBezTo>
                <a:cubicBezTo>
                  <a:pt x="1838718" y="2523893"/>
                  <a:pt x="1855651" y="2401973"/>
                  <a:pt x="1840411" y="2227560"/>
                </a:cubicBezTo>
                <a:cubicBezTo>
                  <a:pt x="1825171" y="2053147"/>
                  <a:pt x="1750664" y="1888893"/>
                  <a:pt x="1718491" y="1719560"/>
                </a:cubicBezTo>
                <a:cubicBezTo>
                  <a:pt x="1686318" y="1550227"/>
                  <a:pt x="1682931" y="1379200"/>
                  <a:pt x="1647371" y="1211560"/>
                </a:cubicBezTo>
                <a:cubicBezTo>
                  <a:pt x="1611811" y="1043920"/>
                  <a:pt x="1547464" y="796693"/>
                  <a:pt x="1505131" y="713720"/>
                </a:cubicBezTo>
                <a:cubicBezTo>
                  <a:pt x="1462798" y="630747"/>
                  <a:pt x="1435704" y="684933"/>
                  <a:pt x="1393371" y="713720"/>
                </a:cubicBezTo>
                <a:cubicBezTo>
                  <a:pt x="1351038" y="742507"/>
                  <a:pt x="1281611" y="817013"/>
                  <a:pt x="1251131" y="886440"/>
                </a:cubicBezTo>
                <a:cubicBezTo>
                  <a:pt x="1220651" y="955867"/>
                  <a:pt x="1213878" y="1037147"/>
                  <a:pt x="1210491" y="1130280"/>
                </a:cubicBezTo>
                <a:cubicBezTo>
                  <a:pt x="1207104" y="1223413"/>
                  <a:pt x="1278224" y="1430000"/>
                  <a:pt x="1230811" y="1445240"/>
                </a:cubicBezTo>
                <a:cubicBezTo>
                  <a:pt x="1183398" y="1460480"/>
                  <a:pt x="1029304" y="1270827"/>
                  <a:pt x="926011" y="1221720"/>
                </a:cubicBezTo>
                <a:cubicBezTo>
                  <a:pt x="822718" y="1172613"/>
                  <a:pt x="719424" y="1153987"/>
                  <a:pt x="611051" y="1150600"/>
                </a:cubicBezTo>
                <a:cubicBezTo>
                  <a:pt x="502678" y="1147213"/>
                  <a:pt x="372291" y="1191240"/>
                  <a:pt x="275771" y="1201400"/>
                </a:cubicBezTo>
                <a:cubicBezTo>
                  <a:pt x="179251" y="1211560"/>
                  <a:pt x="-18869" y="1345333"/>
                  <a:pt x="1451" y="1231880"/>
                </a:cubicBezTo>
                <a:close/>
              </a:path>
            </a:pathLst>
          </a:cu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8229850" y="5226878"/>
            <a:ext cx="870445" cy="1631122"/>
          </a:xfrm>
          <a:custGeom>
            <a:avLst/>
            <a:gdLst>
              <a:gd name="connsiteX0" fmla="*/ 0 w 710949"/>
              <a:gd name="connsiteY0" fmla="*/ 118494 h 1560002"/>
              <a:gd name="connsiteX1" fmla="*/ 118494 w 710949"/>
              <a:gd name="connsiteY1" fmla="*/ 0 h 1560002"/>
              <a:gd name="connsiteX2" fmla="*/ 592455 w 710949"/>
              <a:gd name="connsiteY2" fmla="*/ 0 h 1560002"/>
              <a:gd name="connsiteX3" fmla="*/ 710949 w 710949"/>
              <a:gd name="connsiteY3" fmla="*/ 11849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10949"/>
              <a:gd name="connsiteY0" fmla="*/ 118494 h 1560002"/>
              <a:gd name="connsiteX1" fmla="*/ 118494 w 710949"/>
              <a:gd name="connsiteY1" fmla="*/ 0 h 1560002"/>
              <a:gd name="connsiteX2" fmla="*/ 592455 w 710949"/>
              <a:gd name="connsiteY2" fmla="*/ 0 h 1560002"/>
              <a:gd name="connsiteX3" fmla="*/ 680469 w 710949"/>
              <a:gd name="connsiteY3" fmla="*/ 362334 h 1560002"/>
              <a:gd name="connsiteX4" fmla="*/ 710949 w 710949"/>
              <a:gd name="connsiteY4" fmla="*/ 1441508 h 1560002"/>
              <a:gd name="connsiteX5" fmla="*/ 592455 w 710949"/>
              <a:gd name="connsiteY5" fmla="*/ 1560002 h 1560002"/>
              <a:gd name="connsiteX6" fmla="*/ 118494 w 710949"/>
              <a:gd name="connsiteY6" fmla="*/ 1560002 h 1560002"/>
              <a:gd name="connsiteX7" fmla="*/ 0 w 710949"/>
              <a:gd name="connsiteY7" fmla="*/ 1441508 h 1560002"/>
              <a:gd name="connsiteX8" fmla="*/ 0 w 710949"/>
              <a:gd name="connsiteY8" fmla="*/ 118494 h 156000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18494 w 728205"/>
              <a:gd name="connsiteY1" fmla="*/ 711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28205"/>
              <a:gd name="connsiteY0" fmla="*/ 189614 h 1631122"/>
              <a:gd name="connsiteX1" fmla="*/ 128654 w 728205"/>
              <a:gd name="connsiteY1" fmla="*/ 121920 h 1631122"/>
              <a:gd name="connsiteX2" fmla="*/ 704215 w 728205"/>
              <a:gd name="connsiteY2" fmla="*/ 0 h 1631122"/>
              <a:gd name="connsiteX3" fmla="*/ 680469 w 728205"/>
              <a:gd name="connsiteY3" fmla="*/ 433454 h 1631122"/>
              <a:gd name="connsiteX4" fmla="*/ 710949 w 728205"/>
              <a:gd name="connsiteY4" fmla="*/ 1512628 h 1631122"/>
              <a:gd name="connsiteX5" fmla="*/ 592455 w 728205"/>
              <a:gd name="connsiteY5" fmla="*/ 1631122 h 1631122"/>
              <a:gd name="connsiteX6" fmla="*/ 118494 w 728205"/>
              <a:gd name="connsiteY6" fmla="*/ 1631122 h 1631122"/>
              <a:gd name="connsiteX7" fmla="*/ 0 w 728205"/>
              <a:gd name="connsiteY7" fmla="*/ 1512628 h 1631122"/>
              <a:gd name="connsiteX8" fmla="*/ 0 w 728205"/>
              <a:gd name="connsiteY8" fmla="*/ 189614 h 1631122"/>
              <a:gd name="connsiteX0" fmla="*/ 0 w 799325"/>
              <a:gd name="connsiteY0" fmla="*/ 148974 h 1631122"/>
              <a:gd name="connsiteX1" fmla="*/ 199774 w 799325"/>
              <a:gd name="connsiteY1" fmla="*/ 121920 h 1631122"/>
              <a:gd name="connsiteX2" fmla="*/ 775335 w 799325"/>
              <a:gd name="connsiteY2" fmla="*/ 0 h 1631122"/>
              <a:gd name="connsiteX3" fmla="*/ 751589 w 799325"/>
              <a:gd name="connsiteY3" fmla="*/ 433454 h 1631122"/>
              <a:gd name="connsiteX4" fmla="*/ 782069 w 799325"/>
              <a:gd name="connsiteY4" fmla="*/ 1512628 h 1631122"/>
              <a:gd name="connsiteX5" fmla="*/ 663575 w 799325"/>
              <a:gd name="connsiteY5" fmla="*/ 1631122 h 1631122"/>
              <a:gd name="connsiteX6" fmla="*/ 189614 w 799325"/>
              <a:gd name="connsiteY6" fmla="*/ 1631122 h 1631122"/>
              <a:gd name="connsiteX7" fmla="*/ 71120 w 799325"/>
              <a:gd name="connsiteY7" fmla="*/ 1512628 h 1631122"/>
              <a:gd name="connsiteX8" fmla="*/ 0 w 799325"/>
              <a:gd name="connsiteY8" fmla="*/ 1489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 name="connsiteX0" fmla="*/ 0 w 870445"/>
              <a:gd name="connsiteY0" fmla="*/ 98174 h 1631122"/>
              <a:gd name="connsiteX1" fmla="*/ 270894 w 870445"/>
              <a:gd name="connsiteY1" fmla="*/ 121920 h 1631122"/>
              <a:gd name="connsiteX2" fmla="*/ 846455 w 870445"/>
              <a:gd name="connsiteY2" fmla="*/ 0 h 1631122"/>
              <a:gd name="connsiteX3" fmla="*/ 822709 w 870445"/>
              <a:gd name="connsiteY3" fmla="*/ 433454 h 1631122"/>
              <a:gd name="connsiteX4" fmla="*/ 853189 w 870445"/>
              <a:gd name="connsiteY4" fmla="*/ 1512628 h 1631122"/>
              <a:gd name="connsiteX5" fmla="*/ 734695 w 870445"/>
              <a:gd name="connsiteY5" fmla="*/ 1631122 h 1631122"/>
              <a:gd name="connsiteX6" fmla="*/ 260734 w 870445"/>
              <a:gd name="connsiteY6" fmla="*/ 1631122 h 1631122"/>
              <a:gd name="connsiteX7" fmla="*/ 142240 w 870445"/>
              <a:gd name="connsiteY7" fmla="*/ 1512628 h 1631122"/>
              <a:gd name="connsiteX8" fmla="*/ 0 w 870445"/>
              <a:gd name="connsiteY8" fmla="*/ 98174 h 16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45" h="1631122">
                <a:moveTo>
                  <a:pt x="0" y="98174"/>
                </a:moveTo>
                <a:cubicBezTo>
                  <a:pt x="0" y="32732"/>
                  <a:pt x="205452" y="121920"/>
                  <a:pt x="270894" y="121920"/>
                </a:cubicBezTo>
                <a:cubicBezTo>
                  <a:pt x="466134" y="98213"/>
                  <a:pt x="590255" y="104987"/>
                  <a:pt x="846455" y="0"/>
                </a:cubicBezTo>
                <a:cubicBezTo>
                  <a:pt x="911897" y="0"/>
                  <a:pt x="822709" y="368012"/>
                  <a:pt x="822709" y="433454"/>
                </a:cubicBezTo>
                <a:cubicBezTo>
                  <a:pt x="731269" y="1067499"/>
                  <a:pt x="853189" y="1071623"/>
                  <a:pt x="853189" y="1512628"/>
                </a:cubicBezTo>
                <a:cubicBezTo>
                  <a:pt x="853189" y="1578070"/>
                  <a:pt x="800137" y="1631122"/>
                  <a:pt x="734695" y="1631122"/>
                </a:cubicBezTo>
                <a:lnTo>
                  <a:pt x="260734" y="1631122"/>
                </a:lnTo>
                <a:cubicBezTo>
                  <a:pt x="195292" y="1631122"/>
                  <a:pt x="142240" y="1578070"/>
                  <a:pt x="142240" y="1512628"/>
                </a:cubicBezTo>
                <a:cubicBezTo>
                  <a:pt x="94827" y="1041143"/>
                  <a:pt x="260773" y="823659"/>
                  <a:pt x="0" y="98174"/>
                </a:cubicBezTo>
                <a:close/>
              </a:path>
            </a:pathLst>
          </a:custGeom>
          <a:gradFill>
            <a:gsLst>
              <a:gs pos="0">
                <a:schemeClr val="accent2">
                  <a:lumMod val="20000"/>
                  <a:lumOff val="80000"/>
                </a:schemeClr>
              </a:gs>
              <a:gs pos="39000">
                <a:schemeClr val="accent2">
                  <a:lumMod val="40000"/>
                  <a:lumOff val="60000"/>
                </a:schemeClr>
              </a:gs>
              <a:gs pos="83000">
                <a:schemeClr val="accent2">
                  <a:lumMod val="20000"/>
                  <a:lumOff val="80000"/>
                </a:schemeClr>
              </a:gs>
              <a:gs pos="100000">
                <a:schemeClr val="accent2">
                  <a:lumMod val="20000"/>
                  <a:lumOff val="80000"/>
                </a:schemeClr>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rot="19525127">
            <a:off x="7893878" y="25552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8255333" y="2699819"/>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19525127">
            <a:off x="8953437" y="263857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rot="19525127">
            <a:off x="7864433" y="313387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rot="19525127">
            <a:off x="8503478" y="316484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rot="19525127">
            <a:off x="8604385" y="249439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rot="19525127">
            <a:off x="8421438" y="358110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rot="19525127">
            <a:off x="7902902" y="3723496"/>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rot="19525127">
            <a:off x="8887226" y="3112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rot="19525127">
            <a:off x="8578772" y="442267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rot="19525127">
            <a:off x="8148078" y="42096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rot="19525127">
            <a:off x="9417973" y="2975418"/>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rot="19525127">
            <a:off x="8775933" y="4014204"/>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rot="19525127">
            <a:off x="8329099" y="4820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p:nvPr/>
        </p:nvSpPr>
        <p:spPr>
          <a:xfrm rot="19525127">
            <a:off x="9049293" y="358945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p:nvPr/>
        </p:nvSpPr>
        <p:spPr>
          <a:xfrm rot="19525127">
            <a:off x="9470337" y="3421922"/>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rot="19525127">
            <a:off x="9081554" y="441246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wn Arrow 4"/>
          <p:cNvSpPr/>
          <p:nvPr/>
        </p:nvSpPr>
        <p:spPr>
          <a:xfrm rot="18527136">
            <a:off x="7167538" y="1678499"/>
            <a:ext cx="484632" cy="1147796"/>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p:cNvSpPr/>
          <p:nvPr/>
        </p:nvSpPr>
        <p:spPr>
          <a:xfrm rot="19246376">
            <a:off x="7114433" y="1851624"/>
            <a:ext cx="484632" cy="1501830"/>
          </a:xfrm>
          <a:prstGeom prst="downArrow">
            <a:avLst/>
          </a:prstGeom>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itle 1"/>
          <p:cNvSpPr txBox="1">
            <a:spLocks/>
          </p:cNvSpPr>
          <p:nvPr/>
        </p:nvSpPr>
        <p:spPr>
          <a:xfrm rot="18820629">
            <a:off x="5720828" y="1159392"/>
            <a:ext cx="2179768" cy="762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Follicles</a:t>
            </a:r>
          </a:p>
        </p:txBody>
      </p:sp>
      <p:pic>
        <p:nvPicPr>
          <p:cNvPr id="34" name="Picture 33"/>
          <p:cNvPicPr>
            <a:picLocks noChangeAspect="1"/>
          </p:cNvPicPr>
          <p:nvPr/>
        </p:nvPicPr>
        <p:blipFill rotWithShape="1">
          <a:blip r:embed="rId2"/>
          <a:srcRect l="58984" t="72847"/>
          <a:stretch/>
        </p:blipFill>
        <p:spPr>
          <a:xfrm>
            <a:off x="4589904" y="4342358"/>
            <a:ext cx="2730823" cy="1769040"/>
          </a:xfrm>
          <a:prstGeom prst="rect">
            <a:avLst/>
          </a:prstGeom>
        </p:spPr>
      </p:pic>
      <p:sp>
        <p:nvSpPr>
          <p:cNvPr id="35" name="Oval 34"/>
          <p:cNvSpPr/>
          <p:nvPr/>
        </p:nvSpPr>
        <p:spPr>
          <a:xfrm>
            <a:off x="6303722" y="4923692"/>
            <a:ext cx="342082" cy="553916"/>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p:cNvCxnSpPr>
            <a:stCxn id="35" idx="0"/>
          </p:cNvCxnSpPr>
          <p:nvPr/>
        </p:nvCxnSpPr>
        <p:spPr>
          <a:xfrm flipV="1">
            <a:off x="6474763" y="3019199"/>
            <a:ext cx="983993" cy="19044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5" idx="5"/>
          </p:cNvCxnSpPr>
          <p:nvPr/>
        </p:nvCxnSpPr>
        <p:spPr>
          <a:xfrm flipV="1">
            <a:off x="6595707" y="5201094"/>
            <a:ext cx="1643168" cy="1953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5284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931" y="365760"/>
            <a:ext cx="3651466" cy="5858059"/>
          </a:xfrm>
        </p:spPr>
        <p:txBody>
          <a:bodyPr>
            <a:normAutofit lnSpcReduction="10000"/>
          </a:bodyPr>
          <a:lstStyle/>
          <a:p>
            <a:pPr>
              <a:lnSpc>
                <a:spcPct val="70000"/>
              </a:lnSpc>
            </a:pPr>
            <a:r>
              <a:rPr lang="en-US" sz="2400" dirty="0">
                <a:latin typeface="Adobe Caslon Pro Bold" panose="0205070206050A020403" pitchFamily="18" charset="0"/>
              </a:rPr>
              <a:t>The female has </a:t>
            </a:r>
            <a:r>
              <a:rPr lang="en-US" sz="2400" b="1" dirty="0">
                <a:solidFill>
                  <a:srgbClr val="FF0000"/>
                </a:solidFill>
                <a:latin typeface="Adobe Caslon Pro Bold" panose="0205070206050A020403" pitchFamily="18" charset="0"/>
              </a:rPr>
              <a:t>two ovaries</a:t>
            </a:r>
            <a:r>
              <a:rPr lang="en-US" sz="2400" dirty="0">
                <a:latin typeface="Adobe Caslon Pro Bold" panose="0205070206050A020403" pitchFamily="18" charset="0"/>
              </a:rPr>
              <a:t>; one on the left side and one on the right side. </a:t>
            </a:r>
          </a:p>
          <a:p>
            <a:pPr marL="0" indent="0">
              <a:lnSpc>
                <a:spcPct val="70000"/>
              </a:lnSpc>
              <a:buNone/>
            </a:pPr>
            <a:endParaRPr lang="en-US" sz="2400" dirty="0">
              <a:latin typeface="Adobe Caslon Pro Bold" panose="0205070206050A020403" pitchFamily="18" charset="0"/>
            </a:endParaRPr>
          </a:p>
          <a:p>
            <a:pPr>
              <a:lnSpc>
                <a:spcPct val="70000"/>
              </a:lnSpc>
            </a:pPr>
            <a:r>
              <a:rPr lang="en-US" sz="2400" dirty="0">
                <a:latin typeface="Adobe Caslon Pro Bold" panose="0205070206050A020403" pitchFamily="18" charset="0"/>
              </a:rPr>
              <a:t>The ovary that participates in each cycle changes. They basically take turns. For example, one month the right ovary will release the oocyte and the next month the left ovary will release an egg.</a:t>
            </a:r>
          </a:p>
          <a:p>
            <a:pPr marL="0" indent="0">
              <a:lnSpc>
                <a:spcPct val="70000"/>
              </a:lnSpc>
              <a:buNone/>
            </a:pPr>
            <a:endParaRPr lang="en-US" sz="2400" dirty="0">
              <a:latin typeface="Adobe Caslon Pro Bold" panose="0205070206050A020403" pitchFamily="18" charset="0"/>
            </a:endParaRPr>
          </a:p>
          <a:p>
            <a:pPr>
              <a:lnSpc>
                <a:spcPct val="70000"/>
              </a:lnSpc>
            </a:pPr>
            <a:r>
              <a:rPr lang="en-US" sz="2400" dirty="0">
                <a:latin typeface="Adobe Caslon Pro Bold" panose="0205070206050A020403" pitchFamily="18" charset="0"/>
              </a:rPr>
              <a:t>This is why women who have damage or loss to one ovary are still fertile and able to have healthy offspring.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14" name="Oval 13"/>
          <p:cNvSpPr/>
          <p:nvPr/>
        </p:nvSpPr>
        <p:spPr>
          <a:xfrm>
            <a:off x="5899639" y="1863969"/>
            <a:ext cx="967153" cy="109903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p:nvPr/>
        </p:nvSpPr>
        <p:spPr>
          <a:xfrm>
            <a:off x="9823939" y="1855177"/>
            <a:ext cx="967153" cy="109903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rot="2181219">
            <a:off x="9181036" y="1705134"/>
            <a:ext cx="2881643" cy="923329"/>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Left Ovary</a:t>
            </a:r>
          </a:p>
        </p:txBody>
      </p:sp>
      <p:sp>
        <p:nvSpPr>
          <p:cNvPr id="16" name="Rectangle 15"/>
          <p:cNvSpPr/>
          <p:nvPr/>
        </p:nvSpPr>
        <p:spPr>
          <a:xfrm rot="19903127">
            <a:off x="4808290" y="1603585"/>
            <a:ext cx="3001919" cy="812346"/>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Right Ovary</a:t>
            </a:r>
          </a:p>
        </p:txBody>
      </p:sp>
    </p:spTree>
    <p:extLst>
      <p:ext uri="{BB962C8B-B14F-4D97-AF65-F5344CB8AC3E}">
        <p14:creationId xmlns:p14="http://schemas.microsoft.com/office/powerpoint/2010/main" val="16922077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28060" y="213743"/>
            <a:ext cx="3667039" cy="1676603"/>
          </a:xfrm>
        </p:spPr>
        <p:txBody>
          <a:bodyPr>
            <a:normAutofit/>
          </a:bodyPr>
          <a:lstStyle/>
          <a:p>
            <a:r>
              <a:rPr lang="en-US" sz="3600" b="1" dirty="0">
                <a:solidFill>
                  <a:schemeClr val="bg1"/>
                </a:solidFill>
              </a:rPr>
              <a:t>Fertility Window</a:t>
            </a:r>
          </a:p>
        </p:txBody>
      </p:sp>
      <p:sp>
        <p:nvSpPr>
          <p:cNvPr id="3" name="Content Placeholder 2"/>
          <p:cNvSpPr>
            <a:spLocks noGrp="1"/>
          </p:cNvSpPr>
          <p:nvPr>
            <p:ph idx="1"/>
          </p:nvPr>
        </p:nvSpPr>
        <p:spPr>
          <a:xfrm>
            <a:off x="648929" y="1890346"/>
            <a:ext cx="3667038" cy="4327575"/>
          </a:xfrm>
        </p:spPr>
        <p:txBody>
          <a:bodyPr>
            <a:normAutofit lnSpcReduction="10000"/>
          </a:bodyPr>
          <a:lstStyle/>
          <a:p>
            <a:r>
              <a:rPr lang="en-US" dirty="0">
                <a:solidFill>
                  <a:schemeClr val="bg1"/>
                </a:solidFill>
              </a:rPr>
              <a:t>From puberty to menopause, women are only able to conceive during a 6-day window of time out of their monthly cycle.</a:t>
            </a:r>
          </a:p>
          <a:p>
            <a:r>
              <a:rPr lang="en-US" dirty="0">
                <a:solidFill>
                  <a:schemeClr val="bg1"/>
                </a:solidFill>
              </a:rPr>
              <a:t>Women can only get pregnant on the day of ovulation, or the five days immediately prior.</a:t>
            </a:r>
            <a:endParaRPr lang="en-US" sz="24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159" y="123825"/>
            <a:ext cx="6762750" cy="6734175"/>
          </a:xfrm>
          <a:prstGeom prst="rect">
            <a:avLst/>
          </a:prstGeom>
        </p:spPr>
      </p:pic>
    </p:spTree>
    <p:extLst>
      <p:ext uri="{BB962C8B-B14F-4D97-AF65-F5344CB8AC3E}">
        <p14:creationId xmlns:p14="http://schemas.microsoft.com/office/powerpoint/2010/main" val="359477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28060" y="213743"/>
            <a:ext cx="3667039" cy="1676603"/>
          </a:xfrm>
        </p:spPr>
        <p:txBody>
          <a:bodyPr>
            <a:normAutofit/>
          </a:bodyPr>
          <a:lstStyle/>
          <a:p>
            <a:r>
              <a:rPr lang="en-US" sz="3600" b="1" dirty="0">
                <a:solidFill>
                  <a:schemeClr val="bg1"/>
                </a:solidFill>
              </a:rPr>
              <a:t>Fertility Window</a:t>
            </a:r>
          </a:p>
        </p:txBody>
      </p:sp>
      <p:sp>
        <p:nvSpPr>
          <p:cNvPr id="3" name="Content Placeholder 2"/>
          <p:cNvSpPr>
            <a:spLocks noGrp="1"/>
          </p:cNvSpPr>
          <p:nvPr>
            <p:ph idx="1"/>
          </p:nvPr>
        </p:nvSpPr>
        <p:spPr>
          <a:xfrm>
            <a:off x="648929" y="1890346"/>
            <a:ext cx="3667038" cy="4327575"/>
          </a:xfrm>
        </p:spPr>
        <p:txBody>
          <a:bodyPr>
            <a:normAutofit/>
          </a:bodyPr>
          <a:lstStyle/>
          <a:p>
            <a:r>
              <a:rPr lang="en-US" dirty="0">
                <a:solidFill>
                  <a:schemeClr val="bg1"/>
                </a:solidFill>
              </a:rPr>
              <a:t>Ovulation usually starts about 14 days after the onset of the woman’s last menstruation.</a:t>
            </a:r>
          </a:p>
          <a:p>
            <a:r>
              <a:rPr lang="en-US" sz="2400" dirty="0">
                <a:solidFill>
                  <a:schemeClr val="bg1"/>
                </a:solidFill>
              </a:rPr>
              <a:t>Having intercourse from about day 10 to about day 14 of the cycle, increases the chance of pregnancy.</a:t>
            </a:r>
          </a:p>
          <a:p>
            <a:pPr marL="0" indent="0">
              <a:buNone/>
            </a:pPr>
            <a:endParaRPr lang="en-US" sz="1800" dirty="0">
              <a:solidFill>
                <a:schemeClr val="bg1"/>
              </a:solidFill>
            </a:endParaRPr>
          </a:p>
          <a:p>
            <a:pPr marL="0" indent="0">
              <a:buNone/>
            </a:pPr>
            <a:endParaRPr lang="en-US" sz="1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159" y="123825"/>
            <a:ext cx="6762750" cy="6734175"/>
          </a:xfrm>
          <a:prstGeom prst="rect">
            <a:avLst/>
          </a:prstGeom>
        </p:spPr>
      </p:pic>
    </p:spTree>
    <p:extLst>
      <p:ext uri="{BB962C8B-B14F-4D97-AF65-F5344CB8AC3E}">
        <p14:creationId xmlns:p14="http://schemas.microsoft.com/office/powerpoint/2010/main" val="27121770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39" y="1656514"/>
            <a:ext cx="3651466" cy="5500558"/>
          </a:xfrm>
        </p:spPr>
        <p:txBody>
          <a:bodyPr>
            <a:normAutofit/>
          </a:bodyPr>
          <a:lstStyle/>
          <a:p>
            <a:r>
              <a:rPr lang="en-US" dirty="0">
                <a:latin typeface="Adobe Caslon Pro Bold" panose="0205070206050A020403" pitchFamily="18" charset="0"/>
              </a:rPr>
              <a:t>The female is born with hundreds of thousands of follicles in each ovary.</a:t>
            </a:r>
          </a:p>
          <a:p>
            <a:pPr marL="0" indent="0">
              <a:buNone/>
            </a:pPr>
            <a:endParaRPr lang="en-US" dirty="0">
              <a:latin typeface="Adobe Caslon Pro Bold" panose="0205070206050A020403" pitchFamily="18" charset="0"/>
            </a:endParaRPr>
          </a:p>
          <a:p>
            <a:r>
              <a:rPr lang="en-US" dirty="0">
                <a:latin typeface="Adobe Caslon Pro Bold" panose="0205070206050A020403" pitchFamily="18" charset="0"/>
              </a:rPr>
              <a:t>Each of these follicles houses a single immature egg (ovum). </a:t>
            </a:r>
          </a:p>
        </p:txBody>
      </p:sp>
      <p:sp>
        <p:nvSpPr>
          <p:cNvPr id="7" name="Oval 6"/>
          <p:cNvSpPr/>
          <p:nvPr/>
        </p:nvSpPr>
        <p:spPr>
          <a:xfrm rot="20440634">
            <a:off x="6400800" y="269240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p:cNvSpPr/>
          <p:nvPr/>
        </p:nvSpPr>
        <p:spPr>
          <a:xfrm rot="920960">
            <a:off x="6771640" y="284480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p:cNvSpPr/>
          <p:nvPr/>
        </p:nvSpPr>
        <p:spPr>
          <a:xfrm rot="1094752">
            <a:off x="7127044" y="3232433"/>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9"/>
          <p:cNvSpPr/>
          <p:nvPr/>
        </p:nvSpPr>
        <p:spPr>
          <a:xfrm rot="1219166">
            <a:off x="7142480" y="267716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p:cNvSpPr/>
          <p:nvPr/>
        </p:nvSpPr>
        <p:spPr>
          <a:xfrm rot="19525127">
            <a:off x="6720840" y="3347720"/>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p:nvPr/>
        </p:nvSpPr>
        <p:spPr>
          <a:xfrm>
            <a:off x="7147560" y="37698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p:nvPr/>
        </p:nvSpPr>
        <p:spPr>
          <a:xfrm rot="20427009">
            <a:off x="6771640" y="393752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748" t="9002" r="62386" b="56444"/>
          <a:stretch/>
        </p:blipFill>
        <p:spPr>
          <a:xfrm>
            <a:off x="5423711" y="1152714"/>
            <a:ext cx="5021188" cy="5500558"/>
          </a:xfrm>
          <a:prstGeom prst="rect">
            <a:avLst/>
          </a:prstGeom>
        </p:spPr>
      </p:pic>
      <p:sp>
        <p:nvSpPr>
          <p:cNvPr id="15" name="Content Placeholder 2"/>
          <p:cNvSpPr txBox="1">
            <a:spLocks/>
          </p:cNvSpPr>
          <p:nvPr/>
        </p:nvSpPr>
        <p:spPr>
          <a:xfrm>
            <a:off x="1884695" y="194705"/>
            <a:ext cx="8322370" cy="5500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Females are born with as many follicles as they will ever have in their lifetime.</a:t>
            </a:r>
          </a:p>
        </p:txBody>
      </p:sp>
    </p:spTree>
    <p:extLst>
      <p:ext uri="{BB962C8B-B14F-4D97-AF65-F5344CB8AC3E}">
        <p14:creationId xmlns:p14="http://schemas.microsoft.com/office/powerpoint/2010/main" val="7216907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8" y="1354888"/>
            <a:ext cx="3651466" cy="5500558"/>
          </a:xfrm>
        </p:spPr>
        <p:txBody>
          <a:bodyPr>
            <a:normAutofit/>
          </a:bodyPr>
          <a:lstStyle/>
          <a:p>
            <a:r>
              <a:rPr lang="en-US" dirty="0">
                <a:latin typeface="Adobe Caslon Pro Bold" panose="0205070206050A020403" pitchFamily="18" charset="0"/>
              </a:rPr>
              <a:t>Once the ovum has matured, </a:t>
            </a:r>
            <a:r>
              <a:rPr lang="en-US" dirty="0">
                <a:solidFill>
                  <a:srgbClr val="FF0000"/>
                </a:solidFill>
                <a:latin typeface="Adobe Caslon Pro Bold" panose="0205070206050A020403" pitchFamily="18" charset="0"/>
              </a:rPr>
              <a:t>ovulation</a:t>
            </a:r>
            <a:r>
              <a:rPr lang="en-US" b="1" dirty="0">
                <a:latin typeface="Adobe Caslon Pro Bold" panose="0205070206050A020403" pitchFamily="18" charset="0"/>
              </a:rPr>
              <a:t> occurs.</a:t>
            </a:r>
          </a:p>
          <a:p>
            <a:r>
              <a:rPr lang="en-US" b="1" dirty="0">
                <a:latin typeface="Adobe Caslon Pro Bold" panose="0205070206050A020403" pitchFamily="18" charset="0"/>
              </a:rPr>
              <a:t>Ovulation is when the mature egg is released from the ovary and enters the fallopian tube.</a:t>
            </a:r>
            <a:endParaRPr lang="en-US" dirty="0">
              <a:latin typeface="Adobe Caslon Pro Bold" panose="0205070206050A020403" pitchFamily="18" charset="0"/>
            </a:endParaRPr>
          </a:p>
        </p:txBody>
      </p:sp>
      <p:sp>
        <p:nvSpPr>
          <p:cNvPr id="12" name="Oval 11"/>
          <p:cNvSpPr/>
          <p:nvPr/>
        </p:nvSpPr>
        <p:spPr>
          <a:xfrm>
            <a:off x="7147560" y="3769887"/>
            <a:ext cx="264160" cy="335280"/>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748" t="9002" r="62386" b="56444"/>
          <a:stretch/>
        </p:blipFill>
        <p:spPr>
          <a:xfrm>
            <a:off x="6903720" y="1152714"/>
            <a:ext cx="5021188" cy="5500558"/>
          </a:xfrm>
          <a:prstGeom prst="rect">
            <a:avLst/>
          </a:prstGeom>
          <a:ln w="88900" cap="sq" cmpd="thickThin">
            <a:solidFill>
              <a:srgbClr val="000000"/>
            </a:solidFill>
            <a:prstDash val="solid"/>
            <a:miter lim="800000"/>
          </a:ln>
          <a:effectLst>
            <a:innerShdw blurRad="76200">
              <a:srgbClr val="000000"/>
            </a:innerShdw>
          </a:effectLst>
        </p:spPr>
      </p:pic>
      <p:sp>
        <p:nvSpPr>
          <p:cNvPr id="15" name="Content Placeholder 2"/>
          <p:cNvSpPr txBox="1">
            <a:spLocks/>
          </p:cNvSpPr>
          <p:nvPr/>
        </p:nvSpPr>
        <p:spPr>
          <a:xfrm>
            <a:off x="1884695" y="194705"/>
            <a:ext cx="8322370" cy="5500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Females are born with as many follicles as they will ever have in their lifetime.</a:t>
            </a:r>
          </a:p>
        </p:txBody>
      </p:sp>
      <p:sp>
        <p:nvSpPr>
          <p:cNvPr id="7" name="Oval 6"/>
          <p:cNvSpPr/>
          <p:nvPr/>
        </p:nvSpPr>
        <p:spPr>
          <a:xfrm rot="20440634">
            <a:off x="7778366" y="3970734"/>
            <a:ext cx="519281" cy="645172"/>
          </a:xfrm>
          <a:prstGeom prst="ellipse">
            <a:avLst/>
          </a:prstGeom>
          <a:ln w="12700">
            <a:solidFill>
              <a:schemeClr val="tx1">
                <a:lumMod val="95000"/>
                <a:lumOff val="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2609116" y="4714689"/>
            <a:ext cx="4670524" cy="1822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a:off x="8283908" y="3954414"/>
            <a:ext cx="888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Ovum</a:t>
            </a:r>
          </a:p>
        </p:txBody>
      </p:sp>
      <p:sp>
        <p:nvSpPr>
          <p:cNvPr id="22" name="TextBox 21"/>
          <p:cNvSpPr txBox="1"/>
          <p:nvPr/>
        </p:nvSpPr>
        <p:spPr>
          <a:xfrm>
            <a:off x="7364256" y="6148820"/>
            <a:ext cx="903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Ovary</a:t>
            </a:r>
          </a:p>
        </p:txBody>
      </p:sp>
      <p:sp>
        <p:nvSpPr>
          <p:cNvPr id="5" name="Rectangle 4"/>
          <p:cNvSpPr/>
          <p:nvPr/>
        </p:nvSpPr>
        <p:spPr>
          <a:xfrm rot="19553670">
            <a:off x="7129283" y="4303474"/>
            <a:ext cx="607418"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a:t>
            </a:r>
            <a:endParaRPr kumimoji="0" lang="en-US" sz="16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23" name="TextBox 22"/>
          <p:cNvSpPr txBox="1"/>
          <p:nvPr/>
        </p:nvSpPr>
        <p:spPr>
          <a:xfrm>
            <a:off x="7071427" y="1181383"/>
            <a:ext cx="1933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Fallopian Tube</a:t>
            </a:r>
          </a:p>
        </p:txBody>
      </p:sp>
    </p:spTree>
    <p:extLst>
      <p:ext uri="{BB962C8B-B14F-4D97-AF65-F5344CB8AC3E}">
        <p14:creationId xmlns:p14="http://schemas.microsoft.com/office/powerpoint/2010/main" val="377812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grpId="0" nodeType="clickEffect">
                                  <p:stCondLst>
                                    <p:cond delay="0"/>
                                  </p:stCondLst>
                                  <p:childTnLst>
                                    <p:animMotion origin="layout" path="M -0.00026 -0.00024 C -0.01041 -0.02801 -0.01536 -0.0676 -0.02539 -0.09561 C -0.0319 -0.11389 -0.04101 -0.17037 -0.0414 -0.19838 C -0.04192 -0.22662 -0.0345 -0.24607 -0.02799 -0.26436 C -0.01783 -0.29306 0.01068 -0.30834 0.02097 -0.3375 " pathEditMode="relative" rAng="16200000" ptsTypes="AAAAA">
                                      <p:cBhvr>
                                        <p:cTn id="34" dur="4750" fill="hold"/>
                                        <p:tgtEl>
                                          <p:spTgt spid="7"/>
                                        </p:tgtEl>
                                        <p:attrNameLst>
                                          <p:attrName>ppt_x</p:attrName>
                                          <p:attrName>ppt_y</p:attrName>
                                        </p:attrNameLst>
                                      </p:cBhvr>
                                      <p:rCtr x="-1003"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BED3CF78-E7FE-41EB-BA13-CE0B707CCC6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4551986" y="533400"/>
            <a:ext cx="6116014" cy="5791200"/>
          </a:xfrm>
          <a:prstGeom prst="rect">
            <a:avLst/>
          </a:prstGeom>
        </p:spPr>
      </p:pic>
      <p:sp>
        <p:nvSpPr>
          <p:cNvPr id="2" name="Title 1">
            <a:extLst>
              <a:ext uri="{FF2B5EF4-FFF2-40B4-BE49-F238E27FC236}">
                <a16:creationId xmlns:a16="http://schemas.microsoft.com/office/drawing/2014/main" id="{BFAB8ECE-06D7-4E6E-B3EE-C734811D62F9}"/>
              </a:ext>
            </a:extLst>
          </p:cNvPr>
          <p:cNvSpPr>
            <a:spLocks noGrp="1"/>
          </p:cNvSpPr>
          <p:nvPr>
            <p:ph type="title"/>
          </p:nvPr>
        </p:nvSpPr>
        <p:spPr/>
        <p:txBody>
          <a:bodyPr/>
          <a:lstStyle/>
          <a:p>
            <a:r>
              <a:rPr lang="en-US" b="1" i="0" dirty="0">
                <a:solidFill>
                  <a:srgbClr val="666666"/>
                </a:solidFill>
                <a:effectLst/>
                <a:latin typeface="Lilly"/>
              </a:rPr>
              <a:t>THE LENS</a:t>
            </a:r>
            <a:br>
              <a:rPr lang="en-US" b="0" i="0" dirty="0">
                <a:solidFill>
                  <a:srgbClr val="666666"/>
                </a:solidFill>
                <a:effectLst/>
                <a:latin typeface="Lilly"/>
              </a:rPr>
            </a:br>
            <a:endParaRPr lang="en-US" dirty="0"/>
          </a:p>
        </p:txBody>
      </p:sp>
      <p:sp>
        <p:nvSpPr>
          <p:cNvPr id="3" name="Rectangle 2">
            <a:extLst>
              <a:ext uri="{FF2B5EF4-FFF2-40B4-BE49-F238E27FC236}">
                <a16:creationId xmlns:a16="http://schemas.microsoft.com/office/drawing/2014/main" id="{7199BA28-0F89-4E3D-895C-90033B3DCA37}"/>
              </a:ext>
            </a:extLst>
          </p:cNvPr>
          <p:cNvSpPr/>
          <p:nvPr/>
        </p:nvSpPr>
        <p:spPr>
          <a:xfrm>
            <a:off x="1692224" y="815400"/>
            <a:ext cx="3200400" cy="5509200"/>
          </a:xfrm>
          <a:prstGeom prst="rect">
            <a:avLst/>
          </a:prstGeom>
        </p:spPr>
        <p:txBody>
          <a:bodyPr wrap="square">
            <a:spAutoFit/>
          </a:bodyPr>
          <a:lstStyle/>
          <a:p>
            <a:pPr fontAlgn="base">
              <a:spcBef>
                <a:spcPct val="0"/>
              </a:spcBef>
              <a:spcAft>
                <a:spcPct val="0"/>
              </a:spcAft>
            </a:pPr>
            <a:r>
              <a:rPr lang="en-US" sz="3200" b="1" i="1" dirty="0">
                <a:solidFill>
                  <a:srgbClr val="666666"/>
                </a:solidFill>
                <a:latin typeface="Lilly"/>
              </a:rPr>
              <a:t>More Convex Lens = </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Muscles of the Ciliary Body are </a:t>
            </a:r>
            <a:r>
              <a:rPr lang="en-US" sz="3200" b="1" i="1" dirty="0">
                <a:solidFill>
                  <a:srgbClr val="C00000"/>
                </a:solidFill>
                <a:latin typeface="Lilly"/>
              </a:rPr>
              <a:t>CONTRACTED. </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Able to see </a:t>
            </a:r>
            <a:r>
              <a:rPr lang="en-US" sz="3200" b="1" i="1" dirty="0">
                <a:solidFill>
                  <a:srgbClr val="C00000"/>
                </a:solidFill>
                <a:latin typeface="Lilly"/>
              </a:rPr>
              <a:t>CLOSE</a:t>
            </a:r>
            <a:r>
              <a:rPr lang="en-US" sz="3200" b="1" i="1" dirty="0">
                <a:solidFill>
                  <a:srgbClr val="666666"/>
                </a:solidFill>
                <a:latin typeface="Lilly"/>
              </a:rPr>
              <a:t> objects.</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Light rays are bent </a:t>
            </a:r>
            <a:r>
              <a:rPr lang="en-US" sz="3200" b="1" i="1" dirty="0">
                <a:solidFill>
                  <a:srgbClr val="C00000"/>
                </a:solidFill>
                <a:latin typeface="Lilly"/>
              </a:rPr>
              <a:t>MORE </a:t>
            </a:r>
            <a:r>
              <a:rPr lang="en-US" sz="3200" b="1" i="1" dirty="0">
                <a:solidFill>
                  <a:srgbClr val="666666"/>
                </a:solidFill>
                <a:latin typeface="Lilly"/>
              </a:rPr>
              <a:t>by the lens. </a:t>
            </a:r>
            <a:endParaRPr lang="en-US" sz="3200" dirty="0">
              <a:solidFill>
                <a:srgbClr val="666666"/>
              </a:solidFill>
              <a:latin typeface="Lilly"/>
            </a:endParaRPr>
          </a:p>
        </p:txBody>
      </p:sp>
    </p:spTree>
    <p:extLst>
      <p:ext uri="{BB962C8B-B14F-4D97-AF65-F5344CB8AC3E}">
        <p14:creationId xmlns:p14="http://schemas.microsoft.com/office/powerpoint/2010/main" val="2737053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Fallopian</a:t>
            </a:r>
            <a:br>
              <a:rPr lang="en-US" b="1" dirty="0"/>
            </a:br>
            <a:r>
              <a:rPr lang="en-US" b="1" dirty="0"/>
              <a:t>     Tubes</a:t>
            </a:r>
          </a:p>
        </p:txBody>
      </p:sp>
      <p:sp>
        <p:nvSpPr>
          <p:cNvPr id="3" name="Content Placeholder 2"/>
          <p:cNvSpPr>
            <a:spLocks noGrp="1"/>
          </p:cNvSpPr>
          <p:nvPr>
            <p:ph idx="1"/>
          </p:nvPr>
        </p:nvSpPr>
        <p:spPr>
          <a:xfrm>
            <a:off x="406447" y="2152650"/>
            <a:ext cx="4551720" cy="3785419"/>
          </a:xfrm>
        </p:spPr>
        <p:txBody>
          <a:bodyPr>
            <a:normAutofit/>
          </a:bodyPr>
          <a:lstStyle/>
          <a:p>
            <a:r>
              <a:rPr lang="en-US" dirty="0"/>
              <a:t>The Fallopian tubes connect the </a:t>
            </a:r>
            <a:r>
              <a:rPr lang="en-US" dirty="0">
                <a:solidFill>
                  <a:srgbClr val="FF0000"/>
                </a:solidFill>
              </a:rPr>
              <a:t>ovaries</a:t>
            </a:r>
            <a:r>
              <a:rPr lang="en-US" dirty="0"/>
              <a:t> to the </a:t>
            </a:r>
            <a:r>
              <a:rPr lang="en-US" dirty="0">
                <a:solidFill>
                  <a:srgbClr val="FF0000"/>
                </a:solidFill>
              </a:rPr>
              <a:t>uterus</a:t>
            </a:r>
            <a:r>
              <a:rPr lang="en-US" dirty="0"/>
              <a:t>. </a:t>
            </a:r>
          </a:p>
          <a:p>
            <a:r>
              <a:rPr lang="en-US" dirty="0"/>
              <a:t>Ova (egg cells) are carried to the uterus through the fallopian tubes following ovulation. </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34224" y="1400960"/>
            <a:ext cx="272223" cy="3439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0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afterEffect">
                                  <p:stCondLst>
                                    <p:cond delay="0"/>
                                  </p:stCondLst>
                                  <p:childTnLst>
                                    <p:animMotion origin="layout" path="M 0.47708 0.04791 C 0.48984 0.01852 0.45833 0.01157 0.47109 -0.01736 C 0.47916 -0.03681 0.48606 -0.06088 0.49974 -0.06065 C 0.51354 -0.06065 0.54557 -0.03565 0.55364 -0.01621 C 0.57617 0.00555 0.65312 0.07245 0.66601 0.10185 " pathEditMode="relative" rAng="0" ptsTypes="AAAAA">
                                      <p:cBhvr>
                                        <p:cTn id="6" dur="5000" fill="hold"/>
                                        <p:tgtEl>
                                          <p:spTgt spid="10"/>
                                        </p:tgtEl>
                                        <p:attrNameLst>
                                          <p:attrName>ppt_x</p:attrName>
                                          <p:attrName>ppt_y</p:attrName>
                                        </p:attrNameLst>
                                      </p:cBhvr>
                                      <p:rCtr x="899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Fallopian</a:t>
            </a:r>
            <a:br>
              <a:rPr lang="en-US" b="1" dirty="0"/>
            </a:br>
            <a:r>
              <a:rPr lang="en-US" b="1" dirty="0"/>
              <a:t>     Tubes</a:t>
            </a:r>
          </a:p>
        </p:txBody>
      </p:sp>
      <p:sp>
        <p:nvSpPr>
          <p:cNvPr id="3" name="Content Placeholder 2"/>
          <p:cNvSpPr>
            <a:spLocks noGrp="1"/>
          </p:cNvSpPr>
          <p:nvPr>
            <p:ph idx="1"/>
          </p:nvPr>
        </p:nvSpPr>
        <p:spPr>
          <a:xfrm>
            <a:off x="406447" y="2152650"/>
            <a:ext cx="4551720" cy="3785419"/>
          </a:xfrm>
        </p:spPr>
        <p:txBody>
          <a:bodyPr>
            <a:normAutofit/>
          </a:bodyPr>
          <a:lstStyle/>
          <a:p>
            <a:r>
              <a:rPr lang="en-US" b="1" dirty="0"/>
              <a:t>Fertilization of the egg occurs in the Fallopian tube!</a:t>
            </a:r>
          </a:p>
          <a:p>
            <a:pPr marL="0" indent="0">
              <a:buNone/>
            </a:pPr>
            <a:endParaRPr lang="en-US" b="1" dirty="0"/>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34224" y="1400960"/>
            <a:ext cx="272223" cy="3439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7647" b="90000" l="2365" r="96959"/>
                    </a14:imgEffect>
                  </a14:imgLayer>
                </a14:imgProps>
              </a:ext>
              <a:ext uri="{28A0092B-C50C-407E-A947-70E740481C1C}">
                <a14:useLocalDpi xmlns:a14="http://schemas.microsoft.com/office/drawing/2010/main" val="0"/>
              </a:ext>
            </a:extLst>
          </a:blip>
          <a:stretch>
            <a:fillRect/>
          </a:stretch>
        </p:blipFill>
        <p:spPr>
          <a:xfrm rot="4386348">
            <a:off x="8019377" y="5686375"/>
            <a:ext cx="722637" cy="415028"/>
          </a:xfrm>
          <a:prstGeom prst="rect">
            <a:avLst/>
          </a:prstGeom>
        </p:spPr>
      </p:pic>
    </p:spTree>
    <p:extLst>
      <p:ext uri="{BB962C8B-B14F-4D97-AF65-F5344CB8AC3E}">
        <p14:creationId xmlns:p14="http://schemas.microsoft.com/office/powerpoint/2010/main" val="38249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49375 0.08541 C 0.50026 0.07152 0.47721 0.06041 0.48385 0.04676 C 0.48828 0.03819 0.46888 0.03217 0.47291 0.02037 C 0.47708 0.00926 0.47994 -0.02315 0.47434 -0.02986 C 0.46588 -0.04074 0.51158 -0.04653 0.50312 -0.05764 " pathEditMode="relative" rAng="15720000" ptsTypes="AAAAA">
                                      <p:cBhvr>
                                        <p:cTn id="6" dur="2000" fill="hold"/>
                                        <p:tgtEl>
                                          <p:spTgt spid="10"/>
                                        </p:tgtEl>
                                        <p:attrNameLst>
                                          <p:attrName>ppt_x</p:attrName>
                                          <p:attrName>ppt_y</p:attrName>
                                        </p:attrNameLst>
                                      </p:cBhvr>
                                      <p:rCtr x="-299" y="-6968"/>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078 -0.00116 C 2.08333E-7 -0.09282 -0.01406 -0.09259 2.08333E-7 -0.13889 C -0.01146 -0.19676 -0.00612 -0.17894 -0.00807 -0.20741 C -0.0112 -0.23588 0.00716 -0.2213 -0.00039 -0.29977 C -0.00768 -0.39815 -0.00612 -0.37894 -0.00833 -0.48195 C -0.01901 -0.52639 -0.03945 -0.53009 -0.06393 -0.56551 C -0.06497 -0.56574 -0.1224 -0.62616 -0.1237 -0.62685 C -0.13932 -0.64259 -0.16276 -0.65903 -0.16172 -0.65926 " pathEditMode="relative" rAng="17100000" ptsTypes="AAAAAAAA">
                                      <p:cBhvr>
                                        <p:cTn id="10" dur="5000" fill="hold"/>
                                        <p:tgtEl>
                                          <p:spTgt spid="12"/>
                                        </p:tgtEl>
                                        <p:attrNameLst>
                                          <p:attrName>ppt_x</p:attrName>
                                          <p:attrName>ppt_y</p:attrName>
                                        </p:attrNameLst>
                                      </p:cBhvr>
                                      <p:rCtr x="-8060" y="-3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Fallopian</a:t>
            </a:r>
            <a:br>
              <a:rPr lang="en-US" b="1" dirty="0"/>
            </a:br>
            <a:r>
              <a:rPr lang="en-US" b="1" dirty="0"/>
              <a:t>     Tubes</a:t>
            </a:r>
          </a:p>
        </p:txBody>
      </p:sp>
      <p:sp>
        <p:nvSpPr>
          <p:cNvPr id="3" name="Content Placeholder 2"/>
          <p:cNvSpPr>
            <a:spLocks noGrp="1"/>
          </p:cNvSpPr>
          <p:nvPr>
            <p:ph idx="1"/>
          </p:nvPr>
        </p:nvSpPr>
        <p:spPr>
          <a:xfrm>
            <a:off x="406447" y="2152650"/>
            <a:ext cx="4551720" cy="3785419"/>
          </a:xfrm>
        </p:spPr>
        <p:txBody>
          <a:bodyPr>
            <a:normAutofit/>
          </a:bodyPr>
          <a:lstStyle/>
          <a:p>
            <a:r>
              <a:rPr lang="en-US" dirty="0"/>
              <a:t>If the egg is not fertilized, it will break down and it will be expelled from the uterus, along with the uterine lining, during menstruation.</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134224" y="1400960"/>
            <a:ext cx="272223" cy="34394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7647" b="90000" l="2365" r="96959"/>
                    </a14:imgEffect>
                  </a14:imgLayer>
                </a14:imgProps>
              </a:ext>
              <a:ext uri="{28A0092B-C50C-407E-A947-70E740481C1C}">
                <a14:useLocalDpi xmlns:a14="http://schemas.microsoft.com/office/drawing/2010/main" val="0"/>
              </a:ext>
            </a:extLst>
          </a:blip>
          <a:stretch>
            <a:fillRect/>
          </a:stretch>
        </p:blipFill>
        <p:spPr>
          <a:xfrm rot="4386348">
            <a:off x="8019377" y="5686375"/>
            <a:ext cx="722637" cy="415028"/>
          </a:xfrm>
          <a:prstGeom prst="rect">
            <a:avLst/>
          </a:prstGeom>
        </p:spPr>
      </p:pic>
    </p:spTree>
    <p:extLst>
      <p:ext uri="{BB962C8B-B14F-4D97-AF65-F5344CB8AC3E}">
        <p14:creationId xmlns:p14="http://schemas.microsoft.com/office/powerpoint/2010/main" val="22072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901 0.07037 L 0.4901 0.07037 C 0.48789 0.06875 0.48541 0.06805 0.48346 0.06574 C 0.48255 0.06481 0.48216 0.06296 0.48177 0.06134 C 0.48072 0.05787 0.48046 0.05277 0.48007 0.0493 C 0.47903 0.04259 0.47942 0.04629 0.47669 0.04027 C 0.47135 0.02893 0.47825 0.04143 0.4733 0.03287 C 0.47304 0.03125 0.47252 0.02986 0.47239 0.02824 C 0.4707 -0.00209 0.47317 0.01296 0.47083 -0.00023 C 0.47109 -0.00417 0.47122 -0.00811 0.47161 -0.01204 C 0.47174 -0.01366 0.47226 -0.01505 0.47239 -0.01667 C 0.4746 -0.02986 0.47213 -0.01644 0.47408 -0.02709 C 0.47447 -0.03449 0.47395 -0.04236 0.475 -0.04954 C 0.47526 -0.05116 0.47669 -0.05023 0.47747 -0.05116 C 0.47812 -0.05186 0.47851 -0.05324 0.47916 -0.05417 C 0.48085 -0.05625 0.48424 -0.05996 0.48424 -0.05996 C 0.4927 -0.05949 0.50117 -0.05949 0.5095 -0.05857 C 0.51263 -0.05834 0.51171 -0.05602 0.51458 -0.05417 C 0.51588 -0.05324 0.51744 -0.05324 0.51875 -0.05255 C 0.51992 -0.05209 0.52109 -0.05162 0.52213 -0.05116 C 0.52382 -0.05023 0.52552 -0.04908 0.52721 -0.04815 C 0.52799 -0.04769 0.5289 -0.04676 0.52968 -0.04653 L 0.53737 -0.04514 C 0.53815 -0.04398 0.53919 -0.04352 0.53984 -0.04213 C 0.54036 -0.04098 0.54049 -0.03912 0.54075 -0.0375 C 0.54075 -0.03727 0.54192 -0.02801 0.54231 -0.02709 C 0.54296 -0.0257 0.54401 -0.02477 0.54492 -0.02408 C 0.54791 -0.02176 0.55612 -0.0213 0.55755 -0.02107 C 0.56184 -0.01343 0.55625 -0.02246 0.56171 -0.01667 C 0.5625 -0.01598 0.56289 -0.01459 0.56341 -0.01366 C 0.5638 -0.01135 0.56432 -0.00463 0.56601 -0.00324 C 0.56744 -0.00186 0.5694 -0.00209 0.57096 -0.00162 C 0.57474 0.00486 0.57213 0.00185 0.57695 0.00439 C 0.57864 0.00532 0.58203 0.0074 0.58203 0.0074 C 0.58281 0.00833 0.58359 0.00949 0.5845 0.01041 C 0.58867 0.01412 0.58554 0.00902 0.58958 0.01481 C 0.59023 0.01574 0.59062 0.01689 0.59127 0.01782 C 0.59205 0.01898 0.59296 0.01967 0.59375 0.02083 C 0.59492 0.02268 0.59583 0.02523 0.59713 0.02685 C 0.59804 0.02777 0.59882 0.0287 0.5996 0.02986 C 0.60234 0.03356 0.60039 0.03264 0.6039 0.03588 C 0.60585 0.03773 0.60768 0.03727 0.60976 0.03889 C 0.61562 0.04282 0.6108 0.04051 0.61562 0.0449 C 0.61653 0.0456 0.61731 0.04583 0.61822 0.04629 C 0.62161 0.05532 0.61783 0.04745 0.62239 0.05231 C 0.62304 0.05301 0.62343 0.05439 0.62408 0.05532 C 0.62487 0.05648 0.62578 0.05717 0.62669 0.05833 C 0.62721 0.05926 0.6276 0.06064 0.62825 0.06134 C 0.62994 0.06273 0.6319 0.0625 0.63333 0.06435 C 0.63424 0.06527 0.63502 0.06643 0.63593 0.06736 C 0.6375 0.06852 0.64101 0.07037 0.64101 0.07037 C 0.64179 0.07129 0.6427 0.07199 0.64349 0.07338 C 0.64492 0.07569 0.64765 0.08078 0.64765 0.08078 C 0.65 0.09305 0.64843 0.08703 0.65273 0.09884 C 0.65325 0.10023 0.65364 0.10231 0.65442 0.10324 L 0.6569 0.10625 C 0.65911 0.11759 0.65625 0.1037 0.6595 0.11527 C 0.66171 0.12291 0.65872 0.11689 0.66197 0.12268 C 0.66445 0.13541 0.66393 0.12847 0.66289 0.14375 C 0.66171 0.14328 0.66041 0.14328 0.6595 0.14213 C 0.65807 0.14051 0.65742 0.13564 0.6569 0.1331 C 0.65664 0.12615 0.65559 0.11921 0.65612 0.11227 C 0.65625 0.11041 0.65768 0.10926 0.65859 0.10926 L 0.67213 0.11064 C 0.67161 0.12662 0.67395 0.13287 0.66966 0.14213 C 0.66888 0.14375 0.66796 0.14514 0.66705 0.14676 C 0.66679 0.14814 0.66679 0.14977 0.66627 0.15115 C 0.66536 0.15347 0.6638 0.15486 0.66289 0.15717 L 0.66119 0.16157 C 0.65781 0.18588 0.6595 0.17176 0.6595 0.22615 C 0.6595 0.23009 0.6595 0.23426 0.66028 0.23796 C 0.66093 0.24074 0.66367 0.24398 0.66367 0.24398 C 0.6625 0.27268 0.6664 0.25972 0.66028 0.26504 C 0.65937 0.26574 0.65859 0.26713 0.65781 0.26805 C 0.65859 0.29097 0.65755 0.30277 0.66028 0.32037 C 0.66054 0.32199 0.66093 0.32338 0.66119 0.325 C 0.66093 0.33287 0.66132 0.3412 0.66028 0.34884 C 0.66015 0.35069 0.65846 0.35046 0.65781 0.35185 C 0.65729 0.35324 0.65742 0.35509 0.6569 0.35648 C 0.65612 0.35879 0.6539 0.36111 0.65273 0.3625 C 0.65247 0.36389 0.65195 0.36527 0.65195 0.36689 C 0.65195 0.36944 0.65195 0.37222 0.65273 0.3743 C 0.65325 0.37569 0.65442 0.37546 0.65533 0.37592 C 0.6569 0.37662 0.65859 0.37685 0.66028 0.37731 C 0.66093 0.37847 0.66132 0.37963 0.66197 0.38032 C 0.66276 0.38125 0.66393 0.38078 0.66458 0.38194 C 0.66523 0.3831 0.66497 0.38495 0.66536 0.38634 C 0.66575 0.3875 0.66653 0.38842 0.66705 0.38935 C 0.66679 0.39838 0.66783 0.40787 0.66627 0.41643 C 0.66562 0.41921 0.66289 0.41828 0.66119 0.41944 L 0.65859 0.42083 C 0.65572 0.42615 0.65716 0.42245 0.65533 0.43287 L 0.65442 0.43727 C 0.65468 0.43981 0.65442 0.44259 0.65533 0.4449 C 0.65572 0.44606 0.6569 0.44606 0.65781 0.44629 C 0.6595 0.44699 0.66119 0.44722 0.66289 0.44768 C 0.66341 0.44977 0.66419 0.45162 0.66458 0.4537 C 0.66575 0.4618 0.66575 0.475 0.66458 0.48217 C 0.66419 0.48449 0.66041 0.48611 0.6595 0.4868 C 0.65898 0.48819 0.6582 0.48958 0.65781 0.4912 C 0.65599 0.49768 0.65677 0.50602 0.65781 0.51227 C 0.65846 0.51597 0.66497 0.51666 0.66536 0.51666 C 0.66562 0.51828 0.66627 0.51967 0.66627 0.52129 C 0.66627 0.52777 0.66549 0.52615 0.66367 0.53009 C 0.6595 0.53958 0.66445 0.53055 0.66028 0.53773 C 0.66002 0.53912 0.65989 0.54074 0.6595 0.54213 C 0.65846 0.54537 0.65677 0.54768 0.65612 0.55115 L 0.65442 0.56018 C 0.65559 0.57083 0.65481 0.56527 0.6569 0.57662 L 0.65781 0.58102 C 0.65833 0.58727 0.65859 0.59051 0.6595 0.59606 C 0.66002 0.59907 0.66054 0.60208 0.66119 0.60509 L 0.66289 0.61412 C 0.66315 0.61551 0.66354 0.61713 0.66367 0.61852 C 0.66393 0.6206 0.66432 0.62245 0.66458 0.62453 C 0.66484 0.62708 0.66497 0.62963 0.66536 0.63217 C 0.66562 0.63356 0.66588 0.63495 0.66627 0.63657 C 0.66588 0.64352 0.66588 0.65046 0.66536 0.65764 C 0.66523 0.65949 0.66471 0.66157 0.66458 0.66342 C 0.66237 0.68727 0.6651 0.67824 0.66119 0.68889 C 0.6608 0.69213 0.66015 0.69652 0.6595 0.69953 C 0.65898 0.70162 0.65833 0.70347 0.65781 0.70555 C 0.65612 0.71296 0.65612 0.71435 0.65533 0.72199 C 0.65559 0.73287 0.65559 0.74398 0.65612 0.75486 C 0.65625 0.75694 0.65664 0.75902 0.6569 0.76088 C 0.6569 0.76088 0.65911 0.77222 0.6595 0.7743 L 0.66028 0.77893 C 0.66054 0.78032 0.66119 0.78171 0.66119 0.78333 L 0.66119 0.79398 " pathEditMode="relative" ptsTypes="AAAAAAAAAAAAAAAAAAAAAAAAAAAAAAAAAAAAAAAAAAAAAAAAAAAAAAAAAAAAAAAAAAAAAAAAAAAAAAAAAAAAAAAAAAAAAAAAAAAAAAAAAAAAAAAAAAAAAAAAAAAAAAAAA">
                                      <p:cBhvr>
                                        <p:cTn id="6" dur="1075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sic female reproductive anatomy"/>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3420"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199" y="224204"/>
            <a:ext cx="4876800" cy="1676603"/>
          </a:xfrm>
        </p:spPr>
        <p:txBody>
          <a:bodyPr>
            <a:normAutofit/>
          </a:bodyPr>
          <a:lstStyle/>
          <a:p>
            <a:pPr algn="ctr"/>
            <a:r>
              <a:rPr lang="en-US" b="1" dirty="0"/>
              <a:t>	The Menstrual Cycle</a:t>
            </a:r>
          </a:p>
        </p:txBody>
      </p:sp>
      <p:sp>
        <p:nvSpPr>
          <p:cNvPr id="3" name="Content Placeholder 2"/>
          <p:cNvSpPr>
            <a:spLocks noGrp="1"/>
          </p:cNvSpPr>
          <p:nvPr>
            <p:ph idx="1"/>
          </p:nvPr>
        </p:nvSpPr>
        <p:spPr>
          <a:xfrm>
            <a:off x="406447" y="1921462"/>
            <a:ext cx="4716712" cy="4841755"/>
          </a:xfrm>
        </p:spPr>
        <p:txBody>
          <a:bodyPr>
            <a:normAutofit fontScale="92500" lnSpcReduction="10000"/>
          </a:bodyPr>
          <a:lstStyle/>
          <a:p>
            <a:r>
              <a:rPr lang="en-US" dirty="0"/>
              <a:t>“Day 1” of the menstrual cycle is defined as the first day of “bleeding” or menstruation.</a:t>
            </a:r>
          </a:p>
          <a:p>
            <a:endParaRPr lang="en-US" dirty="0"/>
          </a:p>
          <a:p>
            <a:r>
              <a:rPr lang="en-US" dirty="0"/>
              <a:t>If you are female, you may have noticed your doctor or nurses asking you, “when was the first day of your last period.”</a:t>
            </a:r>
          </a:p>
          <a:p>
            <a:endParaRPr lang="en-US" dirty="0"/>
          </a:p>
          <a:p>
            <a:r>
              <a:rPr lang="en-US" dirty="0"/>
              <a:t>This let’s your medical provider know where you are at in your cycle!</a:t>
            </a:r>
          </a:p>
        </p:txBody>
      </p:sp>
      <p:sp>
        <p:nvSpPr>
          <p:cNvPr id="4" name="Rectangle 3"/>
          <p:cNvSpPr/>
          <p:nvPr/>
        </p:nvSpPr>
        <p:spPr>
          <a:xfrm>
            <a:off x="6217920" y="6390639"/>
            <a:ext cx="6096000" cy="18466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https://ccbbiology10.wikispaces.com/file/view/Reproductive-System-Pattonville-High-School-News.jpg/404807362/286x307/Reproductive-System-Pattonville-High-School-News.jpg</a:t>
            </a: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820" y="224204"/>
            <a:ext cx="6657975" cy="6515100"/>
          </a:xfrm>
          <a:prstGeom prst="rect">
            <a:avLst/>
          </a:prstGeom>
        </p:spPr>
      </p:pic>
      <p:sp>
        <p:nvSpPr>
          <p:cNvPr id="7" name="Title 1"/>
          <p:cNvSpPr txBox="1">
            <a:spLocks/>
          </p:cNvSpPr>
          <p:nvPr/>
        </p:nvSpPr>
        <p:spPr>
          <a:xfrm>
            <a:off x="7172587" y="538147"/>
            <a:ext cx="2206305" cy="703424"/>
          </a:xfrm>
          <a:prstGeom prst="rect">
            <a:avLst/>
          </a:prstGeom>
          <a:solidFill>
            <a:schemeClr val="bg2"/>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lgerian" panose="04020705040A02060702" pitchFamily="82" charset="0"/>
                <a:ea typeface="+mj-ea"/>
                <a:cs typeface="+mj-cs"/>
              </a:rPr>
              <a:t>Fallopian Tubes</a:t>
            </a:r>
          </a:p>
        </p:txBody>
      </p:sp>
      <p:sp>
        <p:nvSpPr>
          <p:cNvPr id="5" name="Curved Right Arrow 4"/>
          <p:cNvSpPr/>
          <p:nvPr/>
        </p:nvSpPr>
        <p:spPr>
          <a:xfrm rot="3637791">
            <a:off x="6051035" y="112074"/>
            <a:ext cx="731520" cy="1216152"/>
          </a:xfrm>
          <a:prstGeom prst="curv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urved Right Arrow 8"/>
          <p:cNvSpPr/>
          <p:nvPr/>
        </p:nvSpPr>
        <p:spPr>
          <a:xfrm rot="17562815" flipH="1">
            <a:off x="9810680" y="-47068"/>
            <a:ext cx="772010" cy="1374300"/>
          </a:xfrm>
          <a:prstGeom prst="curvedRightArrow">
            <a:avLst>
              <a:gd name="adj1" fmla="val 23158"/>
              <a:gd name="adj2" fmla="val 50000"/>
              <a:gd name="adj3" fmla="val 45031"/>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6416795" y="3028426"/>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0335627" y="3481754"/>
            <a:ext cx="914400" cy="27899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159" y="123825"/>
            <a:ext cx="6762750" cy="6734175"/>
          </a:xfrm>
          <a:prstGeom prst="rect">
            <a:avLst/>
          </a:prstGeom>
        </p:spPr>
      </p:pic>
    </p:spTree>
    <p:extLst>
      <p:ext uri="{BB962C8B-B14F-4D97-AF65-F5344CB8AC3E}">
        <p14:creationId xmlns:p14="http://schemas.microsoft.com/office/powerpoint/2010/main" val="36189408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9" y="224204"/>
            <a:ext cx="4876800" cy="1676603"/>
          </a:xfrm>
        </p:spPr>
        <p:txBody>
          <a:bodyPr>
            <a:normAutofit/>
          </a:bodyPr>
          <a:lstStyle/>
          <a:p>
            <a:pPr algn="ctr"/>
            <a:r>
              <a:rPr lang="en-US" b="1" dirty="0"/>
              <a:t>	The Menstrual Cycle</a:t>
            </a:r>
          </a:p>
        </p:txBody>
      </p:sp>
      <p:sp>
        <p:nvSpPr>
          <p:cNvPr id="3" name="Content Placeholder 2"/>
          <p:cNvSpPr>
            <a:spLocks noGrp="1"/>
          </p:cNvSpPr>
          <p:nvPr>
            <p:ph idx="1"/>
          </p:nvPr>
        </p:nvSpPr>
        <p:spPr>
          <a:xfrm>
            <a:off x="406447" y="1921462"/>
            <a:ext cx="4716712" cy="4841755"/>
          </a:xfrm>
        </p:spPr>
        <p:txBody>
          <a:bodyPr>
            <a:normAutofit/>
          </a:bodyPr>
          <a:lstStyle/>
          <a:p>
            <a:r>
              <a:rPr lang="en-US" dirty="0"/>
              <a:t>Why do women bleed?</a:t>
            </a:r>
          </a:p>
          <a:p>
            <a:endParaRPr lang="en-US" dirty="0"/>
          </a:p>
          <a:p>
            <a:r>
              <a:rPr lang="en-US" dirty="0"/>
              <a:t>Every 28 days or so, a woman’s body prepares itself for pregnancy JUST IN CASE, by thickening the walls of the uterus.</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60609" t="74291"/>
          <a:stretch/>
        </p:blipFill>
        <p:spPr>
          <a:xfrm>
            <a:off x="5123159" y="1208313"/>
            <a:ext cx="7107861" cy="4539342"/>
          </a:xfrm>
          <a:prstGeom prst="rect">
            <a:avLst/>
          </a:prstGeom>
        </p:spPr>
      </p:pic>
      <p:sp>
        <p:nvSpPr>
          <p:cNvPr id="10" name="Oval 9"/>
          <p:cNvSpPr/>
          <p:nvPr/>
        </p:nvSpPr>
        <p:spPr>
          <a:xfrm>
            <a:off x="8218589" y="2947054"/>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8927284" y="2779335"/>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p:nvPr/>
        </p:nvSpPr>
        <p:spPr>
          <a:xfrm>
            <a:off x="8291636" y="3145885"/>
            <a:ext cx="172422" cy="24807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a:off x="8795410" y="2858011"/>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a:off x="8247451" y="3143481"/>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a:off x="8784671" y="3091343"/>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a:off x="8731792" y="3091512"/>
            <a:ext cx="134924" cy="286448"/>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a:off x="8294106" y="3075345"/>
            <a:ext cx="155047" cy="175389"/>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a:off x="8836864" y="2966047"/>
            <a:ext cx="202317" cy="239085"/>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p:cNvSpPr/>
          <p:nvPr/>
        </p:nvSpPr>
        <p:spPr>
          <a:xfrm>
            <a:off x="8240227" y="2836427"/>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a:off x="8710172" y="3171038"/>
            <a:ext cx="211507" cy="238269"/>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itle 1"/>
          <p:cNvSpPr txBox="1">
            <a:spLocks/>
          </p:cNvSpPr>
          <p:nvPr/>
        </p:nvSpPr>
        <p:spPr>
          <a:xfrm>
            <a:off x="6072696" y="1009908"/>
            <a:ext cx="4876800"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Thickening of the Uterine Wall</a:t>
            </a:r>
          </a:p>
        </p:txBody>
      </p:sp>
      <p:sp>
        <p:nvSpPr>
          <p:cNvPr id="27" name="Curved Right Arrow 26"/>
          <p:cNvSpPr/>
          <p:nvPr/>
        </p:nvSpPr>
        <p:spPr>
          <a:xfrm rot="18908935">
            <a:off x="6990555" y="2034357"/>
            <a:ext cx="731520" cy="1898411"/>
          </a:xfrm>
          <a:prstGeom prst="curvedRightArrow">
            <a:avLst/>
          </a:prstGeom>
          <a:solidFill>
            <a:srgbClr val="FF00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a:off x="8137483" y="2732151"/>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8729791" y="3060165"/>
            <a:ext cx="296960" cy="24270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a:off x="8137483" y="2875897"/>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2"/>
          <p:cNvSpPr/>
          <p:nvPr/>
        </p:nvSpPr>
        <p:spPr>
          <a:xfrm>
            <a:off x="8061524" y="2778979"/>
            <a:ext cx="296960" cy="22449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p:nvPr/>
        </p:nvSpPr>
        <p:spPr>
          <a:xfrm>
            <a:off x="8844281" y="2790032"/>
            <a:ext cx="296960" cy="22449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p:cNvSpPr/>
          <p:nvPr/>
        </p:nvSpPr>
        <p:spPr>
          <a:xfrm>
            <a:off x="8414670" y="3159115"/>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p:cNvSpPr/>
          <p:nvPr/>
        </p:nvSpPr>
        <p:spPr>
          <a:xfrm>
            <a:off x="8704946" y="2881465"/>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p:nvPr/>
        </p:nvSpPr>
        <p:spPr>
          <a:xfrm>
            <a:off x="8309334" y="2873163"/>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9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0" fill="hold"/>
                                        <p:tgtEl>
                                          <p:spTgt spid="25"/>
                                        </p:tgtEl>
                                        <p:attrNameLst>
                                          <p:attrName>ppt_w</p:attrName>
                                        </p:attrNameLst>
                                      </p:cBhvr>
                                      <p:tavLst>
                                        <p:tav tm="0">
                                          <p:val>
                                            <p:fltVal val="0"/>
                                          </p:val>
                                        </p:tav>
                                        <p:tav tm="100000">
                                          <p:val>
                                            <p:strVal val="#ppt_w"/>
                                          </p:val>
                                        </p:tav>
                                      </p:tavLst>
                                    </p:anim>
                                    <p:anim calcmode="lin" valueType="num">
                                      <p:cBhvr>
                                        <p:cTn id="8" dur="2500" fill="hold"/>
                                        <p:tgtEl>
                                          <p:spTgt spid="25"/>
                                        </p:tgtEl>
                                        <p:attrNameLst>
                                          <p:attrName>ppt_h</p:attrName>
                                        </p:attrNameLst>
                                      </p:cBhvr>
                                      <p:tavLst>
                                        <p:tav tm="0">
                                          <p:val>
                                            <p:fltVal val="0"/>
                                          </p:val>
                                        </p:tav>
                                        <p:tav tm="100000">
                                          <p:val>
                                            <p:strVal val="#ppt_h"/>
                                          </p:val>
                                        </p:tav>
                                      </p:tavLst>
                                    </p:anim>
                                    <p:anim calcmode="lin" valueType="num">
                                      <p:cBhvr>
                                        <p:cTn id="9" dur="2500" fill="hold"/>
                                        <p:tgtEl>
                                          <p:spTgt spid="25"/>
                                        </p:tgtEl>
                                        <p:attrNameLst>
                                          <p:attrName>style.rotation</p:attrName>
                                        </p:attrNameLst>
                                      </p:cBhvr>
                                      <p:tavLst>
                                        <p:tav tm="0">
                                          <p:val>
                                            <p:fltVal val="90"/>
                                          </p:val>
                                        </p:tav>
                                        <p:tav tm="100000">
                                          <p:val>
                                            <p:fltVal val="0"/>
                                          </p:val>
                                        </p:tav>
                                      </p:tavLst>
                                    </p:anim>
                                    <p:animEffect transition="in" filter="fade">
                                      <p:cBhvr>
                                        <p:cTn id="10" dur="2500"/>
                                        <p:tgtEl>
                                          <p:spTgt spid="25"/>
                                        </p:tgtEl>
                                      </p:cBhvr>
                                    </p:animEffect>
                                  </p:childTnLst>
                                </p:cTn>
                              </p:par>
                              <p:par>
                                <p:cTn id="11" presetID="31" presetClass="entr" presetSubtype="0" fill="hold" grpId="0" nodeType="withEffect">
                                  <p:stCondLst>
                                    <p:cond delay="53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3700" fill="hold"/>
                                        <p:tgtEl>
                                          <p:spTgt spid="10"/>
                                        </p:tgtEl>
                                        <p:attrNameLst>
                                          <p:attrName>ppt_w</p:attrName>
                                        </p:attrNameLst>
                                      </p:cBhvr>
                                      <p:tavLst>
                                        <p:tav tm="0">
                                          <p:val>
                                            <p:fltVal val="0"/>
                                          </p:val>
                                        </p:tav>
                                        <p:tav tm="100000">
                                          <p:val>
                                            <p:strVal val="#ppt_w"/>
                                          </p:val>
                                        </p:tav>
                                      </p:tavLst>
                                    </p:anim>
                                    <p:anim calcmode="lin" valueType="num">
                                      <p:cBhvr>
                                        <p:cTn id="14" dur="3700" fill="hold"/>
                                        <p:tgtEl>
                                          <p:spTgt spid="10"/>
                                        </p:tgtEl>
                                        <p:attrNameLst>
                                          <p:attrName>ppt_h</p:attrName>
                                        </p:attrNameLst>
                                      </p:cBhvr>
                                      <p:tavLst>
                                        <p:tav tm="0">
                                          <p:val>
                                            <p:fltVal val="0"/>
                                          </p:val>
                                        </p:tav>
                                        <p:tav tm="100000">
                                          <p:val>
                                            <p:strVal val="#ppt_h"/>
                                          </p:val>
                                        </p:tav>
                                      </p:tavLst>
                                    </p:anim>
                                    <p:anim calcmode="lin" valueType="num">
                                      <p:cBhvr>
                                        <p:cTn id="15" dur="3700" fill="hold"/>
                                        <p:tgtEl>
                                          <p:spTgt spid="10"/>
                                        </p:tgtEl>
                                        <p:attrNameLst>
                                          <p:attrName>style.rotation</p:attrName>
                                        </p:attrNameLst>
                                      </p:cBhvr>
                                      <p:tavLst>
                                        <p:tav tm="0">
                                          <p:val>
                                            <p:fltVal val="90"/>
                                          </p:val>
                                        </p:tav>
                                        <p:tav tm="100000">
                                          <p:val>
                                            <p:fltVal val="0"/>
                                          </p:val>
                                        </p:tav>
                                      </p:tavLst>
                                    </p:anim>
                                    <p:animEffect transition="in" filter="fade">
                                      <p:cBhvr>
                                        <p:cTn id="16" dur="3700"/>
                                        <p:tgtEl>
                                          <p:spTgt spid="10"/>
                                        </p:tgtEl>
                                      </p:cBhvr>
                                    </p:animEffect>
                                  </p:childTnLst>
                                </p:cTn>
                              </p:par>
                              <p:par>
                                <p:cTn id="17" presetID="31" presetClass="entr" presetSubtype="0" fill="hold" grpId="0" nodeType="withEffect">
                                  <p:stCondLst>
                                    <p:cond delay="2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2000" fill="hold"/>
                                        <p:tgtEl>
                                          <p:spTgt spid="16"/>
                                        </p:tgtEl>
                                        <p:attrNameLst>
                                          <p:attrName>ppt_w</p:attrName>
                                        </p:attrNameLst>
                                      </p:cBhvr>
                                      <p:tavLst>
                                        <p:tav tm="0">
                                          <p:val>
                                            <p:fltVal val="0"/>
                                          </p:val>
                                        </p:tav>
                                        <p:tav tm="100000">
                                          <p:val>
                                            <p:strVal val="#ppt_w"/>
                                          </p:val>
                                        </p:tav>
                                      </p:tavLst>
                                    </p:anim>
                                    <p:anim calcmode="lin" valueType="num">
                                      <p:cBhvr>
                                        <p:cTn id="20" dur="2000" fill="hold"/>
                                        <p:tgtEl>
                                          <p:spTgt spid="16"/>
                                        </p:tgtEl>
                                        <p:attrNameLst>
                                          <p:attrName>ppt_h</p:attrName>
                                        </p:attrNameLst>
                                      </p:cBhvr>
                                      <p:tavLst>
                                        <p:tav tm="0">
                                          <p:val>
                                            <p:fltVal val="0"/>
                                          </p:val>
                                        </p:tav>
                                        <p:tav tm="100000">
                                          <p:val>
                                            <p:strVal val="#ppt_h"/>
                                          </p:val>
                                        </p:tav>
                                      </p:tavLst>
                                    </p:anim>
                                    <p:anim calcmode="lin" valueType="num">
                                      <p:cBhvr>
                                        <p:cTn id="21" dur="2000" fill="hold"/>
                                        <p:tgtEl>
                                          <p:spTgt spid="16"/>
                                        </p:tgtEl>
                                        <p:attrNameLst>
                                          <p:attrName>style.rotation</p:attrName>
                                        </p:attrNameLst>
                                      </p:cBhvr>
                                      <p:tavLst>
                                        <p:tav tm="0">
                                          <p:val>
                                            <p:fltVal val="90"/>
                                          </p:val>
                                        </p:tav>
                                        <p:tav tm="100000">
                                          <p:val>
                                            <p:fltVal val="0"/>
                                          </p:val>
                                        </p:tav>
                                      </p:tavLst>
                                    </p:anim>
                                    <p:animEffect transition="in" filter="fade">
                                      <p:cBhvr>
                                        <p:cTn id="22" dur="2000"/>
                                        <p:tgtEl>
                                          <p:spTgt spid="16"/>
                                        </p:tgtEl>
                                      </p:cBhvr>
                                    </p:animEffect>
                                  </p:childTnLst>
                                </p:cTn>
                              </p:par>
                              <p:par>
                                <p:cTn id="23" presetID="31" presetClass="entr" presetSubtype="0" fill="hold" grpId="0" nodeType="withEffect">
                                  <p:stCondLst>
                                    <p:cond delay="34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3700" fill="hold"/>
                                        <p:tgtEl>
                                          <p:spTgt spid="18"/>
                                        </p:tgtEl>
                                        <p:attrNameLst>
                                          <p:attrName>ppt_w</p:attrName>
                                        </p:attrNameLst>
                                      </p:cBhvr>
                                      <p:tavLst>
                                        <p:tav tm="0">
                                          <p:val>
                                            <p:fltVal val="0"/>
                                          </p:val>
                                        </p:tav>
                                        <p:tav tm="100000">
                                          <p:val>
                                            <p:strVal val="#ppt_w"/>
                                          </p:val>
                                        </p:tav>
                                      </p:tavLst>
                                    </p:anim>
                                    <p:anim calcmode="lin" valueType="num">
                                      <p:cBhvr>
                                        <p:cTn id="26" dur="3700" fill="hold"/>
                                        <p:tgtEl>
                                          <p:spTgt spid="18"/>
                                        </p:tgtEl>
                                        <p:attrNameLst>
                                          <p:attrName>ppt_h</p:attrName>
                                        </p:attrNameLst>
                                      </p:cBhvr>
                                      <p:tavLst>
                                        <p:tav tm="0">
                                          <p:val>
                                            <p:fltVal val="0"/>
                                          </p:val>
                                        </p:tav>
                                        <p:tav tm="100000">
                                          <p:val>
                                            <p:strVal val="#ppt_h"/>
                                          </p:val>
                                        </p:tav>
                                      </p:tavLst>
                                    </p:anim>
                                    <p:anim calcmode="lin" valueType="num">
                                      <p:cBhvr>
                                        <p:cTn id="27" dur="3700" fill="hold"/>
                                        <p:tgtEl>
                                          <p:spTgt spid="18"/>
                                        </p:tgtEl>
                                        <p:attrNameLst>
                                          <p:attrName>style.rotation</p:attrName>
                                        </p:attrNameLst>
                                      </p:cBhvr>
                                      <p:tavLst>
                                        <p:tav tm="0">
                                          <p:val>
                                            <p:fltVal val="90"/>
                                          </p:val>
                                        </p:tav>
                                        <p:tav tm="100000">
                                          <p:val>
                                            <p:fltVal val="0"/>
                                          </p:val>
                                        </p:tav>
                                      </p:tavLst>
                                    </p:anim>
                                    <p:animEffect transition="in" filter="fade">
                                      <p:cBhvr>
                                        <p:cTn id="28" dur="3700"/>
                                        <p:tgtEl>
                                          <p:spTgt spid="18"/>
                                        </p:tgtEl>
                                      </p:cBhvr>
                                    </p:animEffect>
                                  </p:childTnLst>
                                </p:cTn>
                              </p:par>
                              <p:par>
                                <p:cTn id="29" presetID="31" presetClass="entr" presetSubtype="0" fill="hold" grpId="0" nodeType="withEffect">
                                  <p:stCondLst>
                                    <p:cond delay="2000"/>
                                  </p:stCondLst>
                                  <p:childTnLst>
                                    <p:set>
                                      <p:cBhvr>
                                        <p:cTn id="30" dur="1" fill="hold">
                                          <p:stCondLst>
                                            <p:cond delay="0"/>
                                          </p:stCondLst>
                                        </p:cTn>
                                        <p:tgtEl>
                                          <p:spTgt spid="21"/>
                                        </p:tgtEl>
                                        <p:attrNameLst>
                                          <p:attrName>style.visibility</p:attrName>
                                        </p:attrNameLst>
                                      </p:cBhvr>
                                      <p:to>
                                        <p:strVal val="visible"/>
                                      </p:to>
                                    </p:set>
                                    <p:anim calcmode="lin" valueType="num">
                                      <p:cBhvr>
                                        <p:cTn id="31" dur="3500" fill="hold"/>
                                        <p:tgtEl>
                                          <p:spTgt spid="21"/>
                                        </p:tgtEl>
                                        <p:attrNameLst>
                                          <p:attrName>ppt_w</p:attrName>
                                        </p:attrNameLst>
                                      </p:cBhvr>
                                      <p:tavLst>
                                        <p:tav tm="0">
                                          <p:val>
                                            <p:fltVal val="0"/>
                                          </p:val>
                                        </p:tav>
                                        <p:tav tm="100000">
                                          <p:val>
                                            <p:strVal val="#ppt_w"/>
                                          </p:val>
                                        </p:tav>
                                      </p:tavLst>
                                    </p:anim>
                                    <p:anim calcmode="lin" valueType="num">
                                      <p:cBhvr>
                                        <p:cTn id="32" dur="3500" fill="hold"/>
                                        <p:tgtEl>
                                          <p:spTgt spid="21"/>
                                        </p:tgtEl>
                                        <p:attrNameLst>
                                          <p:attrName>ppt_h</p:attrName>
                                        </p:attrNameLst>
                                      </p:cBhvr>
                                      <p:tavLst>
                                        <p:tav tm="0">
                                          <p:val>
                                            <p:fltVal val="0"/>
                                          </p:val>
                                        </p:tav>
                                        <p:tav tm="100000">
                                          <p:val>
                                            <p:strVal val="#ppt_h"/>
                                          </p:val>
                                        </p:tav>
                                      </p:tavLst>
                                    </p:anim>
                                    <p:anim calcmode="lin" valueType="num">
                                      <p:cBhvr>
                                        <p:cTn id="33" dur="3500" fill="hold"/>
                                        <p:tgtEl>
                                          <p:spTgt spid="21"/>
                                        </p:tgtEl>
                                        <p:attrNameLst>
                                          <p:attrName>style.rotation</p:attrName>
                                        </p:attrNameLst>
                                      </p:cBhvr>
                                      <p:tavLst>
                                        <p:tav tm="0">
                                          <p:val>
                                            <p:fltVal val="90"/>
                                          </p:val>
                                        </p:tav>
                                        <p:tav tm="100000">
                                          <p:val>
                                            <p:fltVal val="0"/>
                                          </p:val>
                                        </p:tav>
                                      </p:tavLst>
                                    </p:anim>
                                    <p:animEffect transition="in" filter="fade">
                                      <p:cBhvr>
                                        <p:cTn id="34" dur="3500"/>
                                        <p:tgtEl>
                                          <p:spTgt spid="21"/>
                                        </p:tgtEl>
                                      </p:cBhvr>
                                    </p:animEffect>
                                  </p:childTnLst>
                                </p:cTn>
                              </p:par>
                              <p:par>
                                <p:cTn id="35" presetID="31" presetClass="entr" presetSubtype="0" fill="hold" grpId="0" nodeType="withEffect">
                                  <p:stCondLst>
                                    <p:cond delay="52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4050" fill="hold"/>
                                        <p:tgtEl>
                                          <p:spTgt spid="32"/>
                                        </p:tgtEl>
                                        <p:attrNameLst>
                                          <p:attrName>ppt_w</p:attrName>
                                        </p:attrNameLst>
                                      </p:cBhvr>
                                      <p:tavLst>
                                        <p:tav tm="0">
                                          <p:val>
                                            <p:fltVal val="0"/>
                                          </p:val>
                                        </p:tav>
                                        <p:tav tm="100000">
                                          <p:val>
                                            <p:strVal val="#ppt_w"/>
                                          </p:val>
                                        </p:tav>
                                      </p:tavLst>
                                    </p:anim>
                                    <p:anim calcmode="lin" valueType="num">
                                      <p:cBhvr>
                                        <p:cTn id="38" dur="4050" fill="hold"/>
                                        <p:tgtEl>
                                          <p:spTgt spid="32"/>
                                        </p:tgtEl>
                                        <p:attrNameLst>
                                          <p:attrName>ppt_h</p:attrName>
                                        </p:attrNameLst>
                                      </p:cBhvr>
                                      <p:tavLst>
                                        <p:tav tm="0">
                                          <p:val>
                                            <p:fltVal val="0"/>
                                          </p:val>
                                        </p:tav>
                                        <p:tav tm="100000">
                                          <p:val>
                                            <p:strVal val="#ppt_h"/>
                                          </p:val>
                                        </p:tav>
                                      </p:tavLst>
                                    </p:anim>
                                    <p:anim calcmode="lin" valueType="num">
                                      <p:cBhvr>
                                        <p:cTn id="39" dur="4050" fill="hold"/>
                                        <p:tgtEl>
                                          <p:spTgt spid="32"/>
                                        </p:tgtEl>
                                        <p:attrNameLst>
                                          <p:attrName>style.rotation</p:attrName>
                                        </p:attrNameLst>
                                      </p:cBhvr>
                                      <p:tavLst>
                                        <p:tav tm="0">
                                          <p:val>
                                            <p:fltVal val="90"/>
                                          </p:val>
                                        </p:tav>
                                        <p:tav tm="100000">
                                          <p:val>
                                            <p:fltVal val="0"/>
                                          </p:val>
                                        </p:tav>
                                      </p:tavLst>
                                    </p:anim>
                                    <p:animEffect transition="in" filter="fade">
                                      <p:cBhvr>
                                        <p:cTn id="40" dur="4050"/>
                                        <p:tgtEl>
                                          <p:spTgt spid="3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2100" fill="hold"/>
                                        <p:tgtEl>
                                          <p:spTgt spid="22"/>
                                        </p:tgtEl>
                                        <p:attrNameLst>
                                          <p:attrName>ppt_w</p:attrName>
                                        </p:attrNameLst>
                                      </p:cBhvr>
                                      <p:tavLst>
                                        <p:tav tm="0">
                                          <p:val>
                                            <p:fltVal val="0"/>
                                          </p:val>
                                        </p:tav>
                                        <p:tav tm="100000">
                                          <p:val>
                                            <p:strVal val="#ppt_w"/>
                                          </p:val>
                                        </p:tav>
                                      </p:tavLst>
                                    </p:anim>
                                    <p:anim calcmode="lin" valueType="num">
                                      <p:cBhvr>
                                        <p:cTn id="44" dur="2100" fill="hold"/>
                                        <p:tgtEl>
                                          <p:spTgt spid="22"/>
                                        </p:tgtEl>
                                        <p:attrNameLst>
                                          <p:attrName>ppt_h</p:attrName>
                                        </p:attrNameLst>
                                      </p:cBhvr>
                                      <p:tavLst>
                                        <p:tav tm="0">
                                          <p:val>
                                            <p:fltVal val="0"/>
                                          </p:val>
                                        </p:tav>
                                        <p:tav tm="100000">
                                          <p:val>
                                            <p:strVal val="#ppt_h"/>
                                          </p:val>
                                        </p:tav>
                                      </p:tavLst>
                                    </p:anim>
                                    <p:anim calcmode="lin" valueType="num">
                                      <p:cBhvr>
                                        <p:cTn id="45" dur="2100" fill="hold"/>
                                        <p:tgtEl>
                                          <p:spTgt spid="22"/>
                                        </p:tgtEl>
                                        <p:attrNameLst>
                                          <p:attrName>style.rotation</p:attrName>
                                        </p:attrNameLst>
                                      </p:cBhvr>
                                      <p:tavLst>
                                        <p:tav tm="0">
                                          <p:val>
                                            <p:fltVal val="90"/>
                                          </p:val>
                                        </p:tav>
                                        <p:tav tm="100000">
                                          <p:val>
                                            <p:fltVal val="0"/>
                                          </p:val>
                                        </p:tav>
                                      </p:tavLst>
                                    </p:anim>
                                    <p:animEffect transition="in" filter="fade">
                                      <p:cBhvr>
                                        <p:cTn id="46" dur="2100"/>
                                        <p:tgtEl>
                                          <p:spTgt spid="22"/>
                                        </p:tgtEl>
                                      </p:cBhvr>
                                    </p:animEffect>
                                  </p:childTnLst>
                                </p:cTn>
                              </p:par>
                              <p:par>
                                <p:cTn id="47" presetID="31" presetClass="entr" presetSubtype="0" fill="hold" grpId="0" nodeType="withEffect">
                                  <p:stCondLst>
                                    <p:cond delay="55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200" fill="hold"/>
                                        <p:tgtEl>
                                          <p:spTgt spid="23"/>
                                        </p:tgtEl>
                                        <p:attrNameLst>
                                          <p:attrName>ppt_w</p:attrName>
                                        </p:attrNameLst>
                                      </p:cBhvr>
                                      <p:tavLst>
                                        <p:tav tm="0">
                                          <p:val>
                                            <p:fltVal val="0"/>
                                          </p:val>
                                        </p:tav>
                                        <p:tav tm="100000">
                                          <p:val>
                                            <p:strVal val="#ppt_w"/>
                                          </p:val>
                                        </p:tav>
                                      </p:tavLst>
                                    </p:anim>
                                    <p:anim calcmode="lin" valueType="num">
                                      <p:cBhvr>
                                        <p:cTn id="50" dur="5200" fill="hold"/>
                                        <p:tgtEl>
                                          <p:spTgt spid="23"/>
                                        </p:tgtEl>
                                        <p:attrNameLst>
                                          <p:attrName>ppt_h</p:attrName>
                                        </p:attrNameLst>
                                      </p:cBhvr>
                                      <p:tavLst>
                                        <p:tav tm="0">
                                          <p:val>
                                            <p:fltVal val="0"/>
                                          </p:val>
                                        </p:tav>
                                        <p:tav tm="100000">
                                          <p:val>
                                            <p:strVal val="#ppt_h"/>
                                          </p:val>
                                        </p:tav>
                                      </p:tavLst>
                                    </p:anim>
                                    <p:anim calcmode="lin" valueType="num">
                                      <p:cBhvr>
                                        <p:cTn id="51" dur="5200" fill="hold"/>
                                        <p:tgtEl>
                                          <p:spTgt spid="23"/>
                                        </p:tgtEl>
                                        <p:attrNameLst>
                                          <p:attrName>style.rotation</p:attrName>
                                        </p:attrNameLst>
                                      </p:cBhvr>
                                      <p:tavLst>
                                        <p:tav tm="0">
                                          <p:val>
                                            <p:fltVal val="90"/>
                                          </p:val>
                                        </p:tav>
                                        <p:tav tm="100000">
                                          <p:val>
                                            <p:fltVal val="0"/>
                                          </p:val>
                                        </p:tav>
                                      </p:tavLst>
                                    </p:anim>
                                    <p:animEffect transition="in" filter="fade">
                                      <p:cBhvr>
                                        <p:cTn id="52" dur="5200"/>
                                        <p:tgtEl>
                                          <p:spTgt spid="23"/>
                                        </p:tgtEl>
                                      </p:cBhvr>
                                    </p:animEffect>
                                  </p:childTnLst>
                                </p:cTn>
                              </p:par>
                              <p:par>
                                <p:cTn id="53" presetID="31" presetClass="entr" presetSubtype="0" fill="hold" grpId="1" nodeType="withEffect">
                                  <p:stCondLst>
                                    <p:cond delay="24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3400" fill="hold"/>
                                        <p:tgtEl>
                                          <p:spTgt spid="23"/>
                                        </p:tgtEl>
                                        <p:attrNameLst>
                                          <p:attrName>ppt_w</p:attrName>
                                        </p:attrNameLst>
                                      </p:cBhvr>
                                      <p:tavLst>
                                        <p:tav tm="0">
                                          <p:val>
                                            <p:fltVal val="0"/>
                                          </p:val>
                                        </p:tav>
                                        <p:tav tm="100000">
                                          <p:val>
                                            <p:strVal val="#ppt_w"/>
                                          </p:val>
                                        </p:tav>
                                      </p:tavLst>
                                    </p:anim>
                                    <p:anim calcmode="lin" valueType="num">
                                      <p:cBhvr>
                                        <p:cTn id="56" dur="3400" fill="hold"/>
                                        <p:tgtEl>
                                          <p:spTgt spid="23"/>
                                        </p:tgtEl>
                                        <p:attrNameLst>
                                          <p:attrName>ppt_h</p:attrName>
                                        </p:attrNameLst>
                                      </p:cBhvr>
                                      <p:tavLst>
                                        <p:tav tm="0">
                                          <p:val>
                                            <p:fltVal val="0"/>
                                          </p:val>
                                        </p:tav>
                                        <p:tav tm="100000">
                                          <p:val>
                                            <p:strVal val="#ppt_h"/>
                                          </p:val>
                                        </p:tav>
                                      </p:tavLst>
                                    </p:anim>
                                    <p:anim calcmode="lin" valueType="num">
                                      <p:cBhvr>
                                        <p:cTn id="57" dur="3400" fill="hold"/>
                                        <p:tgtEl>
                                          <p:spTgt spid="23"/>
                                        </p:tgtEl>
                                        <p:attrNameLst>
                                          <p:attrName>style.rotation</p:attrName>
                                        </p:attrNameLst>
                                      </p:cBhvr>
                                      <p:tavLst>
                                        <p:tav tm="0">
                                          <p:val>
                                            <p:fltVal val="90"/>
                                          </p:val>
                                        </p:tav>
                                        <p:tav tm="100000">
                                          <p:val>
                                            <p:fltVal val="0"/>
                                          </p:val>
                                        </p:tav>
                                      </p:tavLst>
                                    </p:anim>
                                    <p:animEffect transition="in" filter="fade">
                                      <p:cBhvr>
                                        <p:cTn id="58" dur="3400"/>
                                        <p:tgtEl>
                                          <p:spTgt spid="23"/>
                                        </p:tgtEl>
                                      </p:cBhvr>
                                    </p:animEffect>
                                  </p:childTnLst>
                                </p:cTn>
                              </p:par>
                              <p:par>
                                <p:cTn id="59" presetID="31" presetClass="entr" presetSubtype="0" fill="hold" grpId="0" nodeType="withEffect">
                                  <p:stCondLst>
                                    <p:cond delay="6100"/>
                                  </p:stCondLst>
                                  <p:childTnLst>
                                    <p:set>
                                      <p:cBhvr>
                                        <p:cTn id="60" dur="1" fill="hold">
                                          <p:stCondLst>
                                            <p:cond delay="0"/>
                                          </p:stCondLst>
                                        </p:cTn>
                                        <p:tgtEl>
                                          <p:spTgt spid="17"/>
                                        </p:tgtEl>
                                        <p:attrNameLst>
                                          <p:attrName>style.visibility</p:attrName>
                                        </p:attrNameLst>
                                      </p:cBhvr>
                                      <p:to>
                                        <p:strVal val="visible"/>
                                      </p:to>
                                    </p:set>
                                    <p:anim calcmode="lin" valueType="num">
                                      <p:cBhvr>
                                        <p:cTn id="61" dur="4400" fill="hold"/>
                                        <p:tgtEl>
                                          <p:spTgt spid="17"/>
                                        </p:tgtEl>
                                        <p:attrNameLst>
                                          <p:attrName>ppt_w</p:attrName>
                                        </p:attrNameLst>
                                      </p:cBhvr>
                                      <p:tavLst>
                                        <p:tav tm="0">
                                          <p:val>
                                            <p:fltVal val="0"/>
                                          </p:val>
                                        </p:tav>
                                        <p:tav tm="100000">
                                          <p:val>
                                            <p:strVal val="#ppt_w"/>
                                          </p:val>
                                        </p:tav>
                                      </p:tavLst>
                                    </p:anim>
                                    <p:anim calcmode="lin" valueType="num">
                                      <p:cBhvr>
                                        <p:cTn id="62" dur="4400" fill="hold"/>
                                        <p:tgtEl>
                                          <p:spTgt spid="17"/>
                                        </p:tgtEl>
                                        <p:attrNameLst>
                                          <p:attrName>ppt_h</p:attrName>
                                        </p:attrNameLst>
                                      </p:cBhvr>
                                      <p:tavLst>
                                        <p:tav tm="0">
                                          <p:val>
                                            <p:fltVal val="0"/>
                                          </p:val>
                                        </p:tav>
                                        <p:tav tm="100000">
                                          <p:val>
                                            <p:strVal val="#ppt_h"/>
                                          </p:val>
                                        </p:tav>
                                      </p:tavLst>
                                    </p:anim>
                                    <p:anim calcmode="lin" valueType="num">
                                      <p:cBhvr>
                                        <p:cTn id="63" dur="4400" fill="hold"/>
                                        <p:tgtEl>
                                          <p:spTgt spid="17"/>
                                        </p:tgtEl>
                                        <p:attrNameLst>
                                          <p:attrName>style.rotation</p:attrName>
                                        </p:attrNameLst>
                                      </p:cBhvr>
                                      <p:tavLst>
                                        <p:tav tm="0">
                                          <p:val>
                                            <p:fltVal val="90"/>
                                          </p:val>
                                        </p:tav>
                                        <p:tav tm="100000">
                                          <p:val>
                                            <p:fltVal val="0"/>
                                          </p:val>
                                        </p:tav>
                                      </p:tavLst>
                                    </p:anim>
                                    <p:animEffect transition="in" filter="fade">
                                      <p:cBhvr>
                                        <p:cTn id="64" dur="4400"/>
                                        <p:tgtEl>
                                          <p:spTgt spid="17"/>
                                        </p:tgtEl>
                                      </p:cBhvr>
                                    </p:animEffect>
                                  </p:childTnLst>
                                </p:cTn>
                              </p:par>
                              <p:par>
                                <p:cTn id="65" presetID="31" presetClass="entr" presetSubtype="0" fill="hold" grpId="0" nodeType="withEffect">
                                  <p:stCondLst>
                                    <p:cond delay="300"/>
                                  </p:stCondLst>
                                  <p:childTnLst>
                                    <p:set>
                                      <p:cBhvr>
                                        <p:cTn id="66" dur="1" fill="hold">
                                          <p:stCondLst>
                                            <p:cond delay="0"/>
                                          </p:stCondLst>
                                        </p:cTn>
                                        <p:tgtEl>
                                          <p:spTgt spid="28"/>
                                        </p:tgtEl>
                                        <p:attrNameLst>
                                          <p:attrName>style.visibility</p:attrName>
                                        </p:attrNameLst>
                                      </p:cBhvr>
                                      <p:to>
                                        <p:strVal val="visible"/>
                                      </p:to>
                                    </p:set>
                                    <p:anim calcmode="lin" valueType="num">
                                      <p:cBhvr>
                                        <p:cTn id="67" dur="3300" fill="hold"/>
                                        <p:tgtEl>
                                          <p:spTgt spid="28"/>
                                        </p:tgtEl>
                                        <p:attrNameLst>
                                          <p:attrName>ppt_w</p:attrName>
                                        </p:attrNameLst>
                                      </p:cBhvr>
                                      <p:tavLst>
                                        <p:tav tm="0">
                                          <p:val>
                                            <p:fltVal val="0"/>
                                          </p:val>
                                        </p:tav>
                                        <p:tav tm="100000">
                                          <p:val>
                                            <p:strVal val="#ppt_w"/>
                                          </p:val>
                                        </p:tav>
                                      </p:tavLst>
                                    </p:anim>
                                    <p:anim calcmode="lin" valueType="num">
                                      <p:cBhvr>
                                        <p:cTn id="68" dur="3300" fill="hold"/>
                                        <p:tgtEl>
                                          <p:spTgt spid="28"/>
                                        </p:tgtEl>
                                        <p:attrNameLst>
                                          <p:attrName>ppt_h</p:attrName>
                                        </p:attrNameLst>
                                      </p:cBhvr>
                                      <p:tavLst>
                                        <p:tav tm="0">
                                          <p:val>
                                            <p:fltVal val="0"/>
                                          </p:val>
                                        </p:tav>
                                        <p:tav tm="100000">
                                          <p:val>
                                            <p:strVal val="#ppt_h"/>
                                          </p:val>
                                        </p:tav>
                                      </p:tavLst>
                                    </p:anim>
                                    <p:anim calcmode="lin" valueType="num">
                                      <p:cBhvr>
                                        <p:cTn id="69" dur="3300" fill="hold"/>
                                        <p:tgtEl>
                                          <p:spTgt spid="28"/>
                                        </p:tgtEl>
                                        <p:attrNameLst>
                                          <p:attrName>style.rotation</p:attrName>
                                        </p:attrNameLst>
                                      </p:cBhvr>
                                      <p:tavLst>
                                        <p:tav tm="0">
                                          <p:val>
                                            <p:fltVal val="90"/>
                                          </p:val>
                                        </p:tav>
                                        <p:tav tm="100000">
                                          <p:val>
                                            <p:fltVal val="0"/>
                                          </p:val>
                                        </p:tav>
                                      </p:tavLst>
                                    </p:anim>
                                    <p:animEffect transition="in" filter="fade">
                                      <p:cBhvr>
                                        <p:cTn id="70" dur="3300"/>
                                        <p:tgtEl>
                                          <p:spTgt spid="28"/>
                                        </p:tgtEl>
                                      </p:cBhvr>
                                    </p:animEffect>
                                  </p:childTnLst>
                                </p:cTn>
                              </p:par>
                              <p:par>
                                <p:cTn id="71" presetID="31" presetClass="entr" presetSubtype="0" fill="hold" grpId="0" nodeType="withEffect">
                                  <p:stCondLst>
                                    <p:cond delay="3800"/>
                                  </p:stCondLst>
                                  <p:childTnLst>
                                    <p:set>
                                      <p:cBhvr>
                                        <p:cTn id="72" dur="1" fill="hold">
                                          <p:stCondLst>
                                            <p:cond delay="0"/>
                                          </p:stCondLst>
                                        </p:cTn>
                                        <p:tgtEl>
                                          <p:spTgt spid="24"/>
                                        </p:tgtEl>
                                        <p:attrNameLst>
                                          <p:attrName>style.visibility</p:attrName>
                                        </p:attrNameLst>
                                      </p:cBhvr>
                                      <p:to>
                                        <p:strVal val="visible"/>
                                      </p:to>
                                    </p:set>
                                    <p:anim calcmode="lin" valueType="num">
                                      <p:cBhvr>
                                        <p:cTn id="73" dur="4250" fill="hold"/>
                                        <p:tgtEl>
                                          <p:spTgt spid="24"/>
                                        </p:tgtEl>
                                        <p:attrNameLst>
                                          <p:attrName>ppt_w</p:attrName>
                                        </p:attrNameLst>
                                      </p:cBhvr>
                                      <p:tavLst>
                                        <p:tav tm="0">
                                          <p:val>
                                            <p:fltVal val="0"/>
                                          </p:val>
                                        </p:tav>
                                        <p:tav tm="100000">
                                          <p:val>
                                            <p:strVal val="#ppt_w"/>
                                          </p:val>
                                        </p:tav>
                                      </p:tavLst>
                                    </p:anim>
                                    <p:anim calcmode="lin" valueType="num">
                                      <p:cBhvr>
                                        <p:cTn id="74" dur="4250" fill="hold"/>
                                        <p:tgtEl>
                                          <p:spTgt spid="24"/>
                                        </p:tgtEl>
                                        <p:attrNameLst>
                                          <p:attrName>ppt_h</p:attrName>
                                        </p:attrNameLst>
                                      </p:cBhvr>
                                      <p:tavLst>
                                        <p:tav tm="0">
                                          <p:val>
                                            <p:fltVal val="0"/>
                                          </p:val>
                                        </p:tav>
                                        <p:tav tm="100000">
                                          <p:val>
                                            <p:strVal val="#ppt_h"/>
                                          </p:val>
                                        </p:tav>
                                      </p:tavLst>
                                    </p:anim>
                                    <p:anim calcmode="lin" valueType="num">
                                      <p:cBhvr>
                                        <p:cTn id="75" dur="4250" fill="hold"/>
                                        <p:tgtEl>
                                          <p:spTgt spid="24"/>
                                        </p:tgtEl>
                                        <p:attrNameLst>
                                          <p:attrName>style.rotation</p:attrName>
                                        </p:attrNameLst>
                                      </p:cBhvr>
                                      <p:tavLst>
                                        <p:tav tm="0">
                                          <p:val>
                                            <p:fltVal val="90"/>
                                          </p:val>
                                        </p:tav>
                                        <p:tav tm="100000">
                                          <p:val>
                                            <p:fltVal val="0"/>
                                          </p:val>
                                        </p:tav>
                                      </p:tavLst>
                                    </p:anim>
                                    <p:animEffect transition="in" filter="fade">
                                      <p:cBhvr>
                                        <p:cTn id="76" dur="4250"/>
                                        <p:tgtEl>
                                          <p:spTgt spid="24"/>
                                        </p:tgtEl>
                                      </p:cBhvr>
                                    </p:animEffect>
                                  </p:childTnLst>
                                </p:cTn>
                              </p:par>
                              <p:par>
                                <p:cTn id="77" presetID="31" presetClass="entr" presetSubtype="0" fill="hold" grpId="0"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250" fill="hold"/>
                                        <p:tgtEl>
                                          <p:spTgt spid="19"/>
                                        </p:tgtEl>
                                        <p:attrNameLst>
                                          <p:attrName>ppt_w</p:attrName>
                                        </p:attrNameLst>
                                      </p:cBhvr>
                                      <p:tavLst>
                                        <p:tav tm="0">
                                          <p:val>
                                            <p:fltVal val="0"/>
                                          </p:val>
                                        </p:tav>
                                        <p:tav tm="100000">
                                          <p:val>
                                            <p:strVal val="#ppt_w"/>
                                          </p:val>
                                        </p:tav>
                                      </p:tavLst>
                                    </p:anim>
                                    <p:anim calcmode="lin" valueType="num">
                                      <p:cBhvr>
                                        <p:cTn id="80" dur="2250" fill="hold"/>
                                        <p:tgtEl>
                                          <p:spTgt spid="19"/>
                                        </p:tgtEl>
                                        <p:attrNameLst>
                                          <p:attrName>ppt_h</p:attrName>
                                        </p:attrNameLst>
                                      </p:cBhvr>
                                      <p:tavLst>
                                        <p:tav tm="0">
                                          <p:val>
                                            <p:fltVal val="0"/>
                                          </p:val>
                                        </p:tav>
                                        <p:tav tm="100000">
                                          <p:val>
                                            <p:strVal val="#ppt_h"/>
                                          </p:val>
                                        </p:tav>
                                      </p:tavLst>
                                    </p:anim>
                                    <p:anim calcmode="lin" valueType="num">
                                      <p:cBhvr>
                                        <p:cTn id="81" dur="2250" fill="hold"/>
                                        <p:tgtEl>
                                          <p:spTgt spid="19"/>
                                        </p:tgtEl>
                                        <p:attrNameLst>
                                          <p:attrName>style.rotation</p:attrName>
                                        </p:attrNameLst>
                                      </p:cBhvr>
                                      <p:tavLst>
                                        <p:tav tm="0">
                                          <p:val>
                                            <p:fltVal val="90"/>
                                          </p:val>
                                        </p:tav>
                                        <p:tav tm="100000">
                                          <p:val>
                                            <p:fltVal val="0"/>
                                          </p:val>
                                        </p:tav>
                                      </p:tavLst>
                                    </p:anim>
                                    <p:animEffect transition="in" filter="fade">
                                      <p:cBhvr>
                                        <p:cTn id="82" dur="2250"/>
                                        <p:tgtEl>
                                          <p:spTgt spid="19"/>
                                        </p:tgtEl>
                                      </p:cBhvr>
                                    </p:animEffect>
                                  </p:childTnLst>
                                </p:cTn>
                              </p:par>
                              <p:par>
                                <p:cTn id="83" presetID="31" presetClass="entr" presetSubtype="0" fill="hold" grpId="0" nodeType="withEffect">
                                  <p:stCondLst>
                                    <p:cond delay="4700"/>
                                  </p:stCondLst>
                                  <p:childTnLst>
                                    <p:set>
                                      <p:cBhvr>
                                        <p:cTn id="84" dur="1" fill="hold">
                                          <p:stCondLst>
                                            <p:cond delay="0"/>
                                          </p:stCondLst>
                                        </p:cTn>
                                        <p:tgtEl>
                                          <p:spTgt spid="20"/>
                                        </p:tgtEl>
                                        <p:attrNameLst>
                                          <p:attrName>style.visibility</p:attrName>
                                        </p:attrNameLst>
                                      </p:cBhvr>
                                      <p:to>
                                        <p:strVal val="visible"/>
                                      </p:to>
                                    </p:set>
                                    <p:anim calcmode="lin" valueType="num">
                                      <p:cBhvr>
                                        <p:cTn id="85" dur="4300" fill="hold"/>
                                        <p:tgtEl>
                                          <p:spTgt spid="20"/>
                                        </p:tgtEl>
                                        <p:attrNameLst>
                                          <p:attrName>ppt_w</p:attrName>
                                        </p:attrNameLst>
                                      </p:cBhvr>
                                      <p:tavLst>
                                        <p:tav tm="0">
                                          <p:val>
                                            <p:fltVal val="0"/>
                                          </p:val>
                                        </p:tav>
                                        <p:tav tm="100000">
                                          <p:val>
                                            <p:strVal val="#ppt_w"/>
                                          </p:val>
                                        </p:tav>
                                      </p:tavLst>
                                    </p:anim>
                                    <p:anim calcmode="lin" valueType="num">
                                      <p:cBhvr>
                                        <p:cTn id="86" dur="4300" fill="hold"/>
                                        <p:tgtEl>
                                          <p:spTgt spid="20"/>
                                        </p:tgtEl>
                                        <p:attrNameLst>
                                          <p:attrName>ppt_h</p:attrName>
                                        </p:attrNameLst>
                                      </p:cBhvr>
                                      <p:tavLst>
                                        <p:tav tm="0">
                                          <p:val>
                                            <p:fltVal val="0"/>
                                          </p:val>
                                        </p:tav>
                                        <p:tav tm="100000">
                                          <p:val>
                                            <p:strVal val="#ppt_h"/>
                                          </p:val>
                                        </p:tav>
                                      </p:tavLst>
                                    </p:anim>
                                    <p:anim calcmode="lin" valueType="num">
                                      <p:cBhvr>
                                        <p:cTn id="87" dur="4300" fill="hold"/>
                                        <p:tgtEl>
                                          <p:spTgt spid="20"/>
                                        </p:tgtEl>
                                        <p:attrNameLst>
                                          <p:attrName>style.rotation</p:attrName>
                                        </p:attrNameLst>
                                      </p:cBhvr>
                                      <p:tavLst>
                                        <p:tav tm="0">
                                          <p:val>
                                            <p:fltVal val="90"/>
                                          </p:val>
                                        </p:tav>
                                        <p:tav tm="100000">
                                          <p:val>
                                            <p:fltVal val="0"/>
                                          </p:val>
                                        </p:tav>
                                      </p:tavLst>
                                    </p:anim>
                                    <p:animEffect transition="in" filter="fade">
                                      <p:cBhvr>
                                        <p:cTn id="88" dur="4300"/>
                                        <p:tgtEl>
                                          <p:spTgt spid="20"/>
                                        </p:tgtEl>
                                      </p:cBhvr>
                                    </p:animEffect>
                                  </p:childTnLst>
                                </p:cTn>
                              </p:par>
                              <p:par>
                                <p:cTn id="89" presetID="31" presetClass="entr" presetSubtype="0" fill="hold" grpId="0" nodeType="withEffect">
                                  <p:stCondLst>
                                    <p:cond delay="750"/>
                                  </p:stCondLst>
                                  <p:childTnLst>
                                    <p:set>
                                      <p:cBhvr>
                                        <p:cTn id="90" dur="1" fill="hold">
                                          <p:stCondLst>
                                            <p:cond delay="0"/>
                                          </p:stCondLst>
                                        </p:cTn>
                                        <p:tgtEl>
                                          <p:spTgt spid="30"/>
                                        </p:tgtEl>
                                        <p:attrNameLst>
                                          <p:attrName>style.visibility</p:attrName>
                                        </p:attrNameLst>
                                      </p:cBhvr>
                                      <p:to>
                                        <p:strVal val="visible"/>
                                      </p:to>
                                    </p:set>
                                    <p:anim calcmode="lin" valueType="num">
                                      <p:cBhvr>
                                        <p:cTn id="91" dur="6000" fill="hold"/>
                                        <p:tgtEl>
                                          <p:spTgt spid="30"/>
                                        </p:tgtEl>
                                        <p:attrNameLst>
                                          <p:attrName>ppt_w</p:attrName>
                                        </p:attrNameLst>
                                      </p:cBhvr>
                                      <p:tavLst>
                                        <p:tav tm="0">
                                          <p:val>
                                            <p:fltVal val="0"/>
                                          </p:val>
                                        </p:tav>
                                        <p:tav tm="100000">
                                          <p:val>
                                            <p:strVal val="#ppt_w"/>
                                          </p:val>
                                        </p:tav>
                                      </p:tavLst>
                                    </p:anim>
                                    <p:anim calcmode="lin" valueType="num">
                                      <p:cBhvr>
                                        <p:cTn id="92" dur="6000" fill="hold"/>
                                        <p:tgtEl>
                                          <p:spTgt spid="30"/>
                                        </p:tgtEl>
                                        <p:attrNameLst>
                                          <p:attrName>ppt_h</p:attrName>
                                        </p:attrNameLst>
                                      </p:cBhvr>
                                      <p:tavLst>
                                        <p:tav tm="0">
                                          <p:val>
                                            <p:fltVal val="0"/>
                                          </p:val>
                                        </p:tav>
                                        <p:tav tm="100000">
                                          <p:val>
                                            <p:strVal val="#ppt_h"/>
                                          </p:val>
                                        </p:tav>
                                      </p:tavLst>
                                    </p:anim>
                                    <p:anim calcmode="lin" valueType="num">
                                      <p:cBhvr>
                                        <p:cTn id="93" dur="6000" fill="hold"/>
                                        <p:tgtEl>
                                          <p:spTgt spid="30"/>
                                        </p:tgtEl>
                                        <p:attrNameLst>
                                          <p:attrName>style.rotation</p:attrName>
                                        </p:attrNameLst>
                                      </p:cBhvr>
                                      <p:tavLst>
                                        <p:tav tm="0">
                                          <p:val>
                                            <p:fltVal val="90"/>
                                          </p:val>
                                        </p:tav>
                                        <p:tav tm="100000">
                                          <p:val>
                                            <p:fltVal val="0"/>
                                          </p:val>
                                        </p:tav>
                                      </p:tavLst>
                                    </p:anim>
                                    <p:animEffect transition="in" filter="fade">
                                      <p:cBhvr>
                                        <p:cTn id="94" dur="6000"/>
                                        <p:tgtEl>
                                          <p:spTgt spid="30"/>
                                        </p:tgtEl>
                                      </p:cBhvr>
                                    </p:animEffect>
                                  </p:childTnLst>
                                </p:cTn>
                              </p:par>
                              <p:par>
                                <p:cTn id="95" presetID="31" presetClass="entr" presetSubtype="0" fill="hold" grpId="0" nodeType="withEffect">
                                  <p:stCondLst>
                                    <p:cond delay="8100"/>
                                  </p:stCondLst>
                                  <p:childTnLst>
                                    <p:set>
                                      <p:cBhvr>
                                        <p:cTn id="96" dur="1" fill="hold">
                                          <p:stCondLst>
                                            <p:cond delay="0"/>
                                          </p:stCondLst>
                                        </p:cTn>
                                        <p:tgtEl>
                                          <p:spTgt spid="33"/>
                                        </p:tgtEl>
                                        <p:attrNameLst>
                                          <p:attrName>style.visibility</p:attrName>
                                        </p:attrNameLst>
                                      </p:cBhvr>
                                      <p:to>
                                        <p:strVal val="visible"/>
                                      </p:to>
                                    </p:set>
                                    <p:anim calcmode="lin" valueType="num">
                                      <p:cBhvr>
                                        <p:cTn id="97" dur="2500" fill="hold"/>
                                        <p:tgtEl>
                                          <p:spTgt spid="33"/>
                                        </p:tgtEl>
                                        <p:attrNameLst>
                                          <p:attrName>ppt_w</p:attrName>
                                        </p:attrNameLst>
                                      </p:cBhvr>
                                      <p:tavLst>
                                        <p:tav tm="0">
                                          <p:val>
                                            <p:fltVal val="0"/>
                                          </p:val>
                                        </p:tav>
                                        <p:tav tm="100000">
                                          <p:val>
                                            <p:strVal val="#ppt_w"/>
                                          </p:val>
                                        </p:tav>
                                      </p:tavLst>
                                    </p:anim>
                                    <p:anim calcmode="lin" valueType="num">
                                      <p:cBhvr>
                                        <p:cTn id="98" dur="2500" fill="hold"/>
                                        <p:tgtEl>
                                          <p:spTgt spid="33"/>
                                        </p:tgtEl>
                                        <p:attrNameLst>
                                          <p:attrName>ppt_h</p:attrName>
                                        </p:attrNameLst>
                                      </p:cBhvr>
                                      <p:tavLst>
                                        <p:tav tm="0">
                                          <p:val>
                                            <p:fltVal val="0"/>
                                          </p:val>
                                        </p:tav>
                                        <p:tav tm="100000">
                                          <p:val>
                                            <p:strVal val="#ppt_h"/>
                                          </p:val>
                                        </p:tav>
                                      </p:tavLst>
                                    </p:anim>
                                    <p:anim calcmode="lin" valueType="num">
                                      <p:cBhvr>
                                        <p:cTn id="99" dur="2500" fill="hold"/>
                                        <p:tgtEl>
                                          <p:spTgt spid="33"/>
                                        </p:tgtEl>
                                        <p:attrNameLst>
                                          <p:attrName>style.rotation</p:attrName>
                                        </p:attrNameLst>
                                      </p:cBhvr>
                                      <p:tavLst>
                                        <p:tav tm="0">
                                          <p:val>
                                            <p:fltVal val="90"/>
                                          </p:val>
                                        </p:tav>
                                        <p:tav tm="100000">
                                          <p:val>
                                            <p:fltVal val="0"/>
                                          </p:val>
                                        </p:tav>
                                      </p:tavLst>
                                    </p:anim>
                                    <p:animEffect transition="in" filter="fade">
                                      <p:cBhvr>
                                        <p:cTn id="100" dur="2500"/>
                                        <p:tgtEl>
                                          <p:spTgt spid="33"/>
                                        </p:tgtEl>
                                      </p:cBhvr>
                                    </p:animEffect>
                                  </p:childTnLst>
                                </p:cTn>
                              </p:par>
                              <p:par>
                                <p:cTn id="101" presetID="31" presetClass="entr" presetSubtype="0" fill="hold" grpId="0" nodeType="withEffect">
                                  <p:stCondLst>
                                    <p:cond delay="180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0" fill="hold"/>
                                        <p:tgtEl>
                                          <p:spTgt spid="34"/>
                                        </p:tgtEl>
                                        <p:attrNameLst>
                                          <p:attrName>ppt_w</p:attrName>
                                        </p:attrNameLst>
                                      </p:cBhvr>
                                      <p:tavLst>
                                        <p:tav tm="0">
                                          <p:val>
                                            <p:fltVal val="0"/>
                                          </p:val>
                                        </p:tav>
                                        <p:tav tm="100000">
                                          <p:val>
                                            <p:strVal val="#ppt_w"/>
                                          </p:val>
                                        </p:tav>
                                      </p:tavLst>
                                    </p:anim>
                                    <p:anim calcmode="lin" valueType="num">
                                      <p:cBhvr>
                                        <p:cTn id="104" dur="5000" fill="hold"/>
                                        <p:tgtEl>
                                          <p:spTgt spid="34"/>
                                        </p:tgtEl>
                                        <p:attrNameLst>
                                          <p:attrName>ppt_h</p:attrName>
                                        </p:attrNameLst>
                                      </p:cBhvr>
                                      <p:tavLst>
                                        <p:tav tm="0">
                                          <p:val>
                                            <p:fltVal val="0"/>
                                          </p:val>
                                        </p:tav>
                                        <p:tav tm="100000">
                                          <p:val>
                                            <p:strVal val="#ppt_h"/>
                                          </p:val>
                                        </p:tav>
                                      </p:tavLst>
                                    </p:anim>
                                    <p:anim calcmode="lin" valueType="num">
                                      <p:cBhvr>
                                        <p:cTn id="105" dur="5000" fill="hold"/>
                                        <p:tgtEl>
                                          <p:spTgt spid="34"/>
                                        </p:tgtEl>
                                        <p:attrNameLst>
                                          <p:attrName>style.rotation</p:attrName>
                                        </p:attrNameLst>
                                      </p:cBhvr>
                                      <p:tavLst>
                                        <p:tav tm="0">
                                          <p:val>
                                            <p:fltVal val="90"/>
                                          </p:val>
                                        </p:tav>
                                        <p:tav tm="100000">
                                          <p:val>
                                            <p:fltVal val="0"/>
                                          </p:val>
                                        </p:tav>
                                      </p:tavLst>
                                    </p:anim>
                                    <p:animEffect transition="in" filter="fade">
                                      <p:cBhvr>
                                        <p:cTn id="106" dur="5000"/>
                                        <p:tgtEl>
                                          <p:spTgt spid="34"/>
                                        </p:tgtEl>
                                      </p:cBhvr>
                                    </p:animEffect>
                                  </p:childTnLst>
                                </p:cTn>
                              </p:par>
                              <p:par>
                                <p:cTn id="107" presetID="31" presetClass="entr" presetSubtype="0" fill="hold" grpId="0" nodeType="withEffect">
                                  <p:stCondLst>
                                    <p:cond delay="530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3700" fill="hold"/>
                                        <p:tgtEl>
                                          <p:spTgt spid="35"/>
                                        </p:tgtEl>
                                        <p:attrNameLst>
                                          <p:attrName>ppt_w</p:attrName>
                                        </p:attrNameLst>
                                      </p:cBhvr>
                                      <p:tavLst>
                                        <p:tav tm="0">
                                          <p:val>
                                            <p:fltVal val="0"/>
                                          </p:val>
                                        </p:tav>
                                        <p:tav tm="100000">
                                          <p:val>
                                            <p:strVal val="#ppt_w"/>
                                          </p:val>
                                        </p:tav>
                                      </p:tavLst>
                                    </p:anim>
                                    <p:anim calcmode="lin" valueType="num">
                                      <p:cBhvr>
                                        <p:cTn id="110" dur="3700" fill="hold"/>
                                        <p:tgtEl>
                                          <p:spTgt spid="35"/>
                                        </p:tgtEl>
                                        <p:attrNameLst>
                                          <p:attrName>ppt_h</p:attrName>
                                        </p:attrNameLst>
                                      </p:cBhvr>
                                      <p:tavLst>
                                        <p:tav tm="0">
                                          <p:val>
                                            <p:fltVal val="0"/>
                                          </p:val>
                                        </p:tav>
                                        <p:tav tm="100000">
                                          <p:val>
                                            <p:strVal val="#ppt_h"/>
                                          </p:val>
                                        </p:tav>
                                      </p:tavLst>
                                    </p:anim>
                                    <p:anim calcmode="lin" valueType="num">
                                      <p:cBhvr>
                                        <p:cTn id="111" dur="3700" fill="hold"/>
                                        <p:tgtEl>
                                          <p:spTgt spid="35"/>
                                        </p:tgtEl>
                                        <p:attrNameLst>
                                          <p:attrName>style.rotation</p:attrName>
                                        </p:attrNameLst>
                                      </p:cBhvr>
                                      <p:tavLst>
                                        <p:tav tm="0">
                                          <p:val>
                                            <p:fltVal val="90"/>
                                          </p:val>
                                        </p:tav>
                                        <p:tav tm="100000">
                                          <p:val>
                                            <p:fltVal val="0"/>
                                          </p:val>
                                        </p:tav>
                                      </p:tavLst>
                                    </p:anim>
                                    <p:animEffect transition="in" filter="fade">
                                      <p:cBhvr>
                                        <p:cTn id="112" dur="3700"/>
                                        <p:tgtEl>
                                          <p:spTgt spid="35"/>
                                        </p:tgtEl>
                                      </p:cBhvr>
                                    </p:animEffect>
                                  </p:childTnLst>
                                </p:cTn>
                              </p:par>
                              <p:par>
                                <p:cTn id="113" presetID="31" presetClass="entr" presetSubtype="0" fill="hold" grpId="0" nodeType="withEffect">
                                  <p:stCondLst>
                                    <p:cond delay="300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6800" fill="hold"/>
                                        <p:tgtEl>
                                          <p:spTgt spid="36"/>
                                        </p:tgtEl>
                                        <p:attrNameLst>
                                          <p:attrName>ppt_w</p:attrName>
                                        </p:attrNameLst>
                                      </p:cBhvr>
                                      <p:tavLst>
                                        <p:tav tm="0">
                                          <p:val>
                                            <p:fltVal val="0"/>
                                          </p:val>
                                        </p:tav>
                                        <p:tav tm="100000">
                                          <p:val>
                                            <p:strVal val="#ppt_w"/>
                                          </p:val>
                                        </p:tav>
                                      </p:tavLst>
                                    </p:anim>
                                    <p:anim calcmode="lin" valueType="num">
                                      <p:cBhvr>
                                        <p:cTn id="116" dur="6800" fill="hold"/>
                                        <p:tgtEl>
                                          <p:spTgt spid="36"/>
                                        </p:tgtEl>
                                        <p:attrNameLst>
                                          <p:attrName>ppt_h</p:attrName>
                                        </p:attrNameLst>
                                      </p:cBhvr>
                                      <p:tavLst>
                                        <p:tav tm="0">
                                          <p:val>
                                            <p:fltVal val="0"/>
                                          </p:val>
                                        </p:tav>
                                        <p:tav tm="100000">
                                          <p:val>
                                            <p:strVal val="#ppt_h"/>
                                          </p:val>
                                        </p:tav>
                                      </p:tavLst>
                                    </p:anim>
                                    <p:anim calcmode="lin" valueType="num">
                                      <p:cBhvr>
                                        <p:cTn id="117" dur="6800" fill="hold"/>
                                        <p:tgtEl>
                                          <p:spTgt spid="36"/>
                                        </p:tgtEl>
                                        <p:attrNameLst>
                                          <p:attrName>style.rotation</p:attrName>
                                        </p:attrNameLst>
                                      </p:cBhvr>
                                      <p:tavLst>
                                        <p:tav tm="0">
                                          <p:val>
                                            <p:fltVal val="90"/>
                                          </p:val>
                                        </p:tav>
                                        <p:tav tm="100000">
                                          <p:val>
                                            <p:fltVal val="0"/>
                                          </p:val>
                                        </p:tav>
                                      </p:tavLst>
                                    </p:anim>
                                    <p:animEffect transition="in" filter="fade">
                                      <p:cBhvr>
                                        <p:cTn id="118" dur="6800"/>
                                        <p:tgtEl>
                                          <p:spTgt spid="36"/>
                                        </p:tgtEl>
                                      </p:cBhvr>
                                    </p:animEffect>
                                  </p:childTnLst>
                                </p:cTn>
                              </p:par>
                              <p:par>
                                <p:cTn id="119" presetID="31" presetClass="entr" presetSubtype="0" fill="hold" grpId="0" nodeType="withEffect">
                                  <p:stCondLst>
                                    <p:cond delay="5300"/>
                                  </p:stCondLst>
                                  <p:childTnLst>
                                    <p:set>
                                      <p:cBhvr>
                                        <p:cTn id="120" dur="1" fill="hold">
                                          <p:stCondLst>
                                            <p:cond delay="0"/>
                                          </p:stCondLst>
                                        </p:cTn>
                                        <p:tgtEl>
                                          <p:spTgt spid="37"/>
                                        </p:tgtEl>
                                        <p:attrNameLst>
                                          <p:attrName>style.visibility</p:attrName>
                                        </p:attrNameLst>
                                      </p:cBhvr>
                                      <p:to>
                                        <p:strVal val="visible"/>
                                      </p:to>
                                    </p:set>
                                    <p:anim calcmode="lin" valueType="num">
                                      <p:cBhvr>
                                        <p:cTn id="121" dur="3700" fill="hold"/>
                                        <p:tgtEl>
                                          <p:spTgt spid="37"/>
                                        </p:tgtEl>
                                        <p:attrNameLst>
                                          <p:attrName>ppt_w</p:attrName>
                                        </p:attrNameLst>
                                      </p:cBhvr>
                                      <p:tavLst>
                                        <p:tav tm="0">
                                          <p:val>
                                            <p:fltVal val="0"/>
                                          </p:val>
                                        </p:tav>
                                        <p:tav tm="100000">
                                          <p:val>
                                            <p:strVal val="#ppt_w"/>
                                          </p:val>
                                        </p:tav>
                                      </p:tavLst>
                                    </p:anim>
                                    <p:anim calcmode="lin" valueType="num">
                                      <p:cBhvr>
                                        <p:cTn id="122" dur="3700" fill="hold"/>
                                        <p:tgtEl>
                                          <p:spTgt spid="37"/>
                                        </p:tgtEl>
                                        <p:attrNameLst>
                                          <p:attrName>ppt_h</p:attrName>
                                        </p:attrNameLst>
                                      </p:cBhvr>
                                      <p:tavLst>
                                        <p:tav tm="0">
                                          <p:val>
                                            <p:fltVal val="0"/>
                                          </p:val>
                                        </p:tav>
                                        <p:tav tm="100000">
                                          <p:val>
                                            <p:strVal val="#ppt_h"/>
                                          </p:val>
                                        </p:tav>
                                      </p:tavLst>
                                    </p:anim>
                                    <p:anim calcmode="lin" valueType="num">
                                      <p:cBhvr>
                                        <p:cTn id="123" dur="3700" fill="hold"/>
                                        <p:tgtEl>
                                          <p:spTgt spid="37"/>
                                        </p:tgtEl>
                                        <p:attrNameLst>
                                          <p:attrName>style.rotation</p:attrName>
                                        </p:attrNameLst>
                                      </p:cBhvr>
                                      <p:tavLst>
                                        <p:tav tm="0">
                                          <p:val>
                                            <p:fltVal val="90"/>
                                          </p:val>
                                        </p:tav>
                                        <p:tav tm="100000">
                                          <p:val>
                                            <p:fltVal val="0"/>
                                          </p:val>
                                        </p:tav>
                                      </p:tavLst>
                                    </p:anim>
                                    <p:animEffect transition="in" filter="fade">
                                      <p:cBhvr>
                                        <p:cTn id="124" dur="3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5" grpId="0" animBg="1"/>
      <p:bldP spid="28" grpId="0" animBg="1"/>
      <p:bldP spid="30" grpId="0" animBg="1"/>
      <p:bldP spid="32" grpId="0" animBg="1"/>
      <p:bldP spid="33" grpId="0" animBg="1"/>
      <p:bldP spid="34" grpId="0" animBg="1"/>
      <p:bldP spid="35" grpId="0" animBg="1"/>
      <p:bldP spid="36" grpId="0" animBg="1"/>
      <p:bldP spid="3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9" y="224204"/>
            <a:ext cx="4876800" cy="1676603"/>
          </a:xfrm>
        </p:spPr>
        <p:txBody>
          <a:bodyPr>
            <a:normAutofit/>
          </a:bodyPr>
          <a:lstStyle/>
          <a:p>
            <a:pPr algn="ctr"/>
            <a:r>
              <a:rPr lang="en-US" b="1" dirty="0"/>
              <a:t>	The Menstrual Cycle</a:t>
            </a:r>
          </a:p>
        </p:txBody>
      </p:sp>
      <p:sp>
        <p:nvSpPr>
          <p:cNvPr id="3" name="Content Placeholder 2"/>
          <p:cNvSpPr>
            <a:spLocks noGrp="1"/>
          </p:cNvSpPr>
          <p:nvPr>
            <p:ph idx="1"/>
          </p:nvPr>
        </p:nvSpPr>
        <p:spPr>
          <a:xfrm>
            <a:off x="406447" y="1921462"/>
            <a:ext cx="4716712" cy="4841755"/>
          </a:xfrm>
        </p:spPr>
        <p:txBody>
          <a:bodyPr>
            <a:normAutofit/>
          </a:bodyPr>
          <a:lstStyle/>
          <a:p>
            <a:r>
              <a:rPr lang="en-US" dirty="0"/>
              <a:t>Why do women bleed?</a:t>
            </a:r>
          </a:p>
          <a:p>
            <a:endParaRPr lang="en-US" dirty="0"/>
          </a:p>
          <a:p>
            <a:r>
              <a:rPr lang="en-US" dirty="0"/>
              <a:t>When the egg does </a:t>
            </a:r>
            <a:r>
              <a:rPr lang="en-US" b="1" dirty="0"/>
              <a:t>not </a:t>
            </a:r>
            <a:r>
              <a:rPr lang="en-US" dirty="0"/>
              <a:t>get fertilized, hormones trigger the thickened lining of the uterus to break down and leave the body in the form of a blood-like secretion. </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60609" t="74291"/>
          <a:stretch/>
        </p:blipFill>
        <p:spPr>
          <a:xfrm>
            <a:off x="5123159" y="1208313"/>
            <a:ext cx="7107861" cy="4539342"/>
          </a:xfrm>
          <a:prstGeom prst="rect">
            <a:avLst/>
          </a:prstGeom>
        </p:spPr>
      </p:pic>
      <p:sp>
        <p:nvSpPr>
          <p:cNvPr id="10" name="Oval 9"/>
          <p:cNvSpPr/>
          <p:nvPr/>
        </p:nvSpPr>
        <p:spPr>
          <a:xfrm>
            <a:off x="8425950" y="3136198"/>
            <a:ext cx="201762" cy="2875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p:nvPr/>
        </p:nvSpPr>
        <p:spPr>
          <a:xfrm>
            <a:off x="8771286" y="2935517"/>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p:nvPr/>
        </p:nvSpPr>
        <p:spPr>
          <a:xfrm>
            <a:off x="8369099" y="3153876"/>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p:nvPr/>
        </p:nvSpPr>
        <p:spPr>
          <a:xfrm>
            <a:off x="8195915" y="2786962"/>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p:cNvSpPr/>
          <p:nvPr/>
        </p:nvSpPr>
        <p:spPr>
          <a:xfrm>
            <a:off x="8825522" y="3001325"/>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p:cNvSpPr/>
          <p:nvPr/>
        </p:nvSpPr>
        <p:spPr>
          <a:xfrm>
            <a:off x="8606770" y="3107161"/>
            <a:ext cx="134924" cy="286448"/>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p:cNvSpPr/>
          <p:nvPr/>
        </p:nvSpPr>
        <p:spPr>
          <a:xfrm>
            <a:off x="8722792" y="3001325"/>
            <a:ext cx="155047" cy="17140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p:cNvSpPr/>
          <p:nvPr/>
        </p:nvSpPr>
        <p:spPr>
          <a:xfrm>
            <a:off x="8746953" y="2780448"/>
            <a:ext cx="202317" cy="239085"/>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a:off x="8285060" y="2989647"/>
            <a:ext cx="211507" cy="238269"/>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itle 1"/>
          <p:cNvSpPr txBox="1">
            <a:spLocks/>
          </p:cNvSpPr>
          <p:nvPr/>
        </p:nvSpPr>
        <p:spPr>
          <a:xfrm>
            <a:off x="6284392" y="823246"/>
            <a:ext cx="4876800" cy="167660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Breakdown and Release of Uterine Lining During Menstruation</a:t>
            </a:r>
          </a:p>
        </p:txBody>
      </p:sp>
      <p:sp>
        <p:nvSpPr>
          <p:cNvPr id="28" name="Oval 27"/>
          <p:cNvSpPr/>
          <p:nvPr/>
        </p:nvSpPr>
        <p:spPr>
          <a:xfrm>
            <a:off x="8494475" y="3215194"/>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8681279" y="3125369"/>
            <a:ext cx="296960" cy="17518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31"/>
          <p:cNvSpPr/>
          <p:nvPr/>
        </p:nvSpPr>
        <p:spPr>
          <a:xfrm>
            <a:off x="8293243" y="3093986"/>
            <a:ext cx="150048" cy="232314"/>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2"/>
          <p:cNvSpPr/>
          <p:nvPr/>
        </p:nvSpPr>
        <p:spPr>
          <a:xfrm>
            <a:off x="8338528" y="3116237"/>
            <a:ext cx="250213" cy="187813"/>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p:nvPr/>
        </p:nvSpPr>
        <p:spPr>
          <a:xfrm>
            <a:off x="8928754" y="2786962"/>
            <a:ext cx="176334" cy="18466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p:cNvSpPr/>
          <p:nvPr/>
        </p:nvSpPr>
        <p:spPr>
          <a:xfrm>
            <a:off x="8223369" y="2848190"/>
            <a:ext cx="296960" cy="242707"/>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val 30"/>
          <p:cNvSpPr/>
          <p:nvPr/>
        </p:nvSpPr>
        <p:spPr>
          <a:xfrm>
            <a:off x="8913124" y="2927638"/>
            <a:ext cx="142613" cy="159391"/>
          </a:xfrm>
          <a:prstGeom prst="ellipse">
            <a:avLst/>
          </a:prstGeom>
          <a:solidFill>
            <a:srgbClr val="FFCCF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1900"/>
                                  </p:stCondLst>
                                  <p:childTnLst>
                                    <p:animMotion origin="layout" path="M 0.00886 0.02361 L 0.00886 0.02384 C 0.01094 0.02592 0.01615 0.03148 0.01836 0.03564 C 0.01967 0.03819 0.02084 0.0412 0.02214 0.04398 C 0.02279 0.04537 0.02357 0.04629 0.02409 0.04791 C 0.02592 0.0537 0.02514 0.05069 0.0267 0.0574 C 0.02644 0.06481 0.02644 0.07199 0.02605 0.07939 C 0.02592 0.08101 0.0254 0.08287 0.0254 0.08472 C 0.0254 0.09351 0.02566 0.09282 0.02735 0.09838 C 0.03034 0.11782 0.02865 0.1037 0.028 0.14189 C 0.02826 0.15486 0.02787 0.16736 0.02865 0.18009 C 0.02878 0.1831 0.03086 0.19305 0.03178 0.19652 C 0.03217 0.19791 0.03282 0.19907 0.03308 0.20069 C 0.0349 0.20925 0.03568 0.21435 0.03698 0.22268 C 0.03672 0.23703 0.03672 0.25162 0.03633 0.2662 C 0.03633 0.26759 0.03581 0.26875 0.03568 0.27013 C 0.0349 0.27754 0.03425 0.28472 0.03373 0.29189 C 0.03334 0.29791 0.03308 0.30138 0.03243 0.30717 C 0.03217 0.30902 0.03204 0.31088 0.03178 0.3125 C 0.03152 0.31782 0.03178 0.32361 0.03112 0.32893 C 0.03086 0.33194 0.02969 0.33425 0.0293 0.33703 C 0.02826 0.34375 0.02761 0.35069 0.0267 0.35763 C 0.02696 0.36967 0.02618 0.38217 0.02735 0.39444 C 0.02813 0.403 0.0306 0.41088 0.03243 0.41898 C 0.03282 0.42083 0.03334 0.42268 0.03373 0.42453 C 0.03451 0.42708 0.03529 0.42986 0.03633 0.4324 C 0.04792 0.46134 0.03633 0.42939 0.04271 0.44768 C 0.04284 0.44884 0.04297 0.45046 0.04336 0.45162 C 0.04362 0.45324 0.04415 0.45439 0.04467 0.45555 C 0.04545 0.45879 0.04636 0.46203 0.04727 0.46527 C 0.04805 0.46875 0.04922 0.47222 0.04987 0.47615 C 0.05079 0.48472 0.05027 0.47986 0.05118 0.4912 C 0.05066 0.49513 0.0504 0.49953 0.04987 0.50347 C 0.04818 0.51319 0.04831 0.50902 0.04662 0.5155 C 0.04519 0.52106 0.04428 0.52708 0.04271 0.53217 C 0.0418 0.53495 0.04011 0.5405 0.03959 0.54282 C 0.03894 0.5456 0.03881 0.54861 0.03829 0.55115 C 0.03751 0.55416 0.03672 0.55694 0.03568 0.55949 C 0.03412 0.5625 0.03217 0.56504 0.03112 0.56898 C 0.03008 0.57361 0.02943 0.57592 0.02865 0.58125 C 0.02644 0.59537 0.028 0.61875 0.028 0.62777 " pathEditMode="relative" rAng="0" ptsTypes="AAAAAAAAAAAAAAAAAAAAAAAAAAAAAAAAAAAAAAAAA">
                                      <p:cBhvr>
                                        <p:cTn id="6" dur="4200" fill="hold"/>
                                        <p:tgtEl>
                                          <p:spTgt spid="19"/>
                                        </p:tgtEl>
                                        <p:attrNameLst>
                                          <p:attrName>ppt_x</p:attrName>
                                          <p:attrName>ppt_y</p:attrName>
                                        </p:attrNameLst>
                                      </p:cBhvr>
                                      <p:rCtr x="2109" y="30208"/>
                                    </p:animMotion>
                                  </p:childTnLst>
                                </p:cTn>
                              </p:par>
                              <p:par>
                                <p:cTn id="7" presetID="0" presetClass="path" presetSubtype="0" accel="50000" decel="50000" fill="hold" grpId="0" nodeType="withEffect">
                                  <p:stCondLst>
                                    <p:cond delay="12400"/>
                                  </p:stCondLst>
                                  <p:childTnLst>
                                    <p:animMotion origin="layout" path="M 0.01276 0.00416 L 0.01276 0.0044 C 0.01146 0.00856 0.01055 0.01365 0.00886 0.01782 C 0.00742 0.02153 0.00521 0.0243 0.00339 0.02731 L -0.00039 0.03426 C -0.00117 0.03565 -0.00195 0.03727 -0.00273 0.03842 C -0.00482 0.0412 -0.00677 0.04421 -0.00898 0.04676 L -0.01354 0.05208 C -0.01406 0.05347 -0.01484 0.05463 -0.0151 0.05625 C -0.01562 0.05856 -0.01588 0.06088 -0.01588 0.06319 C -0.01588 0.07245 -0.01562 0.08264 -0.01432 0.09213 C -0.01367 0.09745 -0.01315 0.09676 -0.01211 0.10301 C -0.01172 0.10532 -0.01159 0.10764 -0.01133 0.10995 C -0.01107 0.11134 -0.01081 0.11273 -0.01055 0.11412 C -0.01237 0.12754 -0.00963 0.11088 -0.01354 0.125 C -0.01458 0.12847 -0.01497 0.1324 -0.01588 0.13611 C -0.0168 0.13981 -0.0181 0.14328 -0.01901 0.14699 C -0.01979 0.15023 -0.02044 0.15347 -0.02135 0.15671 C -0.022 0.15903 -0.02305 0.16111 -0.0237 0.16342 C -0.02435 0.1662 -0.02461 0.16898 -0.02526 0.17176 C -0.02565 0.17407 -0.0263 0.17615 -0.02669 0.1787 C -0.02708 0.18078 -0.02721 0.18333 -0.02747 0.18541 C -0.02799 0.18819 -0.02851 0.19097 -0.02904 0.19375 C -0.03021 0.2162 -0.03034 0.21065 -0.02904 0.24051 C -0.02878 0.24699 -0.02878 0.2456 -0.02591 0.24745 C -0.02526 0.24861 -0.02448 0.25023 -0.0237 0.25139 C -0.02266 0.25254 -0.02161 0.25324 -0.02057 0.25416 C -0.01979 0.25509 -0.01901 0.25602 -0.01823 0.25694 C -0.0168 0.26713 -0.01784 0.25833 -0.01667 0.27338 C -0.01601 0.28125 -0.01614 0.28055 -0.0151 0.28727 C -0.01536 0.29722 -0.01549 0.3074 -0.01588 0.31736 C -0.01601 0.32106 -0.01641 0.32477 -0.01667 0.32847 C -0.01693 0.33171 -0.01719 0.33495 -0.01745 0.33796 C -0.01771 0.34166 -0.01797 0.34537 -0.01823 0.34907 C -0.01875 0.35463 -0.0194 0.35995 -0.01979 0.36551 C -0.02018 0.37106 -0.02031 0.37662 -0.02057 0.38194 C -0.022 0.40972 -0.02083 0.38102 -0.02213 0.4206 C -0.02253 0.47592 -0.01354 0.48703 -0.02448 0.51389 C -0.02513 0.51597 -0.02591 0.51759 -0.02669 0.51944 C -0.02864 0.5294 -0.02591 0.51805 -0.02982 0.52639 C -0.0306 0.52801 -0.03086 0.53009 -0.03138 0.53194 C -0.03216 0.53426 -0.03294 0.53634 -0.03372 0.53865 C -0.03424 0.54236 -0.03489 0.54606 -0.03529 0.54977 C -0.03581 0.5544 -0.03594 0.55903 -0.03685 0.56342 C -0.03789 0.56944 -0.03737 0.5662 -0.03828 0.57315 C -0.03815 0.58264 -0.03815 0.59236 -0.03763 0.60185 C -0.03724 0.6081 -0.03581 0.60926 -0.03529 0.61435 C -0.03437 0.62222 -0.03503 0.61921 -0.03372 0.62407 " pathEditMode="relative" rAng="0" ptsTypes="AAAAAAAAAAAAAAAAAAAAAAAAAAAAAAAAAAAAAAAAAAAAAAAA">
                                      <p:cBhvr>
                                        <p:cTn id="8" dur="5000" fill="hold"/>
                                        <p:tgtEl>
                                          <p:spTgt spid="16"/>
                                        </p:tgtEl>
                                        <p:attrNameLst>
                                          <p:attrName>ppt_x</p:attrName>
                                          <p:attrName>ppt_y</p:attrName>
                                        </p:attrNameLst>
                                      </p:cBhvr>
                                      <p:rCtr x="-2552" y="30995"/>
                                    </p:animMotion>
                                  </p:childTnLst>
                                </p:cTn>
                              </p:par>
                              <p:par>
                                <p:cTn id="9" presetID="0" presetClass="path" presetSubtype="0" accel="50000" decel="50000" fill="hold" grpId="0" nodeType="withEffect">
                                  <p:stCondLst>
                                    <p:cond delay="6400"/>
                                  </p:stCondLst>
                                  <p:childTnLst>
                                    <p:animMotion origin="layout" path="M -0.02552 -0.07569 L -0.02552 -0.07546 C -0.02018 -0.07152 -0.01822 -0.07222 -0.01549 -0.06342 C -0.01471 -0.06088 -0.01393 -0.05509 -0.01393 -0.05486 C -0.01419 -0.05069 -0.01614 -0.04537 -0.01471 -0.04143 C -0.01341 -0.03796 -0.00989 -0.04051 -0.00781 -0.03865 C -0.0069 -0.03796 -0.00677 -0.03588 -0.00625 -0.03449 C -0.00599 -0.03217 -0.00638 -0.02939 -0.00546 -0.02777 C -0.00455 -0.02615 -0.00286 -0.02685 -0.00156 -0.02638 C -0.00052 -0.02592 0.00053 -0.02546 0.00157 -0.025 C 0.00222 -0.02314 0.00339 -0.02152 0.00378 -0.01944 C 0.00469 -0.01597 0.00482 -0.01203 0.00534 -0.00856 C 0.00586 -0.00486 0.00573 -0.00069 0.00691 0.00255 L 0.00847 0.00672 C 0.00873 0.01482 0.00834 0.02338 0.00925 0.03149 C 0.00938 0.03311 0.01146 0.03264 0.01159 0.03426 C 0.01316 0.05116 0.01042 0.04422 0.00769 0.05625 C 0.00573 0.06482 0.00651 0.06065 0.00534 0.06852 C 0.0056 0.07223 0.00547 0.07616 0.00612 0.07963 C 0.00651 0.08125 0.00782 0.08218 0.00847 0.08357 C 0.00912 0.08496 0.00951 0.08635 0.01003 0.08774 C 0.01094 0.11042 0.01146 0.10209 0.00925 0.12223 C 0.00899 0.12408 0.00886 0.12593 0.00847 0.12755 C 0.00808 0.12917 0.00743 0.13033 0.00691 0.13172 C 0.00638 0.13357 0.00586 0.13542 0.00534 0.13727 C 0.0056 0.14051 0.00586 0.14375 0.00612 0.14676 C 0.00638 0.14885 0.00678 0.15047 0.00691 0.15232 C 0.0073 0.15556 0.00743 0.1588 0.00769 0.16204 C 0.00795 0.16436 0.00821 0.16667 0.00847 0.16875 C 0.00795 0.17338 0.00691 0.17801 0.00691 0.18264 C 0.00691 0.2051 0.01029 0.17662 0.00769 0.19491 C 0.00795 0.19723 0.0086 0.19954 0.00847 0.20186 C 0.00834 0.20348 0.00664 0.2044 0.00691 0.20602 C 0.00756 0.20903 0.01081 0.21065 0.01237 0.21158 C 0.01211 0.22616 0.01198 0.24074 0.01159 0.25556 C 0.01146 0.25741 0.01094 0.25903 0.01081 0.26088 C 0.01042 0.26644 0.01029 0.27199 0.01003 0.27755 C 0.01094 0.28449 0.01146 0.28519 0.01003 0.29399 C 0.00964 0.29653 0.00847 0.29838 0.00769 0.30093 C 0.00508 0.30926 0.0056 0.30695 0.00456 0.31459 C 0.00508 0.31829 0.00521 0.32223 0.00612 0.32547 C 0.01198 0.34607 0.00743 0.31852 0.01003 0.33658 C 0.01029 0.34653 0.01016 0.35672 0.01081 0.3669 C 0.01146 0.37639 0.0155 0.36829 0.01081 0.38195 C 0.00834 0.38889 0.00222 0.40116 0.00222 0.40139 C 0.00144 0.41204 0.00066 0.41181 0.00378 0.42315 C 0.0056 0.4294 0.01003 0.44098 0.01003 0.44121 C 0.01029 0.44329 0.01029 0.44584 0.01081 0.44792 C 0.01654 0.47362 0.01342 0.45278 0.0155 0.46713 C 0.01576 0.47547 0.01576 0.48357 0.01615 0.4919 C 0.01628 0.49375 0.01654 0.49561 0.01693 0.49746 C 0.01758 0.49954 0.01862 0.50093 0.01928 0.50278 C 0.02188 0.50996 0.01928 0.50741 0.02318 0.50973 C 0.02448 0.51204 0.02579 0.51412 0.02709 0.51667 C 0.02904 0.52061 0.03021 0.52454 0.03164 0.52894 C 0.0323 0.53334 0.03243 0.53612 0.03399 0.54005 C 0.03464 0.54167 0.03555 0.54283 0.03633 0.54422 C 0.0392 0.54862 0.03946 0.54954 0.04258 0.55093 C 0.04271 0.55093 0.0431 0.55093 0.04336 0.55093 " pathEditMode="relative" rAng="0" ptsTypes="AAAAAAAAAAAAAAAAAAAAAAAAAAAAAAAAAAAAAAAAAAAAAAAAAAAAAAAAAAA">
                                      <p:cBhvr>
                                        <p:cTn id="10" dur="4200" fill="hold"/>
                                        <p:tgtEl>
                                          <p:spTgt spid="28"/>
                                        </p:tgtEl>
                                        <p:attrNameLst>
                                          <p:attrName>ppt_x</p:attrName>
                                          <p:attrName>ppt_y</p:attrName>
                                        </p:attrNameLst>
                                      </p:cBhvr>
                                      <p:rCtr x="3438" y="31319"/>
                                    </p:animMotion>
                                  </p:childTnLst>
                                </p:cTn>
                              </p:par>
                              <p:par>
                                <p:cTn id="11" presetID="0" presetClass="path" presetSubtype="0" accel="50000" decel="50000" fill="hold" grpId="0" nodeType="withEffect">
                                  <p:stCondLst>
                                    <p:cond delay="0"/>
                                  </p:stCondLst>
                                  <p:childTnLst>
                                    <p:animMotion origin="layout" path="M 0.00677 0.00787 L 0.00677 0.0081 L -0.00104 0.0118 C -0.0026 0.01273 -0.0043 0.01319 -0.0056 0.01458 C -0.0069 0.01597 -0.00833 0.01712 -0.0095 0.01875 C -0.01575 0.02708 -0.00755 0.01898 -0.01497 0.02569 C -0.01536 0.02708 -0.01588 0.02847 -0.01641 0.02986 C -0.01719 0.03125 -0.01823 0.03217 -0.01875 0.03379 C -0.01953 0.03634 -0.02031 0.04212 -0.02031 0.04236 C -0.02005 0.04814 -0.02031 0.05416 -0.01953 0.05995 C -0.01927 0.0618 -0.01784 0.0625 -0.01719 0.06412 C -0.01614 0.06666 -0.01419 0.07245 -0.01419 0.07268 C -0.01367 0.075 -0.0125 0.07777 -0.01263 0.08055 C -0.01302 0.08958 -0.01302 0.09791 -0.01419 0.10671 C -0.01432 0.1081 -0.01471 0.10949 -0.01497 0.11087 C -0.01523 0.11273 -0.01536 0.11458 -0.01562 0.11643 C -0.01614 0.11828 -0.0168 0.1199 -0.01719 0.12175 C -0.02448 0.15231 -0.01823 0.12638 -0.02109 0.13981 C -0.02161 0.14212 -0.02213 0.14421 -0.02266 0.14652 C -0.02239 0.15717 -0.02226 0.16759 -0.02187 0.17824 C -0.02174 0.17962 -0.02135 0.18101 -0.02109 0.1824 C -0.0207 0.18449 -0.02018 0.18981 -0.01953 0.19189 C -0.01914 0.19351 -0.01849 0.19467 -0.01797 0.19606 C -0.01771 0.19976 -0.01758 0.20347 -0.01719 0.20717 C -0.01706 0.20902 -0.01641 0.21064 -0.01641 0.2125 C -0.01641 0.23333 -0.01549 0.23402 -0.01875 0.24699 C -0.02422 0.26851 -0.01693 0.23888 -0.02187 0.25648 C -0.02226 0.25787 -0.02226 0.25925 -0.02266 0.26064 C -0.02357 0.26435 -0.02578 0.27175 -0.02578 0.27199 C -0.0263 0.27638 -0.02656 0.27939 -0.02721 0.28402 C -0.02747 0.28541 -0.02773 0.2868 -0.02799 0.28819 C -0.02773 0.29189 -0.02786 0.2956 -0.02721 0.29907 C -0.02708 0.30069 -0.02617 0.30185 -0.02578 0.30324 C -0.02513 0.30555 -0.02474 0.30787 -0.02422 0.31018 C -0.02318 0.31388 -0.02187 0.31736 -0.02109 0.32106 C -0.02083 0.32245 -0.0207 0.32407 -0.02031 0.32523 C -0.01979 0.32731 -0.01693 0.33356 -0.01641 0.33495 C -0.01393 0.34814 -0.0151 0.34027 -0.01641 0.36921 C -0.01654 0.3706 -0.01706 0.37199 -0.01719 0.37337 C -0.01862 0.38217 -0.01719 0.37592 -0.01953 0.38449 C -0.01979 0.38703 -0.01979 0.39004 -0.02031 0.39259 C -0.02057 0.39421 -0.02148 0.39537 -0.02187 0.39675 C -0.02252 0.39907 -0.02279 0.40138 -0.02344 0.4037 C -0.02461 0.40879 -0.02565 0.41111 -0.02721 0.41597 C -0.02838 0.42569 -0.0276 0.4206 -0.02956 0.43101 L -0.03034 0.43518 C -0.03164 0.45925 -0.03216 0.46018 -0.02956 0.49444 C -0.02943 0.49652 -0.02799 0.49791 -0.02721 0.49976 C -0.02669 0.50162 -0.02643 0.5037 -0.02578 0.50532 C -0.02513 0.50694 -0.02409 0.5081 -0.02344 0.50949 C -0.01745 0.52175 -0.02448 0.50879 -0.01875 0.51898 C -0.01901 0.52824 -0.01914 0.5375 -0.01953 0.54652 C -0.01966 0.55 -0.02161 0.56273 -0.02187 0.56435 C -0.02239 0.56921 -0.02266 0.57222 -0.02344 0.57685 C -0.02357 0.57824 -0.02396 0.57962 -0.02422 0.58101 C -0.02396 0.58865 -0.02383 0.59652 -0.02344 0.60439 C -0.02305 0.60972 -0.02187 0.60902 -0.01953 0.6125 C -0.01875 0.61388 -0.0181 0.6155 -0.01719 0.61666 C -0.01654 0.61759 -0.01562 0.61736 -0.01497 0.61805 C -0.01328 0.61967 -0.01185 0.62175 -0.01029 0.62361 C -0.00742 0.62708 -0.00859 0.62523 -0.00638 0.62916 " pathEditMode="relative" rAng="0" ptsTypes="AAAAAAAAAAAAAAAAAAAAAAAAAAAAAAAAAAAAAAAAAAAAAAAAAAAAAAAAAAAAA">
                                      <p:cBhvr>
                                        <p:cTn id="12" dur="5000" fill="hold"/>
                                        <p:tgtEl>
                                          <p:spTgt spid="23"/>
                                        </p:tgtEl>
                                        <p:attrNameLst>
                                          <p:attrName>ppt_x</p:attrName>
                                          <p:attrName>ppt_y</p:attrName>
                                        </p:attrNameLst>
                                      </p:cBhvr>
                                      <p:rCtr x="-1914" y="31065"/>
                                    </p:animMotion>
                                  </p:childTnLst>
                                </p:cTn>
                              </p:par>
                              <p:par>
                                <p:cTn id="13" presetID="0" presetClass="path" presetSubtype="0" accel="50000" decel="50000" fill="hold" grpId="0" nodeType="withEffect">
                                  <p:stCondLst>
                                    <p:cond delay="15200"/>
                                  </p:stCondLst>
                                  <p:childTnLst>
                                    <p:animMotion origin="layout" path="M -3.125E-6 -3.7037E-6 L -3.125E-6 0.00024 C -0.00182 0.00348 -0.0039 0.00695 -0.00547 0.01088 C -0.01002 0.02246 -0.01406 0.03334 -0.01627 0.04653 C -0.01705 0.05116 -0.01731 0.05579 -0.01784 0.06042 L -0.01862 0.06713 C -0.01731 0.07593 -0.01627 0.08473 -0.01471 0.09329 C -0.0138 0.09861 -0.01211 0.09977 -0.0108 0.1044 C -0.01028 0.10649 -0.00989 0.10903 -0.00937 0.11111 C -0.00963 0.12315 -0.00924 0.13519 -0.01015 0.14699 C -0.01054 0.15232 -0.0125 0.15695 -0.01315 0.16204 C -0.0138 0.16736 -0.01367 0.17315 -0.01393 0.17848 C -0.01341 0.24375 -0.01315 0.3088 -0.01237 0.37385 C -0.01237 0.37662 -0.01198 0.3794 -0.01159 0.38195 C -0.00859 0.40926 -0.01067 0.40047 -0.00703 0.41366 C -0.00677 0.41598 -0.00612 0.41829 -0.00625 0.42061 C -0.00664 0.42848 -0.00807 0.42917 -0.0108 0.43426 C -0.01575 0.47755 -0.01002 0.425 -0.01315 0.45764 C -0.02057 0.53311 -0.01536 0.47547 -0.02018 0.52917 C -0.02005 0.53195 -0.02096 0.58125 -0.01862 0.60186 C -0.01849 0.60348 -0.0181 0.60463 -0.01784 0.60602 C -0.01692 0.61806 -0.01705 0.6125 -0.01705 0.62269 " pathEditMode="relative" rAng="0" ptsTypes="AAAAAAAAAAAAAAAAAAAAAA">
                                      <p:cBhvr>
                                        <p:cTn id="14" dur="5000" fill="hold"/>
                                        <p:tgtEl>
                                          <p:spTgt spid="22"/>
                                        </p:tgtEl>
                                        <p:attrNameLst>
                                          <p:attrName>ppt_x</p:attrName>
                                          <p:attrName>ppt_y</p:attrName>
                                        </p:attrNameLst>
                                      </p:cBhvr>
                                      <p:rCtr x="-1016" y="31134"/>
                                    </p:animMotion>
                                  </p:childTnLst>
                                </p:cTn>
                              </p:par>
                              <p:par>
                                <p:cTn id="15" presetID="0" presetClass="path" presetSubtype="0" accel="50000" decel="50000" fill="hold" grpId="0" nodeType="withEffect">
                                  <p:stCondLst>
                                    <p:cond delay="2800"/>
                                  </p:stCondLst>
                                  <p:childTnLst>
                                    <p:animMotion origin="layout" path="M 0.00104 -0.00463 L 0.00104 -0.0044 C -0.00078 -0.00162 -0.00261 0.00185 -0.00443 0.00486 C -0.00508 0.00601 -0.00612 0.00648 -0.00677 0.00763 C -0.00951 0.0125 -0.00742 0.01064 -0.00912 0.01597 C -0.01042 0.02013 -0.01172 0.02129 -0.01289 0.02546 C -0.01328 0.02685 -0.01341 0.02824 -0.01367 0.02963 C -0.01393 0.04328 -0.0138 0.05717 -0.01446 0.07083 C -0.01459 0.07291 -0.01563 0.07453 -0.01602 0.07638 C -0.01667 0.07893 -0.01758 0.08449 -0.01758 0.08472 C -0.01732 0.09421 -0.01719 0.10393 -0.0168 0.11342 C -0.01667 0.11574 -0.01628 0.11805 -0.01602 0.12037 C -0.01485 0.13472 -0.01602 0.12708 -0.01446 0.13541 C -0.01472 0.1368 -0.01511 0.13819 -0.01524 0.13958 C -0.01563 0.14189 -0.01563 0.14421 -0.01602 0.14652 C -0.01641 0.14838 -0.01719 0.15 -0.01758 0.15185 C -0.01953 0.15995 -0.01693 0.15231 -0.01992 0.16018 C -0.02227 0.18078 -0.01927 0.15509 -0.02149 0.17245 C -0.02266 0.1824 -0.02162 0.17615 -0.02305 0.18356 C -0.02279 0.20185 -0.02266 0.22013 -0.02227 0.23842 C -0.02201 0.24907 -0.02201 0.24814 -0.02071 0.25486 C -0.02123 0.25949 -0.02149 0.26412 -0.02227 0.26875 C -0.02279 0.27199 -0.02331 0.275 -0.02383 0.27824 C -0.02565 0.29305 -0.02318 0.28032 -0.02604 0.29351 C -0.0263 0.29675 -0.02656 0.29976 -0.02683 0.303 C -0.02787 0.3125 -0.02735 0.30486 -0.02839 0.31273 C -0.02943 0.3199 -0.02917 0.32129 -0.02995 0.32916 C -0.03047 0.33379 -0.03151 0.34282 -0.03151 0.34305 C -0.03099 0.36088 -0.03073 0.3787 -0.02995 0.39652 C -0.02995 0.39791 -0.02969 0.39953 -0.02917 0.40069 C -0.02865 0.40231 -0.02761 0.40347 -0.02683 0.40486 C -0.02709 0.40787 -0.02709 0.41134 -0.02761 0.41435 C -0.02839 0.41921 -0.03073 0.428 -0.03073 0.42824 C -0.03099 0.43032 -0.03125 0.43263 -0.03151 0.43495 C -0.03177 0.43773 -0.03203 0.4405 -0.03229 0.44328 C -0.03373 0.45555 -0.03242 0.4412 -0.03386 0.45555 C -0.03412 0.45879 -0.03425 0.46203 -0.03464 0.46527 C -0.03477 0.46666 -0.03516 0.46805 -0.03542 0.46944 C -0.03568 0.47152 -0.03594 0.47384 -0.0362 0.47615 C -0.03594 0.49675 -0.03581 0.51736 -0.03542 0.53796 C -0.03529 0.54027 -0.03516 0.54282 -0.03464 0.5449 C -0.03386 0.54791 -0.03151 0.55324 -0.03151 0.55347 C -0.03347 0.57685 -0.03125 0.55416 -0.03308 0.56689 C -0.03334 0.56921 -0.03347 0.57152 -0.03386 0.57384 C -0.03425 0.57569 -0.0349 0.57754 -0.03542 0.57916 C -0.03568 0.5824 -0.03581 0.58564 -0.0362 0.58888 C -0.03828 0.61365 -0.03542 0.57893 -0.03763 0.60671 C -0.0375 0.61458 -0.03737 0.62245 -0.03698 0.63009 C -0.03659 0.63726 -0.0362 0.63402 -0.03464 0.63981 C -0.03425 0.64097 -0.03386 0.64398 -0.03386 0.64421 " pathEditMode="relative" rAng="0" ptsTypes="AAAAAAAAAAAAAAAAAAAAAAAAAAAAAAAAAAAAAAAAAAAAAAAAAA">
                                      <p:cBhvr>
                                        <p:cTn id="16" dur="5000" fill="hold"/>
                                        <p:tgtEl>
                                          <p:spTgt spid="20"/>
                                        </p:tgtEl>
                                        <p:attrNameLst>
                                          <p:attrName>ppt_x</p:attrName>
                                          <p:attrName>ppt_y</p:attrName>
                                        </p:attrNameLst>
                                      </p:cBhvr>
                                      <p:rCtr x="-1940" y="32431"/>
                                    </p:animMotion>
                                  </p:childTnLst>
                                </p:cTn>
                              </p:par>
                              <p:par>
                                <p:cTn id="17" presetID="0" presetClass="path" presetSubtype="0" accel="50000" decel="50000" fill="hold" grpId="0" nodeType="withEffect">
                                  <p:stCondLst>
                                    <p:cond delay="10600"/>
                                  </p:stCondLst>
                                  <p:childTnLst>
                                    <p:animMotion origin="layout" path="M -0.00104 0.00139 L -0.00104 0.00139 C 0.00143 0.00208 0.00403 0.00278 0.00664 0.00393 C 0.00833 0.00486 0.01054 0.00764 0.01198 0.00949 C 0.0125 0.01088 0.01315 0.01227 0.01354 0.01366 C 0.01393 0.01504 0.01406 0.01643 0.01432 0.01782 C 0.01614 0.0294 0.01575 0.02708 0.01666 0.03842 C 0.01692 0.04745 0.01692 0.05671 0.01745 0.06597 C 0.01745 0.06736 0.01823 0.06852 0.01823 0.06991 C 0.01823 0.07291 0.01823 0.08611 0.01666 0.0919 C 0.01627 0.09352 0.01562 0.09467 0.0151 0.09606 C 0.01484 0.09791 0.01458 0.09977 0.01432 0.10162 C 0.01406 0.10301 0.0138 0.1044 0.01354 0.10578 C 0.01328 0.1081 0.01302 0.11041 0.01276 0.1125 C 0.01302 0.11759 0.01354 0.12268 0.01354 0.12778 C 0.01354 0.1618 0.01133 0.1618 0.01432 0.18958 C 0.0151 0.19676 0.01666 0.19745 0.01901 0.20324 C 0.01979 0.20555 0.02057 0.20787 0.02122 0.21018 C 0.02799 0.23171 0.01614 0.19467 0.02435 0.22384 L 0.02591 0.2294 C 0.0276 0.24421 0.02734 0.23842 0.02513 0.26389 C 0.02474 0.26875 0.02213 0.27731 0.02122 0.28171 C 0.0207 0.28472 0.02031 0.28796 0.01979 0.2912 C 0.01953 0.29491 0.0194 0.29861 0.01901 0.30231 C 0.01836 0.30648 0.01666 0.31458 0.01666 0.31458 C 0.0164 0.31967 0.01627 0.32477 0.01588 0.32986 C 0.01575 0.33264 0.01536 0.33518 0.0151 0.33796 C 0.01484 0.34166 0.01458 0.34537 0.01432 0.34907 C 0.01471 0.375 0.01263 0.38935 0.01588 0.40949 C 0.01614 0.41088 0.0164 0.41227 0.01666 0.41366 C 0.01692 0.43935 0.01692 0.46504 0.01745 0.49051 C 0.01745 0.49328 0.01888 0.49676 0.01979 0.49884 C 0.0207 0.50116 0.02174 0.50347 0.02278 0.50578 C 0.02383 0.51018 0.02474 0.51504 0.02591 0.51944 C 0.02643 0.52129 0.02695 0.52315 0.02747 0.525 C 0.02786 0.52639 0.02864 0.52754 0.02903 0.52916 C 0.02995 0.53241 0.0306 0.53657 0.03138 0.54004 C 0.0319 0.54884 0.03177 0.55764 0.03281 0.5662 C 0.0332 0.56852 0.0345 0.56967 0.03515 0.57176 C 0.03581 0.57338 0.0362 0.57546 0.03672 0.57708 C 0.03815 0.58171 0.03841 0.58171 0.04062 0.58541 C 0.04088 0.5868 0.04101 0.58819 0.0414 0.58958 C 0.04179 0.59097 0.04245 0.59236 0.04297 0.59375 C 0.04323 0.59444 0.04349 0.5956 0.04375 0.59653 " pathEditMode="relative" ptsTypes="AAAAAAAAAAAAAAAAAAAAAAAAAAAAAAAAAAAAAAAAAAAA">
                                      <p:cBhvr>
                                        <p:cTn id="18" dur="5000" fill="hold"/>
                                        <p:tgtEl>
                                          <p:spTgt spid="18"/>
                                        </p:tgtEl>
                                        <p:attrNameLst>
                                          <p:attrName>ppt_x</p:attrName>
                                          <p:attrName>ppt_y</p:attrName>
                                        </p:attrNameLst>
                                      </p:cBhvr>
                                    </p:animMotion>
                                  </p:childTnLst>
                                </p:cTn>
                              </p:par>
                              <p:par>
                                <p:cTn id="19" presetID="0" presetClass="path" presetSubtype="0" accel="50000" decel="50000" fill="hold" grpId="0" nodeType="withEffect">
                                  <p:stCondLst>
                                    <p:cond delay="5300"/>
                                  </p:stCondLst>
                                  <p:childTnLst>
                                    <p:animMotion origin="layout" path="M -0.00456 -0.02454 L -0.00456 -0.02431 C -0.00052 -0.02431 0.00377 -0.02524 0.00781 -0.02338 C 0.00885 -0.02269 0.00911 -0.01991 0.00924 -0.01783 C 0.00989 -0.00741 0.00911 0.00347 0.01002 0.01388 C 0.01055 0.01875 0.01367 0.02268 0.01549 0.02615 C 0.01627 0.028 0.0168 0.03009 0.01784 0.03171 C 0.01914 0.03379 0.02239 0.03726 0.02239 0.0375 C 0.02278 0.03842 0.02513 0.04745 0.02552 0.05092 C 0.02708 0.06319 0.02513 0.05509 0.02786 0.06458 C 0.02721 0.09537 0.02656 0.09953 0.02786 0.12916 C 0.02786 0.13078 0.02838 0.13194 0.02864 0.13333 C 0.02916 0.13703 0.02956 0.14074 0.03021 0.14444 C 0.03073 0.14768 0.0319 0.15069 0.03255 0.15393 C 0.0332 0.1581 0.03346 0.16226 0.03398 0.16643 C 0.03424 0.16782 0.0345 0.16921 0.03476 0.1706 C 0.0345 0.17963 0.0345 0.18888 0.03398 0.19791 C 0.03255 0.22523 0.03359 0.20254 0.03099 0.21713 C 0.02682 0.24004 0.02877 0.2324 0.0263 0.25162 C 0.02135 0.28935 0.02357 0.26759 0.02161 0.28726 C 0.02239 0.29699 0.02305 0.30648 0.02396 0.3162 C 0.02422 0.31805 0.02617 0.32685 0.0263 0.32708 C 0.02708 0.33101 0.02721 0.3324 0.02786 0.3368 C 0.02812 0.35231 0.02864 0.36782 0.02864 0.38356 C 0.02864 0.38796 0.02812 0.39421 0.02708 0.39861 C 0.02656 0.40046 0.02591 0.40231 0.02552 0.40416 C 0.02513 0.40601 0.025 0.40787 0.02474 0.40972 C 0.02435 0.4125 0.0237 0.41504 0.02318 0.41782 C 0.02344 0.4243 0.02344 0.43078 0.02396 0.43703 C 0.02422 0.43912 0.02513 0.44074 0.02552 0.44259 C 0.02838 0.45463 0.02305 0.43657 0.02864 0.45231 C 0.0293 0.45393 0.02956 0.45601 0.03021 0.45763 C 0.03112 0.46064 0.03229 0.46319 0.0332 0.46597 L 0.03476 0.47013 C 0.03502 0.47199 0.03528 0.47384 0.03555 0.47569 C 0.03607 0.47847 0.03698 0.48101 0.03711 0.48379 C 0.03802 0.5081 0.03789 0.5324 0.03867 0.55671 C 0.03867 0.5581 0.03906 0.55949 0.03945 0.56088 C 0.0401 0.56273 0.04088 0.56458 0.0418 0.5662 C 0.04362 0.57013 0.04531 0.57245 0.04791 0.57453 C 0.04896 0.57523 0.05 0.57546 0.05104 0.57592 C 0.0526 0.57777 0.05469 0.5787 0.05573 0.58148 C 0.05742 0.58611 0.05664 0.58449 0.05807 0.58703 " pathEditMode="relative" rAng="0" ptsTypes="AAAAAAAAAAAAAAAAAAAAAAAAAAAAAAAAAAAAAAAAAAA">
                                      <p:cBhvr>
                                        <p:cTn id="20" dur="5200" fill="hold"/>
                                        <p:tgtEl>
                                          <p:spTgt spid="32"/>
                                        </p:tgtEl>
                                        <p:attrNameLst>
                                          <p:attrName>ppt_x</p:attrName>
                                          <p:attrName>ppt_y</p:attrName>
                                        </p:attrNameLst>
                                      </p:cBhvr>
                                      <p:rCtr x="3125" y="30579"/>
                                    </p:animMotion>
                                  </p:childTnLst>
                                </p:cTn>
                              </p:par>
                              <p:par>
                                <p:cTn id="21" presetID="0" presetClass="path" presetSubtype="0" accel="50000" decel="50000" fill="hold" grpId="0" nodeType="withEffect">
                                  <p:stCondLst>
                                    <p:cond delay="14500"/>
                                  </p:stCondLst>
                                  <p:childTnLst>
                                    <p:animMotion origin="layout" path="M 0.03477 0.02199 L 0.03477 0.02222 C 0.03164 0.02361 0.02721 0.02245 0.02539 0.02732 L 0.0224 0.03565 C 0.02214 0.03704 0.02162 0.0382 0.02162 0.03982 C 0.02162 0.04583 0.02175 0.05301 0.02318 0.05903 C 0.02357 0.06088 0.02409 0.06273 0.02461 0.06458 C 0.02435 0.0713 0.02435 0.07824 0.02383 0.08519 C 0.02383 0.08704 0.02318 0.08866 0.02318 0.09051 C 0.0224 0.10347 0.02253 0.11644 0.02162 0.12917 C 0.02149 0.13102 0.02044 0.13264 0.02005 0.13449 C 0.01914 0.13866 0.01849 0.14282 0.01771 0.14699 C 0.01745 0.14838 0.01745 0.14977 0.01693 0.15116 L 0.01537 0.15509 C 0.01511 0.15648 0.01498 0.1581 0.01458 0.15926 C 0.01419 0.16088 0.01341 0.16204 0.01302 0.16343 C 0.01263 0.16528 0.01263 0.16713 0.01237 0.16898 C 0.01016 0.18264 0.01315 0.16134 0.01081 0.17847 C 0.01107 0.18032 0.01107 0.18241 0.01159 0.18403 C 0.01224 0.18681 0.01419 0.19074 0.01537 0.19236 C 0.0194 0.19792 0.01888 0.19722 0.0224 0.19907 C 0.02266 0.20046 0.02279 0.20208 0.02318 0.20324 C 0.02357 0.20486 0.02461 0.20579 0.02461 0.20741 C 0.025 0.225 0.02435 0.23704 0.02318 0.25278 C 0.02292 0.25602 0.02266 0.25926 0.0224 0.2625 C 0.02096 0.27755 0.02227 0.26273 0.02083 0.27338 C 0.02044 0.2757 0.02031 0.27801 0.02005 0.28032 C 0.02031 0.29028 0.02018 0.30046 0.02083 0.31042 C 0.02096 0.31296 0.02175 0.31505 0.0224 0.31736 C 0.02526 0.3287 0.02448 0.32616 0.02774 0.3338 C 0.02956 0.34375 0.02891 0.33843 0.02774 0.35718 C 0.02748 0.36204 0.02695 0.3632 0.02539 0.3669 C 0.02396 0.3706 0.0224 0.37431 0.02083 0.37778 C 0.01979 0.38009 0.01771 0.38472 0.01771 0.38495 C 0.01745 0.38611 0.01732 0.3875 0.01693 0.38889 C 0.01602 0.39259 0.0138 0.39977 0.0138 0.4 C 0.0125 0.4162 0.01237 0.41435 0.0138 0.43843 C 0.01406 0.4412 0.01484 0.44375 0.01537 0.44653 C 0.01719 0.45648 0.01498 0.44421 0.01693 0.45625 C 0.01719 0.45764 0.01745 0.45903 0.01771 0.46042 C 0.01797 0.46227 0.01823 0.46389 0.01849 0.46574 C 0.01927 0.47338 0.01901 0.47315 0.02005 0.47963 C 0.0207 0.4838 0.02162 0.48773 0.0224 0.4919 C 0.02266 0.49329 0.02292 0.49468 0.02318 0.49607 C 0.02344 0.49838 0.02357 0.5007 0.02383 0.50301 C 0.02435 0.50579 0.025 0.50833 0.02539 0.51111 C 0.02565 0.51296 0.02591 0.51482 0.02617 0.51667 C 0.02839 0.53056 0.02539 0.50903 0.02774 0.52639 C 0.02721 0.53357 0.02721 0.5412 0.02617 0.54838 C 0.02591 0.55046 0.025 0.55255 0.02383 0.5537 C 0.02253 0.55532 0.01927 0.55648 0.01927 0.55671 C 0.01849 0.55741 0.01784 0.55857 0.01693 0.55926 C 0.01628 0.55995 0.01524 0.55972 0.01458 0.56065 C 0.01367 0.56204 0.01198 0.56875 0.01159 0.57037 C 0.01107 0.57176 0.01042 0.57292 0.01003 0.57431 C 0.0082 0.58102 0.00925 0.59051 0.00925 0.59653 " pathEditMode="relative" rAng="0" ptsTypes="AAAAAAAAAAAAAAAAAAAAAAAAAAAAAAAAAAAAAAAAAAAAAAAAAAAAAAAA">
                                      <p:cBhvr>
                                        <p:cTn id="22" dur="5000" fill="hold"/>
                                        <p:tgtEl>
                                          <p:spTgt spid="25"/>
                                        </p:tgtEl>
                                        <p:attrNameLst>
                                          <p:attrName>ppt_x</p:attrName>
                                          <p:attrName>ppt_y</p:attrName>
                                        </p:attrNameLst>
                                      </p:cBhvr>
                                      <p:rCtr x="-1302" y="28727"/>
                                    </p:animMotion>
                                  </p:childTnLst>
                                </p:cTn>
                              </p:par>
                              <p:par>
                                <p:cTn id="23" presetID="0" presetClass="path" presetSubtype="0" accel="50000" decel="50000" fill="hold" grpId="1" nodeType="withEffect">
                                  <p:stCondLst>
                                    <p:cond delay="7800"/>
                                  </p:stCondLst>
                                  <p:childTnLst>
                                    <p:animMotion origin="layout" path="M -0.00234 -0.0037 L -0.00234 -0.0037 C -0.00169 0.0007 -0.00104 0.00556 -0.00013 0.00995 C 0.00039 0.01227 0.00274 0.0169 0.00378 0.01829 C 0.00469 0.01945 0.00586 0.01991 0.0069 0.02083 C 0.00899 0.02454 0.01172 0.02847 0.01302 0.03333 C 0.01341 0.03449 0.01367 0.03611 0.0138 0.0375 C 0.01419 0.03912 0.01419 0.0412 0.01458 0.04282 C 0.01524 0.04491 0.01615 0.04653 0.01693 0.04838 C 0.01927 0.07384 0.01667 0.04375 0.01849 0.10347 C 0.01849 0.1044 0.01966 0.11157 0.02005 0.11296 C 0.02044 0.11458 0.02123 0.11574 0.02162 0.11713 C 0.02305 0.12292 0.02331 0.12639 0.02396 0.13218 C 0.0237 0.13681 0.02357 0.14144 0.02318 0.14607 C 0.02279 0.14884 0.02201 0.15139 0.02162 0.15417 C 0.02096 0.1581 0.02044 0.16273 0.02005 0.16667 C 0.02057 0.18449 0.0207 0.20232 0.02162 0.22014 C 0.02175 0.22407 0.02266 0.22755 0.02318 0.23125 C 0.02344 0.2331 0.02357 0.23495 0.02396 0.23681 C 0.02422 0.2382 0.02448 0.23935 0.02474 0.24074 C 0.025 0.24306 0.02526 0.24537 0.02552 0.24769 C 0.02526 0.26134 0.02513 0.27523 0.02474 0.28889 C 0.02461 0.2912 0.02409 0.29352 0.02396 0.29583 C 0.02188 0.31806 0.02357 0.30718 0.02083 0.32199 C 0.01836 0.34792 0.01953 0.33264 0.02083 0.38657 C 0.02096 0.39398 0.02149 0.39445 0.02318 0.40023 C 0.02344 0.40347 0.02344 0.40671 0.02396 0.40995 C 0.02422 0.41227 0.02513 0.41435 0.02552 0.41667 C 0.02591 0.42083 0.02591 0.425 0.02617 0.42917 C 0.02669 0.4338 0.02708 0.43449 0.02774 0.43866 C 0.02969 0.45093 0.02748 0.43843 0.0293 0.44838 C 0.02956 0.45301 0.02969 0.45764 0.03008 0.46204 C 0.03021 0.46366 0.03073 0.46482 0.03086 0.4662 C 0.03125 0.46945 0.03125 0.47269 0.03164 0.47593 C 0.03177 0.47732 0.03216 0.4787 0.03242 0.48009 C 0.03268 0.48171 0.03294 0.48357 0.0332 0.48542 C 0.03373 0.49213 0.03386 0.49699 0.03477 0.50347 C 0.0349 0.50486 0.03529 0.50602 0.03555 0.50741 C 0.03503 0.51898 0.0349 0.53056 0.03399 0.5419 C 0.03386 0.54421 0.03294 0.5463 0.03242 0.54861 C 0.0319 0.55139 0.03125 0.55417 0.03086 0.55695 C 0.03047 0.55949 0.02956 0.57292 0.0293 0.57477 C 0.02956 0.59352 0.02943 0.6125 0.03008 0.63125 C 0.03021 0.63403 0.03047 0.6375 0.03164 0.63935 C 0.03438 0.64421 0.03399 0.64329 0.03633 0.64907 C 0.04011 0.6588 0.03802 0.65486 0.04024 0.6588 " pathEditMode="relative" ptsTypes="AAAAAAAAAAAAAAAAAAAAAAAAAAAAAAAAAAAAAAAAAAAAAA">
                                      <p:cBhvr>
                                        <p:cTn id="24" dur="6100" fill="hold"/>
                                        <p:tgtEl>
                                          <p:spTgt spid="25"/>
                                        </p:tgtEl>
                                        <p:attrNameLst>
                                          <p:attrName>ppt_x</p:attrName>
                                          <p:attrName>ppt_y</p:attrName>
                                        </p:attrNameLst>
                                      </p:cBhvr>
                                    </p:animMotion>
                                  </p:childTnLst>
                                </p:cTn>
                              </p:par>
                              <p:par>
                                <p:cTn id="25" presetID="0" presetClass="path" presetSubtype="0" accel="50000" decel="50000" fill="hold" grpId="0" nodeType="withEffect">
                                  <p:stCondLst>
                                    <p:cond delay="11800"/>
                                  </p:stCondLst>
                                  <p:childTnLst>
                                    <p:animMotion origin="layout" path="M -0.01328 4.44444E-6 L -0.01328 0.00023 C -0.01094 0.00254 -0.00703 0.0074 -0.00404 0.00925 C -0.00234 0.01064 0.00156 0.0125 0.00156 0.01273 C 0.00313 0.01481 0.00469 0.01689 0.00586 0.0206 C 0.00651 0.02268 0.00716 0.03217 0.00716 0.0331 C 0.00964 0.1081 0.00247 0.06666 0.01159 0.08101 C 0.01237 0.08217 0.01302 0.08402 0.01367 0.08564 C 0.01563 0.09884 0.01602 0.09699 0.01445 0.11435 C 0.01419 0.11643 0.01341 0.11759 0.01302 0.11921 C 0.01224 0.12152 0.01159 0.12338 0.01081 0.12569 C 0.00742 0.13611 0.01107 0.12453 0.00859 0.13518 C 0.00833 0.13703 0.00768 0.13842 0.00716 0.14004 C 0.00755 0.14282 0.00794 0.1493 0.00859 0.15254 C 0.00899 0.15439 0.00964 0.15601 0.01016 0.1574 C 0.01081 0.15925 0.01159 0.16064 0.01224 0.16226 C 0.0125 0.16388 0.01263 0.1655 0.01302 0.16713 C 0.0138 0.17013 0.01524 0.17291 0.01589 0.17662 C 0.01615 0.178 0.01641 0.17963 0.01654 0.18125 C 0.01888 0.20439 0.01693 0.19027 0.01862 0.20208 C 0.0181 0.20416 0.01771 0.20625 0.01719 0.20833 C 0.01693 0.20995 0.0168 0.2118 0.01654 0.21319 C 0.01615 0.21504 0.01328 0.22338 0.01302 0.22453 C 0.01211 0.22662 0.01094 0.22847 0.01016 0.23055 C 0.00964 0.23217 0.00925 0.23402 0.00859 0.23541 C 0.00807 0.23726 0.00703 0.23842 0.00664 0.24027 C 0.00586 0.24213 0.0056 0.24467 0.00521 0.24675 C 0.00547 0.24884 0.00547 0.25092 0.00586 0.25324 C 0.00729 0.25995 0.00872 0.25949 0.01081 0.26574 C 0.01237 0.27037 0.01328 0.27592 0.0151 0.28009 C 0.01589 0.28148 0.01654 0.2831 0.01719 0.28472 C 0.01875 0.28912 0.02149 0.29768 0.02149 0.29791 C 0.02175 0.29976 0.02188 0.30208 0.02227 0.30416 C 0.025 0.32083 0.02266 0.30046 0.02435 0.31666 C 0.02422 0.3206 0.02422 0.3243 0.0237 0.328 C 0.02344 0.32963 0.02266 0.33101 0.02227 0.33263 C 0.02149 0.33518 0.0207 0.33796 0.02005 0.3405 C 0.01966 0.34213 0.01966 0.34375 0.0194 0.34537 C 0.01849 0.34861 0.01745 0.35185 0.01654 0.35509 L 0.0151 0.35972 C 0.01484 0.3618 0.01484 0.36412 0.01445 0.3662 C 0.01172 0.37824 0.01237 0.37245 0.00938 0.38055 C 0.00885 0.38194 0.00846 0.38356 0.00794 0.38518 C 0.00846 0.39097 0.00859 0.39699 0.00938 0.40277 C 0.00964 0.40486 0.01042 0.40578 0.01081 0.4074 C 0.01172 0.41134 0.01224 0.41527 0.01367 0.41875 C 0.01797 0.42916 0.01719 0.42777 0.02083 0.43287 C 0.02201 0.43657 0.02331 0.4405 0.02435 0.44421 C 0.02539 0.44768 0.02591 0.45138 0.02656 0.45555 C 0.02682 0.4574 0.02695 0.45949 0.02721 0.46157 C 0.02656 0.47291 0.02604 0.48425 0.02513 0.49513 C 0.02474 0.49838 0.02227 0.50277 0.02149 0.50486 C 0.01953 0.50995 0.01758 0.51504 0.01589 0.5206 C 0.01537 0.52222 0.01484 0.52361 0.01445 0.52546 C 0.01406 0.52685 0.01406 0.52893 0.01367 0.53032 C 0.01289 0.53263 0.01172 0.53425 0.01081 0.53657 C 0.01055 0.53819 0.01003 0.53981 0.01016 0.5412 C 0.01042 0.5493 0.01055 0.55787 0.01224 0.56527 C 0.01406 0.57314 0.01771 0.578 0.02083 0.58287 C 0.02149 0.58472 0.02227 0.5868 0.02292 0.58912 C 0.02396 0.59236 0.02578 0.59861 0.02578 0.59907 C 0.02604 0.60023 0.0263 0.60185 0.02656 0.60347 C 0.028 0.62222 0.02721 0.63657 0.02656 0.65763 C 0.02643 0.66041 0.02591 0.66296 0.02578 0.6655 C 0.02552 0.66875 0.02526 0.67199 0.02513 0.67523 C 0.025 0.67893 0.02513 0.68263 0.02513 0.68657 " pathEditMode="relative" rAng="0" ptsTypes="AAAAAAAAAAAAAAAAAAAAAAAAAAAAAAAAAAAAAAAAAAAAAAAAAAAAAAAAAAAAAAAAAA">
                                      <p:cBhvr>
                                        <p:cTn id="26" dur="4800" fill="hold"/>
                                        <p:tgtEl>
                                          <p:spTgt spid="33"/>
                                        </p:tgtEl>
                                        <p:attrNameLst>
                                          <p:attrName>ppt_x</p:attrName>
                                          <p:attrName>ppt_y</p:attrName>
                                        </p:attrNameLst>
                                      </p:cBhvr>
                                      <p:rCtr x="2031" y="34329"/>
                                    </p:animMotion>
                                  </p:childTnLst>
                                </p:cTn>
                              </p:par>
                              <p:par>
                                <p:cTn id="27" presetID="0" presetClass="path" presetSubtype="0" accel="50000" decel="50000" fill="hold" grpId="0" nodeType="withEffect">
                                  <p:stCondLst>
                                    <p:cond delay="3900"/>
                                  </p:stCondLst>
                                  <p:childTnLst>
                                    <p:animMotion origin="layout" path="M 1.04167E-6 4.07407E-6 L 1.04167E-6 0.00023 C -0.00313 0.00763 -0.00599 0.0162 -0.00938 0.02314 C -0.01172 0.02824 -0.01458 0.03287 -0.01667 0.03842 C -0.01849 0.04305 -0.02005 0.04791 -0.02201 0.05208 C -0.02253 0.05347 -0.02331 0.05463 -0.02396 0.05625 C -0.02448 0.05787 -0.02474 0.05995 -0.02526 0.0618 C -0.02578 0.06365 -0.02656 0.06527 -0.02721 0.06713 C -0.02865 0.07129 -0.02956 0.07453 -0.0306 0.07963 C -0.0319 0.08634 -0.03242 0.09328 -0.03307 0.10023 C -0.03307 0.10763 -0.03333 0.11504 -0.03255 0.12222 C -0.03216 0.12546 -0.0306 0.12754 -0.02995 0.13055 C -0.02943 0.13217 -0.02904 0.13402 -0.02852 0.13588 C -0.02747 0.14097 -0.02734 0.14236 -0.02656 0.14699 C -0.02578 0.19791 -0.02552 0.18865 -0.02656 0.24722 C -0.02695 0.26527 -0.02787 0.26388 -0.02852 0.28449 L -0.0293 0.30509 C -0.02878 0.3206 -0.02852 0.33611 -0.02787 0.35185 C -0.02774 0.35486 -0.02774 0.35833 -0.02721 0.36134 C -0.02682 0.36481 -0.02591 0.36782 -0.02526 0.37106 C -0.02474 0.37361 -0.02448 0.37662 -0.02396 0.37916 C -0.0207 0.39629 -0.02409 0.37546 -0.02201 0.38888 C -0.02214 0.40949 -0.02214 0.43009 -0.02253 0.45069 C -0.02279 0.45578 -0.02357 0.46064 -0.02396 0.46574 C -0.02422 0.46944 -0.02448 0.47314 -0.02461 0.47685 C -0.02578 0.50416 -0.02422 0.48912 -0.02656 0.50833 C -0.02682 0.51203 -0.02695 0.51574 -0.02721 0.51944 C -0.02774 0.52592 -0.02852 0.53865 -0.02852 0.53888 C -0.02839 0.55972 -0.02839 0.58078 -0.02787 0.60185 C -0.02787 0.6037 -0.02761 0.60555 -0.02721 0.6074 C -0.02695 0.60879 -0.0263 0.61018 -0.02591 0.61157 C -0.02578 0.61412 -0.02474 0.63426 -0.02461 0.6375 C -0.02422 0.64213 -0.0237 0.64676 -0.02318 0.65138 C -0.02305 0.65555 -0.02292 0.65972 -0.02253 0.66365 C -0.0224 0.66875 -0.02188 0.67268 -0.02136 0.67754 C -0.02109 0.67893 -0.02083 0.67708 -0.0207 0.68171 " pathEditMode="relative" rAng="0" ptsTypes="AAAAAAAAAAAAAAAAAAAAAAAAAAAAAAAAAAAA">
                                      <p:cBhvr>
                                        <p:cTn id="28" dur="5000" fill="hold"/>
                                        <p:tgtEl>
                                          <p:spTgt spid="31"/>
                                        </p:tgtEl>
                                        <p:attrNameLst>
                                          <p:attrName>ppt_x</p:attrName>
                                          <p:attrName>ppt_y</p:attrName>
                                        </p:attrNameLst>
                                      </p:cBhvr>
                                      <p:rCtr x="-1654" y="34074"/>
                                    </p:animMotion>
                                  </p:childTnLst>
                                </p:cTn>
                              </p:par>
                              <p:par>
                                <p:cTn id="29" presetID="0" presetClass="path" presetSubtype="0" accel="50000" decel="50000" fill="hold" grpId="0" nodeType="withEffect">
                                  <p:stCondLst>
                                    <p:cond delay="10100"/>
                                  </p:stCondLst>
                                  <p:childTnLst>
                                    <p:animMotion origin="layout" path="M -0.00938 -0.01505 L -0.00938 -0.01481 C -0.00872 -0.01157 -0.00846 -0.00741 -0.00716 -0.00417 C -0.00534 -7.40741E-7 -0.00274 0.00116 -0.00013 0.00278 C 0.00534 0.00903 0.00351 0.00556 0.00612 0.01227 C 0.00638 0.01458 0.00651 0.0169 0.00677 0.01921 C 0.00703 0.02107 0.00742 0.02292 0.00755 0.02477 C 0.0082 0.02917 0.00911 0.03843 0.00911 0.03866 C 0.00937 0.04236 0.00924 0.05232 0.01068 0.05764 C 0.01107 0.05926 0.01172 0.06042 0.01224 0.06181 C 0.01276 0.06736 0.0138 0.07269 0.0138 0.07824 C 0.01406 0.10394 0.01406 0.12963 0.01458 0.15532 C 0.01458 0.15764 0.01497 0.15995 0.01536 0.16227 C 0.01575 0.16505 0.01601 0.16806 0.01693 0.17037 C 0.01914 0.17616 0.0181 0.17315 0.02005 0.18009 C 0.01927 0.18426 0.01875 0.18843 0.01771 0.19236 C 0.01667 0.19607 0.01536 0.19954 0.01458 0.20347 L 0.01302 0.21157 C 0.01276 0.21296 0.01276 0.21458 0.01224 0.21574 C 0.01172 0.21713 0.01107 0.21852 0.01068 0.21991 C 0.00898 0.22593 0.00911 0.22732 0.00833 0.23357 C 0.00859 0.23866 0.00807 0.24398 0.00911 0.24884 C 0.00963 0.2507 0.01133 0.25023 0.01224 0.25162 C 0.01302 0.25255 0.01536 0.25926 0.01614 0.26111 C 0.01641 0.26296 0.01693 0.26482 0.01693 0.26667 C 0.01693 0.30764 0.01719 0.29977 0.01302 0.33264 C 0.01276 0.33449 0.0125 0.33634 0.01224 0.3382 C 0.01198 0.34074 0.01185 0.34352 0.01146 0.3463 C 0.01094 0.3507 0.01068 0.35208 0.00989 0.35602 C 0.00846 0.37338 0.00768 0.37917 0.00989 0.40278 C 0.01016 0.40556 0.01614 0.40903 0.01693 0.40949 C 0.01771 0.41088 0.01836 0.41273 0.01927 0.41366 C 0.01992 0.41458 0.02083 0.41435 0.02161 0.41505 C 0.02239 0.41574 0.02305 0.4169 0.02383 0.41782 C 0.02409 0.41921 0.02461 0.4206 0.02461 0.42199 C 0.02461 0.43287 0.02474 0.44398 0.02383 0.45486 C 0.0237 0.45695 0.02226 0.45764 0.02161 0.45903 C 0.0207 0.46111 0.02005 0.46366 0.01927 0.46597 C 0.01823 0.46829 0.01706 0.47037 0.01614 0.47292 C 0.01445 0.47708 0.01367 0.48148 0.01146 0.48519 C 0.01081 0.48634 0.00989 0.48704 0.00911 0.48796 C 0.00859 0.48982 0.0082 0.49167 0.00755 0.49352 C 0.0069 0.49537 0.00586 0.49699 0.00534 0.49884 C 0.00482 0.50023 0.00482 0.50185 0.00456 0.50301 C 0.00156 0.51366 0.00417 0.50093 0.00221 0.51134 C 0.00247 0.5132 0.00247 0.51505 0.00299 0.5169 C 0.00391 0.52083 0.0056 0.52292 0.00755 0.525 C 0.00859 0.52616 0.00976 0.52662 0.01068 0.52778 C 0.01601 0.53357 0.01146 0.53079 0.01693 0.53333 C 0.01797 0.53472 0.01888 0.53634 0.02005 0.5375 C 0.022 0.53958 0.02617 0.54282 0.02617 0.54306 C 0.02669 0.54421 0.02734 0.5456 0.02773 0.54699 C 0.02904 0.55208 0.03021 0.56134 0.03086 0.5662 C 0.03112 0.56806 0.03125 0.56991 0.03164 0.57176 C 0.0319 0.57315 0.03229 0.57454 0.03242 0.57593 C 0.03255 0.57963 0.03242 0.58333 0.03242 0.58704 " pathEditMode="relative" rAng="0" ptsTypes="AAAAAAAAAAAAAAAAAAAAAAAAAAAAAAAAAAAAAAAAAAAAAAAAAAAAAAAA">
                                      <p:cBhvr>
                                        <p:cTn id="30" dur="5000" fill="hold"/>
                                        <p:tgtEl>
                                          <p:spTgt spid="10"/>
                                        </p:tgtEl>
                                        <p:attrNameLst>
                                          <p:attrName>ppt_x</p:attrName>
                                          <p:attrName>ppt_y</p:attrName>
                                        </p:attrNameLst>
                                      </p:cBhvr>
                                      <p:rCtr x="2083" y="30093"/>
                                    </p:animMotion>
                                  </p:childTnLst>
                                </p:cTn>
                              </p:par>
                              <p:par>
                                <p:cTn id="31" presetID="0" presetClass="path" presetSubtype="0" accel="50000" decel="50000" fill="hold" grpId="0" nodeType="withEffect">
                                  <p:stCondLst>
                                    <p:cond delay="1300"/>
                                  </p:stCondLst>
                                  <p:childTnLst>
                                    <p:animMotion origin="layout" path="M 0.01068 -0.00787 L 0.01068 -0.00764 C 0.00885 -0.00347 0.00377 0.00926 0.00286 0.01528 C 0.00182 0.02292 0.0026 0.01922 0.00065 0.02639 C 0.00039 0.02871 0.00013 0.03102 -0.00013 0.03334 C -0.00039 0.03472 -0.00091 0.03588 -0.00091 0.03727 C -0.00091 0.04977 -0.00078 0.06204 -0.00013 0.07454 C 1.66667E-6 0.07732 0.00104 0.07986 0.00143 0.08264 C 0.00169 0.08449 0.00182 0.08635 0.00208 0.0882 C 0.0026 0.09097 0.00364 0.09653 0.00364 0.09676 C 0.00521 0.12338 0.00495 0.11181 0.00286 0.15556 C 0.00286 0.15695 0.00234 0.15834 0.00208 0.15972 C 0.00156 0.16389 0.00117 0.16806 0.00065 0.17199 C 0.00039 0.18033 0.00026 0.18866 -0.00013 0.19676 C -0.00026 0.19815 -0.00065 0.19954 -0.00091 0.20093 C -0.00248 0.20787 -0.00222 0.20695 -0.00404 0.2132 C -0.00456 0.21736 -0.00508 0.22153 -0.0056 0.2257 C -0.00807 0.24445 -0.00625 0.22963 -0.00781 0.24352 C -0.00768 0.2581 -0.00781 0.27292 -0.00716 0.2875 C -0.00703 0.29005 -0.00599 0.29213 -0.0056 0.29445 C -0.00521 0.29653 -0.00508 0.29908 -0.00482 0.30116 C -0.00456 0.30278 -0.0043 0.30394 -0.00404 0.30533 C -0.00378 0.30718 -0.00365 0.30903 -0.00326 0.31088 C -0.00287 0.31273 -0.00222 0.31459 -0.00169 0.31644 C -0.00091 0.31991 -0.00078 0.32222 -0.00013 0.32593 C 0.00026 0.32871 0.00091 0.33148 0.00143 0.33426 C 0.00169 0.33797 0.00182 0.34167 0.00208 0.34514 C 0.00234 0.34676 0.00286 0.34792 0.00286 0.34931 C 0.00325 0.35695 0.00325 0.38843 0.00521 0.39885 L 0.00599 0.40301 C 0.00664 0.4132 0.00742 0.41644 0.00599 0.42639 C 0.00573 0.42824 0.00495 0.42986 0.00443 0.43195 C 0.0013 0.44422 0.00286 0.4382 0.00065 0.45116 C 0.00013 0.45394 -0.00026 0.45672 -0.00091 0.45926 C -0.00208 0.46412 -0.00482 0.47292 -0.00482 0.47338 C -0.00508 0.47547 -0.00521 0.47778 -0.0056 0.47986 C -0.00573 0.48125 -0.00638 0.48264 -0.00638 0.48403 C -0.00638 0.55695 -0.01003 0.53588 -0.00482 0.56366 C -0.00378 0.57477 -0.00456 0.56945 -0.00248 0.58033 C -0.00169 0.58449 -0.00156 0.58565 -0.00013 0.58982 C 0.00078 0.59283 0.00195 0.59514 0.00286 0.59815 C 0.0043 0.60255 0.00547 0.60741 0.00677 0.61181 L 0.00833 0.61736 C 0.00885 0.61922 0.0095 0.62084 0.00989 0.62292 C 0.01081 0.62801 0.01028 0.6257 0.01146 0.62986 " pathEditMode="relative" rAng="0" ptsTypes="AAAAAAAAAAAAAAAAAAAAAAAAAAAAAAAAAAAAAAAAAAAAA">
                                      <p:cBhvr>
                                        <p:cTn id="32" dur="3700" fill="hold"/>
                                        <p:tgtEl>
                                          <p:spTgt spid="21"/>
                                        </p:tgtEl>
                                        <p:attrNameLst>
                                          <p:attrName>ppt_x</p:attrName>
                                          <p:attrName>ppt_y</p:attrName>
                                        </p:attrNameLst>
                                      </p:cBhvr>
                                      <p:rCtr x="-885" y="31875"/>
                                    </p:animMotion>
                                  </p:childTnLst>
                                </p:cTn>
                              </p:par>
                              <p:par>
                                <p:cTn id="33" presetID="0" presetClass="path" presetSubtype="0" accel="50000" decel="50000" fill="hold" grpId="0" nodeType="withEffect">
                                  <p:stCondLst>
                                    <p:cond delay="15600"/>
                                  </p:stCondLst>
                                  <p:childTnLst>
                                    <p:animMotion origin="layout" path="M -0.00716 0.00347 L -0.00716 0.0037 C -0.00599 0.00648 -0.00456 0.00949 -0.00339 0.01296 C 1.45833E-6 0.02292 -0.00612 0.01065 -0.00026 0.0213 C 0.00026 0.02407 0.00039 0.02708 0.0013 0.0294 C 0.00495 0.03912 0.00039 0.02708 0.00508 0.03912 C 0.00573 0.04051 0.00612 0.0419 0.00664 0.04329 C 0.00742 0.04468 0.00833 0.04583 0.00898 0.04745 C 0.01042 0.05023 0.01159 0.0537 0.01289 0.05694 C 0.01315 0.0588 0.01341 0.06065 0.01367 0.0625 C 0.01497 0.0706 0.01393 0.0625 0.01523 0.07199 C 0.01758 0.09097 0.01471 0.07014 0.0168 0.0831 C 0.01706 0.08495 0.01706 0.08681 0.01745 0.08866 C 0.01784 0.09005 0.01862 0.0912 0.01901 0.09259 C 0.01966 0.09444 0.02018 0.0963 0.02057 0.09815 C 0.02135 0.10162 0.02187 0.10579 0.02213 0.10926 C 0.02239 0.1125 0.02265 0.11551 0.02292 0.11875 C 0.02265 0.12477 0.02252 0.13079 0.02213 0.13681 C 0.022 0.13912 0.02135 0.1412 0.02135 0.14352 C 0.02135 0.15232 0.02161 0.16227 0.02292 0.17107 C 0.02318 0.17245 0.02344 0.17384 0.0237 0.17523 C 0.02344 0.18796 0.02357 0.20093 0.02292 0.21366 C 0.02279 0.21574 0.02174 0.21736 0.02135 0.21921 C 0.01979 0.22616 0.01979 0.22732 0.01901 0.23426 C 0.01927 0.24306 0.01888 0.25185 0.01979 0.26042 C 0.02005 0.26204 0.02148 0.26204 0.02213 0.26319 C 0.02734 0.27222 0.01979 0.26273 0.02604 0.27014 C 0.02917 0.28681 0.02773 0.27616 0.02682 0.30579 C 0.0263 0.31898 0.02591 0.32477 0.02526 0.33727 C 0.0263 0.37037 0.0237 0.37107 0.02838 0.38958 C 0.02877 0.39144 0.02943 0.39329 0.02982 0.39514 C 0.03151 0.40278 0.02956 0.39907 0.03216 0.40741 C 0.03281 0.40949 0.03372 0.41111 0.0345 0.41296 C 0.03502 0.41435 0.03542 0.41597 0.03607 0.41713 C 0.03672 0.41829 0.03763 0.41898 0.03841 0.41991 C 0.03867 0.4213 0.03919 0.42245 0.03919 0.42407 C 0.0388 0.43148 0.03867 0.43657 0.03529 0.44051 C 0.03463 0.4412 0.03372 0.44144 0.03294 0.4419 C 0.03216 0.44329 0.03151 0.44468 0.0306 0.44607 C 0.02995 0.44699 0.0289 0.44745 0.02838 0.44861 C 0.02708 0.45116 0.02526 0.45694 0.02526 0.45718 C 0.02279 0.46991 0.02435 0.46042 0.02292 0.47199 C 0.02213 0.47824 0.022 0.47778 0.02135 0.48449 C 0.02109 0.48819 0.02096 0.4919 0.02057 0.49537 C 0.01992 0.50324 0.01992 0.49861 0.01901 0.50509 L 0.01745 0.51597 C 0.01719 0.52153 0.01706 0.52708 0.0168 0.53264 C 0.01627 0.53958 0.01484 0.54444 0.0168 0.55185 C 0.01706 0.55324 0.01836 0.55255 0.01901 0.55324 C 0.0207 0.55486 0.0237 0.5588 0.0237 0.55903 C 0.02396 0.55995 0.02435 0.56134 0.02448 0.56273 C 0.02604 0.575 0.02448 0.5669 0.02604 0.57662 C 0.02617 0.57801 0.02643 0.5794 0.02682 0.58079 C 0.02721 0.58218 0.02786 0.58333 0.02838 0.58472 C 0.02864 0.58611 0.02864 0.58773 0.02917 0.58889 C 0.03255 0.59815 0.03047 0.58819 0.03294 0.59722 C 0.0362 0.60857 0.03086 0.59352 0.03529 0.60532 C 0.03724 0.61574 0.03463 0.60301 0.03763 0.61366 C 0.03802 0.61505 0.03802 0.61644 0.03841 0.61782 C 0.03932 0.6206 0.04154 0.62616 0.04154 0.62639 " pathEditMode="relative" rAng="0" ptsTypes="AAAAAAAAAAAAAAAAAAAAAAAAAAAAAAAAAAAAAAAAAAAAAAAAAAAAAAAAAAAA">
                                      <p:cBhvr>
                                        <p:cTn id="34" dur="5900" fill="hold"/>
                                        <p:tgtEl>
                                          <p:spTgt spid="29"/>
                                        </p:tgtEl>
                                        <p:attrNameLst>
                                          <p:attrName>ppt_x</p:attrName>
                                          <p:attrName>ppt_y</p:attrName>
                                        </p:attrNameLst>
                                      </p:cBhvr>
                                      <p:rCtr x="2435" y="31134"/>
                                    </p:animMotion>
                                  </p:childTnLst>
                                </p:cTn>
                              </p:par>
                              <p:par>
                                <p:cTn id="35" presetID="0" presetClass="path" presetSubtype="0" accel="50000" decel="50000" fill="hold" grpId="0" nodeType="withEffect">
                                  <p:stCondLst>
                                    <p:cond delay="12700"/>
                                  </p:stCondLst>
                                  <p:childTnLst>
                                    <p:animMotion origin="layout" path="M 1.25E-6 1.48148E-6 L 1.25E-6 0.00023 C -0.00339 0.00579 -0.00768 0.01042 -0.01016 0.01782 C -0.01289 0.02616 -0.0112 0.02315 -0.01471 0.02731 C -0.01498 0.02917 -0.01524 0.03102 -0.0155 0.03287 C -0.01602 0.03565 -0.01667 0.03819 -0.01706 0.0412 L -0.01784 0.04792 C -0.01758 0.05254 -0.01745 0.05717 -0.01706 0.0618 C -0.01693 0.06319 -0.01641 0.06435 -0.01628 0.06597 C -0.01589 0.06991 -0.01563 0.07407 -0.0155 0.07824 C -0.01511 0.08611 -0.01511 0.09375 -0.01471 0.10162 C -0.01458 0.10393 -0.01445 0.10625 -0.01393 0.10856 C -0.01341 0.11065 -0.01237 0.11204 -0.01159 0.11389 C -0.01133 0.11574 -0.01003 0.12222 -0.01016 0.12361 C -0.01029 0.12963 -0.0112 0.1368 -0.01237 0.14282 C -0.01289 0.14514 -0.01328 0.14745 -0.01393 0.14977 C -0.01432 0.15116 -0.01498 0.15254 -0.0155 0.15393 C -0.01602 0.15833 -0.01589 0.16342 -0.01706 0.16759 C -0.01758 0.16944 -0.01823 0.17106 -0.01862 0.17315 C -0.0194 0.17708 -0.01966 0.18287 -0.02018 0.1868 C -0.02031 0.18819 -0.0207 0.18958 -0.02096 0.19097 C -0.02123 0.19329 -0.02149 0.1956 -0.02162 0.19792 C -0.02149 0.20417 -0.02214 0.21088 -0.02096 0.21713 C -0.02018 0.22083 -0.01758 0.22222 -0.01628 0.22523 L -0.01393 0.23079 L -0.01159 0.24329 L -0.01081 0.24722 C -0.01068 0.25139 -0.01042 0.25555 -0.01016 0.25972 C -0.00977 0.26366 -0.00912 0.26805 -0.00859 0.27199 C -0.00912 0.27523 -0.00964 0.27847 -0.01016 0.28171 C -0.01042 0.28403 -0.01055 0.28634 -0.01081 0.28842 C -0.01133 0.29097 -0.01198 0.29305 -0.01237 0.29537 C -0.01524 0.31042 -0.01055 0.28889 -0.01393 0.30926 C -0.01432 0.31111 -0.01498 0.31273 -0.0155 0.31458 C -0.01524 0.32523 -0.01563 0.33588 -0.01471 0.34629 C -0.01458 0.34792 -0.01302 0.34792 -0.01237 0.34907 C -0.01146 0.35069 -0.00977 0.35694 -0.00938 0.35856 C -0.00873 0.36134 -0.00781 0.3669 -0.00781 0.36713 C -0.00755 0.3706 -0.0069 0.3743 -0.00703 0.37778 C -0.00716 0.38217 -0.00768 0.38634 -0.00859 0.39028 C -0.01042 0.39838 -0.01146 0.39722 -0.01393 0.40254 C -0.01927 0.41412 -0.01107 0.39884 -0.01784 0.41088 C -0.01836 0.41273 -0.01875 0.41458 -0.0194 0.41643 C -0.02109 0.42153 -0.02227 0.42106 -0.02018 0.4287 C -0.01966 0.43032 -0.01862 0.43055 -0.01784 0.43148 C -0.0168 0.43426 -0.01602 0.4375 -0.01471 0.43981 C -0.01315 0.44259 -0.01133 0.44467 -0.01016 0.44792 L -0.00703 0.45625 C -0.00651 0.45903 -0.00586 0.46157 -0.00547 0.46458 L -0.00391 0.47546 C -0.00443 0.47917 -0.00495 0.48287 -0.00547 0.48657 C -0.00573 0.48796 -0.00586 0.48935 -0.00625 0.49051 C -0.00716 0.49352 -0.00781 0.49699 -0.00938 0.49884 L -0.01159 0.50162 C -0.01263 0.5044 -0.01432 0.50671 -0.01471 0.50972 L -0.01628 0.52083 C -0.01602 0.525 -0.01628 0.52917 -0.0155 0.5331 C -0.01498 0.53634 -0.01302 0.53842 -0.01237 0.54143 C -0.01133 0.54745 -0.01185 0.54421 -0.01081 0.55116 C -0.01055 0.55879 -0.01068 0.56574 -0.00938 0.57315 C -0.00912 0.57407 -0.00886 0.575 -0.00859 0.57592 " pathEditMode="relative" rAng="0" ptsTypes="AAAAAAAAAAAAAAAAAAAAAAAAAAAAAAAAAAAAAAAAAAAAAAAAAAAAAAAAAAAAA">
                                      <p:cBhvr>
                                        <p:cTn id="36" dur="5700" fill="hold"/>
                                        <p:tgtEl>
                                          <p:spTgt spid="30"/>
                                        </p:tgtEl>
                                        <p:attrNameLst>
                                          <p:attrName>ppt_x</p:attrName>
                                          <p:attrName>ppt_y</p:attrName>
                                        </p:attrNameLst>
                                      </p:cBhvr>
                                      <p:rCtr x="-1094" y="28796"/>
                                    </p:animMotion>
                                  </p:childTnLst>
                                </p:cTn>
                              </p:par>
                              <p:par>
                                <p:cTn id="37" presetID="0" presetClass="path" presetSubtype="0" accel="50000" decel="50000" fill="hold" grpId="0" nodeType="withEffect">
                                  <p:stCondLst>
                                    <p:cond delay="6500"/>
                                  </p:stCondLst>
                                  <p:childTnLst>
                                    <p:animMotion origin="layout" path="M -0.00547 -0.00255 L -0.00104 -0.00255 C -0.00052 0.00694 0.00078 0.01898 -0.00104 0.0287 C -0.0013 0.03055 -0.00273 0.03102 -0.00364 0.03194 C -0.0095 0.03773 -0.00481 0.03287 -0.00976 0.03657 C -0.01627 0.04143 -0.01041 0.03842 -0.01692 0.0412 C -0.01771 0.04236 -0.01849 0.04352 -0.01953 0.04444 C -0.02122 0.04583 -0.02487 0.04745 -0.02487 0.04745 C -0.02539 0.04907 -0.02643 0.05046 -0.02656 0.05231 C -0.02682 0.05602 -0.02656 0.05995 -0.02565 0.06319 C -0.02474 0.06643 -0.02239 0.06805 -0.02122 0.07106 C -0.01901 0.07708 -0.01979 0.07407 -0.01862 0.08055 C -0.02005 0.11041 -0.01823 0.09074 -0.02044 0.10393 C -0.0207 0.10602 -0.0207 0.10833 -0.02122 0.11018 C -0.02161 0.11157 -0.02239 0.11227 -0.02304 0.11342 L -0.02838 0.13217 C -0.0289 0.13426 -0.02955 0.13634 -0.03007 0.13842 L -0.0319 0.14629 C -0.03307 0.15903 -0.03359 0.15995 -0.0319 0.17615 C -0.03164 0.17801 -0.0306 0.17916 -0.03007 0.18078 C -0.02968 0.1824 -0.02955 0.18403 -0.02916 0.18565 C -0.02955 0.19907 -0.02968 0.21273 -0.03007 0.22639 C -0.03021 0.2294 -0.0306 0.23264 -0.03099 0.23565 C -0.03151 0.24051 -0.03216 0.24514 -0.03268 0.24977 C -0.03307 0.25278 -0.03385 0.25787 -0.0345 0.26088 C -0.03502 0.26296 -0.03567 0.26504 -0.03632 0.26713 C -0.03737 0.28842 -0.03828 0.29676 -0.03632 0.32199 C -0.03606 0.325 -0.0345 0.32708 -0.03359 0.32986 C -0.03138 0.3368 -0.02968 0.34606 -0.02656 0.35185 L -0.02487 0.35486 C -0.02291 0.37569 -0.02343 0.36528 -0.02565 0.40185 C -0.02578 0.4037 -0.02617 0.40509 -0.02656 0.40671 C -0.02734 0.40949 -0.02825 0.41203 -0.02916 0.41458 C -0.03164 0.42083 -0.03216 0.42014 -0.03359 0.42708 C -0.03476 0.43217 -0.03502 0.4412 -0.03541 0.44583 C -0.03515 0.45787 -0.03502 0.4699 -0.0345 0.48194 C -0.03424 0.48889 -0.0332 0.4912 -0.0319 0.49768 C -0.03151 0.49907 -0.03138 0.50092 -0.03099 0.50231 C -0.03047 0.50393 -0.02968 0.50532 -0.02916 0.50694 C -0.02591 0.5199 -0.02929 0.51319 -0.02565 0.51967 C -0.02409 0.53055 -0.02591 0.52176 -0.02122 0.53379 C -0.0194 0.53842 -0.01653 0.54653 -0.0151 0.55254 C -0.01471 0.55393 -0.01458 0.55578 -0.01419 0.55717 C -0.01315 0.56157 -0.01067 0.56967 -0.01067 0.56967 C -0.00937 0.59143 -0.00885 0.59236 -0.01067 0.62153 C -0.0108 0.62338 -0.01185 0.62453 -0.0125 0.62615 L -0.01419 0.63565 C -0.01458 0.63727 -0.01471 0.63889 -0.0151 0.64028 C -0.01731 0.65023 -0.01653 0.64537 -0.01771 0.6544 C -0.01666 0.67384 -0.01927 0.66713 -0.01159 0.67639 C -0.00924 0.67916 -0.00755 0.68102 -0.00547 0.68426 C -0.00481 0.68518 -0.00364 0.6875 -0.00364 0.6875 " pathEditMode="relative" ptsTypes="AAAAAAAAAAAAAAAAAAAAAAAAAAAAAAAAAAAAAAAAAAAAAAAAAAAA">
                                      <p:cBhvr>
                                        <p:cTn id="38" dur="58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3" grpId="0" animBg="1"/>
      <p:bldP spid="25" grpId="0" animBg="1"/>
      <p:bldP spid="25" grpId="1" animBg="1"/>
      <p:bldP spid="28" grpId="0" animBg="1"/>
      <p:bldP spid="30" grpId="0" animBg="1"/>
      <p:bldP spid="32" grpId="0" animBg="1"/>
      <p:bldP spid="33" grpId="0" animBg="1"/>
      <p:bldP spid="34" grpId="0" animBg="1"/>
      <p:bldP spid="29" grpId="0" animBg="1"/>
      <p:bldP spid="3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9084"/>
          <a:stretch/>
        </p:blipFill>
        <p:spPr>
          <a:xfrm>
            <a:off x="5276088" y="640082"/>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4800" b="1" dirty="0">
                <a:solidFill>
                  <a:schemeClr val="bg1"/>
                </a:solidFill>
              </a:rPr>
              <a:t>The Uterus</a:t>
            </a:r>
          </a:p>
        </p:txBody>
      </p:sp>
      <p:sp>
        <p:nvSpPr>
          <p:cNvPr id="3" name="Content Placeholder 2"/>
          <p:cNvSpPr>
            <a:spLocks noGrp="1"/>
          </p:cNvSpPr>
          <p:nvPr>
            <p:ph idx="1"/>
          </p:nvPr>
        </p:nvSpPr>
        <p:spPr>
          <a:xfrm>
            <a:off x="648931" y="2438401"/>
            <a:ext cx="3667036" cy="3779520"/>
          </a:xfrm>
        </p:spPr>
        <p:txBody>
          <a:bodyPr>
            <a:normAutofit/>
          </a:bodyPr>
          <a:lstStyle/>
          <a:p>
            <a:r>
              <a:rPr lang="en-US" dirty="0">
                <a:solidFill>
                  <a:schemeClr val="bg1"/>
                </a:solidFill>
              </a:rPr>
              <a:t>The UTERUS is also known as the WOMB.</a:t>
            </a:r>
          </a:p>
          <a:p>
            <a:r>
              <a:rPr lang="en-US" dirty="0">
                <a:solidFill>
                  <a:schemeClr val="bg1"/>
                </a:solidFill>
              </a:rPr>
              <a:t>If a woman becomes pregnant, this is where the fetus will grow and develop.</a:t>
            </a:r>
          </a:p>
        </p:txBody>
      </p:sp>
      <p:pic>
        <p:nvPicPr>
          <p:cNvPr id="5" name="Graphic 4"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204" y="2171700"/>
            <a:ext cx="729789" cy="729789"/>
          </a:xfrm>
          <a:prstGeom prst="rect">
            <a:avLst/>
          </a:prstGeom>
        </p:spPr>
      </p:pic>
    </p:spTree>
    <p:extLst>
      <p:ext uri="{BB962C8B-B14F-4D97-AF65-F5344CB8AC3E}">
        <p14:creationId xmlns:p14="http://schemas.microsoft.com/office/powerpoint/2010/main" val="386935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9084"/>
          <a:stretch/>
        </p:blipFill>
        <p:spPr>
          <a:xfrm>
            <a:off x="5284937" y="629266"/>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4800" b="1" dirty="0">
                <a:solidFill>
                  <a:schemeClr val="bg1"/>
                </a:solidFill>
              </a:rPr>
              <a:t>The Cervix</a:t>
            </a:r>
          </a:p>
        </p:txBody>
      </p:sp>
      <p:sp>
        <p:nvSpPr>
          <p:cNvPr id="3" name="Content Placeholder 2"/>
          <p:cNvSpPr>
            <a:spLocks noGrp="1"/>
          </p:cNvSpPr>
          <p:nvPr>
            <p:ph idx="1"/>
          </p:nvPr>
        </p:nvSpPr>
        <p:spPr>
          <a:xfrm>
            <a:off x="371008" y="2140220"/>
            <a:ext cx="3667036" cy="3779520"/>
          </a:xfrm>
        </p:spPr>
        <p:txBody>
          <a:bodyPr>
            <a:normAutofit fontScale="77500" lnSpcReduction="20000"/>
          </a:bodyPr>
          <a:lstStyle/>
          <a:p>
            <a:r>
              <a:rPr lang="en-US" dirty="0">
                <a:solidFill>
                  <a:schemeClr val="bg1"/>
                </a:solidFill>
              </a:rPr>
              <a:t>The cervix is the opening from the uterus to the vagina.</a:t>
            </a:r>
          </a:p>
          <a:p>
            <a:r>
              <a:rPr lang="en-US" dirty="0">
                <a:solidFill>
                  <a:schemeClr val="bg1"/>
                </a:solidFill>
              </a:rPr>
              <a:t>When a woman is ready to give birth, a doctor will check to see if the cervix has dilated.</a:t>
            </a:r>
          </a:p>
          <a:p>
            <a:endParaRPr lang="en-US" dirty="0">
              <a:solidFill>
                <a:schemeClr val="bg1"/>
              </a:solidFill>
            </a:endParaRPr>
          </a:p>
          <a:p>
            <a:pPr marL="0" indent="0">
              <a:buNone/>
            </a:pPr>
            <a:r>
              <a:rPr lang="en-US" sz="3500" b="1" dirty="0">
                <a:solidFill>
                  <a:srgbClr val="FF0000"/>
                </a:solidFill>
              </a:rPr>
              <a:t>The cervix must dilate (get bigger) to allow the baby to pass through</a:t>
            </a:r>
            <a:r>
              <a:rPr lang="en-US" dirty="0">
                <a:solidFill>
                  <a:schemeClr val="bg1"/>
                </a:solidFill>
              </a:rPr>
              <a:t>.</a:t>
            </a:r>
          </a:p>
        </p:txBody>
      </p:sp>
      <p:sp>
        <p:nvSpPr>
          <p:cNvPr id="12" name="Oval 11"/>
          <p:cNvSpPr/>
          <p:nvPr/>
        </p:nvSpPr>
        <p:spPr>
          <a:xfrm>
            <a:off x="7778724" y="2756078"/>
            <a:ext cx="792749" cy="1403797"/>
          </a:xfrm>
          <a:prstGeom prst="ellipse">
            <a:avLst/>
          </a:prstGeom>
          <a:solidFill>
            <a:srgbClr val="FF9999"/>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Graphic 4"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88939">
            <a:off x="7810204" y="2171700"/>
            <a:ext cx="729789" cy="729789"/>
          </a:xfrm>
          <a:prstGeom prst="rect">
            <a:avLst/>
          </a:prstGeom>
        </p:spPr>
      </p:pic>
      <p:sp>
        <p:nvSpPr>
          <p:cNvPr id="13" name="Arrow: Right 12"/>
          <p:cNvSpPr/>
          <p:nvPr/>
        </p:nvSpPr>
        <p:spPr>
          <a:xfrm rot="1947976">
            <a:off x="5243840" y="892916"/>
            <a:ext cx="2770259" cy="140641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TO SCALE!!!</a:t>
            </a:r>
          </a:p>
        </p:txBody>
      </p:sp>
    </p:spTree>
    <p:extLst>
      <p:ext uri="{BB962C8B-B14F-4D97-AF65-F5344CB8AC3E}">
        <p14:creationId xmlns:p14="http://schemas.microsoft.com/office/powerpoint/2010/main" val="20605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600" fill="hold"/>
                                        <p:tgtEl>
                                          <p:spTgt spid="13"/>
                                        </p:tgtEl>
                                        <p:attrNameLst>
                                          <p:attrName>ppt_w</p:attrName>
                                        </p:attrNameLst>
                                      </p:cBhvr>
                                      <p:tavLst>
                                        <p:tav tm="0">
                                          <p:val>
                                            <p:fltVal val="0"/>
                                          </p:val>
                                        </p:tav>
                                        <p:tav tm="100000">
                                          <p:val>
                                            <p:strVal val="#ppt_w"/>
                                          </p:val>
                                        </p:tav>
                                      </p:tavLst>
                                    </p:anim>
                                    <p:anim calcmode="lin" valueType="num">
                                      <p:cBhvr>
                                        <p:cTn id="8" dur="1600" fill="hold"/>
                                        <p:tgtEl>
                                          <p:spTgt spid="13"/>
                                        </p:tgtEl>
                                        <p:attrNameLst>
                                          <p:attrName>ppt_h</p:attrName>
                                        </p:attrNameLst>
                                      </p:cBhvr>
                                      <p:tavLst>
                                        <p:tav tm="0">
                                          <p:val>
                                            <p:fltVal val="0"/>
                                          </p:val>
                                        </p:tav>
                                        <p:tav tm="100000">
                                          <p:val>
                                            <p:strVal val="#ppt_h"/>
                                          </p:val>
                                        </p:tav>
                                      </p:tavLst>
                                    </p:anim>
                                    <p:anim calcmode="lin" valueType="num">
                                      <p:cBhvr>
                                        <p:cTn id="9" dur="1600" fill="hold"/>
                                        <p:tgtEl>
                                          <p:spTgt spid="13"/>
                                        </p:tgtEl>
                                        <p:attrNameLst>
                                          <p:attrName>style.rotation</p:attrName>
                                        </p:attrNameLst>
                                      </p:cBhvr>
                                      <p:tavLst>
                                        <p:tav tm="0">
                                          <p:val>
                                            <p:fltVal val="90"/>
                                          </p:val>
                                        </p:tav>
                                        <p:tav tm="100000">
                                          <p:val>
                                            <p:fltVal val="0"/>
                                          </p:val>
                                        </p:tav>
                                      </p:tavLst>
                                    </p:anim>
                                    <p:animEffect transition="in" filter="fade">
                                      <p:cBhvr>
                                        <p:cTn id="10" dur="16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1600"/>
                                  </p:stCondLst>
                                  <p:childTnLst>
                                    <p:anim calcmode="lin" valueType="num">
                                      <p:cBhvr>
                                        <p:cTn id="14" dur="1000"/>
                                        <p:tgtEl>
                                          <p:spTgt spid="13"/>
                                        </p:tgtEl>
                                        <p:attrNameLst>
                                          <p:attrName>ppt_w</p:attrName>
                                        </p:attrNameLst>
                                      </p:cBhvr>
                                      <p:tavLst>
                                        <p:tav tm="0">
                                          <p:val>
                                            <p:strVal val="ppt_w"/>
                                          </p:val>
                                        </p:tav>
                                        <p:tav tm="100000">
                                          <p:val>
                                            <p:fltVal val="0"/>
                                          </p:val>
                                        </p:tav>
                                      </p:tavLst>
                                    </p:anim>
                                    <p:anim calcmode="lin" valueType="num">
                                      <p:cBhvr>
                                        <p:cTn id="15" dur="1000"/>
                                        <p:tgtEl>
                                          <p:spTgt spid="13"/>
                                        </p:tgtEl>
                                        <p:attrNameLst>
                                          <p:attrName>ppt_h</p:attrName>
                                        </p:attrNameLst>
                                      </p:cBhvr>
                                      <p:tavLst>
                                        <p:tav tm="0">
                                          <p:val>
                                            <p:strVal val="ppt_h"/>
                                          </p:val>
                                        </p:tav>
                                        <p:tav tm="100000">
                                          <p:val>
                                            <p:fltVal val="0"/>
                                          </p:val>
                                        </p:tav>
                                      </p:tavLst>
                                    </p:anim>
                                    <p:anim calcmode="lin" valueType="num">
                                      <p:cBhvr>
                                        <p:cTn id="16" dur="1000"/>
                                        <p:tgtEl>
                                          <p:spTgt spid="13"/>
                                        </p:tgtEl>
                                        <p:attrNameLst>
                                          <p:attrName>style.rotation</p:attrName>
                                        </p:attrNameLst>
                                      </p:cBhvr>
                                      <p:tavLst>
                                        <p:tav tm="0">
                                          <p:val>
                                            <p:fltVal val="0"/>
                                          </p:val>
                                        </p:tav>
                                        <p:tav tm="100000">
                                          <p:val>
                                            <p:fltVal val="90"/>
                                          </p:val>
                                        </p:tav>
                                      </p:tavLst>
                                    </p:anim>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9500" fill="hold"/>
                                        <p:tgtEl>
                                          <p:spTgt spid="12"/>
                                        </p:tgtEl>
                                        <p:attrNameLst>
                                          <p:attrName>ppt_w</p:attrName>
                                        </p:attrNameLst>
                                      </p:cBhvr>
                                      <p:tavLst>
                                        <p:tav tm="0">
                                          <p:val>
                                            <p:fltVal val="0"/>
                                          </p:val>
                                        </p:tav>
                                        <p:tav tm="100000">
                                          <p:val>
                                            <p:strVal val="#ppt_w"/>
                                          </p:val>
                                        </p:tav>
                                      </p:tavLst>
                                    </p:anim>
                                    <p:anim calcmode="lin" valueType="num">
                                      <p:cBhvr>
                                        <p:cTn id="24" dur="9500" fill="hold"/>
                                        <p:tgtEl>
                                          <p:spTgt spid="12"/>
                                        </p:tgtEl>
                                        <p:attrNameLst>
                                          <p:attrName>ppt_h</p:attrName>
                                        </p:attrNameLst>
                                      </p:cBhvr>
                                      <p:tavLst>
                                        <p:tav tm="0">
                                          <p:val>
                                            <p:fltVal val="0"/>
                                          </p:val>
                                        </p:tav>
                                        <p:tav tm="100000">
                                          <p:val>
                                            <p:strVal val="#ppt_h"/>
                                          </p:val>
                                        </p:tav>
                                      </p:tavLst>
                                    </p:anim>
                                    <p:animEffect transition="in" filter="fade">
                                      <p:cBhvr>
                                        <p:cTn id="25" dur="9500"/>
                                        <p:tgtEl>
                                          <p:spTgt spid="12"/>
                                        </p:tgtEl>
                                      </p:cBhvr>
                                    </p:animEffect>
                                  </p:childTnLst>
                                </p:cTn>
                              </p:par>
                              <p:par>
                                <p:cTn id="26" presetID="0" presetClass="path" presetSubtype="0" accel="50000" decel="50000" fill="hold" nodeType="withEffect">
                                  <p:stCondLst>
                                    <p:cond delay="5700"/>
                                  </p:stCondLst>
                                  <p:childTnLst>
                                    <p:animMotion origin="layout" path="M -0.00234 2.59259E-6 L -0.00234 0.00023 C -0.00221 0.00278 -0.0026 0.00625 -0.00208 0.00926 C -0.00182 0.01065 -0.00026 0.01065 -0.00026 0.01111 C -2.91667E-6 0.0118 0.00026 0.01227 0.00039 0.01296 C 0.00039 0.01342 0.00013 0.02037 -0.00026 0.02199 C -0.00065 0.02384 -0.00143 0.02477 -0.00208 0.02569 L -0.00286 0.0331 L -0.00325 0.03541 L -0.00351 0.03796 C -0.00338 0.04398 -0.00338 0.05 -0.00325 0.05625 C -0.00312 0.05671 -0.00312 0.05787 -0.00286 0.05879 C -0.0026 0.05903 -0.00234 0.05972 -0.00208 0.05995 C -0.0013 0.06643 -0.00156 0.06319 -0.00117 0.06967 C -0.0013 0.07477 -0.00143 0.08333 -0.00208 0.08981 C -0.00208 0.09028 -0.00221 0.09097 -0.00234 0.0919 C -0.00247 0.09259 -0.00273 0.09352 -0.00286 0.09421 C -0.00364 0.10602 -0.00377 0.10671 -0.00286 0.12523 C -0.00286 0.12708 -0.00234 0.12916 -0.00182 0.13009 L -0.00091 0.13171 C -0.00052 0.13333 0.00013 0.13449 0.00039 0.13634 L 0.00078 0.1412 C 0.00078 0.14606 0.00078 0.15092 0.00065 0.15555 C 0.00039 0.16134 0.00013 0.15903 -0.00091 0.16273 C -0.0013 0.16435 -0.00169 0.16574 -0.00208 0.16736 C -0.00221 0.16828 -0.00247 0.16898 -0.0026 0.1699 C -0.00273 0.1706 -0.00286 0.17153 -0.00286 0.17222 C -0.00299 0.17315 -0.00325 0.17384 -0.00351 0.17477 L -0.00429 0.18194 C -0.00455 0.18287 -0.00455 0.18333 -0.00468 0.18403 L -0.00521 0.18657 C -0.00534 0.1875 -0.00547 0.18865 -0.0056 0.18981 C -0.0056 0.19074 -0.00573 0.19143 -0.00586 0.19213 C -0.00586 0.19375 -0.00599 0.1949 -0.00599 0.19629 C -0.00599 0.1993 -0.00599 0.20254 -0.00586 0.20578 C -0.00573 0.20648 -0.00573 0.2074 -0.0056 0.2081 C -0.00468 0.21227 -0.00455 0.21227 -0.00351 0.21551 C -0.00325 0.21666 -0.00325 0.21852 -0.00286 0.2199 C -0.00273 0.22083 -0.00234 0.22153 -0.00234 0.22245 C -0.00208 0.22407 -0.00182 0.22731 -0.00182 0.22754 C -0.00182 0.23264 -0.00195 0.23842 -0.00208 0.24398 C -0.00208 0.24676 -0.00247 0.24653 -0.00286 0.24861 C -0.00312 0.25023 -0.00312 0.25208 -0.00351 0.25347 C -0.00364 0.25416 -0.0039 0.25509 -0.00416 0.25578 C -0.00429 0.2574 -0.00429 0.25926 -0.00468 0.26088 C -0.00547 0.26365 -0.00521 0.26203 -0.0056 0.26528 C -0.00573 0.27037 -0.00612 0.27639 -0.0056 0.28125 C -0.00547 0.28217 -0.00494 0.28217 -0.00468 0.28287 C -0.00455 0.28379 -0.00455 0.28472 -0.00429 0.28541 C -0.00221 0.2912 -0.00286 0.28541 -0.00091 0.29305 C -0.00065 0.29398 -0.00039 0.29467 -0.00026 0.2956 C -2.91667E-6 0.29699 0.00039 0.30046 0.00039 0.30069 C 0.00013 0.30532 0.00013 0.30972 -2.91667E-6 0.31481 C -2.91667E-6 0.3162 -2.91667E-6 0.31736 -0.00026 0.31875 C -0.00052 0.32037 -0.00117 0.32153 -0.00143 0.32338 C -0.00195 0.32754 -0.00156 0.325 -0.00286 0.33055 C -0.00547 0.34097 -0.00182 0.32546 -0.00377 0.33541 C -0.00416 0.33727 -0.00468 0.33819 -0.00494 0.34004 L -0.0056 0.3449 C -0.00547 0.3493 -0.0056 0.35393 -0.00521 0.35856 C -0.00508 0.36018 -0.00455 0.36157 -0.00416 0.36319 L -0.00234 0.3706 C -0.00208 0.37106 -0.00182 0.37176 -0.00182 0.37268 C -0.00169 0.37361 -0.00156 0.37477 -0.00143 0.37523 C -0.0013 0.37592 -0.00104 0.37685 -0.00091 0.37754 C 0.00065 0.38588 -0.00312 0.36944 0.00065 0.38495 C 0.00078 0.38541 0.00131 0.38611 0.00131 0.38703 L 0.00131 0.40578 " pathEditMode="relative" rAng="0" ptsTypes="AAAAAAAAAAAAAAAAAAAAAAAAAAAAAAAAAAAAAAAAAAAAAAAAAAAAAAAAAAAAAAAAAAAA">
                                      <p:cBhvr>
                                        <p:cTn id="27" dur="6800" fill="hold"/>
                                        <p:tgtEl>
                                          <p:spTgt spid="5"/>
                                        </p:tgtEl>
                                        <p:attrNameLst>
                                          <p:attrName>ppt_x</p:attrName>
                                          <p:attrName>ppt_y</p:attrName>
                                        </p:attrNameLst>
                                      </p:cBhvr>
                                      <p:rCtr x="0" y="2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9084"/>
          <a:stretch/>
        </p:blipFill>
        <p:spPr>
          <a:xfrm>
            <a:off x="5284937" y="629266"/>
            <a:ext cx="6276250" cy="5577838"/>
          </a:xfrm>
          <a:prstGeom prst="rect">
            <a:avLst/>
          </a:prstGeom>
          <a:effectLst/>
        </p:spPr>
      </p:pic>
      <p:sp>
        <p:nvSpPr>
          <p:cNvPr id="2" name="Title 1"/>
          <p:cNvSpPr>
            <a:spLocks noGrp="1"/>
          </p:cNvSpPr>
          <p:nvPr>
            <p:ph type="title"/>
          </p:nvPr>
        </p:nvSpPr>
        <p:spPr>
          <a:xfrm>
            <a:off x="648929" y="629266"/>
            <a:ext cx="3667039" cy="1676603"/>
          </a:xfrm>
        </p:spPr>
        <p:txBody>
          <a:bodyPr>
            <a:normAutofit/>
          </a:bodyPr>
          <a:lstStyle/>
          <a:p>
            <a:r>
              <a:rPr lang="en-US" sz="4800" b="1" dirty="0">
                <a:solidFill>
                  <a:schemeClr val="bg1"/>
                </a:solidFill>
              </a:rPr>
              <a:t>The Vagina</a:t>
            </a:r>
          </a:p>
        </p:txBody>
      </p:sp>
      <p:sp>
        <p:nvSpPr>
          <p:cNvPr id="3" name="Content Placeholder 2"/>
          <p:cNvSpPr>
            <a:spLocks noGrp="1"/>
          </p:cNvSpPr>
          <p:nvPr>
            <p:ph idx="1"/>
          </p:nvPr>
        </p:nvSpPr>
        <p:spPr>
          <a:xfrm>
            <a:off x="430225" y="2171700"/>
            <a:ext cx="3667036" cy="3779520"/>
          </a:xfrm>
        </p:spPr>
        <p:txBody>
          <a:bodyPr>
            <a:normAutofit/>
          </a:bodyPr>
          <a:lstStyle/>
          <a:p>
            <a:r>
              <a:rPr lang="en-US" dirty="0">
                <a:solidFill>
                  <a:schemeClr val="bg1"/>
                </a:solidFill>
              </a:rPr>
              <a:t>The Vagina is the birth canal for the baby.</a:t>
            </a:r>
          </a:p>
          <a:p>
            <a:r>
              <a:rPr lang="en-US" dirty="0">
                <a:solidFill>
                  <a:schemeClr val="bg1"/>
                </a:solidFill>
              </a:rPr>
              <a:t>It is also the receptacle for spermatozoa during sexual intercourse. </a:t>
            </a:r>
          </a:p>
        </p:txBody>
      </p:sp>
      <p:pic>
        <p:nvPicPr>
          <p:cNvPr id="5" name="Graphic 4"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88939">
            <a:off x="7810204" y="2171700"/>
            <a:ext cx="729789" cy="729789"/>
          </a:xfrm>
          <a:prstGeom prst="rect">
            <a:avLst/>
          </a:prstGeom>
        </p:spPr>
      </p:pic>
      <p:pic>
        <p:nvPicPr>
          <p:cNvPr id="8" name="Graphic 7" descr="Baby"/>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7898" y="4226896"/>
            <a:ext cx="914400" cy="914400"/>
          </a:xfrm>
          <a:prstGeom prst="rect">
            <a:avLst/>
          </a:prstGeom>
        </p:spPr>
      </p:pic>
      <p:pic>
        <p:nvPicPr>
          <p:cNvPr id="7" name="Graphic 6" descr="Strolle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4539" y="5776700"/>
            <a:ext cx="1317045" cy="1317045"/>
          </a:xfrm>
          <a:prstGeom prst="rect">
            <a:avLst/>
          </a:prstGeom>
        </p:spPr>
      </p:pic>
    </p:spTree>
    <p:extLst>
      <p:ext uri="{BB962C8B-B14F-4D97-AF65-F5344CB8AC3E}">
        <p14:creationId xmlns:p14="http://schemas.microsoft.com/office/powerpoint/2010/main" val="21061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2400"/>
                                  </p:stCondLst>
                                  <p:childTnLst>
                                    <p:animMotion origin="layout" path="M -8.33333E-7 2.59259E-6 L -8.33333E-7 2.59259E-6 C 0.00013 0.00208 -0.00039 0.00463 0.00039 0.00671 C 0.00091 0.00787 0.00326 0.00787 0.00326 0.00787 C 0.00365 0.00856 0.00417 0.00903 0.0043 0.00949 C 0.0043 0.00972 0.00391 0.01481 0.00326 0.01597 C 0.00261 0.01736 0.00143 0.01805 0.00039 0.01875 L -0.00091 0.02407 L -0.00143 0.02569 L -0.00182 0.02754 C -0.00169 0.03194 -0.00169 0.03634 -0.00143 0.04074 C -0.0013 0.0412 -0.0013 0.0419 -0.00091 0.04259 C -0.00052 0.04282 -8.33333E-7 0.04328 0.00039 0.04352 C 0.00169 0.04815 0.00117 0.04583 0.00182 0.05046 C 0.00156 0.05416 0.00143 0.06041 0.00039 0.06504 C 0.00039 0.06551 0.00026 0.06597 -8.33333E-7 0.06666 C -0.00026 0.06713 -0.00065 0.06782 -0.00091 0.06828 C -0.00208 0.07685 -0.00234 0.07731 -0.00091 0.09074 C -0.00078 0.09213 -8.33333E-7 0.09352 0.00091 0.09421 L 0.00234 0.09537 C 0.003 0.09653 0.00391 0.09745 0.0043 0.09884 L 0.00508 0.10231 C 0.00495 0.10578 0.00508 0.10926 0.00469 0.11273 C 0.0043 0.1169 0.00404 0.11528 0.00234 0.11782 C 0.00169 0.11898 0.00104 0.12014 0.00039 0.12129 C 0.00013 0.12199 -0.00026 0.12245 -0.00052 0.12315 C -0.00065 0.12361 -0.00078 0.1243 -0.00091 0.12477 C -0.00117 0.12546 -0.00156 0.12592 -0.00182 0.12662 L -0.00325 0.13171 C -0.00351 0.1324 -0.00351 0.13287 -0.00378 0.13333 L -0.00469 0.13518 C -0.00482 0.13588 -0.00495 0.13657 -0.00521 0.1375 C -0.00521 0.13819 -0.00547 0.13865 -0.0056 0.13912 C -0.00573 0.14028 -0.00599 0.1412 -0.00599 0.14213 C -0.00599 0.14444 -0.00586 0.14676 -0.0056 0.14907 C -0.00547 0.14953 -0.00547 0.15023 -0.00521 0.15069 C -0.00378 0.1537 -0.00351 0.1537 -0.00182 0.15602 C -0.00156 0.15694 -0.00156 0.15833 -0.00091 0.15926 C -0.00065 0.15995 -0.00013 0.16041 -8.33333E-7 0.16111 C 0.00039 0.16227 0.00091 0.16458 0.00091 0.16458 C 0.00078 0.16852 0.00065 0.17268 0.00039 0.17662 C 0.00039 0.1787 -0.00026 0.17847 -0.00091 0.18009 C -0.0013 0.18125 -0.0013 0.18264 -0.00182 0.18356 C -0.00221 0.18403 -0.0026 0.18472 -0.00286 0.18518 C -0.00325 0.18634 -0.00325 0.18773 -0.00378 0.18889 C -0.00495 0.19097 -0.00456 0.18981 -0.00521 0.19213 C -0.00547 0.19583 -0.00612 0.20023 -0.00521 0.2037 C -0.00495 0.2044 -0.00417 0.2044 -0.00378 0.20486 C -0.00351 0.20555 -0.00364 0.20625 -0.00325 0.20671 C 0.00013 0.21088 -0.00078 0.20671 0.00234 0.21227 C 0.00261 0.21296 0.00313 0.21342 0.00326 0.21412 C 0.00378 0.21504 0.0043 0.21759 0.0043 0.21759 C 0.00404 0.22106 0.00404 0.2243 0.00378 0.22801 C 0.00378 0.22893 0.00365 0.22986 0.00326 0.23078 C 0.00287 0.23194 0.00182 0.23287 0.00143 0.23426 C 0.00065 0.23727 0.00117 0.23541 -0.00091 0.23935 C -0.00508 0.24699 0.00091 0.23565 -0.00234 0.24282 C -0.00286 0.24421 -0.00378 0.2449 -0.00417 0.24629 L -0.00521 0.24977 C -0.00495 0.25301 -0.00521 0.25625 -0.00469 0.25972 C -0.00443 0.26088 -0.00351 0.2618 -0.00286 0.26296 L -8.33333E-7 0.26828 C 0.00039 0.26875 0.00078 0.26921 0.00091 0.2699 C 0.00104 0.2706 0.00117 0.27129 0.00143 0.27176 C 0.00169 0.27222 0.00208 0.27291 0.00234 0.27338 C 0.00482 0.2794 -0.0013 0.26759 0.00469 0.2787 C 0.00495 0.27916 0.00573 0.27963 0.00573 0.28032 L 0.00573 0.29375 " pathEditMode="relative" rAng="0" ptsTypes="AAAAAAAAAAAAAAAAAAAAAAAAAAAAAAAAAAAAAAAAAAAAAAAAAAAAAAAAAAAAAAAAAAAA">
                                      <p:cBhvr>
                                        <p:cTn id="6" dur="3700" fill="hold"/>
                                        <p:tgtEl>
                                          <p:spTgt spid="5"/>
                                        </p:tgtEl>
                                        <p:attrNameLst>
                                          <p:attrName>ppt_x</p:attrName>
                                          <p:attrName>ppt_y</p:attrName>
                                        </p:attrNameLst>
                                      </p:cBhvr>
                                      <p:rCtr x="-13" y="14676"/>
                                    </p:animMotion>
                                  </p:childTnLst>
                                </p:cTn>
                              </p:par>
                            </p:childTnLst>
                          </p:cTn>
                        </p:par>
                        <p:par>
                          <p:cTn id="7" fill="hold">
                            <p:stCondLst>
                              <p:cond delay="610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2.91667E-6 -1.85185E-6 L 0.02135 0.21828 " pathEditMode="relative" rAng="0" ptsTypes="AA">
                                      <p:cBhvr>
                                        <p:cTn id="13" dur="2400" fill="hold"/>
                                        <p:tgtEl>
                                          <p:spTgt spid="8"/>
                                        </p:tgtEl>
                                        <p:attrNameLst>
                                          <p:attrName>ppt_x</p:attrName>
                                          <p:attrName>ppt_y</p:attrName>
                                        </p:attrNameLst>
                                      </p:cBhvr>
                                      <p:rCtr x="-313" y="9236"/>
                                    </p:animMotion>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8500"/>
                            </p:stCondLst>
                            <p:childTnLst>
                              <p:par>
                                <p:cTn id="17" presetID="0" presetClass="path" presetSubtype="0" accel="50000" decel="50000" fill="hold" nodeType="afterEffect">
                                  <p:stCondLst>
                                    <p:cond delay="0"/>
                                  </p:stCondLst>
                                  <p:childTnLst>
                                    <p:animMotion origin="layout" path="M 0.02136 0.21829 L 0.02136 0.21852 C 0.03867 0.21713 0.04935 0.21482 0.0668 0.21829 C 0.06927 0.21875 0.07123 0.22037 0.07396 0.22176 L 0.07735 0.22338 L 0.08073 0.225 L 0.08438 0.22686 C 0.08789 0.22616 0.09167 0.22616 0.09506 0.225 C 0.09727 0.22454 0.10196 0.22176 0.10196 0.22199 C 0.10508 0.22223 0.10834 0.22246 0.11146 0.22338 C 0.11289 0.22362 0.11459 0.225 0.11628 0.225 C 0.1194 0.225 0.1224 0.22408 0.12552 0.22338 C 0.13425 0.21922 0.13177 0.21968 0.14792 0.22338 C 0.14935 0.22362 0.15013 0.22593 0.15144 0.22686 C 0.15378 0.22824 0.15625 0.22917 0.15834 0.2301 L 0.16211 0.23218 C 0.16537 0.23149 0.16849 0.23195 0.17136 0.2301 C 0.17279 0.22963 0.17279 0.22662 0.17383 0.225 C 0.17474 0.22362 0.17604 0.22269 0.17735 0.22176 C 0.17813 0.21829 0.17878 0.21389 0.18086 0.21135 C 0.18203 0.21042 0.18308 0.21042 0.18425 0.20973 C 0.20508 0.21297 0.18933 0.20649 0.1974 0.21667 C 0.19948 0.21922 0.20222 0.22037 0.20417 0.22338 C 0.2056 0.225 0.20651 0.22732 0.20795 0.22848 C 0.2099 0.23056 0.21498 0.23218 0.21498 0.23264 C 0.22943 0.23079 0.23581 0.23264 0.24792 0.22686 C 0.24909 0.22616 0.25013 0.22593 0.25144 0.225 C 0.25261 0.22431 0.25352 0.22269 0.25482 0.22176 C 0.26185 0.22223 0.26927 0.22223 0.27591 0.22338 C 0.27748 0.22362 0.27852 0.225 0.27956 0.225 C 0.28308 0.225 0.28672 0.22408 0.29024 0.22338 C 0.29102 0.21945 0.29401 0.20417 0.29714 0.20278 L 0.30065 0.20162 C 0.30378 0.20162 0.30703 0.20209 0.31016 0.20278 C 0.31576 0.20417 0.31159 0.20463 0.31706 0.20787 C 0.31875 0.2088 0.32032 0.20903 0.32201 0.20973 C 0.32735 0.22153 0.32409 0.21875 0.33008 0.22176 C 0.34141 0.22107 0.353 0.22107 0.36446 0.22014 C 0.3655 0.21991 0.36654 0.21875 0.36771 0.21829 C 0.37344 0.21574 0.37162 0.21875 0.37409 0.21297 " pathEditMode="relative" rAng="0" ptsTypes="AAAAAAAAAAAAAAAAAAAAAAAAAAAAAAAAAAAAAAAA">
                                      <p:cBhvr>
                                        <p:cTn id="18" dur="5000" fill="hold"/>
                                        <p:tgtEl>
                                          <p:spTgt spid="8"/>
                                        </p:tgtEl>
                                        <p:attrNameLst>
                                          <p:attrName>ppt_x</p:attrName>
                                          <p:attrName>ppt_y</p:attrName>
                                        </p:attrNameLst>
                                      </p:cBhvr>
                                      <p:rCtr x="17630" y="-116"/>
                                    </p:animMotion>
                                  </p:childTnLst>
                                </p:cTn>
                              </p:par>
                              <p:par>
                                <p:cTn id="19" presetID="0" presetClass="path" presetSubtype="0" accel="50000" decel="50000" fill="hold" nodeType="withEffect">
                                  <p:stCondLst>
                                    <p:cond delay="0"/>
                                  </p:stCondLst>
                                  <p:childTnLst>
                                    <p:animMotion origin="layout" path="M 0.01523 0.02268 L 0.01523 0.02291 C 0.02083 0.02199 0.02643 0.02245 0.03203 0.02083 C 0.03697 0.01944 0.03385 0.01527 0.03737 0.01134 C 0.03919 0.00926 0.04375 0.00763 0.04375 0.00787 C 0.05273 0.01296 0.03789 0.00324 0.05429 0.02268 C 0.05533 0.02384 0.05625 0.02546 0.05742 0.02638 C 0.05898 0.02777 0.06341 0.02963 0.06484 0.03009 C 0.07304 0.02847 0.07356 0.03287 0.07643 0.02268 C 0.07695 0.02083 0.07708 0.01898 0.07747 0.01713 C 0.07994 0.01759 0.08255 0.01736 0.08489 0.01898 C 0.08724 0.0206 0.09127 0.02638 0.09127 0.02662 C 0.09231 0.02569 0.09335 0.02546 0.0944 0.02453 C 0.09661 0.02245 0.0983 0.01851 0.10078 0.01713 L 0.1039 0.01527 C 0.1052 0.01551 0.11523 0.01736 0.11757 0.01898 C 0.11888 0.01967 0.11966 0.02152 0.12083 0.02268 C 0.12343 0.02523 0.1276 0.02847 0.13033 0.03009 C 0.13164 0.03101 0.13307 0.03148 0.1345 0.03217 C 0.13802 0.03078 0.14166 0.03055 0.14505 0.02824 C 0.14947 0.02546 0.14947 0.02037 0.15247 0.01527 C 0.15494 0.01088 0.15664 0.01088 0.15989 0.00949 C 0.16158 0.01018 0.16354 0.00995 0.1651 0.01134 C 0.16653 0.01273 0.16718 0.01527 0.16835 0.01713 C 0.17005 0.01944 0.17239 0.02222 0.1746 0.02268 C 0.18203 0.0243 0.18945 0.02523 0.19687 0.02638 C 0.19791 0.02777 0.19869 0.02986 0.2 0.03009 C 0.21289 0.0324 0.20234 0.02592 0.2138 0.02083 L 0.21796 0.01898 C 0.22408 0.01157 0.22421 0.00972 0.23593 0.01713 C 0.2388 0.01875 0.24231 0.02824 0.24231 0.02847 C 0.24752 0.02638 0.25325 0.02685 0.25807 0.02268 C 0.25989 0.02129 0.25963 0.01643 0.26028 0.01342 C 0.26093 0.00949 0.26158 0.00578 0.26237 0.00208 C 0.26276 0.00023 0.26237 -0.00301 0.26341 -0.00348 L 0.26653 -0.00533 C 0.26757 -0.00487 0.26888 -0.00487 0.26979 -0.00348 C 0.2707 -0.00209 0.27408 0.00694 0.275 0.00949 C 0.27539 0.01134 0.27552 0.01342 0.27604 0.01527 C 0.28046 0.03078 0.28437 0.02013 0.2983 0.01898 C 0.30625 0.01412 0.29635 0.0206 0.30455 0.01342 C 0.30716 0.01111 0.31171 0.01018 0.31406 0.00949 C 0.31588 0.01018 0.3177 0.01064 0.3194 0.01134 C 0.32044 0.0118 0.32148 0.01342 0.32252 0.01342 C 0.33242 0.01342 0.34231 0.0118 0.35208 0.01134 C 0.35885 0.01111 0.36549 0.01134 0.37226 0.01134 " pathEditMode="relative" rAng="0" ptsTypes="AAAAAAAAAAAAAAAAAAAAAAAAAAAAAAAAAAAAAAAAAAAAAA">
                                      <p:cBhvr>
                                        <p:cTn id="20" dur="5300" fill="hold"/>
                                        <p:tgtEl>
                                          <p:spTgt spid="7"/>
                                        </p:tgtEl>
                                        <p:attrNameLst>
                                          <p:attrName>ppt_x</p:attrName>
                                          <p:attrName>ppt_y</p:attrName>
                                        </p:attrNameLst>
                                      </p:cBhvr>
                                      <p:rCtr x="17852"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B6BD-F4B6-40A8-9349-0FE7AB685108}"/>
              </a:ext>
            </a:extLst>
          </p:cNvPr>
          <p:cNvSpPr>
            <a:spLocks noGrp="1"/>
          </p:cNvSpPr>
          <p:nvPr>
            <p:ph type="title"/>
          </p:nvPr>
        </p:nvSpPr>
        <p:spPr/>
        <p:txBody>
          <a:bodyPr/>
          <a:lstStyle/>
          <a:p>
            <a:r>
              <a:rPr lang="en-US" dirty="0"/>
              <a:t>Accommodation</a:t>
            </a:r>
          </a:p>
        </p:txBody>
      </p:sp>
      <p:sp>
        <p:nvSpPr>
          <p:cNvPr id="3" name="Rectangle 2">
            <a:extLst>
              <a:ext uri="{FF2B5EF4-FFF2-40B4-BE49-F238E27FC236}">
                <a16:creationId xmlns:a16="http://schemas.microsoft.com/office/drawing/2014/main" id="{FDAC543C-6A4D-4827-99DF-75C78FF262EA}"/>
              </a:ext>
            </a:extLst>
          </p:cNvPr>
          <p:cNvSpPr/>
          <p:nvPr/>
        </p:nvSpPr>
        <p:spPr>
          <a:xfrm>
            <a:off x="1986366" y="1752600"/>
            <a:ext cx="4572000" cy="1569660"/>
          </a:xfrm>
          <a:prstGeom prst="rect">
            <a:avLst/>
          </a:prstGeom>
        </p:spPr>
        <p:txBody>
          <a:bodyPr>
            <a:spAutoFit/>
          </a:bodyPr>
          <a:lstStyle/>
          <a:p>
            <a:pPr fontAlgn="base">
              <a:spcBef>
                <a:spcPct val="0"/>
              </a:spcBef>
              <a:spcAft>
                <a:spcPct val="0"/>
              </a:spcAft>
            </a:pPr>
            <a:r>
              <a:rPr lang="en-US" sz="3200" dirty="0">
                <a:solidFill>
                  <a:srgbClr val="000000"/>
                </a:solidFill>
                <a:latin typeface="Arial" panose="020B0604020202020204" pitchFamily="34" charset="0"/>
              </a:rPr>
              <a:t>https://www.youtube.com/watch?v=YcedXDN6a88</a:t>
            </a:r>
          </a:p>
        </p:txBody>
      </p:sp>
      <p:pic>
        <p:nvPicPr>
          <p:cNvPr id="5" name="Online Media 4">
            <a:hlinkClick r:id="" action="ppaction://media"/>
            <a:extLst>
              <a:ext uri="{FF2B5EF4-FFF2-40B4-BE49-F238E27FC236}">
                <a16:creationId xmlns:a16="http://schemas.microsoft.com/office/drawing/2014/main" id="{A62BAAE4-90AD-4D50-8727-7581CD2AA616}"/>
              </a:ext>
            </a:extLst>
          </p:cNvPr>
          <p:cNvPicPr>
            <a:picLocks noRot="1" noChangeAspect="1"/>
          </p:cNvPicPr>
          <p:nvPr>
            <a:videoFile r:link="rId1"/>
          </p:nvPr>
        </p:nvPicPr>
        <p:blipFill>
          <a:blip r:embed="rId3"/>
          <a:stretch>
            <a:fillRect/>
          </a:stretch>
        </p:blipFill>
        <p:spPr>
          <a:xfrm>
            <a:off x="1625600" y="1585159"/>
            <a:ext cx="8940800" cy="5029200"/>
          </a:xfrm>
          <a:prstGeom prst="rect">
            <a:avLst/>
          </a:prstGeom>
        </p:spPr>
      </p:pic>
    </p:spTree>
    <p:extLst>
      <p:ext uri="{BB962C8B-B14F-4D97-AF65-F5344CB8AC3E}">
        <p14:creationId xmlns:p14="http://schemas.microsoft.com/office/powerpoint/2010/main" val="3852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suspensory ligaments">
            <a:extLst>
              <a:ext uri="{FF2B5EF4-FFF2-40B4-BE49-F238E27FC236}">
                <a16:creationId xmlns:a16="http://schemas.microsoft.com/office/drawing/2014/main" id="{5E58C6B8-CA02-4C6D-BEFA-84882998566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114800" y="838200"/>
            <a:ext cx="6339846" cy="4754562"/>
          </a:xfrm>
          <a:noFill/>
        </p:spPr>
      </p:pic>
      <p:sp>
        <p:nvSpPr>
          <p:cNvPr id="3" name="Rectangle 2">
            <a:extLst>
              <a:ext uri="{FF2B5EF4-FFF2-40B4-BE49-F238E27FC236}">
                <a16:creationId xmlns:a16="http://schemas.microsoft.com/office/drawing/2014/main" id="{971FBD78-42D7-46D4-930E-5BEAEF4FAF4A}"/>
              </a:ext>
            </a:extLst>
          </p:cNvPr>
          <p:cNvSpPr/>
          <p:nvPr/>
        </p:nvSpPr>
        <p:spPr>
          <a:xfrm>
            <a:off x="1524001" y="428179"/>
            <a:ext cx="2814463" cy="6001643"/>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The Ciliary Body is a Sphincter Muscle (meaning it is ROUND).</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When sphincter muscles </a:t>
            </a:r>
            <a:r>
              <a:rPr lang="en-US" sz="3200" b="1" i="1" dirty="0">
                <a:solidFill>
                  <a:srgbClr val="C00000"/>
                </a:solidFill>
                <a:latin typeface="Lilly"/>
              </a:rPr>
              <a:t>CONTRACT, the Lens is Squeezed. </a:t>
            </a:r>
            <a:endParaRPr lang="en-US" sz="3200" dirty="0">
              <a:solidFill>
                <a:srgbClr val="666666"/>
              </a:solidFill>
              <a:latin typeface="Lilly"/>
            </a:endParaRPr>
          </a:p>
        </p:txBody>
      </p:sp>
    </p:spTree>
    <p:extLst>
      <p:ext uri="{BB962C8B-B14F-4D97-AF65-F5344CB8AC3E}">
        <p14:creationId xmlns:p14="http://schemas.microsoft.com/office/powerpoint/2010/main" val="127418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DCF5405-B73B-4CCE-AEBC-9675CE3D35AC}"/>
              </a:ext>
            </a:extLst>
          </p:cNvPr>
          <p:cNvSpPr/>
          <p:nvPr/>
        </p:nvSpPr>
        <p:spPr>
          <a:xfrm>
            <a:off x="6927373" y="4484710"/>
            <a:ext cx="1371600" cy="18287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cxnSp>
        <p:nvCxnSpPr>
          <p:cNvPr id="9" name="Straight Connector 8">
            <a:extLst>
              <a:ext uri="{FF2B5EF4-FFF2-40B4-BE49-F238E27FC236}">
                <a16:creationId xmlns:a16="http://schemas.microsoft.com/office/drawing/2014/main" id="{0B727828-BE7B-4EB0-8D95-167630FC2C3F}"/>
              </a:ext>
            </a:extLst>
          </p:cNvPr>
          <p:cNvCxnSpPr>
            <a:cxnSpLocks/>
          </p:cNvCxnSpPr>
          <p:nvPr/>
        </p:nvCxnSpPr>
        <p:spPr>
          <a:xfrm>
            <a:off x="3276600" y="4752530"/>
            <a:ext cx="3840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73F03AD0-21D8-4C3E-82F7-19295BBACE76}"/>
              </a:ext>
            </a:extLst>
          </p:cNvPr>
          <p:cNvCxnSpPr>
            <a:cxnSpLocks/>
          </p:cNvCxnSpPr>
          <p:nvPr/>
        </p:nvCxnSpPr>
        <p:spPr>
          <a:xfrm>
            <a:off x="3311161" y="5105400"/>
            <a:ext cx="3657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F99F028A-98C8-4D92-A86B-9C6139AC3674}"/>
              </a:ext>
            </a:extLst>
          </p:cNvPr>
          <p:cNvCxnSpPr>
            <a:cxnSpLocks/>
          </p:cNvCxnSpPr>
          <p:nvPr/>
        </p:nvCxnSpPr>
        <p:spPr>
          <a:xfrm>
            <a:off x="3276600" y="5396259"/>
            <a:ext cx="3657600" cy="28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664D015-F927-4BA0-8CC3-9C55549EAC31}"/>
              </a:ext>
            </a:extLst>
          </p:cNvPr>
          <p:cNvCxnSpPr>
            <a:cxnSpLocks/>
          </p:cNvCxnSpPr>
          <p:nvPr/>
        </p:nvCxnSpPr>
        <p:spPr>
          <a:xfrm>
            <a:off x="3276601" y="5715000"/>
            <a:ext cx="36992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03CB3A13-911E-413C-85E9-FE44E81418DA}"/>
              </a:ext>
            </a:extLst>
          </p:cNvPr>
          <p:cNvCxnSpPr>
            <a:cxnSpLocks/>
          </p:cNvCxnSpPr>
          <p:nvPr/>
        </p:nvCxnSpPr>
        <p:spPr>
          <a:xfrm>
            <a:off x="3276600" y="6045687"/>
            <a:ext cx="3840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5CD62810-A9D3-40CB-BB3B-1E5F0DB02AA5}"/>
              </a:ext>
            </a:extLst>
          </p:cNvPr>
          <p:cNvCxnSpPr>
            <a:cxnSpLocks/>
          </p:cNvCxnSpPr>
          <p:nvPr/>
        </p:nvCxnSpPr>
        <p:spPr>
          <a:xfrm>
            <a:off x="7128713" y="4756405"/>
            <a:ext cx="2825996" cy="79225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5D3D73F0-09E1-43F6-B367-40B99AEFC9C4}"/>
              </a:ext>
            </a:extLst>
          </p:cNvPr>
          <p:cNvCxnSpPr>
            <a:cxnSpLocks/>
            <a:stCxn id="7" idx="3"/>
          </p:cNvCxnSpPr>
          <p:nvPr/>
        </p:nvCxnSpPr>
        <p:spPr>
          <a:xfrm flipV="1">
            <a:off x="7128240" y="5548659"/>
            <a:ext cx="2853961" cy="497028"/>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B53B834A-3106-4AAE-A763-FC79F64E8884}"/>
              </a:ext>
            </a:extLst>
          </p:cNvPr>
          <p:cNvCxnSpPr>
            <a:cxnSpLocks/>
          </p:cNvCxnSpPr>
          <p:nvPr/>
        </p:nvCxnSpPr>
        <p:spPr>
          <a:xfrm flipV="1">
            <a:off x="6975839" y="5544785"/>
            <a:ext cx="2978870" cy="170216"/>
          </a:xfrm>
          <a:prstGeom prst="line">
            <a:avLst/>
          </a:prstGeom>
          <a:ln>
            <a:solidFill>
              <a:schemeClr val="accent1">
                <a:lumMod val="2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21133B6C-2C39-455C-BEDF-E10506C63C53}"/>
              </a:ext>
            </a:extLst>
          </p:cNvPr>
          <p:cNvCxnSpPr>
            <a:cxnSpLocks/>
            <a:stCxn id="7" idx="2"/>
          </p:cNvCxnSpPr>
          <p:nvPr/>
        </p:nvCxnSpPr>
        <p:spPr>
          <a:xfrm>
            <a:off x="6927373" y="5399109"/>
            <a:ext cx="3027336" cy="14567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237F30BE-6B77-486B-B097-3CBFF0B59DE8}"/>
              </a:ext>
            </a:extLst>
          </p:cNvPr>
          <p:cNvCxnSpPr>
            <a:cxnSpLocks/>
          </p:cNvCxnSpPr>
          <p:nvPr/>
        </p:nvCxnSpPr>
        <p:spPr>
          <a:xfrm>
            <a:off x="6982667" y="5105401"/>
            <a:ext cx="2972043" cy="443259"/>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803043F0-1C3E-4A83-B2A9-9CB4A61903E8}"/>
              </a:ext>
            </a:extLst>
          </p:cNvPr>
          <p:cNvCxnSpPr>
            <a:cxnSpLocks/>
            <a:stCxn id="7" idx="3"/>
          </p:cNvCxnSpPr>
          <p:nvPr/>
        </p:nvCxnSpPr>
        <p:spPr>
          <a:xfrm flipV="1">
            <a:off x="7128240" y="5570653"/>
            <a:ext cx="2853961" cy="47503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6" name="Rectangle 45">
            <a:extLst>
              <a:ext uri="{FF2B5EF4-FFF2-40B4-BE49-F238E27FC236}">
                <a16:creationId xmlns:a16="http://schemas.microsoft.com/office/drawing/2014/main" id="{AA450341-D6DD-4E02-B9AB-52A96B274C2D}"/>
              </a:ext>
            </a:extLst>
          </p:cNvPr>
          <p:cNvSpPr/>
          <p:nvPr/>
        </p:nvSpPr>
        <p:spPr>
          <a:xfrm>
            <a:off x="6906709" y="3411883"/>
            <a:ext cx="1380506" cy="707886"/>
          </a:xfrm>
          <a:prstGeom prst="rect">
            <a:avLst/>
          </a:prstGeom>
          <a:noFill/>
        </p:spPr>
        <p:txBody>
          <a:bodyPr wrap="none" lIns="91440" tIns="45720" rIns="91440" bIns="45720">
            <a:spAutoFit/>
          </a:bodyPr>
          <a:lstStyle/>
          <a:p>
            <a:pPr algn="ctr" fontAlgn="base">
              <a:spcBef>
                <a:spcPct val="0"/>
              </a:spcBef>
              <a:spcAft>
                <a:spcPct val="0"/>
              </a:spcAft>
            </a:pPr>
            <a:r>
              <a:rPr lang="en-US" sz="4000" b="1" dirty="0">
                <a:ln w="22225">
                  <a:solidFill>
                    <a:srgbClr val="333399"/>
                  </a:solidFill>
                  <a:prstDash val="solid"/>
                </a:ln>
                <a:solidFill>
                  <a:srgbClr val="333399">
                    <a:lumMod val="40000"/>
                    <a:lumOff val="60000"/>
                  </a:srgbClr>
                </a:solidFill>
                <a:latin typeface="Arial" panose="020B0604020202020204" pitchFamily="34" charset="0"/>
              </a:rPr>
              <a:t>Lens</a:t>
            </a:r>
          </a:p>
        </p:txBody>
      </p:sp>
      <p:sp>
        <p:nvSpPr>
          <p:cNvPr id="47" name="Rectangle 46">
            <a:extLst>
              <a:ext uri="{FF2B5EF4-FFF2-40B4-BE49-F238E27FC236}">
                <a16:creationId xmlns:a16="http://schemas.microsoft.com/office/drawing/2014/main" id="{6620C029-25D4-42FF-9BCF-019D55CF357F}"/>
              </a:ext>
            </a:extLst>
          </p:cNvPr>
          <p:cNvSpPr/>
          <p:nvPr/>
        </p:nvSpPr>
        <p:spPr>
          <a:xfrm>
            <a:off x="9067800" y="5919003"/>
            <a:ext cx="1380506" cy="830997"/>
          </a:xfrm>
          <a:prstGeom prst="rect">
            <a:avLst/>
          </a:prstGeom>
          <a:noFill/>
        </p:spPr>
        <p:txBody>
          <a:bodyPr wrap="square" lIns="91440" tIns="45720" rIns="91440" bIns="45720">
            <a:spAutoFit/>
          </a:bodyPr>
          <a:lstStyle/>
          <a:p>
            <a:pPr algn="ctr" fontAlgn="base">
              <a:spcBef>
                <a:spcPct val="0"/>
              </a:spcBef>
              <a:spcAft>
                <a:spcPct val="0"/>
              </a:spcAft>
            </a:pPr>
            <a:r>
              <a:rPr lang="en-US" sz="2400" b="1" dirty="0">
                <a:ln w="22225">
                  <a:solidFill>
                    <a:srgbClr val="333399"/>
                  </a:solidFill>
                  <a:prstDash val="solid"/>
                </a:ln>
                <a:solidFill>
                  <a:srgbClr val="333399">
                    <a:lumMod val="40000"/>
                    <a:lumOff val="60000"/>
                  </a:srgbClr>
                </a:solidFill>
                <a:latin typeface="Arial" panose="020B0604020202020204" pitchFamily="34" charset="0"/>
              </a:rPr>
              <a:t>Focal Point</a:t>
            </a:r>
          </a:p>
        </p:txBody>
      </p:sp>
      <p:sp>
        <p:nvSpPr>
          <p:cNvPr id="49" name="Title 48">
            <a:extLst>
              <a:ext uri="{FF2B5EF4-FFF2-40B4-BE49-F238E27FC236}">
                <a16:creationId xmlns:a16="http://schemas.microsoft.com/office/drawing/2014/main" id="{60910BB3-448D-4454-9B66-1CA945CDECA4}"/>
              </a:ext>
            </a:extLst>
          </p:cNvPr>
          <p:cNvSpPr>
            <a:spLocks noGrp="1"/>
          </p:cNvSpPr>
          <p:nvPr>
            <p:ph type="title"/>
          </p:nvPr>
        </p:nvSpPr>
        <p:spPr>
          <a:xfrm>
            <a:off x="5165843" y="166341"/>
            <a:ext cx="5318176" cy="1143000"/>
          </a:xfrm>
        </p:spPr>
        <p:txBody>
          <a:bodyPr/>
          <a:lstStyle/>
          <a:p>
            <a:r>
              <a:rPr lang="en-US" b="1" i="1" dirty="0">
                <a:solidFill>
                  <a:srgbClr val="666666"/>
                </a:solidFill>
                <a:effectLst/>
                <a:latin typeface="Lilly"/>
              </a:rPr>
              <a:t>More </a:t>
            </a:r>
            <a:r>
              <a:rPr lang="en-US" b="1" i="1" dirty="0">
                <a:solidFill>
                  <a:srgbClr val="666666"/>
                </a:solidFill>
                <a:latin typeface="Lilly"/>
              </a:rPr>
              <a:t>C</a:t>
            </a:r>
            <a:r>
              <a:rPr lang="en-US" b="1" i="1" dirty="0">
                <a:solidFill>
                  <a:srgbClr val="666666"/>
                </a:solidFill>
                <a:effectLst/>
                <a:latin typeface="Lilly"/>
              </a:rPr>
              <a:t>onvex Lens = </a:t>
            </a:r>
            <a:endParaRPr lang="en-US" dirty="0"/>
          </a:p>
        </p:txBody>
      </p:sp>
      <p:pic>
        <p:nvPicPr>
          <p:cNvPr id="50" name="Picture 49">
            <a:extLst>
              <a:ext uri="{FF2B5EF4-FFF2-40B4-BE49-F238E27FC236}">
                <a16:creationId xmlns:a16="http://schemas.microsoft.com/office/drawing/2014/main" id="{040EB718-6B66-4E2B-9FDA-A9B6ADA6D70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83841" y="6315349"/>
            <a:ext cx="914400" cy="163502"/>
          </a:xfrm>
          <a:prstGeom prst="rect">
            <a:avLst/>
          </a:prstGeom>
        </p:spPr>
      </p:pic>
      <p:sp>
        <p:nvSpPr>
          <p:cNvPr id="51" name="Rectangle 50">
            <a:extLst>
              <a:ext uri="{FF2B5EF4-FFF2-40B4-BE49-F238E27FC236}">
                <a16:creationId xmlns:a16="http://schemas.microsoft.com/office/drawing/2014/main" id="{14224C9A-BD92-441F-A9CF-EE5EAFA03CBC}"/>
              </a:ext>
            </a:extLst>
          </p:cNvPr>
          <p:cNvSpPr/>
          <p:nvPr/>
        </p:nvSpPr>
        <p:spPr>
          <a:xfrm>
            <a:off x="1757537" y="51781"/>
            <a:ext cx="3200400" cy="4524315"/>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Muscles of the Ciliary Body are </a:t>
            </a:r>
            <a:r>
              <a:rPr lang="en-US" sz="3200" b="1" i="1" dirty="0">
                <a:solidFill>
                  <a:srgbClr val="C00000"/>
                </a:solidFill>
                <a:latin typeface="Lilly"/>
              </a:rPr>
              <a:t>CONTRACTED. </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Able to see </a:t>
            </a:r>
            <a:r>
              <a:rPr lang="en-US" sz="3200" b="1" i="1" dirty="0">
                <a:solidFill>
                  <a:srgbClr val="C00000"/>
                </a:solidFill>
                <a:latin typeface="Lilly"/>
              </a:rPr>
              <a:t>CLOSE</a:t>
            </a:r>
            <a:r>
              <a:rPr lang="en-US" sz="3200" b="1" i="1" dirty="0">
                <a:solidFill>
                  <a:srgbClr val="666666"/>
                </a:solidFill>
                <a:latin typeface="Lilly"/>
              </a:rPr>
              <a:t> objects.</a:t>
            </a:r>
          </a:p>
          <a:p>
            <a:pPr marL="457200" indent="-457200" fontAlgn="base">
              <a:spcBef>
                <a:spcPct val="0"/>
              </a:spcBef>
              <a:spcAft>
                <a:spcPct val="0"/>
              </a:spcAft>
              <a:buFont typeface="Arial" panose="020B0604020202020204" pitchFamily="34" charset="0"/>
              <a:buChar char="•"/>
            </a:pPr>
            <a:r>
              <a:rPr lang="en-US" sz="3200" b="1" i="1" dirty="0">
                <a:solidFill>
                  <a:srgbClr val="666666"/>
                </a:solidFill>
                <a:latin typeface="Lilly"/>
              </a:rPr>
              <a:t>Light rays are bent </a:t>
            </a:r>
            <a:r>
              <a:rPr lang="en-US" sz="3200" b="1" i="1" dirty="0">
                <a:solidFill>
                  <a:srgbClr val="C00000"/>
                </a:solidFill>
                <a:latin typeface="Lilly"/>
              </a:rPr>
              <a:t>MORE </a:t>
            </a:r>
            <a:r>
              <a:rPr lang="en-US" sz="3200" b="1" i="1" dirty="0">
                <a:solidFill>
                  <a:srgbClr val="666666"/>
                </a:solidFill>
                <a:latin typeface="Lilly"/>
              </a:rPr>
              <a:t>by the lens. </a:t>
            </a:r>
            <a:endParaRPr lang="en-US" sz="3200" dirty="0">
              <a:solidFill>
                <a:srgbClr val="666666"/>
              </a:solidFill>
              <a:latin typeface="Lilly"/>
            </a:endParaRPr>
          </a:p>
        </p:txBody>
      </p:sp>
    </p:spTree>
    <p:extLst>
      <p:ext uri="{BB962C8B-B14F-4D97-AF65-F5344CB8AC3E}">
        <p14:creationId xmlns:p14="http://schemas.microsoft.com/office/powerpoint/2010/main" val="2866540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C2088571-5007-49F1-ABD0-30EA99A47D94}"/>
              </a:ext>
            </a:extLst>
          </p:cNvPr>
          <p:cNvSpPr/>
          <p:nvPr/>
        </p:nvSpPr>
        <p:spPr>
          <a:xfrm>
            <a:off x="4134633" y="1828801"/>
            <a:ext cx="4600580" cy="4148607"/>
          </a:xfrm>
          <a:custGeom>
            <a:avLst/>
            <a:gdLst>
              <a:gd name="connsiteX0" fmla="*/ 0 w 4634933"/>
              <a:gd name="connsiteY0" fmla="*/ 2073222 h 4146443"/>
              <a:gd name="connsiteX1" fmla="*/ 2317467 w 4634933"/>
              <a:gd name="connsiteY1" fmla="*/ 0 h 4146443"/>
              <a:gd name="connsiteX2" fmla="*/ 4634934 w 4634933"/>
              <a:gd name="connsiteY2" fmla="*/ 2073222 h 4146443"/>
              <a:gd name="connsiteX3" fmla="*/ 2317467 w 4634933"/>
              <a:gd name="connsiteY3" fmla="*/ 4146444 h 4146443"/>
              <a:gd name="connsiteX4" fmla="*/ 0 w 4634933"/>
              <a:gd name="connsiteY4" fmla="*/ 2073222 h 4146443"/>
              <a:gd name="connsiteX0" fmla="*/ 0 w 4107992"/>
              <a:gd name="connsiteY0" fmla="*/ 2057729 h 4146454"/>
              <a:gd name="connsiteX1" fmla="*/ 1790525 w 4107992"/>
              <a:gd name="connsiteY1" fmla="*/ 5 h 4146454"/>
              <a:gd name="connsiteX2" fmla="*/ 4107992 w 4107992"/>
              <a:gd name="connsiteY2" fmla="*/ 2073227 h 4146454"/>
              <a:gd name="connsiteX3" fmla="*/ 1790525 w 4107992"/>
              <a:gd name="connsiteY3" fmla="*/ 4146449 h 4146454"/>
              <a:gd name="connsiteX4" fmla="*/ 0 w 4107992"/>
              <a:gd name="connsiteY4" fmla="*/ 2057729 h 4146454"/>
              <a:gd name="connsiteX0" fmla="*/ 114282 w 4222274"/>
              <a:gd name="connsiteY0" fmla="*/ 2057729 h 4164905"/>
              <a:gd name="connsiteX1" fmla="*/ 1904807 w 4222274"/>
              <a:gd name="connsiteY1" fmla="*/ 5 h 4164905"/>
              <a:gd name="connsiteX2" fmla="*/ 4222274 w 4222274"/>
              <a:gd name="connsiteY2" fmla="*/ 2073227 h 4164905"/>
              <a:gd name="connsiteX3" fmla="*/ 1904807 w 4222274"/>
              <a:gd name="connsiteY3" fmla="*/ 4146449 h 4164905"/>
              <a:gd name="connsiteX4" fmla="*/ 369556 w 4222274"/>
              <a:gd name="connsiteY4" fmla="*/ 3033870 h 4164905"/>
              <a:gd name="connsiteX5" fmla="*/ 114282 w 4222274"/>
              <a:gd name="connsiteY5" fmla="*/ 2057729 h 4164905"/>
              <a:gd name="connsiteX0" fmla="*/ 114282 w 4222274"/>
              <a:gd name="connsiteY0" fmla="*/ 2093945 h 4201121"/>
              <a:gd name="connsiteX1" fmla="*/ 493542 w 4222274"/>
              <a:gd name="connsiteY1" fmla="*/ 884825 h 4201121"/>
              <a:gd name="connsiteX2" fmla="*/ 1904807 w 4222274"/>
              <a:gd name="connsiteY2" fmla="*/ 36221 h 4201121"/>
              <a:gd name="connsiteX3" fmla="*/ 4222274 w 4222274"/>
              <a:gd name="connsiteY3" fmla="*/ 2109443 h 4201121"/>
              <a:gd name="connsiteX4" fmla="*/ 1904807 w 4222274"/>
              <a:gd name="connsiteY4" fmla="*/ 4182665 h 4201121"/>
              <a:gd name="connsiteX5" fmla="*/ 369556 w 4222274"/>
              <a:gd name="connsiteY5" fmla="*/ 3070086 h 4201121"/>
              <a:gd name="connsiteX6" fmla="*/ 114282 w 4222274"/>
              <a:gd name="connsiteY6" fmla="*/ 2093945 h 4201121"/>
              <a:gd name="connsiteX0" fmla="*/ 340700 w 4448692"/>
              <a:gd name="connsiteY0" fmla="*/ 2079472 h 4186648"/>
              <a:gd name="connsiteX1" fmla="*/ 100028 w 4448692"/>
              <a:gd name="connsiteY1" fmla="*/ 1071830 h 4186648"/>
              <a:gd name="connsiteX2" fmla="*/ 2131225 w 4448692"/>
              <a:gd name="connsiteY2" fmla="*/ 21748 h 4186648"/>
              <a:gd name="connsiteX3" fmla="*/ 4448692 w 4448692"/>
              <a:gd name="connsiteY3" fmla="*/ 2094970 h 4186648"/>
              <a:gd name="connsiteX4" fmla="*/ 2131225 w 4448692"/>
              <a:gd name="connsiteY4" fmla="*/ 4168192 h 4186648"/>
              <a:gd name="connsiteX5" fmla="*/ 595974 w 4448692"/>
              <a:gd name="connsiteY5" fmla="*/ 3055613 h 4186648"/>
              <a:gd name="connsiteX6" fmla="*/ 340700 w 4448692"/>
              <a:gd name="connsiteY6" fmla="*/ 2079472 h 4186648"/>
              <a:gd name="connsiteX0" fmla="*/ 240672 w 4348664"/>
              <a:gd name="connsiteY0" fmla="*/ 2079472 h 4186648"/>
              <a:gd name="connsiteX1" fmla="*/ 0 w 4348664"/>
              <a:gd name="connsiteY1" fmla="*/ 1071830 h 4186648"/>
              <a:gd name="connsiteX2" fmla="*/ 2031197 w 4348664"/>
              <a:gd name="connsiteY2" fmla="*/ 21748 h 4186648"/>
              <a:gd name="connsiteX3" fmla="*/ 4348664 w 4348664"/>
              <a:gd name="connsiteY3" fmla="*/ 2094970 h 4186648"/>
              <a:gd name="connsiteX4" fmla="*/ 2031197 w 4348664"/>
              <a:gd name="connsiteY4" fmla="*/ 4168192 h 4186648"/>
              <a:gd name="connsiteX5" fmla="*/ 495946 w 4348664"/>
              <a:gd name="connsiteY5" fmla="*/ 3055613 h 4186648"/>
              <a:gd name="connsiteX6" fmla="*/ 240672 w 4348664"/>
              <a:gd name="connsiteY6" fmla="*/ 2079472 h 4186648"/>
              <a:gd name="connsiteX0" fmla="*/ 358635 w 4466627"/>
              <a:gd name="connsiteY0" fmla="*/ 2079472 h 4182358"/>
              <a:gd name="connsiteX1" fmla="*/ 117963 w 4466627"/>
              <a:gd name="connsiteY1" fmla="*/ 1071830 h 4182358"/>
              <a:gd name="connsiteX2" fmla="*/ 2149160 w 4466627"/>
              <a:gd name="connsiteY2" fmla="*/ 21748 h 4182358"/>
              <a:gd name="connsiteX3" fmla="*/ 4466627 w 4466627"/>
              <a:gd name="connsiteY3" fmla="*/ 2094970 h 4182358"/>
              <a:gd name="connsiteX4" fmla="*/ 2149160 w 4466627"/>
              <a:gd name="connsiteY4" fmla="*/ 4168192 h 4182358"/>
              <a:gd name="connsiteX5" fmla="*/ 86966 w 4466627"/>
              <a:gd name="connsiteY5" fmla="*/ 2962624 h 4182358"/>
              <a:gd name="connsiteX6" fmla="*/ 358635 w 4466627"/>
              <a:gd name="connsiteY6" fmla="*/ 2079472 h 4182358"/>
              <a:gd name="connsiteX0" fmla="*/ 271669 w 4379661"/>
              <a:gd name="connsiteY0" fmla="*/ 2079472 h 4182358"/>
              <a:gd name="connsiteX1" fmla="*/ 30997 w 4379661"/>
              <a:gd name="connsiteY1" fmla="*/ 1071830 h 4182358"/>
              <a:gd name="connsiteX2" fmla="*/ 2062194 w 4379661"/>
              <a:gd name="connsiteY2" fmla="*/ 21748 h 4182358"/>
              <a:gd name="connsiteX3" fmla="*/ 4379661 w 4379661"/>
              <a:gd name="connsiteY3" fmla="*/ 2094970 h 4182358"/>
              <a:gd name="connsiteX4" fmla="*/ 2062194 w 4379661"/>
              <a:gd name="connsiteY4" fmla="*/ 4168192 h 4182358"/>
              <a:gd name="connsiteX5" fmla="*/ 0 w 4379661"/>
              <a:gd name="connsiteY5" fmla="*/ 2962624 h 4182358"/>
              <a:gd name="connsiteX6" fmla="*/ 271669 w 4379661"/>
              <a:gd name="connsiteY6" fmla="*/ 2079472 h 4182358"/>
              <a:gd name="connsiteX0" fmla="*/ 271669 w 4596637"/>
              <a:gd name="connsiteY0" fmla="*/ 2081181 h 4182744"/>
              <a:gd name="connsiteX1" fmla="*/ 30997 w 4596637"/>
              <a:gd name="connsiteY1" fmla="*/ 1073539 h 4182744"/>
              <a:gd name="connsiteX2" fmla="*/ 2062194 w 4596637"/>
              <a:gd name="connsiteY2" fmla="*/ 23457 h 4182744"/>
              <a:gd name="connsiteX3" fmla="*/ 4596637 w 4596637"/>
              <a:gd name="connsiteY3" fmla="*/ 2143174 h 4182744"/>
              <a:gd name="connsiteX4" fmla="*/ 2062194 w 4596637"/>
              <a:gd name="connsiteY4" fmla="*/ 4169901 h 4182744"/>
              <a:gd name="connsiteX5" fmla="*/ 0 w 4596637"/>
              <a:gd name="connsiteY5" fmla="*/ 2964333 h 4182744"/>
              <a:gd name="connsiteX6" fmla="*/ 271669 w 4596637"/>
              <a:gd name="connsiteY6" fmla="*/ 2081181 h 4182744"/>
              <a:gd name="connsiteX0" fmla="*/ 271669 w 4599988"/>
              <a:gd name="connsiteY0" fmla="*/ 2081181 h 4182744"/>
              <a:gd name="connsiteX1" fmla="*/ 30997 w 4599988"/>
              <a:gd name="connsiteY1" fmla="*/ 1073539 h 4182744"/>
              <a:gd name="connsiteX2" fmla="*/ 2062194 w 4599988"/>
              <a:gd name="connsiteY2" fmla="*/ 23457 h 4182744"/>
              <a:gd name="connsiteX3" fmla="*/ 4596637 w 4599988"/>
              <a:gd name="connsiteY3" fmla="*/ 2143174 h 4182744"/>
              <a:gd name="connsiteX4" fmla="*/ 2062194 w 4599988"/>
              <a:gd name="connsiteY4" fmla="*/ 4169901 h 4182744"/>
              <a:gd name="connsiteX5" fmla="*/ 0 w 4599988"/>
              <a:gd name="connsiteY5" fmla="*/ 2964333 h 4182744"/>
              <a:gd name="connsiteX6" fmla="*/ 271669 w 4599988"/>
              <a:gd name="connsiteY6" fmla="*/ 2081181 h 4182744"/>
              <a:gd name="connsiteX0" fmla="*/ 271669 w 4599988"/>
              <a:gd name="connsiteY0" fmla="*/ 2081181 h 4182744"/>
              <a:gd name="connsiteX1" fmla="*/ 30997 w 4599988"/>
              <a:gd name="connsiteY1" fmla="*/ 1073539 h 4182744"/>
              <a:gd name="connsiteX2" fmla="*/ 2062194 w 4599988"/>
              <a:gd name="connsiteY2" fmla="*/ 23457 h 4182744"/>
              <a:gd name="connsiteX3" fmla="*/ 4596637 w 4599988"/>
              <a:gd name="connsiteY3" fmla="*/ 2143174 h 4182744"/>
              <a:gd name="connsiteX4" fmla="*/ 2062194 w 4599988"/>
              <a:gd name="connsiteY4" fmla="*/ 4169901 h 4182744"/>
              <a:gd name="connsiteX5" fmla="*/ 0 w 4599988"/>
              <a:gd name="connsiteY5" fmla="*/ 2964333 h 4182744"/>
              <a:gd name="connsiteX6" fmla="*/ 271669 w 4599988"/>
              <a:gd name="connsiteY6" fmla="*/ 2081181 h 4182744"/>
              <a:gd name="connsiteX0" fmla="*/ 271669 w 4600580"/>
              <a:gd name="connsiteY0" fmla="*/ 2058533 h 4160096"/>
              <a:gd name="connsiteX1" fmla="*/ 30997 w 4600580"/>
              <a:gd name="connsiteY1" fmla="*/ 1050891 h 4160096"/>
              <a:gd name="connsiteX2" fmla="*/ 2062194 w 4600580"/>
              <a:gd name="connsiteY2" fmla="*/ 809 h 4160096"/>
              <a:gd name="connsiteX3" fmla="*/ 4596637 w 4600580"/>
              <a:gd name="connsiteY3" fmla="*/ 2120526 h 4160096"/>
              <a:gd name="connsiteX4" fmla="*/ 2062194 w 4600580"/>
              <a:gd name="connsiteY4" fmla="*/ 4147253 h 4160096"/>
              <a:gd name="connsiteX5" fmla="*/ 0 w 4600580"/>
              <a:gd name="connsiteY5" fmla="*/ 2941685 h 4160096"/>
              <a:gd name="connsiteX6" fmla="*/ 271669 w 4600580"/>
              <a:gd name="connsiteY6" fmla="*/ 2058533 h 4160096"/>
              <a:gd name="connsiteX0" fmla="*/ 271669 w 4600580"/>
              <a:gd name="connsiteY0" fmla="*/ 2058533 h 4148607"/>
              <a:gd name="connsiteX1" fmla="*/ 30997 w 4600580"/>
              <a:gd name="connsiteY1" fmla="*/ 1050891 h 4148607"/>
              <a:gd name="connsiteX2" fmla="*/ 2062194 w 4600580"/>
              <a:gd name="connsiteY2" fmla="*/ 809 h 4148607"/>
              <a:gd name="connsiteX3" fmla="*/ 4596637 w 4600580"/>
              <a:gd name="connsiteY3" fmla="*/ 2120526 h 4148607"/>
              <a:gd name="connsiteX4" fmla="*/ 2062194 w 4600580"/>
              <a:gd name="connsiteY4" fmla="*/ 4147253 h 4148607"/>
              <a:gd name="connsiteX5" fmla="*/ 0 w 4600580"/>
              <a:gd name="connsiteY5" fmla="*/ 2941685 h 4148607"/>
              <a:gd name="connsiteX6" fmla="*/ 271669 w 4600580"/>
              <a:gd name="connsiteY6" fmla="*/ 2058533 h 414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80" h="4148607">
                <a:moveTo>
                  <a:pt x="271669" y="2058533"/>
                </a:moveTo>
                <a:cubicBezTo>
                  <a:pt x="276835" y="1743401"/>
                  <a:pt x="631478" y="1083879"/>
                  <a:pt x="30997" y="1050891"/>
                </a:cubicBezTo>
                <a:cubicBezTo>
                  <a:pt x="329418" y="707937"/>
                  <a:pt x="1006786" y="24014"/>
                  <a:pt x="2062194" y="809"/>
                </a:cubicBezTo>
                <a:cubicBezTo>
                  <a:pt x="3117602" y="-22396"/>
                  <a:pt x="4689627" y="448574"/>
                  <a:pt x="4596637" y="2120526"/>
                </a:cubicBezTo>
                <a:cubicBezTo>
                  <a:pt x="4596637" y="3591000"/>
                  <a:pt x="2936788" y="4180874"/>
                  <a:pt x="2062194" y="4147253"/>
                </a:cubicBezTo>
                <a:cubicBezTo>
                  <a:pt x="1187600" y="4113632"/>
                  <a:pt x="298421" y="3289805"/>
                  <a:pt x="0" y="2941685"/>
                </a:cubicBezTo>
                <a:cubicBezTo>
                  <a:pt x="553986" y="2624562"/>
                  <a:pt x="266503" y="2373665"/>
                  <a:pt x="271669" y="2058533"/>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
        <p:nvSpPr>
          <p:cNvPr id="65" name="Oval 64">
            <a:extLst>
              <a:ext uri="{FF2B5EF4-FFF2-40B4-BE49-F238E27FC236}">
                <a16:creationId xmlns:a16="http://schemas.microsoft.com/office/drawing/2014/main" id="{520832AB-A89A-4C27-9781-61800AAD5BFD}"/>
              </a:ext>
            </a:extLst>
          </p:cNvPr>
          <p:cNvSpPr/>
          <p:nvPr/>
        </p:nvSpPr>
        <p:spPr>
          <a:xfrm>
            <a:off x="4404086" y="2141237"/>
            <a:ext cx="3967198" cy="3472701"/>
          </a:xfrm>
          <a:prstGeom prst="ellipse">
            <a:avLst/>
          </a:prstGeom>
          <a:gradFill flip="none" rotWithShape="1">
            <a:gsLst>
              <a:gs pos="0">
                <a:srgbClr val="FF0000">
                  <a:alpha val="65000"/>
                </a:srgbClr>
              </a:gs>
              <a:gs pos="100000">
                <a:schemeClr val="accent5">
                  <a:shade val="93000"/>
                  <a:satMod val="130000"/>
                </a:schemeClr>
              </a:gs>
              <a:gs pos="84000">
                <a:srgbClr val="FFC000">
                  <a:alpha val="61000"/>
                </a:srgb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
        <p:nvSpPr>
          <p:cNvPr id="2" name="Title 1">
            <a:extLst>
              <a:ext uri="{FF2B5EF4-FFF2-40B4-BE49-F238E27FC236}">
                <a16:creationId xmlns:a16="http://schemas.microsoft.com/office/drawing/2014/main" id="{DA005A52-7BD6-45B3-B217-4796B1651E7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45C7BAE1-D928-41FC-A8E9-DFD0AF24F04F}"/>
              </a:ext>
            </a:extLst>
          </p:cNvPr>
          <p:cNvSpPr/>
          <p:nvPr/>
        </p:nvSpPr>
        <p:spPr>
          <a:xfrm>
            <a:off x="1524000" y="-40199"/>
            <a:ext cx="9144000" cy="2062103"/>
          </a:xfrm>
          <a:prstGeom prst="rect">
            <a:avLst/>
          </a:prstGeom>
        </p:spPr>
        <p:txBody>
          <a:bodyPr wrap="square">
            <a:spAutoFit/>
          </a:bodyPr>
          <a:lstStyle/>
          <a:p>
            <a:pPr fontAlgn="base">
              <a:spcBef>
                <a:spcPct val="0"/>
              </a:spcBef>
              <a:spcAft>
                <a:spcPct val="0"/>
              </a:spcAft>
            </a:pPr>
            <a:r>
              <a:rPr lang="en-US" sz="3200" dirty="0">
                <a:solidFill>
                  <a:srgbClr val="000000"/>
                </a:solidFill>
                <a:latin typeface="Arial" panose="020B0604020202020204" pitchFamily="34" charset="0"/>
              </a:rPr>
              <a:t>The cornea a clear structure that covers the iris and pupil. </a:t>
            </a:r>
          </a:p>
          <a:p>
            <a:pPr fontAlgn="base">
              <a:spcBef>
                <a:spcPct val="0"/>
              </a:spcBef>
              <a:spcAft>
                <a:spcPct val="0"/>
              </a:spcAft>
            </a:pPr>
            <a:r>
              <a:rPr lang="en-US" sz="3200" dirty="0">
                <a:solidFill>
                  <a:srgbClr val="000000"/>
                </a:solidFill>
                <a:latin typeface="Arial" panose="020B0604020202020204" pitchFamily="34" charset="0"/>
              </a:rPr>
              <a:t>Images are upside down and reversed onto our retina. </a:t>
            </a:r>
          </a:p>
        </p:txBody>
      </p:sp>
      <p:sp>
        <p:nvSpPr>
          <p:cNvPr id="4" name="Oval 3">
            <a:extLst>
              <a:ext uri="{FF2B5EF4-FFF2-40B4-BE49-F238E27FC236}">
                <a16:creationId xmlns:a16="http://schemas.microsoft.com/office/drawing/2014/main" id="{CC519ECB-C3AC-475B-83BB-3DAD612006A6}"/>
              </a:ext>
            </a:extLst>
          </p:cNvPr>
          <p:cNvSpPr/>
          <p:nvPr/>
        </p:nvSpPr>
        <p:spPr>
          <a:xfrm>
            <a:off x="4410470" y="2898831"/>
            <a:ext cx="632476" cy="1828799"/>
          </a:xfrm>
          <a:prstGeom prst="ellipse">
            <a:avLst/>
          </a:prstGeom>
          <a:solidFill>
            <a:schemeClr val="accent1">
              <a:lumMod val="75000"/>
              <a:alpha val="62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cxnSp>
        <p:nvCxnSpPr>
          <p:cNvPr id="5" name="Straight Connector 4">
            <a:extLst>
              <a:ext uri="{FF2B5EF4-FFF2-40B4-BE49-F238E27FC236}">
                <a16:creationId xmlns:a16="http://schemas.microsoft.com/office/drawing/2014/main" id="{2FA1D93A-3C68-4B3D-AADA-13C99B187E99}"/>
              </a:ext>
            </a:extLst>
          </p:cNvPr>
          <p:cNvCxnSpPr>
            <a:cxnSpLocks/>
          </p:cNvCxnSpPr>
          <p:nvPr/>
        </p:nvCxnSpPr>
        <p:spPr>
          <a:xfrm>
            <a:off x="829294" y="3031732"/>
            <a:ext cx="3133106" cy="3875"/>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7E35AF9C-A9CD-4A7C-9579-E22C94166877}"/>
              </a:ext>
            </a:extLst>
          </p:cNvPr>
          <p:cNvCxnSpPr>
            <a:cxnSpLocks/>
          </p:cNvCxnSpPr>
          <p:nvPr/>
        </p:nvCxnSpPr>
        <p:spPr>
          <a:xfrm>
            <a:off x="685801" y="3384601"/>
            <a:ext cx="309854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797FF5C9-8E0C-4B7B-A89B-7BEF86FF264C}"/>
              </a:ext>
            </a:extLst>
          </p:cNvPr>
          <p:cNvCxnSpPr>
            <a:cxnSpLocks/>
          </p:cNvCxnSpPr>
          <p:nvPr/>
        </p:nvCxnSpPr>
        <p:spPr>
          <a:xfrm>
            <a:off x="753095" y="3675460"/>
            <a:ext cx="3052037" cy="12516"/>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E168ACDC-A1FC-4848-BFC3-F6346335D7F0}"/>
              </a:ext>
            </a:extLst>
          </p:cNvPr>
          <p:cNvCxnSpPr>
            <a:cxnSpLocks/>
          </p:cNvCxnSpPr>
          <p:nvPr/>
        </p:nvCxnSpPr>
        <p:spPr>
          <a:xfrm flipV="1">
            <a:off x="753095" y="3975377"/>
            <a:ext cx="3052037" cy="18824"/>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92336889-FD2F-46FF-BE68-A0972AF52E4B}"/>
              </a:ext>
            </a:extLst>
          </p:cNvPr>
          <p:cNvCxnSpPr>
            <a:cxnSpLocks/>
          </p:cNvCxnSpPr>
          <p:nvPr/>
        </p:nvCxnSpPr>
        <p:spPr>
          <a:xfrm>
            <a:off x="685801" y="4343400"/>
            <a:ext cx="325094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BA55B982-00D8-4FB7-8BEE-16CCBBE27A24}"/>
              </a:ext>
            </a:extLst>
          </p:cNvPr>
          <p:cNvCxnSpPr>
            <a:cxnSpLocks/>
          </p:cNvCxnSpPr>
          <p:nvPr/>
        </p:nvCxnSpPr>
        <p:spPr>
          <a:xfrm>
            <a:off x="4970509" y="3563590"/>
            <a:ext cx="2222700" cy="23051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A0AAE0A-7F5C-461D-96EA-9E3C601B462F}"/>
              </a:ext>
            </a:extLst>
          </p:cNvPr>
          <p:cNvCxnSpPr>
            <a:cxnSpLocks/>
          </p:cNvCxnSpPr>
          <p:nvPr/>
        </p:nvCxnSpPr>
        <p:spPr>
          <a:xfrm flipV="1">
            <a:off x="4991260" y="3699668"/>
            <a:ext cx="3431805" cy="298757"/>
          </a:xfrm>
          <a:prstGeom prst="line">
            <a:avLst/>
          </a:prstGeom>
          <a:ln>
            <a:solidFill>
              <a:schemeClr val="accent1">
                <a:lumMod val="2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B195B554-7016-4372-81A8-D1248D7782E2}"/>
              </a:ext>
            </a:extLst>
          </p:cNvPr>
          <p:cNvCxnSpPr>
            <a:cxnSpLocks/>
            <a:stCxn id="4" idx="6"/>
          </p:cNvCxnSpPr>
          <p:nvPr/>
        </p:nvCxnSpPr>
        <p:spPr>
          <a:xfrm flipV="1">
            <a:off x="5042946" y="3803626"/>
            <a:ext cx="1857914" cy="960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E9154E4D-9E59-400F-89E1-60986DCDC339}"/>
              </a:ext>
            </a:extLst>
          </p:cNvPr>
          <p:cNvCxnSpPr>
            <a:cxnSpLocks/>
            <a:endCxn id="65" idx="6"/>
          </p:cNvCxnSpPr>
          <p:nvPr/>
        </p:nvCxnSpPr>
        <p:spPr>
          <a:xfrm>
            <a:off x="5036638" y="3480381"/>
            <a:ext cx="3334647" cy="39720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C5FEBC11-3684-493D-B11C-304511903835}"/>
              </a:ext>
            </a:extLst>
          </p:cNvPr>
          <p:cNvCxnSpPr>
            <a:cxnSpLocks/>
          </p:cNvCxnSpPr>
          <p:nvPr/>
        </p:nvCxnSpPr>
        <p:spPr>
          <a:xfrm>
            <a:off x="4987288" y="3715428"/>
            <a:ext cx="3383280" cy="6539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6" name="Rectangle 15">
            <a:extLst>
              <a:ext uri="{FF2B5EF4-FFF2-40B4-BE49-F238E27FC236}">
                <a16:creationId xmlns:a16="http://schemas.microsoft.com/office/drawing/2014/main" id="{929E7D6F-2398-46E9-9C70-32586E00FB5A}"/>
              </a:ext>
            </a:extLst>
          </p:cNvPr>
          <p:cNvSpPr/>
          <p:nvPr/>
        </p:nvSpPr>
        <p:spPr>
          <a:xfrm>
            <a:off x="3992101" y="5719435"/>
            <a:ext cx="1380506" cy="707886"/>
          </a:xfrm>
          <a:prstGeom prst="rect">
            <a:avLst/>
          </a:prstGeom>
          <a:noFill/>
        </p:spPr>
        <p:txBody>
          <a:bodyPr wrap="none" lIns="91440" tIns="45720" rIns="91440" bIns="45720">
            <a:spAutoFit/>
          </a:bodyPr>
          <a:lstStyle/>
          <a:p>
            <a:pPr algn="ctr" fontAlgn="base">
              <a:spcBef>
                <a:spcPct val="0"/>
              </a:spcBef>
              <a:spcAft>
                <a:spcPct val="0"/>
              </a:spcAft>
            </a:pPr>
            <a:r>
              <a:rPr lang="en-US" sz="4000" b="1" dirty="0">
                <a:ln w="22225">
                  <a:solidFill>
                    <a:srgbClr val="333399"/>
                  </a:solidFill>
                  <a:prstDash val="solid"/>
                </a:ln>
                <a:solidFill>
                  <a:srgbClr val="333399">
                    <a:lumMod val="40000"/>
                    <a:lumOff val="60000"/>
                  </a:srgbClr>
                </a:solidFill>
                <a:latin typeface="Arial" panose="020B0604020202020204" pitchFamily="34" charset="0"/>
              </a:rPr>
              <a:t>Lens</a:t>
            </a:r>
          </a:p>
        </p:txBody>
      </p:sp>
      <p:sp>
        <p:nvSpPr>
          <p:cNvPr id="17" name="Rectangle 16">
            <a:extLst>
              <a:ext uri="{FF2B5EF4-FFF2-40B4-BE49-F238E27FC236}">
                <a16:creationId xmlns:a16="http://schemas.microsoft.com/office/drawing/2014/main" id="{87DD3D60-4111-4E61-91F8-EB95FD0031D2}"/>
              </a:ext>
            </a:extLst>
          </p:cNvPr>
          <p:cNvSpPr/>
          <p:nvPr/>
        </p:nvSpPr>
        <p:spPr>
          <a:xfrm>
            <a:off x="7732811" y="5459895"/>
            <a:ext cx="1380506" cy="830997"/>
          </a:xfrm>
          <a:prstGeom prst="rect">
            <a:avLst/>
          </a:prstGeom>
          <a:noFill/>
        </p:spPr>
        <p:txBody>
          <a:bodyPr wrap="square" lIns="91440" tIns="45720" rIns="91440" bIns="45720">
            <a:spAutoFit/>
          </a:bodyPr>
          <a:lstStyle/>
          <a:p>
            <a:pPr algn="ctr" fontAlgn="base">
              <a:spcBef>
                <a:spcPct val="0"/>
              </a:spcBef>
              <a:spcAft>
                <a:spcPct val="0"/>
              </a:spcAft>
            </a:pPr>
            <a:r>
              <a:rPr lang="en-US" sz="2400" b="1" dirty="0">
                <a:ln w="22225">
                  <a:solidFill>
                    <a:srgbClr val="333399"/>
                  </a:solidFill>
                  <a:prstDash val="solid"/>
                </a:ln>
                <a:solidFill>
                  <a:srgbClr val="333399">
                    <a:lumMod val="40000"/>
                    <a:lumOff val="60000"/>
                  </a:srgbClr>
                </a:solidFill>
                <a:latin typeface="Arial" panose="020B0604020202020204" pitchFamily="34" charset="0"/>
              </a:rPr>
              <a:t>Focal Point</a:t>
            </a:r>
          </a:p>
        </p:txBody>
      </p:sp>
      <p:pic>
        <p:nvPicPr>
          <p:cNvPr id="18" name="Picture 17">
            <a:extLst>
              <a:ext uri="{FF2B5EF4-FFF2-40B4-BE49-F238E27FC236}">
                <a16:creationId xmlns:a16="http://schemas.microsoft.com/office/drawing/2014/main" id="{D9222AE2-C96E-4E59-8CA9-DDC45DE7075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05260" y="4591557"/>
            <a:ext cx="914400" cy="163502"/>
          </a:xfrm>
          <a:prstGeom prst="rect">
            <a:avLst/>
          </a:prstGeom>
        </p:spPr>
      </p:pic>
      <p:cxnSp>
        <p:nvCxnSpPr>
          <p:cNvPr id="40" name="Straight Connector 39">
            <a:extLst>
              <a:ext uri="{FF2B5EF4-FFF2-40B4-BE49-F238E27FC236}">
                <a16:creationId xmlns:a16="http://schemas.microsoft.com/office/drawing/2014/main" id="{2942FD05-1C2D-402D-8C8F-0F3BDD913DF4}"/>
              </a:ext>
            </a:extLst>
          </p:cNvPr>
          <p:cNvCxnSpPr>
            <a:cxnSpLocks/>
          </p:cNvCxnSpPr>
          <p:nvPr/>
        </p:nvCxnSpPr>
        <p:spPr>
          <a:xfrm>
            <a:off x="3881670" y="3030676"/>
            <a:ext cx="608170" cy="148773"/>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542CB9ED-05F0-425B-B72C-723CA60CF551}"/>
              </a:ext>
            </a:extLst>
          </p:cNvPr>
          <p:cNvCxnSpPr>
            <a:cxnSpLocks/>
          </p:cNvCxnSpPr>
          <p:nvPr/>
        </p:nvCxnSpPr>
        <p:spPr>
          <a:xfrm flipV="1">
            <a:off x="3879360" y="4218081"/>
            <a:ext cx="627183" cy="122326"/>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id="{4C98877F-9DF4-436C-8F85-508068594414}"/>
              </a:ext>
            </a:extLst>
          </p:cNvPr>
          <p:cNvCxnSpPr>
            <a:cxnSpLocks/>
          </p:cNvCxnSpPr>
          <p:nvPr/>
        </p:nvCxnSpPr>
        <p:spPr>
          <a:xfrm>
            <a:off x="3723320" y="3371390"/>
            <a:ext cx="687151" cy="82990"/>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Straight Connector 46">
            <a:extLst>
              <a:ext uri="{FF2B5EF4-FFF2-40B4-BE49-F238E27FC236}">
                <a16:creationId xmlns:a16="http://schemas.microsoft.com/office/drawing/2014/main" id="{715CCEEB-E932-44BB-A64A-8680159B8D9E}"/>
              </a:ext>
            </a:extLst>
          </p:cNvPr>
          <p:cNvCxnSpPr>
            <a:cxnSpLocks/>
          </p:cNvCxnSpPr>
          <p:nvPr/>
        </p:nvCxnSpPr>
        <p:spPr>
          <a:xfrm>
            <a:off x="3747081" y="3678725"/>
            <a:ext cx="657004" cy="9312"/>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D8F70F07-0340-45C8-A178-AF69DE117AA9}"/>
              </a:ext>
            </a:extLst>
          </p:cNvPr>
          <p:cNvCxnSpPr>
            <a:cxnSpLocks/>
          </p:cNvCxnSpPr>
          <p:nvPr/>
        </p:nvCxnSpPr>
        <p:spPr>
          <a:xfrm>
            <a:off x="3723320" y="3980110"/>
            <a:ext cx="707937" cy="5178"/>
          </a:xfrm>
          <a:prstGeom prst="line">
            <a:avLst/>
          </a:prstGeom>
        </p:spPr>
        <p:style>
          <a:lnRef idx="3">
            <a:schemeClr val="accent2"/>
          </a:lnRef>
          <a:fillRef idx="0">
            <a:schemeClr val="accent2"/>
          </a:fillRef>
          <a:effectRef idx="2">
            <a:schemeClr val="accent2"/>
          </a:effectRef>
          <a:fontRef idx="minor">
            <a:schemeClr val="tx1"/>
          </a:fontRef>
        </p:style>
      </p:cxnSp>
      <p:sp>
        <p:nvSpPr>
          <p:cNvPr id="69" name="Oval 68">
            <a:extLst>
              <a:ext uri="{FF2B5EF4-FFF2-40B4-BE49-F238E27FC236}">
                <a16:creationId xmlns:a16="http://schemas.microsoft.com/office/drawing/2014/main" id="{EA2B32F8-5E2D-4996-9F7C-F067147A4B0C}"/>
              </a:ext>
            </a:extLst>
          </p:cNvPr>
          <p:cNvSpPr/>
          <p:nvPr/>
        </p:nvSpPr>
        <p:spPr>
          <a:xfrm>
            <a:off x="3690974" y="2906843"/>
            <a:ext cx="800077" cy="1822830"/>
          </a:xfrm>
          <a:custGeom>
            <a:avLst/>
            <a:gdLst>
              <a:gd name="connsiteX0" fmla="*/ 0 w 1230922"/>
              <a:gd name="connsiteY0" fmla="*/ 910526 h 1821052"/>
              <a:gd name="connsiteX1" fmla="*/ 615461 w 1230922"/>
              <a:gd name="connsiteY1" fmla="*/ 0 h 1821052"/>
              <a:gd name="connsiteX2" fmla="*/ 1230922 w 1230922"/>
              <a:gd name="connsiteY2" fmla="*/ 910526 h 1821052"/>
              <a:gd name="connsiteX3" fmla="*/ 615461 w 1230922"/>
              <a:gd name="connsiteY3" fmla="*/ 1821052 h 1821052"/>
              <a:gd name="connsiteX4" fmla="*/ 0 w 1230922"/>
              <a:gd name="connsiteY4" fmla="*/ 910526 h 1821052"/>
              <a:gd name="connsiteX0" fmla="*/ 0 w 643977"/>
              <a:gd name="connsiteY0" fmla="*/ 911515 h 1822758"/>
              <a:gd name="connsiteX1" fmla="*/ 615461 w 643977"/>
              <a:gd name="connsiteY1" fmla="*/ 989 h 1822758"/>
              <a:gd name="connsiteX2" fmla="*/ 548997 w 643977"/>
              <a:gd name="connsiteY2" fmla="*/ 787529 h 1822758"/>
              <a:gd name="connsiteX3" fmla="*/ 615461 w 643977"/>
              <a:gd name="connsiteY3" fmla="*/ 1822041 h 1822758"/>
              <a:gd name="connsiteX4" fmla="*/ 0 w 643977"/>
              <a:gd name="connsiteY4" fmla="*/ 911515 h 1822758"/>
              <a:gd name="connsiteX0" fmla="*/ 0 w 967452"/>
              <a:gd name="connsiteY0" fmla="*/ 910746 h 1821459"/>
              <a:gd name="connsiteX1" fmla="*/ 615461 w 967452"/>
              <a:gd name="connsiteY1" fmla="*/ 220 h 1821459"/>
              <a:gd name="connsiteX2" fmla="*/ 967452 w 967452"/>
              <a:gd name="connsiteY2" fmla="*/ 848753 h 1821459"/>
              <a:gd name="connsiteX3" fmla="*/ 615461 w 967452"/>
              <a:gd name="connsiteY3" fmla="*/ 1821272 h 1821459"/>
              <a:gd name="connsiteX4" fmla="*/ 0 w 967452"/>
              <a:gd name="connsiteY4" fmla="*/ 910746 h 1821459"/>
              <a:gd name="connsiteX0" fmla="*/ 0 w 1054120"/>
              <a:gd name="connsiteY0" fmla="*/ 912117 h 1822830"/>
              <a:gd name="connsiteX1" fmla="*/ 615461 w 1054120"/>
              <a:gd name="connsiteY1" fmla="*/ 1591 h 1822830"/>
              <a:gd name="connsiteX2" fmla="*/ 967452 w 1054120"/>
              <a:gd name="connsiteY2" fmla="*/ 850124 h 1822830"/>
              <a:gd name="connsiteX3" fmla="*/ 615461 w 1054120"/>
              <a:gd name="connsiteY3" fmla="*/ 1822643 h 1822830"/>
              <a:gd name="connsiteX4" fmla="*/ 0 w 1054120"/>
              <a:gd name="connsiteY4" fmla="*/ 912117 h 1822830"/>
              <a:gd name="connsiteX0" fmla="*/ 0 w 1054120"/>
              <a:gd name="connsiteY0" fmla="*/ 912117 h 1822830"/>
              <a:gd name="connsiteX1" fmla="*/ 615461 w 1054120"/>
              <a:gd name="connsiteY1" fmla="*/ 1591 h 1822830"/>
              <a:gd name="connsiteX2" fmla="*/ 967452 w 1054120"/>
              <a:gd name="connsiteY2" fmla="*/ 850124 h 1822830"/>
              <a:gd name="connsiteX3" fmla="*/ 615461 w 1054120"/>
              <a:gd name="connsiteY3" fmla="*/ 1822643 h 1822830"/>
              <a:gd name="connsiteX4" fmla="*/ 0 w 1054120"/>
              <a:gd name="connsiteY4" fmla="*/ 912117 h 182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20" h="1822830">
                <a:moveTo>
                  <a:pt x="0" y="912117"/>
                </a:moveTo>
                <a:cubicBezTo>
                  <a:pt x="0" y="409247"/>
                  <a:pt x="454219" y="11923"/>
                  <a:pt x="615461" y="1591"/>
                </a:cubicBezTo>
                <a:cubicBezTo>
                  <a:pt x="776703" y="-8741"/>
                  <a:pt x="1246422" y="6292"/>
                  <a:pt x="967452" y="850124"/>
                </a:cubicBezTo>
                <a:cubicBezTo>
                  <a:pt x="1153431" y="1755950"/>
                  <a:pt x="776703" y="1812311"/>
                  <a:pt x="615461" y="1822643"/>
                </a:cubicBezTo>
                <a:cubicBezTo>
                  <a:pt x="454219" y="1832975"/>
                  <a:pt x="0" y="1414987"/>
                  <a:pt x="0" y="912117"/>
                </a:cubicBezTo>
                <a:close/>
              </a:path>
            </a:pathLst>
          </a:custGeom>
          <a:gradFill>
            <a:gsLst>
              <a:gs pos="0">
                <a:schemeClr val="accent5">
                  <a:shade val="51000"/>
                  <a:satMod val="130000"/>
                  <a:alpha val="75000"/>
                </a:schemeClr>
              </a:gs>
              <a:gs pos="64000">
                <a:schemeClr val="accent5">
                  <a:shade val="93000"/>
                  <a:satMod val="130000"/>
                  <a:alpha val="16000"/>
                  <a:lumMod val="75000"/>
                  <a:lumOff val="25000"/>
                </a:schemeClr>
              </a:gs>
              <a:gs pos="100000">
                <a:schemeClr val="accent5">
                  <a:shade val="94000"/>
                  <a:satMod val="135000"/>
                  <a:alpha val="43000"/>
                </a:schemeClr>
              </a:gs>
            </a:gsLst>
          </a:gradFill>
          <a:ln>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ct val="0"/>
              </a:spcAft>
            </a:pPr>
            <a:endParaRPr lang="en-US" sz="3200" dirty="0">
              <a:solidFill>
                <a:srgbClr val="FFFFFF"/>
              </a:solidFill>
              <a:latin typeface="Arial"/>
            </a:endParaRPr>
          </a:p>
        </p:txBody>
      </p:sp>
      <p:cxnSp>
        <p:nvCxnSpPr>
          <p:cNvPr id="77" name="Straight Connector 76">
            <a:extLst>
              <a:ext uri="{FF2B5EF4-FFF2-40B4-BE49-F238E27FC236}">
                <a16:creationId xmlns:a16="http://schemas.microsoft.com/office/drawing/2014/main" id="{EAAB7DEB-025E-4996-A1F7-B79CABE6FC0B}"/>
              </a:ext>
            </a:extLst>
          </p:cNvPr>
          <p:cNvCxnSpPr>
            <a:cxnSpLocks/>
          </p:cNvCxnSpPr>
          <p:nvPr/>
        </p:nvCxnSpPr>
        <p:spPr>
          <a:xfrm flipV="1">
            <a:off x="4386339" y="3964574"/>
            <a:ext cx="662694" cy="265337"/>
          </a:xfrm>
          <a:prstGeom prst="line">
            <a:avLst/>
          </a:prstGeom>
        </p:spPr>
        <p:style>
          <a:lnRef idx="3">
            <a:schemeClr val="accent2"/>
          </a:lnRef>
          <a:fillRef idx="0">
            <a:schemeClr val="accent2"/>
          </a:fillRef>
          <a:effectRef idx="2">
            <a:schemeClr val="accent2"/>
          </a:effectRef>
          <a:fontRef idx="minor">
            <a:schemeClr val="tx1"/>
          </a:fontRef>
        </p:style>
      </p:cxnSp>
      <p:cxnSp>
        <p:nvCxnSpPr>
          <p:cNvPr id="86" name="Straight Connector 85">
            <a:extLst>
              <a:ext uri="{FF2B5EF4-FFF2-40B4-BE49-F238E27FC236}">
                <a16:creationId xmlns:a16="http://schemas.microsoft.com/office/drawing/2014/main" id="{A71D3FBC-C7CE-4089-9A65-B7C2B5A82205}"/>
              </a:ext>
            </a:extLst>
          </p:cNvPr>
          <p:cNvCxnSpPr>
            <a:cxnSpLocks/>
          </p:cNvCxnSpPr>
          <p:nvPr/>
        </p:nvCxnSpPr>
        <p:spPr>
          <a:xfrm flipV="1">
            <a:off x="4404383" y="3855662"/>
            <a:ext cx="662694" cy="106868"/>
          </a:xfrm>
          <a:prstGeom prst="line">
            <a:avLst/>
          </a:prstGeom>
        </p:spPr>
        <p:style>
          <a:lnRef idx="3">
            <a:schemeClr val="accent2"/>
          </a:lnRef>
          <a:fillRef idx="0">
            <a:schemeClr val="accent2"/>
          </a:fillRef>
          <a:effectRef idx="2">
            <a:schemeClr val="accent2"/>
          </a:effectRef>
          <a:fontRef idx="minor">
            <a:schemeClr val="tx1"/>
          </a:fontRef>
        </p:style>
      </p:cxnSp>
      <p:cxnSp>
        <p:nvCxnSpPr>
          <p:cNvPr id="90" name="Straight Connector 89">
            <a:extLst>
              <a:ext uri="{FF2B5EF4-FFF2-40B4-BE49-F238E27FC236}">
                <a16:creationId xmlns:a16="http://schemas.microsoft.com/office/drawing/2014/main" id="{ACA96309-89EA-4824-BF38-F87DC75B3049}"/>
              </a:ext>
            </a:extLst>
          </p:cNvPr>
          <p:cNvCxnSpPr>
            <a:cxnSpLocks/>
          </p:cNvCxnSpPr>
          <p:nvPr/>
        </p:nvCxnSpPr>
        <p:spPr>
          <a:xfrm>
            <a:off x="4399384" y="3678934"/>
            <a:ext cx="647965" cy="18711"/>
          </a:xfrm>
          <a:prstGeom prst="line">
            <a:avLst/>
          </a:prstGeom>
        </p:spPr>
        <p:style>
          <a:lnRef idx="3">
            <a:schemeClr val="accent2"/>
          </a:lnRef>
          <a:fillRef idx="0">
            <a:schemeClr val="accent2"/>
          </a:fillRef>
          <a:effectRef idx="2">
            <a:schemeClr val="accent2"/>
          </a:effectRef>
          <a:fontRef idx="minor">
            <a:schemeClr val="tx1"/>
          </a:fontRef>
        </p:style>
      </p:cxnSp>
      <p:cxnSp>
        <p:nvCxnSpPr>
          <p:cNvPr id="93" name="Straight Connector 92">
            <a:extLst>
              <a:ext uri="{FF2B5EF4-FFF2-40B4-BE49-F238E27FC236}">
                <a16:creationId xmlns:a16="http://schemas.microsoft.com/office/drawing/2014/main" id="{BD055F3C-0CAC-4ECD-8ED7-67FDF045271F}"/>
              </a:ext>
            </a:extLst>
          </p:cNvPr>
          <p:cNvCxnSpPr>
            <a:cxnSpLocks/>
          </p:cNvCxnSpPr>
          <p:nvPr/>
        </p:nvCxnSpPr>
        <p:spPr>
          <a:xfrm>
            <a:off x="4443016" y="3434686"/>
            <a:ext cx="541934" cy="157159"/>
          </a:xfrm>
          <a:prstGeom prst="line">
            <a:avLst/>
          </a:prstGeom>
        </p:spPr>
        <p:style>
          <a:lnRef idx="3">
            <a:schemeClr val="accent2"/>
          </a:lnRef>
          <a:fillRef idx="0">
            <a:schemeClr val="accent2"/>
          </a:fillRef>
          <a:effectRef idx="2">
            <a:schemeClr val="accent2"/>
          </a:effectRef>
          <a:fontRef idx="minor">
            <a:schemeClr val="tx1"/>
          </a:fontRef>
        </p:style>
      </p:cxnSp>
      <p:cxnSp>
        <p:nvCxnSpPr>
          <p:cNvPr id="96" name="Straight Connector 95">
            <a:extLst>
              <a:ext uri="{FF2B5EF4-FFF2-40B4-BE49-F238E27FC236}">
                <a16:creationId xmlns:a16="http://schemas.microsoft.com/office/drawing/2014/main" id="{BD7A80F5-A739-46EC-B6E3-BDDF55161733}"/>
              </a:ext>
            </a:extLst>
          </p:cNvPr>
          <p:cNvCxnSpPr>
            <a:cxnSpLocks/>
          </p:cNvCxnSpPr>
          <p:nvPr/>
        </p:nvCxnSpPr>
        <p:spPr>
          <a:xfrm>
            <a:off x="4455741" y="3197926"/>
            <a:ext cx="611336" cy="315339"/>
          </a:xfrm>
          <a:prstGeom prst="line">
            <a:avLst/>
          </a:prstGeom>
        </p:spPr>
        <p:style>
          <a:lnRef idx="3">
            <a:schemeClr val="accent2"/>
          </a:lnRef>
          <a:fillRef idx="0">
            <a:schemeClr val="accent2"/>
          </a:fillRef>
          <a:effectRef idx="2">
            <a:schemeClr val="accent2"/>
          </a:effectRef>
          <a:fontRef idx="minor">
            <a:schemeClr val="tx1"/>
          </a:fontRef>
        </p:style>
      </p:cxnSp>
      <p:sp>
        <p:nvSpPr>
          <p:cNvPr id="106" name="Rectangle 105">
            <a:extLst>
              <a:ext uri="{FF2B5EF4-FFF2-40B4-BE49-F238E27FC236}">
                <a16:creationId xmlns:a16="http://schemas.microsoft.com/office/drawing/2014/main" id="{14E1712E-012C-4375-80B9-4726E45F3685}"/>
              </a:ext>
            </a:extLst>
          </p:cNvPr>
          <p:cNvSpPr/>
          <p:nvPr/>
        </p:nvSpPr>
        <p:spPr>
          <a:xfrm>
            <a:off x="2425172" y="4742884"/>
            <a:ext cx="1951175" cy="707886"/>
          </a:xfrm>
          <a:prstGeom prst="rect">
            <a:avLst/>
          </a:prstGeom>
          <a:noFill/>
        </p:spPr>
        <p:txBody>
          <a:bodyPr wrap="none" lIns="91440" tIns="45720" rIns="91440" bIns="45720">
            <a:spAutoFit/>
          </a:bodyPr>
          <a:lstStyle/>
          <a:p>
            <a:pPr algn="ctr" fontAlgn="base">
              <a:spcBef>
                <a:spcPct val="0"/>
              </a:spcBef>
              <a:spcAft>
                <a:spcPct val="0"/>
              </a:spcAft>
            </a:pPr>
            <a:r>
              <a:rPr lang="en-US" sz="4000" b="1" dirty="0">
                <a:ln w="22225">
                  <a:solidFill>
                    <a:srgbClr val="333399"/>
                  </a:solidFill>
                  <a:prstDash val="solid"/>
                </a:ln>
                <a:solidFill>
                  <a:srgbClr val="333399">
                    <a:lumMod val="40000"/>
                    <a:lumOff val="60000"/>
                  </a:srgbClr>
                </a:solidFill>
                <a:latin typeface="Arial" panose="020B0604020202020204" pitchFamily="34" charset="0"/>
              </a:rPr>
              <a:t>Cornea</a:t>
            </a:r>
          </a:p>
        </p:txBody>
      </p:sp>
      <p:sp>
        <p:nvSpPr>
          <p:cNvPr id="108" name="Arrow: Down 107">
            <a:extLst>
              <a:ext uri="{FF2B5EF4-FFF2-40B4-BE49-F238E27FC236}">
                <a16:creationId xmlns:a16="http://schemas.microsoft.com/office/drawing/2014/main" id="{59BFA8DB-B151-4A6B-B6A9-76ACAC3E8FD3}"/>
              </a:ext>
            </a:extLst>
          </p:cNvPr>
          <p:cNvSpPr/>
          <p:nvPr/>
        </p:nvSpPr>
        <p:spPr>
          <a:xfrm rot="10800000">
            <a:off x="1729096" y="3030675"/>
            <a:ext cx="508136" cy="13532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
        <p:nvSpPr>
          <p:cNvPr id="109" name="Arrow: Down 108">
            <a:extLst>
              <a:ext uri="{FF2B5EF4-FFF2-40B4-BE49-F238E27FC236}">
                <a16:creationId xmlns:a16="http://schemas.microsoft.com/office/drawing/2014/main" id="{2BB78DB6-E525-4A1B-81B6-5365BDE97103}"/>
              </a:ext>
            </a:extLst>
          </p:cNvPr>
          <p:cNvSpPr/>
          <p:nvPr/>
        </p:nvSpPr>
        <p:spPr>
          <a:xfrm>
            <a:off x="8136652" y="3591844"/>
            <a:ext cx="313201" cy="5418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Tree>
    <p:extLst>
      <p:ext uri="{BB962C8B-B14F-4D97-AF65-F5344CB8AC3E}">
        <p14:creationId xmlns:p14="http://schemas.microsoft.com/office/powerpoint/2010/main" val="84543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FE24-7397-401A-A62C-E65FA455AF2E}"/>
              </a:ext>
            </a:extLst>
          </p:cNvPr>
          <p:cNvSpPr>
            <a:spLocks noGrp="1"/>
          </p:cNvSpPr>
          <p:nvPr>
            <p:ph type="title"/>
          </p:nvPr>
        </p:nvSpPr>
        <p:spPr/>
        <p:txBody>
          <a:bodyPr/>
          <a:lstStyle/>
          <a:p>
            <a:endParaRPr lang="en-US"/>
          </a:p>
        </p:txBody>
      </p:sp>
      <p:pic>
        <p:nvPicPr>
          <p:cNvPr id="5" name="Picture 4" descr="A picture containing indoor, table, sky&#10;&#10;Description generated with high confidence">
            <a:extLst>
              <a:ext uri="{FF2B5EF4-FFF2-40B4-BE49-F238E27FC236}">
                <a16:creationId xmlns:a16="http://schemas.microsoft.com/office/drawing/2014/main" id="{CE5E0ED9-8FA4-4441-A168-5010D7FD7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940" y="848512"/>
            <a:ext cx="9088118" cy="5734850"/>
          </a:xfrm>
          <a:prstGeom prst="rect">
            <a:avLst/>
          </a:prstGeom>
        </p:spPr>
      </p:pic>
      <p:sp>
        <p:nvSpPr>
          <p:cNvPr id="4" name="Rectangle 3">
            <a:extLst>
              <a:ext uri="{FF2B5EF4-FFF2-40B4-BE49-F238E27FC236}">
                <a16:creationId xmlns:a16="http://schemas.microsoft.com/office/drawing/2014/main" id="{6E785199-9798-45B3-83C6-7B0F137C9638}"/>
              </a:ext>
            </a:extLst>
          </p:cNvPr>
          <p:cNvSpPr/>
          <p:nvPr/>
        </p:nvSpPr>
        <p:spPr>
          <a:xfrm>
            <a:off x="810985" y="144858"/>
            <a:ext cx="10570029" cy="1077218"/>
          </a:xfrm>
          <a:prstGeom prst="rect">
            <a:avLst/>
          </a:prstGeom>
        </p:spPr>
        <p:txBody>
          <a:bodyPr wrap="square">
            <a:spAutoFit/>
          </a:bodyPr>
          <a:lstStyle/>
          <a:p>
            <a:pPr fontAlgn="base">
              <a:spcBef>
                <a:spcPct val="0"/>
              </a:spcBef>
              <a:spcAft>
                <a:spcPct val="0"/>
              </a:spcAft>
            </a:pPr>
            <a:r>
              <a:rPr lang="en-US" sz="3200" dirty="0">
                <a:solidFill>
                  <a:srgbClr val="000000"/>
                </a:solidFill>
                <a:latin typeface="Arial" panose="020B0604020202020204" pitchFamily="34" charset="0"/>
              </a:rPr>
              <a:t>The cornea a clear structure that covers the iris and pupil. </a:t>
            </a:r>
          </a:p>
          <a:p>
            <a:pPr fontAlgn="base">
              <a:spcBef>
                <a:spcPct val="0"/>
              </a:spcBef>
              <a:spcAft>
                <a:spcPct val="0"/>
              </a:spcAft>
            </a:pPr>
            <a:r>
              <a:rPr lang="en-US" sz="3200" dirty="0">
                <a:solidFill>
                  <a:srgbClr val="000000"/>
                </a:solidFill>
                <a:latin typeface="Arial" panose="020B0604020202020204" pitchFamily="34" charset="0"/>
              </a:rPr>
              <a:t>Images are upside down and reversed onto our retina. </a:t>
            </a:r>
          </a:p>
        </p:txBody>
      </p:sp>
    </p:spTree>
    <p:extLst>
      <p:ext uri="{BB962C8B-B14F-4D97-AF65-F5344CB8AC3E}">
        <p14:creationId xmlns:p14="http://schemas.microsoft.com/office/powerpoint/2010/main" val="58772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ABF315-8481-4EC6-BBF2-48ACF1642439}"/>
              </a:ext>
            </a:extLst>
          </p:cNvPr>
          <p:cNvSpPr>
            <a:spLocks noGrp="1" noChangeArrowheads="1"/>
          </p:cNvSpPr>
          <p:nvPr>
            <p:ph type="title"/>
          </p:nvPr>
        </p:nvSpPr>
        <p:spPr>
          <a:xfrm>
            <a:off x="1981200" y="274638"/>
            <a:ext cx="2590800" cy="1143000"/>
          </a:xfrm>
        </p:spPr>
        <p:txBody>
          <a:bodyPr/>
          <a:lstStyle/>
          <a:p>
            <a:pPr algn="l" eaLnBrk="1" hangingPunct="1"/>
            <a:r>
              <a:rPr lang="en-US" altLang="en-US" dirty="0"/>
              <a:t>The Eye</a:t>
            </a:r>
          </a:p>
        </p:txBody>
      </p:sp>
      <p:pic>
        <p:nvPicPr>
          <p:cNvPr id="5" name="Picture 4">
            <a:extLst>
              <a:ext uri="{FF2B5EF4-FFF2-40B4-BE49-F238E27FC236}">
                <a16:creationId xmlns:a16="http://schemas.microsoft.com/office/drawing/2014/main" id="{D288DAA6-2850-4A29-858C-0465ED85F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846139"/>
            <a:ext cx="7391400" cy="5146261"/>
          </a:xfrm>
          <a:prstGeom prst="rect">
            <a:avLst/>
          </a:prstGeom>
        </p:spPr>
      </p:pic>
    </p:spTree>
    <p:extLst>
      <p:ext uri="{BB962C8B-B14F-4D97-AF65-F5344CB8AC3E}">
        <p14:creationId xmlns:p14="http://schemas.microsoft.com/office/powerpoint/2010/main" val="4132012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9690-A4F4-4F2E-BE44-BCBA4E4577B0}"/>
              </a:ext>
            </a:extLst>
          </p:cNvPr>
          <p:cNvSpPr>
            <a:spLocks noGrp="1"/>
          </p:cNvSpPr>
          <p:nvPr>
            <p:ph type="title"/>
          </p:nvPr>
        </p:nvSpPr>
        <p:spPr>
          <a:xfrm>
            <a:off x="1507210" y="152400"/>
            <a:ext cx="9144000" cy="1143000"/>
          </a:xfrm>
        </p:spPr>
        <p:txBody>
          <a:bodyPr/>
          <a:lstStyle/>
          <a:p>
            <a:r>
              <a:rPr lang="en-US" dirty="0"/>
              <a:t>Can You Identify These Structures?</a:t>
            </a:r>
          </a:p>
        </p:txBody>
      </p:sp>
      <p:pic>
        <p:nvPicPr>
          <p:cNvPr id="4" name="Picture 3" descr="A close up of a map&#10;&#10;Description generated with high confidence">
            <a:extLst>
              <a:ext uri="{FF2B5EF4-FFF2-40B4-BE49-F238E27FC236}">
                <a16:creationId xmlns:a16="http://schemas.microsoft.com/office/drawing/2014/main" id="{0ABD739E-055D-4422-A3F4-33B1CB301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1600201"/>
            <a:ext cx="8324850" cy="4676775"/>
          </a:xfrm>
          <a:prstGeom prst="rect">
            <a:avLst/>
          </a:prstGeom>
        </p:spPr>
      </p:pic>
      <p:sp>
        <p:nvSpPr>
          <p:cNvPr id="5" name="Oval 4">
            <a:extLst>
              <a:ext uri="{FF2B5EF4-FFF2-40B4-BE49-F238E27FC236}">
                <a16:creationId xmlns:a16="http://schemas.microsoft.com/office/drawing/2014/main" id="{AD79C6BD-80C3-4CC9-B9E7-227F57D7FC26}"/>
              </a:ext>
            </a:extLst>
          </p:cNvPr>
          <p:cNvSpPr/>
          <p:nvPr/>
        </p:nvSpPr>
        <p:spPr>
          <a:xfrm>
            <a:off x="8534400" y="5791200"/>
            <a:ext cx="1600200" cy="685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n-US" sz="3200">
              <a:solidFill>
                <a:srgbClr val="FFFFFF"/>
              </a:solidFill>
              <a:latin typeface="Arial"/>
            </a:endParaRPr>
          </a:p>
        </p:txBody>
      </p:sp>
    </p:spTree>
    <p:extLst>
      <p:ext uri="{BB962C8B-B14F-4D97-AF65-F5344CB8AC3E}">
        <p14:creationId xmlns:p14="http://schemas.microsoft.com/office/powerpoint/2010/main" val="324056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8BCFF4C-79A6-4A44-B5C7-78D54756C608}"/>
              </a:ext>
            </a:extLst>
          </p:cNvPr>
          <p:cNvSpPr>
            <a:spLocks noGrp="1"/>
          </p:cNvSpPr>
          <p:nvPr>
            <p:ph/>
          </p:nvPr>
        </p:nvSpPr>
        <p:spPr/>
        <p:txBody>
          <a:bodyPr/>
          <a:lstStyle/>
          <a:p>
            <a:endParaRPr lang="en-US"/>
          </a:p>
        </p:txBody>
      </p:sp>
      <p:pic>
        <p:nvPicPr>
          <p:cNvPr id="5124" name="Picture 4" descr="Picture">
            <a:extLst>
              <a:ext uri="{FF2B5EF4-FFF2-40B4-BE49-F238E27FC236}">
                <a16:creationId xmlns:a16="http://schemas.microsoft.com/office/drawing/2014/main" id="{FC1FEC30-D501-43AD-8513-C9EEAD7F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4" y="1057275"/>
            <a:ext cx="8410575"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67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0A67-6AF6-4E0F-87DC-F1A7995D1A53}"/>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BF8F4F77-F784-447B-91CA-C28471156806}"/>
              </a:ext>
            </a:extLst>
          </p:cNvPr>
          <p:cNvSpPr/>
          <p:nvPr/>
        </p:nvSpPr>
        <p:spPr>
          <a:xfrm>
            <a:off x="1779722" y="4370422"/>
            <a:ext cx="8229600" cy="2062103"/>
          </a:xfrm>
          <a:prstGeom prst="rect">
            <a:avLst/>
          </a:prstGeom>
        </p:spPr>
        <p:txBody>
          <a:bodyPr wrap="square">
            <a:spAutoFit/>
          </a:bodyPr>
          <a:lstStyle/>
          <a:p>
            <a:pPr eaLnBrk="0" fontAlgn="base" hangingPunct="0">
              <a:spcBef>
                <a:spcPct val="0"/>
              </a:spcBef>
              <a:spcAft>
                <a:spcPct val="0"/>
              </a:spcAft>
            </a:pP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The six extrinsic eye muscles are as follows:</a:t>
            </a:r>
          </a:p>
          <a:p>
            <a:pPr eaLnBrk="0" fontAlgn="base" hangingPunct="0">
              <a:spcBef>
                <a:spcPct val="0"/>
              </a:spcBef>
              <a:spcAft>
                <a:spcPct val="0"/>
              </a:spcAft>
              <a:buFontTx/>
              <a:buAutoNum type="arabicPeriod"/>
            </a:pPr>
            <a:r>
              <a:rPr lang="en-US" altLang="en-US" sz="3200" dirty="0">
                <a:solidFill>
                  <a:srgbClr val="666666"/>
                </a:solidFill>
                <a:latin typeface="Lilly"/>
              </a:rPr>
              <a:t>Superior</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and</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Inferior</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Rectus</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Muscles.</a:t>
            </a:r>
          </a:p>
          <a:p>
            <a:pPr eaLnBrk="0" fontAlgn="base" hangingPunct="0">
              <a:spcBef>
                <a:spcPct val="0"/>
              </a:spcBef>
              <a:spcAft>
                <a:spcPct val="0"/>
              </a:spcAft>
              <a:buFontTx/>
              <a:buAutoNum type="arabicPeriod" startAt="2"/>
            </a:pPr>
            <a:r>
              <a:rPr lang="en-US" altLang="en-US" sz="3200" dirty="0">
                <a:solidFill>
                  <a:srgbClr val="666666"/>
                </a:solidFill>
                <a:latin typeface="Lilly"/>
              </a:rPr>
              <a:t>Lateral</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and</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Medial</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Rectus</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Muscles.</a:t>
            </a:r>
          </a:p>
          <a:p>
            <a:pPr eaLnBrk="0" fontAlgn="base" hangingPunct="0">
              <a:spcBef>
                <a:spcPct val="0"/>
              </a:spcBef>
              <a:spcAft>
                <a:spcPct val="0"/>
              </a:spcAft>
              <a:buFontTx/>
              <a:buAutoNum type="arabicPeriod" startAt="3"/>
            </a:pPr>
            <a:r>
              <a:rPr lang="en-US" altLang="en-US" sz="3200" dirty="0">
                <a:solidFill>
                  <a:srgbClr val="666666"/>
                </a:solidFill>
                <a:latin typeface="Lilly"/>
              </a:rPr>
              <a:t>Superior</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and</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Inferior</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Oblique Muscle.</a:t>
            </a:r>
          </a:p>
        </p:txBody>
      </p:sp>
      <p:pic>
        <p:nvPicPr>
          <p:cNvPr id="5" name="Picture 4">
            <a:extLst>
              <a:ext uri="{FF2B5EF4-FFF2-40B4-BE49-F238E27FC236}">
                <a16:creationId xmlns:a16="http://schemas.microsoft.com/office/drawing/2014/main" id="{A5910392-A05B-4BB1-8745-CE234B7F2E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16549" y="425477"/>
            <a:ext cx="5358902" cy="3694911"/>
          </a:xfrm>
          <a:prstGeom prst="rect">
            <a:avLst/>
          </a:prstGeom>
        </p:spPr>
      </p:pic>
    </p:spTree>
    <p:extLst>
      <p:ext uri="{BB962C8B-B14F-4D97-AF65-F5344CB8AC3E}">
        <p14:creationId xmlns:p14="http://schemas.microsoft.com/office/powerpoint/2010/main" val="195752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5CE2-3A48-4AD9-82D8-D0BAE3F88757}"/>
              </a:ext>
            </a:extLst>
          </p:cNvPr>
          <p:cNvSpPr>
            <a:spLocks noGrp="1"/>
          </p:cNvSpPr>
          <p:nvPr>
            <p:ph type="title"/>
          </p:nvPr>
        </p:nvSpPr>
        <p:spPr>
          <a:xfrm>
            <a:off x="1946329" y="758179"/>
            <a:ext cx="4495800" cy="868362"/>
          </a:xfrm>
        </p:spPr>
        <p:txBody>
          <a:bodyPr/>
          <a:lstStyle/>
          <a:p>
            <a:r>
              <a:rPr lang="en-US" dirty="0"/>
              <a:t>Muscles of the Eye</a:t>
            </a:r>
          </a:p>
        </p:txBody>
      </p:sp>
      <p:graphicFrame>
        <p:nvGraphicFramePr>
          <p:cNvPr id="7" name="Table 6">
            <a:extLst>
              <a:ext uri="{FF2B5EF4-FFF2-40B4-BE49-F238E27FC236}">
                <a16:creationId xmlns:a16="http://schemas.microsoft.com/office/drawing/2014/main" id="{6FB3C15E-673C-41A1-B26C-871E206CE9E9}"/>
              </a:ext>
            </a:extLst>
          </p:cNvPr>
          <p:cNvGraphicFramePr>
            <a:graphicFrameLocks noGrp="1"/>
          </p:cNvGraphicFramePr>
          <p:nvPr>
            <p:extLst/>
          </p:nvPr>
        </p:nvGraphicFramePr>
        <p:xfrm>
          <a:off x="1981201" y="2286000"/>
          <a:ext cx="8229599" cy="4119880"/>
        </p:xfrm>
        <a:graphic>
          <a:graphicData uri="http://schemas.openxmlformats.org/drawingml/2006/table">
            <a:tbl>
              <a:tblPr firstRow="1" bandRow="1">
                <a:tableStyleId>{5C22544A-7EE6-4342-B048-85BDC9FD1C3A}</a:tableStyleId>
              </a:tblPr>
              <a:tblGrid>
                <a:gridCol w="2779184">
                  <a:extLst>
                    <a:ext uri="{9D8B030D-6E8A-4147-A177-3AD203B41FA5}">
                      <a16:colId xmlns:a16="http://schemas.microsoft.com/office/drawing/2014/main" val="775562610"/>
                    </a:ext>
                  </a:extLst>
                </a:gridCol>
                <a:gridCol w="2632948">
                  <a:extLst>
                    <a:ext uri="{9D8B030D-6E8A-4147-A177-3AD203B41FA5}">
                      <a16:colId xmlns:a16="http://schemas.microsoft.com/office/drawing/2014/main" val="3125010631"/>
                    </a:ext>
                  </a:extLst>
                </a:gridCol>
                <a:gridCol w="2817467">
                  <a:extLst>
                    <a:ext uri="{9D8B030D-6E8A-4147-A177-3AD203B41FA5}">
                      <a16:colId xmlns:a16="http://schemas.microsoft.com/office/drawing/2014/main" val="4234169776"/>
                    </a:ext>
                  </a:extLst>
                </a:gridCol>
              </a:tblGrid>
              <a:tr h="370840">
                <a:tc>
                  <a:txBody>
                    <a:bodyPr/>
                    <a:lstStyle/>
                    <a:p>
                      <a:pPr algn="ctr"/>
                      <a:r>
                        <a:rPr lang="en-US" sz="1600" b="1" dirty="0">
                          <a:solidFill>
                            <a:schemeClr val="accent6"/>
                          </a:solidFill>
                        </a:rPr>
                        <a:t>Muscle</a:t>
                      </a:r>
                    </a:p>
                  </a:txBody>
                  <a:tcPr/>
                </a:tc>
                <a:tc>
                  <a:txBody>
                    <a:bodyPr/>
                    <a:lstStyle/>
                    <a:p>
                      <a:pPr algn="ctr"/>
                      <a:r>
                        <a:rPr lang="en-US" sz="1600" b="1" dirty="0">
                          <a:solidFill>
                            <a:schemeClr val="accent6"/>
                          </a:solidFill>
                        </a:rPr>
                        <a:t>Location</a:t>
                      </a:r>
                    </a:p>
                  </a:txBody>
                  <a:tcPr/>
                </a:tc>
                <a:tc>
                  <a:txBody>
                    <a:bodyPr/>
                    <a:lstStyle/>
                    <a:p>
                      <a:pPr algn="ctr"/>
                      <a:r>
                        <a:rPr lang="en-US" sz="1600" b="1" dirty="0">
                          <a:solidFill>
                            <a:schemeClr val="accent6"/>
                          </a:solidFill>
                        </a:rPr>
                        <a:t>Function</a:t>
                      </a:r>
                    </a:p>
                  </a:txBody>
                  <a:tcPr/>
                </a:tc>
                <a:extLst>
                  <a:ext uri="{0D108BD9-81ED-4DB2-BD59-A6C34878D82A}">
                    <a16:rowId xmlns:a16="http://schemas.microsoft.com/office/drawing/2014/main" val="2322367569"/>
                  </a:ext>
                </a:extLst>
              </a:tr>
              <a:tr h="370840">
                <a:tc>
                  <a:txBody>
                    <a:bodyPr/>
                    <a:lstStyle/>
                    <a:p>
                      <a:pPr algn="ctr"/>
                      <a:r>
                        <a:rPr lang="en-US" sz="1200" b="1" dirty="0"/>
                        <a:t>Orbicularis</a:t>
                      </a:r>
                    </a:p>
                    <a:p>
                      <a:pPr algn="ctr"/>
                      <a:r>
                        <a:rPr lang="en-US" sz="1200" b="1" dirty="0"/>
                        <a:t>Oris</a:t>
                      </a:r>
                    </a:p>
                  </a:txBody>
                  <a:tcPr anchor="ctr"/>
                </a:tc>
                <a:tc>
                  <a:txBody>
                    <a:bodyPr/>
                    <a:lstStyle/>
                    <a:p>
                      <a:pPr algn="ctr"/>
                      <a:r>
                        <a:rPr lang="en-US" sz="1200" b="1" dirty="0"/>
                        <a:t>Outer Rim</a:t>
                      </a:r>
                    </a:p>
                  </a:txBody>
                  <a:tcPr anchor="ctr"/>
                </a:tc>
                <a:tc>
                  <a:txBody>
                    <a:bodyPr/>
                    <a:lstStyle/>
                    <a:p>
                      <a:pPr algn="ctr"/>
                      <a:r>
                        <a:rPr lang="en-US" sz="1200" b="1" dirty="0"/>
                        <a:t>Squinting</a:t>
                      </a:r>
                    </a:p>
                    <a:p>
                      <a:pPr algn="ctr"/>
                      <a:r>
                        <a:rPr lang="en-US" sz="1200" b="1" dirty="0"/>
                        <a:t>Blinking</a:t>
                      </a:r>
                    </a:p>
                  </a:txBody>
                  <a:tcPr anchor="ctr"/>
                </a:tc>
                <a:extLst>
                  <a:ext uri="{0D108BD9-81ED-4DB2-BD59-A6C34878D82A}">
                    <a16:rowId xmlns:a16="http://schemas.microsoft.com/office/drawing/2014/main" val="585578692"/>
                  </a:ext>
                </a:extLst>
              </a:tr>
              <a:tr h="370840">
                <a:tc>
                  <a:txBody>
                    <a:bodyPr/>
                    <a:lstStyle/>
                    <a:p>
                      <a:pPr algn="ctr"/>
                      <a:r>
                        <a:rPr lang="en-US" sz="1200" b="1" dirty="0"/>
                        <a:t>Superior Rectus</a:t>
                      </a:r>
                    </a:p>
                  </a:txBody>
                  <a:tcPr anchor="ctr"/>
                </a:tc>
                <a:tc>
                  <a:txBody>
                    <a:bodyPr/>
                    <a:lstStyle/>
                    <a:p>
                      <a:pPr algn="ctr"/>
                      <a:r>
                        <a:rPr lang="en-US" sz="1200" b="1" dirty="0"/>
                        <a:t>Attached to Superior Sclera</a:t>
                      </a:r>
                    </a:p>
                  </a:txBody>
                  <a:tcPr anchor="ctr"/>
                </a:tc>
                <a:tc>
                  <a:txBody>
                    <a:bodyPr/>
                    <a:lstStyle/>
                    <a:p>
                      <a:pPr algn="ctr"/>
                      <a:r>
                        <a:rPr lang="en-US" sz="1200" b="1" dirty="0"/>
                        <a:t>Looking</a:t>
                      </a:r>
                    </a:p>
                    <a:p>
                      <a:pPr algn="ctr"/>
                      <a:r>
                        <a:rPr lang="en-US" sz="1200" b="1" dirty="0"/>
                        <a:t>UP</a:t>
                      </a:r>
                    </a:p>
                  </a:txBody>
                  <a:tcPr anchor="ctr"/>
                </a:tc>
                <a:extLst>
                  <a:ext uri="{0D108BD9-81ED-4DB2-BD59-A6C34878D82A}">
                    <a16:rowId xmlns:a16="http://schemas.microsoft.com/office/drawing/2014/main" val="2846213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Inferior Rectus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Attached to Inferior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Sclera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Looking DOWN</a:t>
                      </a:r>
                    </a:p>
                    <a:p>
                      <a:pPr algn="ctr"/>
                      <a:endParaRPr lang="en-US" sz="1200" b="1" dirty="0"/>
                    </a:p>
                  </a:txBody>
                  <a:tcPr anchor="ctr"/>
                </a:tc>
                <a:extLst>
                  <a:ext uri="{0D108BD9-81ED-4DB2-BD59-A6C34878D82A}">
                    <a16:rowId xmlns:a16="http://schemas.microsoft.com/office/drawing/2014/main" val="4946712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Medial Rectus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Attached to Medial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Sclera</a:t>
                      </a:r>
                    </a:p>
                  </a:txBody>
                  <a:tcPr/>
                </a:tc>
                <a:tc>
                  <a:txBody>
                    <a:bodyPr/>
                    <a:lstStyle/>
                    <a:p>
                      <a:pPr algn="ctr"/>
                      <a:r>
                        <a:rPr lang="en-US" sz="1200" b="1" dirty="0"/>
                        <a:t>Eye Looks Toward the Nose</a:t>
                      </a:r>
                    </a:p>
                  </a:txBody>
                  <a:tcPr/>
                </a:tc>
                <a:extLst>
                  <a:ext uri="{0D108BD9-81ED-4DB2-BD59-A6C34878D82A}">
                    <a16:rowId xmlns:a16="http://schemas.microsoft.com/office/drawing/2014/main" val="5635401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Lateral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Rectus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Attached to Lateral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Sclera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Eye Looks Away From the Nose</a:t>
                      </a:r>
                    </a:p>
                  </a:txBody>
                  <a:tcPr/>
                </a:tc>
                <a:extLst>
                  <a:ext uri="{0D108BD9-81ED-4DB2-BD59-A6C34878D82A}">
                    <a16:rowId xmlns:a16="http://schemas.microsoft.com/office/drawing/2014/main" val="1893160480"/>
                  </a:ext>
                </a:extLst>
              </a:tr>
              <a:tr h="370840">
                <a:tc>
                  <a:txBody>
                    <a:bodyPr/>
                    <a:lstStyle/>
                    <a:p>
                      <a:pPr algn="ctr"/>
                      <a:r>
                        <a:rPr lang="en-US" sz="1200" b="1" dirty="0">
                          <a:latin typeface="+mn-lt"/>
                        </a:rPr>
                        <a:t>Superior Oblique</a:t>
                      </a:r>
                    </a:p>
                  </a:txBody>
                  <a:tcPr/>
                </a:tc>
                <a:tc>
                  <a:txBody>
                    <a:bodyPr/>
                    <a:lstStyle/>
                    <a:p>
                      <a:pPr algn="ctr"/>
                      <a:r>
                        <a:rPr lang="en-US" sz="1200" b="1" dirty="0">
                          <a:solidFill>
                            <a:schemeClr val="tx1"/>
                          </a:solidFill>
                          <a:latin typeface="+mn-lt"/>
                        </a:rPr>
                        <a:t>Attaches to the superior medial</a:t>
                      </a:r>
                    </a:p>
                    <a:p>
                      <a:pPr algn="ctr"/>
                      <a:r>
                        <a:rPr lang="en-US" sz="1200" b="1" dirty="0">
                          <a:solidFill>
                            <a:schemeClr val="tx1"/>
                          </a:solidFill>
                          <a:latin typeface="+mn-lt"/>
                        </a:rPr>
                        <a:t>Surface of the sclera </a:t>
                      </a:r>
                    </a:p>
                  </a:txBody>
                  <a:tcPr/>
                </a:tc>
                <a:tc>
                  <a:txBody>
                    <a:bodyPr/>
                    <a:lstStyle/>
                    <a:p>
                      <a:pPr algn="ctr"/>
                      <a:r>
                        <a:rPr lang="en-US" altLang="en-US" sz="1200" b="1" dirty="0">
                          <a:solidFill>
                            <a:schemeClr val="tx1"/>
                          </a:solidFill>
                          <a:latin typeface="+mn-lt"/>
                        </a:rPr>
                        <a:t>rotate the eyeball counter clock-wise to keep the eye from rotating when the rectus muscles are engaged</a:t>
                      </a:r>
                      <a:endParaRPr lang="en-US" sz="1200" b="1" dirty="0">
                        <a:solidFill>
                          <a:schemeClr val="tx1"/>
                        </a:solidFill>
                        <a:latin typeface="+mn-lt"/>
                      </a:endParaRPr>
                    </a:p>
                  </a:txBody>
                  <a:tcPr/>
                </a:tc>
                <a:extLst>
                  <a:ext uri="{0D108BD9-81ED-4DB2-BD59-A6C34878D82A}">
                    <a16:rowId xmlns:a16="http://schemas.microsoft.com/office/drawing/2014/main" val="7868384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Inferior Oblique</a:t>
                      </a:r>
                    </a:p>
                  </a:txBody>
                  <a:tcPr/>
                </a:tc>
                <a:tc>
                  <a:txBody>
                    <a:bodyPr/>
                    <a:lstStyle/>
                    <a:p>
                      <a:pPr algn="ctr"/>
                      <a:r>
                        <a:rPr lang="en-US" sz="1200" b="1" dirty="0">
                          <a:solidFill>
                            <a:schemeClr val="tx1"/>
                          </a:solidFill>
                          <a:latin typeface="+mn-lt"/>
                        </a:rPr>
                        <a:t>Attaches to the superior medial</a:t>
                      </a:r>
                    </a:p>
                    <a:p>
                      <a:pPr algn="ctr"/>
                      <a:r>
                        <a:rPr lang="en-US" sz="1200" b="1" dirty="0">
                          <a:solidFill>
                            <a:schemeClr val="tx1"/>
                          </a:solidFill>
                          <a:latin typeface="+mn-lt"/>
                        </a:rPr>
                        <a:t>Surface of the sclera </a:t>
                      </a:r>
                    </a:p>
                    <a:p>
                      <a:pPr algn="ctr"/>
                      <a:endParaRPr lang="en-US" sz="1200" b="1" dirty="0">
                        <a:solidFill>
                          <a:schemeClr val="tx1"/>
                        </a:solidFill>
                        <a:latin typeface="+mn-lt"/>
                      </a:endParaRPr>
                    </a:p>
                  </a:txBody>
                  <a:tcPr/>
                </a:tc>
                <a:tc>
                  <a:txBody>
                    <a:bodyPr/>
                    <a:lstStyle/>
                    <a:p>
                      <a:pPr algn="ctr"/>
                      <a:r>
                        <a:rPr lang="en-US" altLang="en-US" sz="1200" b="1" dirty="0">
                          <a:solidFill>
                            <a:schemeClr val="tx1"/>
                          </a:solidFill>
                          <a:latin typeface="+mn-lt"/>
                        </a:rPr>
                        <a:t>rotate the eyeball clock-wise to keep the eye from rotating when the rectus muscles are engaged</a:t>
                      </a:r>
                      <a:endParaRPr lang="en-US" sz="1200" b="1" dirty="0">
                        <a:solidFill>
                          <a:schemeClr val="tx1"/>
                        </a:solidFill>
                        <a:latin typeface="+mn-lt"/>
                      </a:endParaRPr>
                    </a:p>
                  </a:txBody>
                  <a:tcPr/>
                </a:tc>
                <a:extLst>
                  <a:ext uri="{0D108BD9-81ED-4DB2-BD59-A6C34878D82A}">
                    <a16:rowId xmlns:a16="http://schemas.microsoft.com/office/drawing/2014/main" val="3349942003"/>
                  </a:ext>
                </a:extLst>
              </a:tr>
            </a:tbl>
          </a:graphicData>
        </a:graphic>
      </p:graphicFrame>
      <p:pic>
        <p:nvPicPr>
          <p:cNvPr id="8" name="Picture 7">
            <a:extLst>
              <a:ext uri="{FF2B5EF4-FFF2-40B4-BE49-F238E27FC236}">
                <a16:creationId xmlns:a16="http://schemas.microsoft.com/office/drawing/2014/main" id="{E4ECEC2F-C707-4CDF-B8F4-9B74FDEF69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8001" y="44476"/>
            <a:ext cx="3250987" cy="2241524"/>
          </a:xfrm>
          <a:prstGeom prst="rect">
            <a:avLst/>
          </a:prstGeom>
        </p:spPr>
      </p:pic>
    </p:spTree>
    <p:extLst>
      <p:ext uri="{BB962C8B-B14F-4D97-AF65-F5344CB8AC3E}">
        <p14:creationId xmlns:p14="http://schemas.microsoft.com/office/powerpoint/2010/main" val="3767417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6CD4-4A9D-4FE9-990F-B8D6CA23C348}"/>
              </a:ext>
            </a:extLst>
          </p:cNvPr>
          <p:cNvSpPr>
            <a:spLocks noGrp="1"/>
          </p:cNvSpPr>
          <p:nvPr>
            <p:ph type="title"/>
          </p:nvPr>
        </p:nvSpPr>
        <p:spPr/>
        <p:txBody>
          <a:bodyPr/>
          <a:lstStyle/>
          <a:p>
            <a:r>
              <a:rPr lang="en-US" dirty="0"/>
              <a:t>Medial and Lateral Rectus</a:t>
            </a:r>
          </a:p>
        </p:txBody>
      </p:sp>
      <p:pic>
        <p:nvPicPr>
          <p:cNvPr id="3" name="Picture 4" descr="Picture">
            <a:extLst>
              <a:ext uri="{FF2B5EF4-FFF2-40B4-BE49-F238E27FC236}">
                <a16:creationId xmlns:a16="http://schemas.microsoft.com/office/drawing/2014/main" id="{B91CD7E8-F355-482A-9C27-22AD09513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2667001"/>
            <a:ext cx="8801100" cy="3590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1060D1-0FC3-4FA2-BB3F-29343B8E7D74}"/>
              </a:ext>
            </a:extLst>
          </p:cNvPr>
          <p:cNvSpPr/>
          <p:nvPr/>
        </p:nvSpPr>
        <p:spPr>
          <a:xfrm>
            <a:off x="1981200" y="1464507"/>
            <a:ext cx="8382000" cy="1077218"/>
          </a:xfrm>
          <a:prstGeom prst="rect">
            <a:avLst/>
          </a:prstGeom>
        </p:spPr>
        <p:txBody>
          <a:bodyPr wrap="square">
            <a:spAutoFit/>
          </a:bodyPr>
          <a:lstStyle/>
          <a:p>
            <a:pPr eaLnBrk="0" fontAlgn="base" hangingPunct="0">
              <a:spcBef>
                <a:spcPct val="0"/>
              </a:spcBef>
              <a:spcAft>
                <a:spcPct val="0"/>
              </a:spcAft>
            </a:pPr>
            <a:r>
              <a:rPr lang="en-US" altLang="en-US" sz="3200" dirty="0">
                <a:solidFill>
                  <a:srgbClr val="666666"/>
                </a:solidFill>
                <a:latin typeface="Lilly"/>
              </a:rPr>
              <a:t>The function of the rectus muscles of the eye allow the eye to look</a:t>
            </a:r>
            <a:r>
              <a:rPr lang="en-US" altLang="en-US" sz="3200" dirty="0">
                <a:solidFill>
                  <a:srgbClr val="666666"/>
                </a:solidFill>
                <a:latin typeface="Arial" panose="020B0604020202020204" pitchFamily="34" charset="0"/>
              </a:rPr>
              <a:t> </a:t>
            </a:r>
            <a:r>
              <a:rPr lang="en-US" altLang="en-US" sz="3200" dirty="0">
                <a:solidFill>
                  <a:srgbClr val="666666"/>
                </a:solidFill>
                <a:latin typeface="Lilly"/>
              </a:rPr>
              <a:t>up, down, left and right. </a:t>
            </a:r>
            <a:endParaRPr lang="en-US" altLang="en-US" sz="5400" dirty="0">
              <a:solidFill>
                <a:srgbClr val="000000"/>
              </a:solidFill>
              <a:latin typeface="Arial" panose="020B0604020202020204" pitchFamily="34" charset="0"/>
            </a:endParaRPr>
          </a:p>
        </p:txBody>
      </p:sp>
      <p:sp>
        <p:nvSpPr>
          <p:cNvPr id="5" name="Rectangle 4">
            <a:extLst>
              <a:ext uri="{FF2B5EF4-FFF2-40B4-BE49-F238E27FC236}">
                <a16:creationId xmlns:a16="http://schemas.microsoft.com/office/drawing/2014/main" id="{F545BB93-8F9C-4A25-8F58-DC22B34DD428}"/>
              </a:ext>
            </a:extLst>
          </p:cNvPr>
          <p:cNvSpPr/>
          <p:nvPr/>
        </p:nvSpPr>
        <p:spPr>
          <a:xfrm>
            <a:off x="1609725" y="6029257"/>
            <a:ext cx="8972550" cy="707886"/>
          </a:xfrm>
          <a:prstGeom prst="rect">
            <a:avLst/>
          </a:prstGeom>
        </p:spPr>
        <p:txBody>
          <a:bodyPr wrap="square">
            <a:spAutoFit/>
          </a:bodyPr>
          <a:lstStyle/>
          <a:p>
            <a:pPr algn="ctr" fontAlgn="t">
              <a:spcBef>
                <a:spcPct val="0"/>
              </a:spcBef>
              <a:spcAft>
                <a:spcPct val="0"/>
              </a:spcAft>
            </a:pPr>
            <a:r>
              <a:rPr lang="en-US" sz="2000" dirty="0">
                <a:solidFill>
                  <a:srgbClr val="000000"/>
                </a:solidFill>
                <a:latin typeface="Lemon"/>
              </a:rPr>
              <a:t>The Lateral and Medial Rectus Muscles of the eyeball work in opposite ways to allow to you to look outward with one eye, while you look inward with the other eye.</a:t>
            </a:r>
          </a:p>
        </p:txBody>
      </p:sp>
    </p:spTree>
    <p:extLst>
      <p:ext uri="{BB962C8B-B14F-4D97-AF65-F5344CB8AC3E}">
        <p14:creationId xmlns:p14="http://schemas.microsoft.com/office/powerpoint/2010/main" val="4035910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AD73-D7C0-4692-8674-DC40500B220C}"/>
              </a:ext>
            </a:extLst>
          </p:cNvPr>
          <p:cNvSpPr>
            <a:spLocks noGrp="1"/>
          </p:cNvSpPr>
          <p:nvPr>
            <p:ph type="title"/>
          </p:nvPr>
        </p:nvSpPr>
        <p:spPr/>
        <p:txBody>
          <a:bodyPr/>
          <a:lstStyle/>
          <a:p>
            <a:r>
              <a:rPr lang="en-US" altLang="en-US" dirty="0">
                <a:solidFill>
                  <a:srgbClr val="666666"/>
                </a:solidFill>
                <a:latin typeface="Lilly"/>
              </a:rPr>
              <a:t>superior and inferior rectus muscles</a:t>
            </a:r>
            <a:endParaRPr lang="en-US" dirty="0"/>
          </a:p>
        </p:txBody>
      </p:sp>
      <p:graphicFrame>
        <p:nvGraphicFramePr>
          <p:cNvPr id="3" name="Table 2">
            <a:extLst>
              <a:ext uri="{FF2B5EF4-FFF2-40B4-BE49-F238E27FC236}">
                <a16:creationId xmlns:a16="http://schemas.microsoft.com/office/drawing/2014/main" id="{CB73CD32-35CD-4435-A57F-0DF90244FB9E}"/>
              </a:ext>
            </a:extLst>
          </p:cNvPr>
          <p:cNvGraphicFramePr>
            <a:graphicFrameLocks noGrp="1"/>
          </p:cNvGraphicFramePr>
          <p:nvPr>
            <p:extLst/>
          </p:nvPr>
        </p:nvGraphicFramePr>
        <p:xfrm>
          <a:off x="2142357" y="2362201"/>
          <a:ext cx="8229600" cy="1516241"/>
        </p:xfrm>
        <a:graphic>
          <a:graphicData uri="http://schemas.openxmlformats.org/drawingml/2006/table">
            <a:tbl>
              <a:tblPr/>
              <a:tblGrid>
                <a:gridCol w="4118827">
                  <a:extLst>
                    <a:ext uri="{9D8B030D-6E8A-4147-A177-3AD203B41FA5}">
                      <a16:colId xmlns:a16="http://schemas.microsoft.com/office/drawing/2014/main" val="1246293579"/>
                    </a:ext>
                  </a:extLst>
                </a:gridCol>
                <a:gridCol w="4110773">
                  <a:extLst>
                    <a:ext uri="{9D8B030D-6E8A-4147-A177-3AD203B41FA5}">
                      <a16:colId xmlns:a16="http://schemas.microsoft.com/office/drawing/2014/main" val="2625833114"/>
                    </a:ext>
                  </a:extLst>
                </a:gridCol>
              </a:tblGrid>
              <a:tr h="1516241">
                <a:tc>
                  <a:txBody>
                    <a:bodyPr/>
                    <a:lstStyle/>
                    <a:p>
                      <a:pPr algn="ctr" fontAlgn="t"/>
                      <a:r>
                        <a:rPr lang="en-US" sz="1600" dirty="0">
                          <a:effectLst/>
                          <a:latin typeface="Lemon"/>
                        </a:rPr>
                        <a:t>The Superior Rectus muscles of the eyeball allow you to look UPWARDS!</a:t>
                      </a:r>
                    </a:p>
                  </a:txBody>
                  <a:tcPr marL="124691" marR="124691" marT="39901" marB="39901">
                    <a:lnL>
                      <a:noFill/>
                    </a:lnL>
                    <a:lnR>
                      <a:noFill/>
                    </a:lnR>
                    <a:lnT>
                      <a:noFill/>
                    </a:lnT>
                    <a:lnB>
                      <a:noFill/>
                    </a:lnB>
                  </a:tcPr>
                </a:tc>
                <a:tc>
                  <a:txBody>
                    <a:bodyPr/>
                    <a:lstStyle/>
                    <a:p>
                      <a:pPr algn="ctr" fontAlgn="t"/>
                      <a:r>
                        <a:rPr lang="en-US" sz="1600" dirty="0">
                          <a:effectLst/>
                          <a:latin typeface="Lemon"/>
                        </a:rPr>
                        <a:t>The Inferior Rectus Muscles of the eyeball allow you to look DOWNWARD!</a:t>
                      </a:r>
                    </a:p>
                  </a:txBody>
                  <a:tcPr marL="124691" marR="124691" marT="39901" marB="39901">
                    <a:lnL>
                      <a:noFill/>
                    </a:lnL>
                    <a:lnR>
                      <a:noFill/>
                    </a:lnR>
                    <a:lnT>
                      <a:noFill/>
                    </a:lnT>
                    <a:lnB>
                      <a:noFill/>
                    </a:lnB>
                  </a:tcPr>
                </a:tc>
                <a:extLst>
                  <a:ext uri="{0D108BD9-81ED-4DB2-BD59-A6C34878D82A}">
                    <a16:rowId xmlns:a16="http://schemas.microsoft.com/office/drawing/2014/main" val="909563918"/>
                  </a:ext>
                </a:extLst>
              </a:tr>
            </a:tbl>
          </a:graphicData>
        </a:graphic>
      </p:graphicFrame>
      <p:pic>
        <p:nvPicPr>
          <p:cNvPr id="4" name="Picture 3" descr="Picture">
            <a:extLst>
              <a:ext uri="{FF2B5EF4-FFF2-40B4-BE49-F238E27FC236}">
                <a16:creationId xmlns:a16="http://schemas.microsoft.com/office/drawing/2014/main" id="{B7B07882-5E32-433F-8FA5-3D87CF566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00" y="3402903"/>
            <a:ext cx="4478901" cy="1749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icture">
            <a:extLst>
              <a:ext uri="{FF2B5EF4-FFF2-40B4-BE49-F238E27FC236}">
                <a16:creationId xmlns:a16="http://schemas.microsoft.com/office/drawing/2014/main" id="{6687DC56-4298-4C20-A9AB-0F6E3F0E2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157" y="4495801"/>
            <a:ext cx="3978576" cy="1749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16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CA58-9C96-4AB7-B3E2-F820A1165FDB}"/>
              </a:ext>
            </a:extLst>
          </p:cNvPr>
          <p:cNvSpPr>
            <a:spLocks noGrp="1"/>
          </p:cNvSpPr>
          <p:nvPr>
            <p:ph type="title"/>
          </p:nvPr>
        </p:nvSpPr>
        <p:spPr>
          <a:xfrm>
            <a:off x="1752600" y="-166311"/>
            <a:ext cx="8686800" cy="1143000"/>
          </a:xfrm>
        </p:spPr>
        <p:txBody>
          <a:bodyPr/>
          <a:lstStyle/>
          <a:p>
            <a:r>
              <a:rPr lang="en-US" altLang="en-US" dirty="0">
                <a:solidFill>
                  <a:srgbClr val="666666"/>
                </a:solidFill>
                <a:latin typeface="Lilly"/>
              </a:rPr>
              <a:t>superior and inferior oblique muscles</a:t>
            </a:r>
            <a:endParaRPr lang="en-US" dirty="0"/>
          </a:p>
        </p:txBody>
      </p:sp>
      <p:sp>
        <p:nvSpPr>
          <p:cNvPr id="4" name="Rectangle 1">
            <a:extLst>
              <a:ext uri="{FF2B5EF4-FFF2-40B4-BE49-F238E27FC236}">
                <a16:creationId xmlns:a16="http://schemas.microsoft.com/office/drawing/2014/main" id="{6AC9B527-AE72-4F6B-A855-6ABBEA438AF4}"/>
              </a:ext>
            </a:extLst>
          </p:cNvPr>
          <p:cNvSpPr>
            <a:spLocks noChangeArrowheads="1"/>
          </p:cNvSpPr>
          <p:nvPr/>
        </p:nvSpPr>
        <p:spPr bwMode="auto">
          <a:xfrm>
            <a:off x="1981201" y="1626729"/>
            <a:ext cx="65" cy="556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p>
            <a:pPr eaLnBrk="0" fontAlgn="base" hangingPunct="0">
              <a:spcBef>
                <a:spcPct val="0"/>
              </a:spcBef>
              <a:spcAft>
                <a:spcPct val="0"/>
              </a:spcAft>
            </a:pPr>
            <a:endParaRPr lang="en-US" altLang="en-US" sz="3200" dirty="0">
              <a:solidFill>
                <a:srgbClr val="000000"/>
              </a:solidFill>
              <a:latin typeface="Arial" panose="020B0604020202020204" pitchFamily="34" charset="0"/>
            </a:endParaRPr>
          </a:p>
        </p:txBody>
      </p:sp>
      <p:sp>
        <p:nvSpPr>
          <p:cNvPr id="7" name="Rectangle 6">
            <a:extLst>
              <a:ext uri="{FF2B5EF4-FFF2-40B4-BE49-F238E27FC236}">
                <a16:creationId xmlns:a16="http://schemas.microsoft.com/office/drawing/2014/main" id="{5F492813-DF66-4EA6-8D24-0AB83457745D}"/>
              </a:ext>
            </a:extLst>
          </p:cNvPr>
          <p:cNvSpPr/>
          <p:nvPr/>
        </p:nvSpPr>
        <p:spPr>
          <a:xfrm>
            <a:off x="1905132" y="595678"/>
            <a:ext cx="8534268" cy="2062103"/>
          </a:xfrm>
          <a:prstGeom prst="rect">
            <a:avLst/>
          </a:prstGeom>
        </p:spPr>
        <p:txBody>
          <a:bodyPr wrap="square">
            <a:spAutoFit/>
          </a:bodyPr>
          <a:lstStyle/>
          <a:p>
            <a:pPr fontAlgn="base">
              <a:spcBef>
                <a:spcPct val="0"/>
              </a:spcBef>
              <a:spcAft>
                <a:spcPct val="0"/>
              </a:spcAft>
            </a:pPr>
            <a:r>
              <a:rPr lang="en-US" altLang="en-US" sz="3200" dirty="0">
                <a:solidFill>
                  <a:srgbClr val="666666"/>
                </a:solidFill>
                <a:latin typeface="Lilly"/>
              </a:rPr>
              <a:t>The superior and inferior oblique muscles function to rotate the eyeball clock-wise and counter clock-wise to keep the eye from rotating when the rectus muscles are engaged.</a:t>
            </a:r>
            <a:r>
              <a:rPr lang="en-US" altLang="en-US" sz="3200" dirty="0">
                <a:solidFill>
                  <a:srgbClr val="666666"/>
                </a:solidFill>
                <a:latin typeface="Arial" panose="020B0604020202020204" pitchFamily="34" charset="0"/>
              </a:rPr>
              <a:t> </a:t>
            </a:r>
            <a:endParaRPr lang="en-US" sz="3200" dirty="0">
              <a:solidFill>
                <a:srgbClr val="000000"/>
              </a:solidFill>
              <a:latin typeface="Arial" panose="020B0604020202020204" pitchFamily="34" charset="0"/>
            </a:endParaRPr>
          </a:p>
        </p:txBody>
      </p:sp>
      <p:pic>
        <p:nvPicPr>
          <p:cNvPr id="8" name="Online Media 7">
            <a:hlinkClick r:id="" action="ppaction://media"/>
            <a:extLst>
              <a:ext uri="{FF2B5EF4-FFF2-40B4-BE49-F238E27FC236}">
                <a16:creationId xmlns:a16="http://schemas.microsoft.com/office/drawing/2014/main" id="{FDE1FD72-7422-4C0B-A7C4-5245FA23C298}"/>
              </a:ext>
            </a:extLst>
          </p:cNvPr>
          <p:cNvPicPr>
            <a:picLocks noRot="1" noChangeAspect="1"/>
          </p:cNvPicPr>
          <p:nvPr>
            <a:videoFile r:link="rId1"/>
          </p:nvPr>
        </p:nvPicPr>
        <p:blipFill>
          <a:blip r:embed="rId3"/>
          <a:stretch>
            <a:fillRect/>
          </a:stretch>
        </p:blipFill>
        <p:spPr>
          <a:xfrm>
            <a:off x="2514601" y="2713146"/>
            <a:ext cx="6891867" cy="3876675"/>
          </a:xfrm>
          <a:prstGeom prst="rect">
            <a:avLst/>
          </a:prstGeom>
        </p:spPr>
      </p:pic>
    </p:spTree>
    <p:extLst>
      <p:ext uri="{BB962C8B-B14F-4D97-AF65-F5344CB8AC3E}">
        <p14:creationId xmlns:p14="http://schemas.microsoft.com/office/powerpoint/2010/main" val="1341275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refractive errors">
            <a:extLst>
              <a:ext uri="{FF2B5EF4-FFF2-40B4-BE49-F238E27FC236}">
                <a16:creationId xmlns:a16="http://schemas.microsoft.com/office/drawing/2014/main" id="{A03936B5-4B24-44B2-93D0-29AFF89D45DD}"/>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t="-1" b="31178"/>
          <a:stretch/>
        </p:blipFill>
        <p:spPr>
          <a:xfrm>
            <a:off x="2194719" y="1752600"/>
            <a:ext cx="7802563" cy="4027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D18FE60F-57C3-4FAB-B5BA-2A6BA3557A8D}"/>
              </a:ext>
            </a:extLst>
          </p:cNvPr>
          <p:cNvSpPr/>
          <p:nvPr/>
        </p:nvSpPr>
        <p:spPr>
          <a:xfrm>
            <a:off x="3276600" y="188666"/>
            <a:ext cx="5867400" cy="584775"/>
          </a:xfrm>
          <a:prstGeom prst="rect">
            <a:avLst/>
          </a:prstGeom>
        </p:spPr>
        <p:txBody>
          <a:bodyPr wrap="square">
            <a:spAutoFit/>
          </a:bodyPr>
          <a:lstStyle/>
          <a:p>
            <a:pPr fontAlgn="base">
              <a:spcBef>
                <a:spcPct val="50000"/>
              </a:spcBef>
              <a:spcAft>
                <a:spcPct val="0"/>
              </a:spcAft>
            </a:pPr>
            <a:r>
              <a:rPr lang="en-US" altLang="en-US" sz="3200" dirty="0">
                <a:solidFill>
                  <a:srgbClr val="000000"/>
                </a:solidFill>
                <a:latin typeface="Arial" panose="020B0604020202020204" pitchFamily="34" charset="0"/>
              </a:rPr>
              <a:t>Myopia – nearsightedness</a:t>
            </a:r>
          </a:p>
        </p:txBody>
      </p:sp>
    </p:spTree>
    <p:extLst>
      <p:ext uri="{BB962C8B-B14F-4D97-AF65-F5344CB8AC3E}">
        <p14:creationId xmlns:p14="http://schemas.microsoft.com/office/powerpoint/2010/main" val="50369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refractive errors">
            <a:extLst>
              <a:ext uri="{FF2B5EF4-FFF2-40B4-BE49-F238E27FC236}">
                <a16:creationId xmlns:a16="http://schemas.microsoft.com/office/drawing/2014/main" id="{A03936B5-4B24-44B2-93D0-29AFF89D45DD}"/>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l="-10" t="37635" r="10" b="54"/>
          <a:stretch/>
        </p:blipFill>
        <p:spPr>
          <a:xfrm>
            <a:off x="2194719" y="1981200"/>
            <a:ext cx="7802563" cy="3646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D18FE60F-57C3-4FAB-B5BA-2A6BA3557A8D}"/>
              </a:ext>
            </a:extLst>
          </p:cNvPr>
          <p:cNvSpPr/>
          <p:nvPr/>
        </p:nvSpPr>
        <p:spPr>
          <a:xfrm>
            <a:off x="3608522" y="308598"/>
            <a:ext cx="5867400" cy="584775"/>
          </a:xfrm>
          <a:prstGeom prst="rect">
            <a:avLst/>
          </a:prstGeom>
        </p:spPr>
        <p:txBody>
          <a:bodyPr wrap="square">
            <a:spAutoFit/>
          </a:bodyPr>
          <a:lstStyle/>
          <a:p>
            <a:pPr fontAlgn="base">
              <a:spcBef>
                <a:spcPct val="50000"/>
              </a:spcBef>
              <a:spcAft>
                <a:spcPct val="0"/>
              </a:spcAft>
            </a:pPr>
            <a:r>
              <a:rPr lang="en-US" altLang="en-US" sz="3200" dirty="0">
                <a:solidFill>
                  <a:srgbClr val="000000"/>
                </a:solidFill>
                <a:latin typeface="Arial" panose="020B0604020202020204" pitchFamily="34" charset="0"/>
              </a:rPr>
              <a:t>Hyperopia – farsightedness</a:t>
            </a:r>
          </a:p>
        </p:txBody>
      </p:sp>
    </p:spTree>
    <p:extLst>
      <p:ext uri="{BB962C8B-B14F-4D97-AF65-F5344CB8AC3E}">
        <p14:creationId xmlns:p14="http://schemas.microsoft.com/office/powerpoint/2010/main" val="3813927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7522F48-24F0-4978-B031-058B7D18A1FC}"/>
              </a:ext>
            </a:extLst>
          </p:cNvPr>
          <p:cNvSpPr>
            <a:spLocks noGrp="1" noChangeArrowheads="1"/>
          </p:cNvSpPr>
          <p:nvPr>
            <p:ph type="title"/>
          </p:nvPr>
        </p:nvSpPr>
        <p:spPr/>
        <p:txBody>
          <a:bodyPr/>
          <a:lstStyle/>
          <a:p>
            <a:pPr eaLnBrk="1" hangingPunct="1"/>
            <a:r>
              <a:rPr lang="en-US" altLang="en-US"/>
              <a:t>Color vision</a:t>
            </a:r>
          </a:p>
        </p:txBody>
      </p:sp>
    </p:spTree>
    <p:extLst>
      <p:ext uri="{BB962C8B-B14F-4D97-AF65-F5344CB8AC3E}">
        <p14:creationId xmlns:p14="http://schemas.microsoft.com/office/powerpoint/2010/main" val="248318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Picture">
            <a:extLst>
              <a:ext uri="{FF2B5EF4-FFF2-40B4-BE49-F238E27FC236}">
                <a16:creationId xmlns:a16="http://schemas.microsoft.com/office/drawing/2014/main" id="{CFB0ACD6-46A4-45AD-85C4-43A08A2DA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903"/>
          <a:stretch/>
        </p:blipFill>
        <p:spPr bwMode="auto">
          <a:xfrm>
            <a:off x="5132521" y="188300"/>
            <a:ext cx="54864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5BE8BA-3836-4A90-8B0A-E8902AFFF80E}"/>
              </a:ext>
            </a:extLst>
          </p:cNvPr>
          <p:cNvSpPr>
            <a:spLocks noGrp="1"/>
          </p:cNvSpPr>
          <p:nvPr>
            <p:ph type="title"/>
          </p:nvPr>
        </p:nvSpPr>
        <p:spPr>
          <a:xfrm>
            <a:off x="1600201" y="0"/>
            <a:ext cx="8991599" cy="1143000"/>
          </a:xfrm>
          <a:solidFill>
            <a:schemeClr val="bg1"/>
          </a:solidFill>
        </p:spPr>
        <p:txBody>
          <a:bodyPr/>
          <a:lstStyle/>
          <a:p>
            <a:r>
              <a:rPr lang="en-US" altLang="en-US" dirty="0">
                <a:solidFill>
                  <a:srgbClr val="8D2424"/>
                </a:solidFill>
                <a:latin typeface="Lilly"/>
              </a:rPr>
              <a:t>External Anatomy of the Human Eye</a:t>
            </a:r>
            <a:br>
              <a:rPr lang="en-US" altLang="en-US" dirty="0">
                <a:solidFill>
                  <a:srgbClr val="3B3B3B"/>
                </a:solidFill>
                <a:latin typeface="Lilly"/>
              </a:rPr>
            </a:br>
            <a:endParaRPr lang="en-US" dirty="0"/>
          </a:p>
        </p:txBody>
      </p:sp>
      <p:sp>
        <p:nvSpPr>
          <p:cNvPr id="4" name="Rectangle 3">
            <a:extLst>
              <a:ext uri="{FF2B5EF4-FFF2-40B4-BE49-F238E27FC236}">
                <a16:creationId xmlns:a16="http://schemas.microsoft.com/office/drawing/2014/main" id="{9B99D962-70B6-4B5D-AA57-B3BB495CB6D2}"/>
              </a:ext>
            </a:extLst>
          </p:cNvPr>
          <p:cNvSpPr/>
          <p:nvPr/>
        </p:nvSpPr>
        <p:spPr>
          <a:xfrm>
            <a:off x="1676400" y="1501906"/>
            <a:ext cx="4876800" cy="2554545"/>
          </a:xfrm>
          <a:prstGeom prst="rect">
            <a:avLst/>
          </a:prstGeom>
        </p:spPr>
        <p:txBody>
          <a:bodyPr wrap="square">
            <a:spAutoFit/>
          </a:bodyPr>
          <a:lstStyle/>
          <a:p>
            <a:pPr eaLnBrk="0" fontAlgn="base" hangingPunct="0">
              <a:spcBef>
                <a:spcPct val="0"/>
              </a:spcBef>
              <a:spcAft>
                <a:spcPct val="0"/>
              </a:spcAft>
            </a:pPr>
            <a:r>
              <a:rPr lang="en-US" altLang="en-US" sz="3200" dirty="0">
                <a:solidFill>
                  <a:srgbClr val="626262"/>
                </a:solidFill>
                <a:latin typeface="Arial" panose="020B0604020202020204" pitchFamily="34" charset="0"/>
              </a:rPr>
              <a:t> </a:t>
            </a:r>
            <a:r>
              <a:rPr lang="en-US" altLang="en-US" sz="3200" b="1" i="1" dirty="0">
                <a:solidFill>
                  <a:srgbClr val="626262"/>
                </a:solidFill>
                <a:latin typeface="Lilly"/>
              </a:rPr>
              <a:t>The</a:t>
            </a:r>
            <a:r>
              <a:rPr lang="en-US" altLang="en-US" sz="3200" b="1" i="1" dirty="0">
                <a:solidFill>
                  <a:srgbClr val="626262"/>
                </a:solidFill>
                <a:latin typeface="Arial" panose="020B0604020202020204" pitchFamily="34" charset="0"/>
              </a:rPr>
              <a:t> </a:t>
            </a:r>
            <a:r>
              <a:rPr lang="en-US" altLang="en-US" sz="3200" b="1" i="1" dirty="0">
                <a:solidFill>
                  <a:srgbClr val="626262"/>
                </a:solidFill>
                <a:latin typeface="Lilly"/>
              </a:rPr>
              <a:t>sclera</a:t>
            </a:r>
            <a:r>
              <a:rPr lang="en-US" altLang="en-US" sz="3200" b="1" dirty="0">
                <a:solidFill>
                  <a:srgbClr val="626262"/>
                </a:solidFill>
                <a:latin typeface="Arial" panose="020B0604020202020204" pitchFamily="34" charset="0"/>
              </a:rPr>
              <a:t> </a:t>
            </a:r>
            <a:r>
              <a:rPr lang="en-US" altLang="en-US" sz="3200" dirty="0">
                <a:solidFill>
                  <a:srgbClr val="626262"/>
                </a:solidFill>
                <a:latin typeface="Lilly"/>
              </a:rPr>
              <a:t>is the white protective outer layer of connective tissue that surrounds most of the eye (or globe). </a:t>
            </a:r>
            <a:endParaRPr lang="en-US" altLang="en-US" sz="2400" dirty="0">
              <a:solidFill>
                <a:srgbClr val="ED393C"/>
              </a:solidFill>
              <a:latin typeface="Lato" panose="020F0502020204030203" pitchFamily="34" charset="0"/>
            </a:endParaRPr>
          </a:p>
        </p:txBody>
      </p:sp>
      <p:sp>
        <p:nvSpPr>
          <p:cNvPr id="5" name="Rectangle 4">
            <a:extLst>
              <a:ext uri="{FF2B5EF4-FFF2-40B4-BE49-F238E27FC236}">
                <a16:creationId xmlns:a16="http://schemas.microsoft.com/office/drawing/2014/main" id="{A3C4E3FA-0626-4DCA-9355-913D3B4D34BB}"/>
              </a:ext>
            </a:extLst>
          </p:cNvPr>
          <p:cNvSpPr/>
          <p:nvPr/>
        </p:nvSpPr>
        <p:spPr>
          <a:xfrm>
            <a:off x="1973451" y="4325044"/>
            <a:ext cx="4572000" cy="2062103"/>
          </a:xfrm>
          <a:prstGeom prst="rect">
            <a:avLst/>
          </a:prstGeom>
        </p:spPr>
        <p:txBody>
          <a:bodyPr>
            <a:spAutoFit/>
          </a:bodyPr>
          <a:lstStyle/>
          <a:p>
            <a:pPr fontAlgn="base">
              <a:spcBef>
                <a:spcPct val="0"/>
              </a:spcBef>
              <a:spcAft>
                <a:spcPct val="0"/>
              </a:spcAft>
            </a:pPr>
            <a:r>
              <a:rPr lang="en-US" altLang="en-US" sz="3200" b="1" dirty="0">
                <a:solidFill>
                  <a:srgbClr val="626262"/>
                </a:solidFill>
                <a:latin typeface="Lilly"/>
              </a:rPr>
              <a:t>It functions to</a:t>
            </a:r>
          </a:p>
          <a:p>
            <a:pPr marL="457200" indent="-457200" fontAlgn="base">
              <a:spcBef>
                <a:spcPct val="0"/>
              </a:spcBef>
              <a:spcAft>
                <a:spcPct val="0"/>
              </a:spcAft>
              <a:buFont typeface="Arial" panose="020B0604020202020204" pitchFamily="34" charset="0"/>
              <a:buChar char="•"/>
            </a:pPr>
            <a:r>
              <a:rPr lang="en-US" altLang="en-US" sz="3200" dirty="0">
                <a:solidFill>
                  <a:srgbClr val="626262"/>
                </a:solidFill>
                <a:latin typeface="Lilly"/>
              </a:rPr>
              <a:t>provide structure </a:t>
            </a:r>
          </a:p>
          <a:p>
            <a:pPr marL="457200" indent="-457200" fontAlgn="base">
              <a:spcBef>
                <a:spcPct val="0"/>
              </a:spcBef>
              <a:spcAft>
                <a:spcPct val="0"/>
              </a:spcAft>
              <a:buFont typeface="Arial" panose="020B0604020202020204" pitchFamily="34" charset="0"/>
              <a:buChar char="•"/>
            </a:pPr>
            <a:r>
              <a:rPr lang="en-US" altLang="en-US" sz="3200" dirty="0">
                <a:solidFill>
                  <a:srgbClr val="626262"/>
                </a:solidFill>
                <a:latin typeface="Lilly"/>
              </a:rPr>
              <a:t>protection</a:t>
            </a:r>
          </a:p>
          <a:p>
            <a:pPr marL="457200" indent="-457200" fontAlgn="base">
              <a:spcBef>
                <a:spcPct val="0"/>
              </a:spcBef>
              <a:spcAft>
                <a:spcPct val="0"/>
              </a:spcAft>
              <a:buFont typeface="Arial" panose="020B0604020202020204" pitchFamily="34" charset="0"/>
              <a:buChar char="•"/>
            </a:pPr>
            <a:r>
              <a:rPr lang="en-US" altLang="en-US" sz="3200" dirty="0">
                <a:solidFill>
                  <a:srgbClr val="626262"/>
                </a:solidFill>
                <a:latin typeface="Lilly"/>
              </a:rPr>
              <a:t>attachment for muscles</a:t>
            </a:r>
            <a:endParaRPr lang="en-US" sz="3200" dirty="0">
              <a:solidFill>
                <a:srgbClr val="000000"/>
              </a:solidFill>
              <a:latin typeface="Arial" panose="020B0604020202020204" pitchFamily="34" charset="0"/>
            </a:endParaRPr>
          </a:p>
        </p:txBody>
      </p:sp>
      <p:pic>
        <p:nvPicPr>
          <p:cNvPr id="7" name="Picture 6" descr="A close up of a persons face&#10;&#10;Description generated with high confidence">
            <a:extLst>
              <a:ext uri="{FF2B5EF4-FFF2-40B4-BE49-F238E27FC236}">
                <a16:creationId xmlns:a16="http://schemas.microsoft.com/office/drawing/2014/main" id="{5F39B298-9A7B-494E-A3A8-B4454409C6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24349" y="3805600"/>
            <a:ext cx="4394200" cy="3052400"/>
          </a:xfrm>
          <a:prstGeom prst="rect">
            <a:avLst/>
          </a:prstGeom>
        </p:spPr>
      </p:pic>
    </p:spTree>
    <p:extLst>
      <p:ext uri="{BB962C8B-B14F-4D97-AF65-F5344CB8AC3E}">
        <p14:creationId xmlns:p14="http://schemas.microsoft.com/office/powerpoint/2010/main" val="1267708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colorful wall&#10;&#10;Description generated with high confidence">
            <a:extLst>
              <a:ext uri="{FF2B5EF4-FFF2-40B4-BE49-F238E27FC236}">
                <a16:creationId xmlns:a16="http://schemas.microsoft.com/office/drawing/2014/main" id="{7BA230ED-D569-4E27-A3BB-A6F891CF873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557" r="12451"/>
          <a:stretch/>
        </p:blipFill>
        <p:spPr>
          <a:xfrm>
            <a:off x="20" y="10"/>
            <a:ext cx="4635571" cy="6857990"/>
          </a:xfrm>
          <a:prstGeom prst="rect">
            <a:avLst/>
          </a:prstGeom>
          <a:effectLst/>
        </p:spPr>
      </p:pic>
      <p:cxnSp>
        <p:nvCxnSpPr>
          <p:cNvPr id="38916" name="Straight Connector 70">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BE8425"/>
            </a:solidFill>
          </a:ln>
        </p:spPr>
        <p:style>
          <a:lnRef idx="1">
            <a:schemeClr val="accent1"/>
          </a:lnRef>
          <a:fillRef idx="0">
            <a:schemeClr val="accent1"/>
          </a:fillRef>
          <a:effectRef idx="0">
            <a:schemeClr val="accent1"/>
          </a:effectRef>
          <a:fontRef idx="minor">
            <a:schemeClr val="tx1"/>
          </a:fontRef>
        </p:style>
      </p:cxnSp>
      <p:sp>
        <p:nvSpPr>
          <p:cNvPr id="38914" name="Rectangle 3">
            <a:extLst>
              <a:ext uri="{FF2B5EF4-FFF2-40B4-BE49-F238E27FC236}">
                <a16:creationId xmlns:a16="http://schemas.microsoft.com/office/drawing/2014/main" id="{56D78EF2-F20E-46F7-91B9-BA1663B9395E}"/>
              </a:ext>
            </a:extLst>
          </p:cNvPr>
          <p:cNvSpPr>
            <a:spLocks noGrp="1" noChangeArrowheads="1"/>
          </p:cNvSpPr>
          <p:nvPr>
            <p:ph type="body" idx="1"/>
          </p:nvPr>
        </p:nvSpPr>
        <p:spPr>
          <a:xfrm>
            <a:off x="4965431" y="2438400"/>
            <a:ext cx="6586489" cy="378541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altLang="en-US" sz="2000" b="1" kern="1200" dirty="0"/>
              <a:t>Rods:				Cones:</a:t>
            </a:r>
          </a:p>
          <a:p>
            <a:pPr indent="-228600" eaLnBrk="1" hangingPunct="1">
              <a:lnSpc>
                <a:spcPct val="90000"/>
              </a:lnSpc>
              <a:buFont typeface="Arial" panose="020B0604020202020204" pitchFamily="34" charset="0"/>
              <a:buChar char="•"/>
            </a:pPr>
            <a:r>
              <a:rPr lang="en-US" altLang="en-US" sz="2000" kern="1200" dirty="0"/>
              <a:t>Can see in dim light		Require more light</a:t>
            </a:r>
          </a:p>
          <a:p>
            <a:pPr indent="-228600" eaLnBrk="1" hangingPunct="1">
              <a:lnSpc>
                <a:spcPct val="90000"/>
              </a:lnSpc>
              <a:buFont typeface="Arial" panose="020B0604020202020204" pitchFamily="34" charset="0"/>
              <a:buChar char="•"/>
            </a:pPr>
            <a:r>
              <a:rPr lang="en-US" altLang="en-US" sz="2000" kern="1200" dirty="0"/>
              <a:t>See in black and white    	See in color</a:t>
            </a:r>
          </a:p>
          <a:p>
            <a:pPr indent="-228600" eaLnBrk="1" hangingPunct="1">
              <a:lnSpc>
                <a:spcPct val="90000"/>
              </a:lnSpc>
              <a:buFont typeface="Arial" panose="020B0604020202020204" pitchFamily="34" charset="0"/>
              <a:buChar char="•"/>
            </a:pPr>
            <a:r>
              <a:rPr lang="en-US" altLang="en-US" sz="2000" kern="1200" dirty="0"/>
              <a:t>Respond to movement	Give best acuity</a:t>
            </a:r>
          </a:p>
          <a:p>
            <a:pPr indent="-228600" eaLnBrk="1" hangingPunct="1">
              <a:lnSpc>
                <a:spcPct val="90000"/>
              </a:lnSpc>
              <a:buFont typeface="Arial" panose="020B0604020202020204" pitchFamily="34" charset="0"/>
              <a:buChar char="•"/>
            </a:pPr>
            <a:r>
              <a:rPr lang="en-US" altLang="en-US" sz="2000" kern="1200" dirty="0"/>
              <a:t>Found more in periphery        More central, esp.</a:t>
            </a:r>
          </a:p>
          <a:p>
            <a:pPr marL="114300" indent="0" eaLnBrk="1" hangingPunct="1">
              <a:lnSpc>
                <a:spcPct val="90000"/>
              </a:lnSpc>
              <a:buNone/>
            </a:pPr>
            <a:r>
              <a:rPr lang="en-US" altLang="en-US" sz="2000" kern="1200" dirty="0"/>
              <a:t>				 in fovea centralis</a:t>
            </a:r>
          </a:p>
        </p:txBody>
      </p:sp>
      <p:sp>
        <p:nvSpPr>
          <p:cNvPr id="3" name="Text Box 4">
            <a:extLst>
              <a:ext uri="{FF2B5EF4-FFF2-40B4-BE49-F238E27FC236}">
                <a16:creationId xmlns:a16="http://schemas.microsoft.com/office/drawing/2014/main" id="{6737E602-AFAD-4446-BF08-D3565E18949D}"/>
              </a:ext>
            </a:extLst>
          </p:cNvPr>
          <p:cNvSpPr txBox="1">
            <a:spLocks noChangeArrowheads="1"/>
          </p:cNvSpPr>
          <p:nvPr/>
        </p:nvSpPr>
        <p:spPr bwMode="auto">
          <a:xfrm>
            <a:off x="4965430" y="629268"/>
            <a:ext cx="6586491" cy="1286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fontAlgn="base" hangingPunct="1">
              <a:lnSpc>
                <a:spcPct val="90000"/>
              </a:lnSpc>
              <a:spcBef>
                <a:spcPct val="0"/>
              </a:spcBef>
              <a:spcAft>
                <a:spcPts val="600"/>
              </a:spcAft>
            </a:pPr>
            <a:r>
              <a:rPr lang="en-US" altLang="en-US" sz="3700">
                <a:latin typeface="+mj-lt"/>
                <a:ea typeface="+mj-ea"/>
                <a:cs typeface="+mj-cs"/>
              </a:rPr>
              <a:t>3 kinds of cones:	blue, green and red</a:t>
            </a:r>
          </a:p>
          <a:p>
            <a:pPr eaLnBrk="1" fontAlgn="base" hangingPunct="1">
              <a:lnSpc>
                <a:spcPct val="90000"/>
              </a:lnSpc>
              <a:spcBef>
                <a:spcPct val="0"/>
              </a:spcBef>
              <a:spcAft>
                <a:spcPts val="600"/>
              </a:spcAft>
            </a:pPr>
            <a:endParaRPr lang="en-US" altLang="en-US" sz="3700">
              <a:latin typeface="+mj-lt"/>
              <a:ea typeface="+mj-ea"/>
              <a:cs typeface="+mj-cs"/>
            </a:endParaRPr>
          </a:p>
        </p:txBody>
      </p:sp>
    </p:spTree>
    <p:extLst>
      <p:ext uri="{BB962C8B-B14F-4D97-AF65-F5344CB8AC3E}">
        <p14:creationId xmlns:p14="http://schemas.microsoft.com/office/powerpoint/2010/main" val="1432981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map&#10;&#10;Description generated with very high confidence">
            <a:extLst>
              <a:ext uri="{FF2B5EF4-FFF2-40B4-BE49-F238E27FC236}">
                <a16:creationId xmlns:a16="http://schemas.microsoft.com/office/drawing/2014/main" id="{597D7BD4-EF77-4AEC-BC43-8DE24C7F4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80659" y="503238"/>
            <a:ext cx="5222026"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B198CA3F-D3CC-46D6-B22A-0D75B4A125A6}"/>
              </a:ext>
            </a:extLst>
          </p:cNvPr>
          <p:cNvSpPr txBox="1">
            <a:spLocks noChangeArrowheads="1"/>
          </p:cNvSpPr>
          <p:nvPr/>
        </p:nvSpPr>
        <p:spPr bwMode="auto">
          <a:xfrm>
            <a:off x="1689315" y="274639"/>
            <a:ext cx="35052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457200" indent="-457200" eaLnBrk="1" fontAlgn="base" hangingPunct="1">
              <a:spcBef>
                <a:spcPct val="50000"/>
              </a:spcBef>
              <a:spcAft>
                <a:spcPct val="0"/>
              </a:spcAft>
              <a:buFont typeface="Arial" panose="020B0604020202020204" pitchFamily="34" charset="0"/>
              <a:buChar char="•"/>
            </a:pPr>
            <a:r>
              <a:rPr lang="en-US" altLang="en-US" dirty="0">
                <a:solidFill>
                  <a:srgbClr val="000000"/>
                </a:solidFill>
              </a:rPr>
              <a:t>Nasal (medial) optic fibers cross at the optic chiasm</a:t>
            </a:r>
          </a:p>
          <a:p>
            <a:pPr marL="457200" indent="-457200" eaLnBrk="1" fontAlgn="base" hangingPunct="1">
              <a:spcBef>
                <a:spcPct val="50000"/>
              </a:spcBef>
              <a:spcAft>
                <a:spcPct val="0"/>
              </a:spcAft>
              <a:buFont typeface="Arial" panose="020B0604020202020204" pitchFamily="34" charset="0"/>
              <a:buChar char="•"/>
            </a:pPr>
            <a:r>
              <a:rPr lang="en-US" altLang="en-US" dirty="0">
                <a:solidFill>
                  <a:srgbClr val="000000"/>
                </a:solidFill>
              </a:rPr>
              <a:t>Temporal (lateral) fibers do not cross over</a:t>
            </a:r>
          </a:p>
        </p:txBody>
      </p:sp>
    </p:spTree>
    <p:custDataLst>
      <p:tags r:id="rId1"/>
    </p:custDataLst>
    <p:extLst>
      <p:ext uri="{BB962C8B-B14F-4D97-AF65-F5344CB8AC3E}">
        <p14:creationId xmlns:p14="http://schemas.microsoft.com/office/powerpoint/2010/main" val="4282405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1F5A1BE3-6ADE-442B-9FD2-DAC840DE1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561004"/>
            <a:ext cx="6400800" cy="4122659"/>
          </a:xfrm>
          <a:prstGeom prst="rect">
            <a:avLst/>
          </a:prstGeom>
          <a:ln>
            <a:solidFill>
              <a:schemeClr val="bg1">
                <a:lumMod val="50000"/>
              </a:schemeClr>
            </a:solidFill>
          </a:ln>
        </p:spPr>
      </p:pic>
      <p:sp>
        <p:nvSpPr>
          <p:cNvPr id="3" name="Rectangle 2">
            <a:extLst>
              <a:ext uri="{FF2B5EF4-FFF2-40B4-BE49-F238E27FC236}">
                <a16:creationId xmlns:a16="http://schemas.microsoft.com/office/drawing/2014/main" id="{A923B4D5-833B-4DB8-94C3-528115B15443}"/>
              </a:ext>
            </a:extLst>
          </p:cNvPr>
          <p:cNvSpPr/>
          <p:nvPr/>
        </p:nvSpPr>
        <p:spPr>
          <a:xfrm>
            <a:off x="1552414" y="6459"/>
            <a:ext cx="9127210" cy="2554545"/>
          </a:xfrm>
          <a:prstGeom prst="rect">
            <a:avLst/>
          </a:prstGeom>
        </p:spPr>
        <p:txBody>
          <a:bodyPr wrap="square">
            <a:spAutoFit/>
          </a:bodyPr>
          <a:lstStyle/>
          <a:p>
            <a:pPr fontAlgn="base">
              <a:spcBef>
                <a:spcPct val="0"/>
              </a:spcBef>
              <a:spcAft>
                <a:spcPct val="0"/>
              </a:spcAft>
            </a:pPr>
            <a:r>
              <a:rPr lang="en-US" sz="3200" b="1" i="1" dirty="0">
                <a:solidFill>
                  <a:srgbClr val="666666"/>
                </a:solidFill>
                <a:latin typeface="Lilly"/>
              </a:rPr>
              <a:t>The choroid coat</a:t>
            </a:r>
            <a:r>
              <a:rPr lang="en-US" sz="3200" dirty="0">
                <a:solidFill>
                  <a:srgbClr val="000000"/>
                </a:solidFill>
                <a:latin typeface="Lilly"/>
              </a:rPr>
              <a:t> is a highly-vascularized layer of connective tissue that surrounds the eye. The choroid coat </a:t>
            </a:r>
            <a:r>
              <a:rPr lang="en-US" sz="3200" b="1" u="sng" dirty="0">
                <a:solidFill>
                  <a:srgbClr val="000000"/>
                </a:solidFill>
                <a:latin typeface="Lilly"/>
              </a:rPr>
              <a:t>lies between the retina and the sclera</a:t>
            </a:r>
            <a:r>
              <a:rPr lang="en-US" sz="3200" dirty="0">
                <a:solidFill>
                  <a:srgbClr val="000000"/>
                </a:solidFill>
                <a:latin typeface="Lilly"/>
              </a:rPr>
              <a:t>. The function of the choroid coat is to provide oxygen and </a:t>
            </a:r>
            <a:r>
              <a:rPr lang="en-US" sz="3200" dirty="0">
                <a:solidFill>
                  <a:srgbClr val="222222"/>
                </a:solidFill>
                <a:latin typeface="Lilly"/>
              </a:rPr>
              <a:t>nourishment to the retina.</a:t>
            </a:r>
            <a:endParaRPr lang="en-US" sz="3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619217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AB2E7-E89C-458C-B2E0-CA29B19AFD93}"/>
              </a:ext>
            </a:extLst>
          </p:cNvPr>
          <p:cNvSpPr>
            <a:spLocks noGrp="1"/>
          </p:cNvSpPr>
          <p:nvPr>
            <p:ph type="title"/>
          </p:nvPr>
        </p:nvSpPr>
        <p:spPr/>
        <p:txBody>
          <a:bodyPr/>
          <a:lstStyle/>
          <a:p>
            <a:r>
              <a:rPr lang="en-US" b="0" i="0" dirty="0">
                <a:solidFill>
                  <a:srgbClr val="3B3B3B"/>
                </a:solidFill>
                <a:effectLst/>
                <a:latin typeface="Lilly"/>
              </a:rPr>
              <a:t>The Retina</a:t>
            </a:r>
            <a:endParaRPr lang="en-US" dirty="0"/>
          </a:p>
        </p:txBody>
      </p:sp>
      <p:sp>
        <p:nvSpPr>
          <p:cNvPr id="3" name="Rectangle 2">
            <a:extLst>
              <a:ext uri="{FF2B5EF4-FFF2-40B4-BE49-F238E27FC236}">
                <a16:creationId xmlns:a16="http://schemas.microsoft.com/office/drawing/2014/main" id="{46B6D33B-F8E6-4890-871E-E531FDDCAACF}"/>
              </a:ext>
            </a:extLst>
          </p:cNvPr>
          <p:cNvSpPr/>
          <p:nvPr/>
        </p:nvSpPr>
        <p:spPr>
          <a:xfrm>
            <a:off x="1981200" y="1752601"/>
            <a:ext cx="8077200" cy="4031873"/>
          </a:xfrm>
          <a:prstGeom prst="rect">
            <a:avLst/>
          </a:prstGeom>
        </p:spPr>
        <p:txBody>
          <a:bodyPr wrap="square">
            <a:spAutoFit/>
          </a:bodyPr>
          <a:lstStyle/>
          <a:p>
            <a:pPr fontAlgn="base">
              <a:spcBef>
                <a:spcPct val="0"/>
              </a:spcBef>
              <a:spcAft>
                <a:spcPct val="0"/>
              </a:spcAft>
            </a:pPr>
            <a:r>
              <a:rPr lang="en-US" sz="3200" dirty="0">
                <a:solidFill>
                  <a:srgbClr val="222222"/>
                </a:solidFill>
                <a:latin typeface="Lilly"/>
              </a:rPr>
              <a:t>    The word '</a:t>
            </a:r>
            <a:r>
              <a:rPr lang="en-US" sz="3200" i="1" dirty="0">
                <a:solidFill>
                  <a:srgbClr val="222222"/>
                </a:solidFill>
                <a:latin typeface="Lilly"/>
              </a:rPr>
              <a:t>retina' </a:t>
            </a:r>
            <a:r>
              <a:rPr lang="en-US" sz="3200" dirty="0">
                <a:solidFill>
                  <a:srgbClr val="222222"/>
                </a:solidFill>
                <a:latin typeface="Lilly"/>
              </a:rPr>
              <a:t>comes from the Latin word for 'net’. </a:t>
            </a:r>
          </a:p>
          <a:p>
            <a:pPr fontAlgn="base">
              <a:spcBef>
                <a:spcPct val="0"/>
              </a:spcBef>
              <a:spcAft>
                <a:spcPct val="0"/>
              </a:spcAft>
            </a:pPr>
            <a:r>
              <a:rPr lang="en-US" sz="3200" dirty="0">
                <a:solidFill>
                  <a:srgbClr val="222222"/>
                </a:solidFill>
                <a:latin typeface="Lilly"/>
              </a:rPr>
              <a:t>The retina is the innermost layer located at the back of the eye. </a:t>
            </a:r>
          </a:p>
          <a:p>
            <a:pPr fontAlgn="base">
              <a:spcBef>
                <a:spcPct val="0"/>
              </a:spcBef>
              <a:spcAft>
                <a:spcPct val="0"/>
              </a:spcAft>
            </a:pPr>
            <a:r>
              <a:rPr lang="en-US" sz="3200" dirty="0">
                <a:solidFill>
                  <a:srgbClr val="222222"/>
                </a:solidFill>
                <a:latin typeface="Lilly"/>
              </a:rPr>
              <a:t>The function of the retina is hold the photoreceptors. </a:t>
            </a:r>
          </a:p>
          <a:p>
            <a:pPr fontAlgn="base">
              <a:spcBef>
                <a:spcPct val="0"/>
              </a:spcBef>
              <a:spcAft>
                <a:spcPct val="0"/>
              </a:spcAft>
            </a:pPr>
            <a:r>
              <a:rPr lang="en-US" sz="3200" dirty="0">
                <a:solidFill>
                  <a:srgbClr val="222222"/>
                </a:solidFill>
                <a:latin typeface="Lilly"/>
              </a:rPr>
              <a:t>The photoreceptors contain pigments that change shape when light hits them. </a:t>
            </a:r>
          </a:p>
        </p:txBody>
      </p:sp>
    </p:spTree>
    <p:extLst>
      <p:ext uri="{BB962C8B-B14F-4D97-AF65-F5344CB8AC3E}">
        <p14:creationId xmlns:p14="http://schemas.microsoft.com/office/powerpoint/2010/main" val="3120148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14DFED6A-C251-47A5-8FAD-663DCBABFE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56761" y="551196"/>
            <a:ext cx="6896746" cy="4736209"/>
          </a:xfrm>
          <a:prstGeom prst="rect">
            <a:avLst/>
          </a:prstGeom>
        </p:spPr>
      </p:pic>
      <p:sp>
        <p:nvSpPr>
          <p:cNvPr id="3" name="Rectangle 2">
            <a:extLst>
              <a:ext uri="{FF2B5EF4-FFF2-40B4-BE49-F238E27FC236}">
                <a16:creationId xmlns:a16="http://schemas.microsoft.com/office/drawing/2014/main" id="{A85E04DD-1C55-408E-B0FA-2DD6CAE377E0}"/>
              </a:ext>
            </a:extLst>
          </p:cNvPr>
          <p:cNvSpPr/>
          <p:nvPr/>
        </p:nvSpPr>
        <p:spPr>
          <a:xfrm>
            <a:off x="1981200" y="4997932"/>
            <a:ext cx="8447868" cy="1569660"/>
          </a:xfrm>
          <a:prstGeom prst="rect">
            <a:avLst/>
          </a:prstGeom>
        </p:spPr>
        <p:txBody>
          <a:bodyPr wrap="square">
            <a:spAutoFit/>
          </a:bodyPr>
          <a:lstStyle/>
          <a:p>
            <a:pPr fontAlgn="base">
              <a:spcBef>
                <a:spcPct val="0"/>
              </a:spcBef>
              <a:spcAft>
                <a:spcPct val="0"/>
              </a:spcAft>
            </a:pPr>
            <a:r>
              <a:rPr lang="en-US" sz="3200" dirty="0">
                <a:solidFill>
                  <a:srgbClr val="222222"/>
                </a:solidFill>
                <a:latin typeface="Lilly"/>
              </a:rPr>
              <a:t>Photoreceptors convert visual information into action potentials (nerve impulses) that will travel to the brain via the </a:t>
            </a:r>
            <a:r>
              <a:rPr lang="en-US" sz="3200" b="1" dirty="0">
                <a:solidFill>
                  <a:srgbClr val="222222"/>
                </a:solidFill>
                <a:latin typeface="Lilly"/>
              </a:rPr>
              <a:t>optic nerve</a:t>
            </a:r>
            <a:r>
              <a:rPr lang="en-US" sz="3200" dirty="0">
                <a:solidFill>
                  <a:srgbClr val="222222"/>
                </a:solidFill>
                <a:latin typeface="Lilly"/>
              </a:rPr>
              <a:t>. </a:t>
            </a:r>
          </a:p>
        </p:txBody>
      </p:sp>
      <p:sp>
        <p:nvSpPr>
          <p:cNvPr id="7" name="Rectangle 6">
            <a:extLst>
              <a:ext uri="{FF2B5EF4-FFF2-40B4-BE49-F238E27FC236}">
                <a16:creationId xmlns:a16="http://schemas.microsoft.com/office/drawing/2014/main" id="{2FEB6D1A-9FBD-42A1-B400-BC10876BF848}"/>
              </a:ext>
            </a:extLst>
          </p:cNvPr>
          <p:cNvSpPr/>
          <p:nvPr/>
        </p:nvSpPr>
        <p:spPr>
          <a:xfrm>
            <a:off x="1461361" y="1"/>
            <a:ext cx="9487546" cy="584775"/>
          </a:xfrm>
          <a:prstGeom prst="rect">
            <a:avLst/>
          </a:prstGeom>
        </p:spPr>
        <p:txBody>
          <a:bodyPr wrap="square">
            <a:spAutoFit/>
          </a:bodyPr>
          <a:lstStyle/>
          <a:p>
            <a:pPr fontAlgn="base">
              <a:spcBef>
                <a:spcPct val="0"/>
              </a:spcBef>
              <a:spcAft>
                <a:spcPct val="0"/>
              </a:spcAft>
            </a:pPr>
            <a:r>
              <a:rPr lang="en-US" sz="3200" dirty="0">
                <a:solidFill>
                  <a:srgbClr val="222222"/>
                </a:solidFill>
                <a:latin typeface="Lilly"/>
              </a:rPr>
              <a:t>There are two types of photoreceptors; rods and cones. </a:t>
            </a:r>
            <a:endParaRPr lang="en-US" sz="3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130327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E84C-5B48-4394-A493-C105B7D9010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56F624A2-BDBE-4D8C-850E-97556BBDF327}"/>
              </a:ext>
            </a:extLst>
          </p:cNvPr>
          <p:cNvSpPr/>
          <p:nvPr/>
        </p:nvSpPr>
        <p:spPr>
          <a:xfrm>
            <a:off x="1981199" y="274638"/>
            <a:ext cx="8229600" cy="3046988"/>
          </a:xfrm>
          <a:prstGeom prst="rect">
            <a:avLst/>
          </a:prstGeom>
        </p:spPr>
        <p:txBody>
          <a:bodyPr wrap="square">
            <a:spAutoFit/>
          </a:bodyPr>
          <a:lstStyle/>
          <a:p>
            <a:pPr fontAlgn="base">
              <a:spcBef>
                <a:spcPct val="0"/>
              </a:spcBef>
              <a:spcAft>
                <a:spcPct val="0"/>
              </a:spcAft>
            </a:pPr>
            <a:r>
              <a:rPr lang="en-US" sz="3200" dirty="0">
                <a:solidFill>
                  <a:srgbClr val="222222"/>
                </a:solidFill>
                <a:latin typeface="Lilly"/>
              </a:rPr>
              <a:t>Rods are photo receptors that respond to levels of light (shades of black and white) and do not process any color information.</a:t>
            </a:r>
          </a:p>
          <a:p>
            <a:pPr fontAlgn="base">
              <a:spcBef>
                <a:spcPct val="0"/>
              </a:spcBef>
              <a:spcAft>
                <a:spcPct val="0"/>
              </a:spcAft>
            </a:pPr>
            <a:r>
              <a:rPr lang="en-US" sz="3200" dirty="0">
                <a:solidFill>
                  <a:srgbClr val="222222"/>
                </a:solidFill>
                <a:latin typeface="Lilly"/>
              </a:rPr>
              <a:t> The rods make up the major portion of your peripheral vision and are very useful in low-light situations, such as driving at night. </a:t>
            </a:r>
            <a:endParaRPr lang="en-US" sz="32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B1DEED07-4E93-445D-B4EF-C75935F3375D}"/>
              </a:ext>
            </a:extLst>
          </p:cNvPr>
          <p:cNvPicPr>
            <a:picLocks noChangeAspect="1"/>
          </p:cNvPicPr>
          <p:nvPr/>
        </p:nvPicPr>
        <p:blipFill>
          <a:blip r:embed="rId2"/>
          <a:stretch>
            <a:fillRect/>
          </a:stretch>
        </p:blipFill>
        <p:spPr>
          <a:xfrm>
            <a:off x="3134177" y="3429000"/>
            <a:ext cx="5923647" cy="3046988"/>
          </a:xfrm>
          <a:prstGeom prst="rect">
            <a:avLst/>
          </a:prstGeom>
        </p:spPr>
      </p:pic>
    </p:spTree>
    <p:extLst>
      <p:ext uri="{BB962C8B-B14F-4D97-AF65-F5344CB8AC3E}">
        <p14:creationId xmlns:p14="http://schemas.microsoft.com/office/powerpoint/2010/main" val="998532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005B-3948-4A9E-A9D1-E831575AC34E}"/>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E48E78A4-6BB1-4F8E-BE4D-D6B4892E6E2B}"/>
              </a:ext>
            </a:extLst>
          </p:cNvPr>
          <p:cNvSpPr/>
          <p:nvPr/>
        </p:nvSpPr>
        <p:spPr>
          <a:xfrm>
            <a:off x="2133600" y="243642"/>
            <a:ext cx="7924800" cy="2062103"/>
          </a:xfrm>
          <a:prstGeom prst="rect">
            <a:avLst/>
          </a:prstGeom>
        </p:spPr>
        <p:txBody>
          <a:bodyPr wrap="square">
            <a:spAutoFit/>
          </a:bodyPr>
          <a:lstStyle/>
          <a:p>
            <a:pPr fontAlgn="base">
              <a:spcBef>
                <a:spcPct val="0"/>
              </a:spcBef>
              <a:spcAft>
                <a:spcPct val="0"/>
              </a:spcAft>
            </a:pPr>
            <a:r>
              <a:rPr lang="en-US" sz="3200" dirty="0">
                <a:solidFill>
                  <a:srgbClr val="222222"/>
                </a:solidFill>
                <a:latin typeface="Lilly"/>
              </a:rPr>
              <a:t>Your cones, however are able to process color information. </a:t>
            </a:r>
          </a:p>
          <a:p>
            <a:pPr fontAlgn="base">
              <a:spcBef>
                <a:spcPct val="0"/>
              </a:spcBef>
              <a:spcAft>
                <a:spcPct val="0"/>
              </a:spcAft>
            </a:pPr>
            <a:r>
              <a:rPr lang="en-US" sz="3200" dirty="0">
                <a:solidFill>
                  <a:srgbClr val="222222"/>
                </a:solidFill>
                <a:latin typeface="Lilly"/>
              </a:rPr>
              <a:t>Cones dominate the central portion of your vision which focuses on the </a:t>
            </a:r>
            <a:r>
              <a:rPr lang="en-US" sz="3200" b="1" dirty="0">
                <a:solidFill>
                  <a:srgbClr val="222222"/>
                </a:solidFill>
                <a:latin typeface="Lilly"/>
              </a:rPr>
              <a:t>fovea</a:t>
            </a:r>
            <a:r>
              <a:rPr lang="en-US" sz="3200" dirty="0">
                <a:solidFill>
                  <a:srgbClr val="222222"/>
                </a:solidFill>
                <a:latin typeface="Lilly"/>
              </a:rPr>
              <a:t>. </a:t>
            </a:r>
            <a:endParaRPr lang="en-US" sz="3200" dirty="0">
              <a:solidFill>
                <a:srgbClr val="000000"/>
              </a:solidFill>
              <a:latin typeface="Arial" panose="020B0604020202020204" pitchFamily="34" charset="0"/>
            </a:endParaRPr>
          </a:p>
        </p:txBody>
      </p:sp>
      <p:sp>
        <p:nvSpPr>
          <p:cNvPr id="4" name="AutoShape 2" descr="Related image">
            <a:extLst>
              <a:ext uri="{FF2B5EF4-FFF2-40B4-BE49-F238E27FC236}">
                <a16:creationId xmlns:a16="http://schemas.microsoft.com/office/drawing/2014/main" id="{1C98B1F5-73AC-44D0-82A1-3D30B2851E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id="{B3A1090F-F2CF-4FA6-A4AA-AD202CC0D954}"/>
              </a:ext>
            </a:extLst>
          </p:cNvPr>
          <p:cNvPicPr>
            <a:picLocks noChangeAspect="1"/>
          </p:cNvPicPr>
          <p:nvPr/>
        </p:nvPicPr>
        <p:blipFill>
          <a:blip r:embed="rId2"/>
          <a:stretch>
            <a:fillRect/>
          </a:stretch>
        </p:blipFill>
        <p:spPr>
          <a:xfrm>
            <a:off x="2161813" y="2875372"/>
            <a:ext cx="7915960" cy="3748028"/>
          </a:xfrm>
          <a:prstGeom prst="rect">
            <a:avLst/>
          </a:prstGeom>
        </p:spPr>
      </p:pic>
    </p:spTree>
    <p:extLst>
      <p:ext uri="{BB962C8B-B14F-4D97-AF65-F5344CB8AC3E}">
        <p14:creationId xmlns:p14="http://schemas.microsoft.com/office/powerpoint/2010/main" val="2345690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393B-78F2-4054-9A82-0ACF731277D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561191D0-AAAD-47DA-99A3-771174BF9C9E}"/>
              </a:ext>
            </a:extLst>
          </p:cNvPr>
          <p:cNvSpPr/>
          <p:nvPr/>
        </p:nvSpPr>
        <p:spPr>
          <a:xfrm>
            <a:off x="1598908" y="511978"/>
            <a:ext cx="2343150" cy="6001643"/>
          </a:xfrm>
          <a:prstGeom prst="rect">
            <a:avLst/>
          </a:prstGeom>
        </p:spPr>
        <p:txBody>
          <a:bodyPr wrap="square">
            <a:spAutoFit/>
          </a:bodyPr>
          <a:lstStyle/>
          <a:p>
            <a:pPr fontAlgn="base">
              <a:spcBef>
                <a:spcPct val="0"/>
              </a:spcBef>
              <a:spcAft>
                <a:spcPct val="0"/>
              </a:spcAft>
            </a:pPr>
            <a:r>
              <a:rPr lang="en-US" sz="2400" b="1" dirty="0">
                <a:solidFill>
                  <a:srgbClr val="222222"/>
                </a:solidFill>
                <a:latin typeface="Lilly"/>
              </a:rPr>
              <a:t>You have 3 types of cones, each specializing in either the RED, GREEN or BLUE, electromagnetic waves of the visible spectrum. -The combination of stimulation of these 3 cone types are able to give you all of the colors you see!</a:t>
            </a:r>
            <a:endParaRPr lang="en-US" sz="2400" b="1" dirty="0">
              <a:solidFill>
                <a:srgbClr val="000000"/>
              </a:solidFill>
              <a:latin typeface="Arial" panose="020B0604020202020204" pitchFamily="34" charset="0"/>
            </a:endParaRPr>
          </a:p>
        </p:txBody>
      </p:sp>
      <p:pic>
        <p:nvPicPr>
          <p:cNvPr id="5" name="Picture 4" descr="A close up of a map&#10;&#10;Description generated with high confidence">
            <a:extLst>
              <a:ext uri="{FF2B5EF4-FFF2-40B4-BE49-F238E27FC236}">
                <a16:creationId xmlns:a16="http://schemas.microsoft.com/office/drawing/2014/main" id="{9E5E8471-1724-490F-877C-A433C8299A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8917" y="838201"/>
            <a:ext cx="6349047" cy="5540987"/>
          </a:xfrm>
          <a:prstGeom prst="rect">
            <a:avLst/>
          </a:prstGeom>
        </p:spPr>
      </p:pic>
    </p:spTree>
    <p:extLst>
      <p:ext uri="{BB962C8B-B14F-4D97-AF65-F5344CB8AC3E}">
        <p14:creationId xmlns:p14="http://schemas.microsoft.com/office/powerpoint/2010/main" val="2625454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AD46-CF99-48AB-9E16-B20F6BB3EB69}"/>
              </a:ext>
            </a:extLst>
          </p:cNvPr>
          <p:cNvSpPr>
            <a:spLocks noGrp="1"/>
          </p:cNvSpPr>
          <p:nvPr>
            <p:ph type="title"/>
          </p:nvPr>
        </p:nvSpPr>
        <p:spPr>
          <a:xfrm>
            <a:off x="1981200" y="762000"/>
            <a:ext cx="8229600" cy="1143000"/>
          </a:xfrm>
        </p:spPr>
        <p:txBody>
          <a:bodyPr/>
          <a:lstStyle/>
          <a:p>
            <a:r>
              <a:rPr lang="en-US" dirty="0"/>
              <a:t>Layers of the Retina</a:t>
            </a:r>
            <a:br>
              <a:rPr lang="en-US" dirty="0"/>
            </a:br>
            <a:r>
              <a:rPr lang="en-US" sz="3600" dirty="0"/>
              <a:t>photoreceptors (rods and cones) , bipolar cells and ganglion cells</a:t>
            </a:r>
            <a:endParaRPr lang="en-US" dirty="0"/>
          </a:p>
        </p:txBody>
      </p:sp>
      <p:pic>
        <p:nvPicPr>
          <p:cNvPr id="4" name="Picture 3">
            <a:extLst>
              <a:ext uri="{FF2B5EF4-FFF2-40B4-BE49-F238E27FC236}">
                <a16:creationId xmlns:a16="http://schemas.microsoft.com/office/drawing/2014/main" id="{7B22B5E2-E3C2-4667-BE71-8ACA98329971}"/>
              </a:ext>
            </a:extLst>
          </p:cNvPr>
          <p:cNvPicPr>
            <a:picLocks noChangeAspect="1"/>
          </p:cNvPicPr>
          <p:nvPr/>
        </p:nvPicPr>
        <p:blipFill>
          <a:blip r:embed="rId2"/>
          <a:stretch>
            <a:fillRect/>
          </a:stretch>
        </p:blipFill>
        <p:spPr>
          <a:xfrm>
            <a:off x="2425507" y="2525712"/>
            <a:ext cx="7595723" cy="4057650"/>
          </a:xfrm>
          <a:prstGeom prst="rect">
            <a:avLst/>
          </a:prstGeom>
        </p:spPr>
      </p:pic>
    </p:spTree>
    <p:extLst>
      <p:ext uri="{BB962C8B-B14F-4D97-AF65-F5344CB8AC3E}">
        <p14:creationId xmlns:p14="http://schemas.microsoft.com/office/powerpoint/2010/main" val="1215918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01E1-D758-4BF1-9253-A26834EBFD4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46ECC9E-68BD-4DD1-8289-F668DC3AC0E0}"/>
              </a:ext>
            </a:extLst>
          </p:cNvPr>
          <p:cNvSpPr/>
          <p:nvPr/>
        </p:nvSpPr>
        <p:spPr>
          <a:xfrm>
            <a:off x="1524001" y="5013702"/>
            <a:ext cx="9000801" cy="1569660"/>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dirty="0">
                <a:solidFill>
                  <a:srgbClr val="222222"/>
                </a:solidFill>
                <a:latin typeface="Lilly"/>
              </a:rPr>
              <a:t>The optic nerve is made up of axons of the ganglion cells that make up the last layer of the retina. </a:t>
            </a:r>
          </a:p>
        </p:txBody>
      </p:sp>
      <p:pic>
        <p:nvPicPr>
          <p:cNvPr id="5" name="Picture 4">
            <a:extLst>
              <a:ext uri="{FF2B5EF4-FFF2-40B4-BE49-F238E27FC236}">
                <a16:creationId xmlns:a16="http://schemas.microsoft.com/office/drawing/2014/main" id="{FCD4291C-84F0-4073-BF6A-7DBC1F6C0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74639"/>
            <a:ext cx="6858000" cy="3857625"/>
          </a:xfrm>
          <a:prstGeom prst="rect">
            <a:avLst/>
          </a:prstGeom>
        </p:spPr>
      </p:pic>
    </p:spTree>
    <p:extLst>
      <p:ext uri="{BB962C8B-B14F-4D97-AF65-F5344CB8AC3E}">
        <p14:creationId xmlns:p14="http://schemas.microsoft.com/office/powerpoint/2010/main" val="371347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C353-28A8-4593-A21C-B06D18CE10C8}"/>
              </a:ext>
            </a:extLst>
          </p:cNvPr>
          <p:cNvSpPr>
            <a:spLocks noGrp="1"/>
          </p:cNvSpPr>
          <p:nvPr>
            <p:ph type="title"/>
          </p:nvPr>
        </p:nvSpPr>
        <p:spPr>
          <a:xfrm>
            <a:off x="1524000" y="25403"/>
            <a:ext cx="9144000" cy="704743"/>
          </a:xfrm>
          <a:solidFill>
            <a:schemeClr val="accent5">
              <a:lumMod val="90000"/>
            </a:schemeClr>
          </a:solidFill>
        </p:spPr>
        <p:txBody>
          <a:bodyPr/>
          <a:lstStyle/>
          <a:p>
            <a:r>
              <a:rPr lang="en-US" b="1" i="1" dirty="0">
                <a:solidFill>
                  <a:srgbClr val="626262"/>
                </a:solidFill>
                <a:effectLst/>
                <a:latin typeface="Lilly"/>
              </a:rPr>
              <a:t> The pupil </a:t>
            </a:r>
            <a:endParaRPr lang="en-US" dirty="0"/>
          </a:p>
        </p:txBody>
      </p:sp>
      <p:sp>
        <p:nvSpPr>
          <p:cNvPr id="3" name="Rectangle 2">
            <a:extLst>
              <a:ext uri="{FF2B5EF4-FFF2-40B4-BE49-F238E27FC236}">
                <a16:creationId xmlns:a16="http://schemas.microsoft.com/office/drawing/2014/main" id="{209B3BFD-7C90-4CFF-BCB2-0C354DEABE7F}"/>
              </a:ext>
            </a:extLst>
          </p:cNvPr>
          <p:cNvSpPr/>
          <p:nvPr/>
        </p:nvSpPr>
        <p:spPr>
          <a:xfrm>
            <a:off x="2628900" y="990601"/>
            <a:ext cx="6934200" cy="2554545"/>
          </a:xfrm>
          <a:prstGeom prst="rect">
            <a:avLst/>
          </a:prstGeom>
        </p:spPr>
        <p:txBody>
          <a:bodyPr wrap="square">
            <a:spAutoFit/>
          </a:bodyPr>
          <a:lstStyle/>
          <a:p>
            <a:pPr fontAlgn="base">
              <a:spcBef>
                <a:spcPct val="0"/>
              </a:spcBef>
              <a:spcAft>
                <a:spcPct val="0"/>
              </a:spcAft>
            </a:pPr>
            <a:r>
              <a:rPr lang="en-US" sz="3200" b="1" i="1" dirty="0">
                <a:solidFill>
                  <a:srgbClr val="626262"/>
                </a:solidFill>
                <a:latin typeface="Lilly"/>
              </a:rPr>
              <a:t>   The pupil </a:t>
            </a:r>
            <a:r>
              <a:rPr lang="en-US" sz="3200" dirty="0">
                <a:solidFill>
                  <a:srgbClr val="626262"/>
                </a:solidFill>
                <a:latin typeface="Lilly"/>
              </a:rPr>
              <a:t>is the dark circular part of the eye that functions to allow light to come into the eye. </a:t>
            </a:r>
          </a:p>
          <a:p>
            <a:pPr marL="457200" indent="-457200" fontAlgn="base">
              <a:spcBef>
                <a:spcPct val="0"/>
              </a:spcBef>
              <a:spcAft>
                <a:spcPct val="0"/>
              </a:spcAft>
              <a:buFont typeface="Arial" panose="020B0604020202020204" pitchFamily="34" charset="0"/>
              <a:buChar char="•"/>
            </a:pPr>
            <a:r>
              <a:rPr lang="en-US" sz="3200" dirty="0">
                <a:solidFill>
                  <a:srgbClr val="626262"/>
                </a:solidFill>
                <a:latin typeface="Lilly"/>
              </a:rPr>
              <a:t>The pupil is actually not black at all. In fact, it is a hole in your eye. </a:t>
            </a:r>
          </a:p>
        </p:txBody>
      </p:sp>
      <p:pic>
        <p:nvPicPr>
          <p:cNvPr id="7" name="Picture 6" descr="A close up of a persons face&#10;&#10;Description generated with high confidence">
            <a:extLst>
              <a:ext uri="{FF2B5EF4-FFF2-40B4-BE49-F238E27FC236}">
                <a16:creationId xmlns:a16="http://schemas.microsoft.com/office/drawing/2014/main" id="{B9A091AB-00FF-4184-A20D-A44496BD57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33800" y="3805600"/>
            <a:ext cx="4394200" cy="3052400"/>
          </a:xfrm>
          <a:prstGeom prst="rect">
            <a:avLst/>
          </a:prstGeom>
        </p:spPr>
      </p:pic>
    </p:spTree>
    <p:extLst>
      <p:ext uri="{BB962C8B-B14F-4D97-AF65-F5344CB8AC3E}">
        <p14:creationId xmlns:p14="http://schemas.microsoft.com/office/powerpoint/2010/main" val="3647160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D0F3-3901-4481-8E23-91035914957C}"/>
              </a:ext>
            </a:extLst>
          </p:cNvPr>
          <p:cNvSpPr>
            <a:spLocks noGrp="1"/>
          </p:cNvSpPr>
          <p:nvPr>
            <p:ph type="title"/>
          </p:nvPr>
        </p:nvSpPr>
        <p:spPr>
          <a:xfrm>
            <a:off x="1981200" y="274638"/>
            <a:ext cx="3962400" cy="1143000"/>
          </a:xfrm>
        </p:spPr>
        <p:txBody>
          <a:bodyPr/>
          <a:lstStyle/>
          <a:p>
            <a:r>
              <a:rPr lang="en-US" b="0" i="0" dirty="0">
                <a:solidFill>
                  <a:srgbClr val="3B3B3B"/>
                </a:solidFill>
                <a:effectLst/>
                <a:latin typeface="Lilly"/>
              </a:rPr>
              <a:t>The Optic Nerve</a:t>
            </a:r>
            <a:br>
              <a:rPr lang="en-US" b="0" i="0" dirty="0">
                <a:solidFill>
                  <a:srgbClr val="3B3B3B"/>
                </a:solidFill>
                <a:effectLst/>
                <a:latin typeface="Lilly"/>
              </a:rPr>
            </a:br>
            <a:endParaRPr lang="en-US" dirty="0"/>
          </a:p>
        </p:txBody>
      </p:sp>
      <p:sp>
        <p:nvSpPr>
          <p:cNvPr id="3" name="Rectangle 2">
            <a:extLst>
              <a:ext uri="{FF2B5EF4-FFF2-40B4-BE49-F238E27FC236}">
                <a16:creationId xmlns:a16="http://schemas.microsoft.com/office/drawing/2014/main" id="{4FC99A1C-958A-4193-8989-CFFDD6B34024}"/>
              </a:ext>
            </a:extLst>
          </p:cNvPr>
          <p:cNvSpPr/>
          <p:nvPr/>
        </p:nvSpPr>
        <p:spPr>
          <a:xfrm>
            <a:off x="1524000" y="2209935"/>
            <a:ext cx="9144000" cy="4524315"/>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    The visual information is gathered by the photoreceptors (the sensory cells of the retina), and processed and sent through the layers of the retina. The outermost part of the retina is made up of ganglion cells. </a:t>
            </a:r>
          </a:p>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The axons of the ganglion cells make up the optic nerve. </a:t>
            </a:r>
          </a:p>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The optic nerve functions to send the visual sensory information from the retina to the brain. </a:t>
            </a:r>
          </a:p>
        </p:txBody>
      </p:sp>
      <p:pic>
        <p:nvPicPr>
          <p:cNvPr id="4" name="Picture 3">
            <a:extLst>
              <a:ext uri="{FF2B5EF4-FFF2-40B4-BE49-F238E27FC236}">
                <a16:creationId xmlns:a16="http://schemas.microsoft.com/office/drawing/2014/main" id="{41BA48E1-7EC3-4B0C-9EA3-7D578326D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037" y="0"/>
            <a:ext cx="3962400" cy="2228850"/>
          </a:xfrm>
          <a:prstGeom prst="rect">
            <a:avLst/>
          </a:prstGeom>
        </p:spPr>
      </p:pic>
    </p:spTree>
    <p:extLst>
      <p:ext uri="{BB962C8B-B14F-4D97-AF65-F5344CB8AC3E}">
        <p14:creationId xmlns:p14="http://schemas.microsoft.com/office/powerpoint/2010/main" val="3089380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5B84BD-5F7D-4575-B3B4-8B129BB3DA50}"/>
              </a:ext>
            </a:extLst>
          </p:cNvPr>
          <p:cNvSpPr/>
          <p:nvPr/>
        </p:nvSpPr>
        <p:spPr>
          <a:xfrm>
            <a:off x="1866242" y="-9867"/>
            <a:ext cx="8459516" cy="2062103"/>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dirty="0">
                <a:solidFill>
                  <a:srgbClr val="222222"/>
                </a:solidFill>
                <a:latin typeface="Lilly"/>
              </a:rPr>
              <a:t>The point at which the optic nerve leaves the eye (globe) it forms the </a:t>
            </a:r>
            <a:r>
              <a:rPr lang="en-US" sz="3200" b="1" dirty="0">
                <a:solidFill>
                  <a:srgbClr val="222222"/>
                </a:solidFill>
                <a:latin typeface="Lilly"/>
              </a:rPr>
              <a:t>optic disc.</a:t>
            </a:r>
          </a:p>
          <a:p>
            <a:pPr marL="457200" indent="-457200" fontAlgn="base">
              <a:spcBef>
                <a:spcPct val="0"/>
              </a:spcBef>
              <a:spcAft>
                <a:spcPct val="0"/>
              </a:spcAft>
              <a:buFont typeface="Arial" panose="020B0604020202020204" pitchFamily="34" charset="0"/>
              <a:buChar char="•"/>
            </a:pPr>
            <a:r>
              <a:rPr lang="en-US" sz="3200" b="1" dirty="0">
                <a:solidFill>
                  <a:srgbClr val="222222"/>
                </a:solidFill>
                <a:latin typeface="Lilly"/>
              </a:rPr>
              <a:t>The optic disc is devoid of photoceptor so it forms our </a:t>
            </a:r>
            <a:r>
              <a:rPr lang="en-US" sz="3200" i="1" dirty="0">
                <a:solidFill>
                  <a:srgbClr val="222222"/>
                </a:solidFill>
                <a:latin typeface="Lilly"/>
              </a:rPr>
              <a:t>blind spot.</a:t>
            </a:r>
            <a:endParaRPr lang="en-US" sz="3200" dirty="0">
              <a:solidFill>
                <a:srgbClr val="666666"/>
              </a:solidFill>
              <a:latin typeface="Lilly"/>
            </a:endParaRPr>
          </a:p>
        </p:txBody>
      </p:sp>
      <p:pic>
        <p:nvPicPr>
          <p:cNvPr id="97282" name="Picture 2" descr="Picture">
            <a:extLst>
              <a:ext uri="{FF2B5EF4-FFF2-40B4-BE49-F238E27FC236}">
                <a16:creationId xmlns:a16="http://schemas.microsoft.com/office/drawing/2014/main" id="{A932DBB7-8ECB-4400-8C91-97A730662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531" y="2052236"/>
            <a:ext cx="6110938" cy="466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92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FA8E-DC70-457F-87E7-86C69CC9DA1A}"/>
              </a:ext>
            </a:extLst>
          </p:cNvPr>
          <p:cNvSpPr>
            <a:spLocks noGrp="1"/>
          </p:cNvSpPr>
          <p:nvPr>
            <p:ph type="title"/>
          </p:nvPr>
        </p:nvSpPr>
        <p:spPr/>
        <p:txBody>
          <a:bodyPr/>
          <a:lstStyle/>
          <a:p>
            <a:r>
              <a:rPr lang="en-US" b="0" i="0" dirty="0">
                <a:solidFill>
                  <a:srgbClr val="3B3B3B"/>
                </a:solidFill>
                <a:effectLst/>
                <a:latin typeface="Lilly"/>
              </a:rPr>
              <a:t>The Optic Disk</a:t>
            </a:r>
            <a:endParaRPr lang="en-US" dirty="0"/>
          </a:p>
        </p:txBody>
      </p:sp>
      <p:sp>
        <p:nvSpPr>
          <p:cNvPr id="3" name="Rectangle 2">
            <a:extLst>
              <a:ext uri="{FF2B5EF4-FFF2-40B4-BE49-F238E27FC236}">
                <a16:creationId xmlns:a16="http://schemas.microsoft.com/office/drawing/2014/main" id="{90664630-7C7A-49A8-8588-4294A729D11B}"/>
              </a:ext>
            </a:extLst>
          </p:cNvPr>
          <p:cNvSpPr/>
          <p:nvPr/>
        </p:nvSpPr>
        <p:spPr>
          <a:xfrm>
            <a:off x="2095500" y="1981201"/>
            <a:ext cx="8001000" cy="4524315"/>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   The point at which the axons of the ganglion cells leave the eye to form the optic nerve, is called the Optic Disc. </a:t>
            </a:r>
          </a:p>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The Optic Disc is essentially a pathway from the eye to the brain. </a:t>
            </a:r>
          </a:p>
          <a:p>
            <a:pPr marL="457200" indent="-457200" fontAlgn="base">
              <a:spcBef>
                <a:spcPct val="0"/>
              </a:spcBef>
              <a:spcAft>
                <a:spcPct val="0"/>
              </a:spcAft>
              <a:buFont typeface="Arial" panose="020B0604020202020204" pitchFamily="34" charset="0"/>
              <a:buChar char="•"/>
            </a:pPr>
            <a:r>
              <a:rPr lang="en-US" sz="3200" dirty="0">
                <a:solidFill>
                  <a:srgbClr val="666666"/>
                </a:solidFill>
                <a:latin typeface="Lilly"/>
              </a:rPr>
              <a:t>This pathway is devoid of photoreceptors and creates a small "blind spot" in our visual field that we are normally completely unaware of!</a:t>
            </a:r>
          </a:p>
        </p:txBody>
      </p:sp>
    </p:spTree>
    <p:extLst>
      <p:ext uri="{BB962C8B-B14F-4D97-AF65-F5344CB8AC3E}">
        <p14:creationId xmlns:p14="http://schemas.microsoft.com/office/powerpoint/2010/main" val="318158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0CAC-3DBB-4722-80F4-CA0470709B1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E85A4A8-1535-43BD-A6CE-4D9B05B5BF50}"/>
              </a:ext>
            </a:extLst>
          </p:cNvPr>
          <p:cNvSpPr/>
          <p:nvPr/>
        </p:nvSpPr>
        <p:spPr>
          <a:xfrm>
            <a:off x="1589222" y="274639"/>
            <a:ext cx="2373178" cy="6555641"/>
          </a:xfrm>
          <a:prstGeom prst="rect">
            <a:avLst/>
          </a:prstGeom>
        </p:spPr>
        <p:txBody>
          <a:bodyPr wrap="square">
            <a:spAutoFit/>
          </a:bodyPr>
          <a:lstStyle/>
          <a:p>
            <a:pPr fontAlgn="base">
              <a:spcBef>
                <a:spcPct val="0"/>
              </a:spcBef>
              <a:spcAft>
                <a:spcPct val="0"/>
              </a:spcAft>
            </a:pPr>
            <a:r>
              <a:rPr lang="en-US" sz="2800" dirty="0">
                <a:solidFill>
                  <a:srgbClr val="666666"/>
                </a:solidFill>
                <a:latin typeface="Lilly"/>
              </a:rPr>
              <a:t>The center of your field of vision is the most clear. This is due to a part of the retina called the Fovea Centralis (which lies within a slightly larger region called the Macula Lutea)</a:t>
            </a:r>
          </a:p>
        </p:txBody>
      </p:sp>
      <p:pic>
        <p:nvPicPr>
          <p:cNvPr id="101380" name="Picture 4" descr="Image result">
            <a:extLst>
              <a:ext uri="{FF2B5EF4-FFF2-40B4-BE49-F238E27FC236}">
                <a16:creationId xmlns:a16="http://schemas.microsoft.com/office/drawing/2014/main" id="{8917EB2A-E578-4F27-8364-AB010D93A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2" y="-2772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346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0CAC-3DBB-4722-80F4-CA0470709B1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E85A4A8-1535-43BD-A6CE-4D9B05B5BF50}"/>
              </a:ext>
            </a:extLst>
          </p:cNvPr>
          <p:cNvSpPr/>
          <p:nvPr/>
        </p:nvSpPr>
        <p:spPr>
          <a:xfrm>
            <a:off x="1589222" y="274638"/>
            <a:ext cx="1915978" cy="5693866"/>
          </a:xfrm>
          <a:prstGeom prst="rect">
            <a:avLst/>
          </a:prstGeom>
        </p:spPr>
        <p:txBody>
          <a:bodyPr wrap="square">
            <a:spAutoFit/>
          </a:bodyPr>
          <a:lstStyle/>
          <a:p>
            <a:pPr fontAlgn="base">
              <a:spcBef>
                <a:spcPct val="0"/>
              </a:spcBef>
              <a:spcAft>
                <a:spcPct val="0"/>
              </a:spcAft>
            </a:pPr>
            <a:r>
              <a:rPr lang="en-US" sz="2800" dirty="0">
                <a:solidFill>
                  <a:srgbClr val="666666"/>
                </a:solidFill>
                <a:latin typeface="Lilly"/>
              </a:rPr>
              <a:t>The Fovea Centralis has the highest concentration of cones (cells that code for colored vision) than anywhere else in the retina. </a:t>
            </a:r>
            <a:endParaRPr lang="en-US" sz="2800" dirty="0">
              <a:solidFill>
                <a:srgbClr val="000000"/>
              </a:solidFill>
              <a:latin typeface="Arial" panose="020B0604020202020204" pitchFamily="34" charset="0"/>
            </a:endParaRPr>
          </a:p>
        </p:txBody>
      </p:sp>
      <p:pic>
        <p:nvPicPr>
          <p:cNvPr id="101380" name="Picture 4" descr="Image result">
            <a:extLst>
              <a:ext uri="{FF2B5EF4-FFF2-40B4-BE49-F238E27FC236}">
                <a16:creationId xmlns:a16="http://schemas.microsoft.com/office/drawing/2014/main" id="{8917EB2A-E578-4F27-8364-AB010D93A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778" y="-1679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553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D755-7FDA-4823-BD3C-9F0C13E0796B}"/>
              </a:ext>
            </a:extLst>
          </p:cNvPr>
          <p:cNvSpPr>
            <a:spLocks noGrp="1"/>
          </p:cNvSpPr>
          <p:nvPr>
            <p:ph type="ctrTitle"/>
          </p:nvPr>
        </p:nvSpPr>
        <p:spPr/>
        <p:txBody>
          <a:bodyPr/>
          <a:lstStyle/>
          <a:p>
            <a:r>
              <a:rPr lang="en-US" b="1" dirty="0">
                <a:ln w="22225">
                  <a:solidFill>
                    <a:schemeClr val="accent2"/>
                  </a:solidFill>
                  <a:prstDash val="solid"/>
                </a:ln>
                <a:solidFill>
                  <a:schemeClr val="accent2">
                    <a:lumMod val="40000"/>
                    <a:lumOff val="60000"/>
                  </a:schemeClr>
                </a:solidFill>
              </a:rPr>
              <a:t>The Ear</a:t>
            </a:r>
            <a:endParaRPr lang="en-US" dirty="0"/>
          </a:p>
        </p:txBody>
      </p:sp>
      <p:sp>
        <p:nvSpPr>
          <p:cNvPr id="3" name="Subtitle 2">
            <a:extLst>
              <a:ext uri="{FF2B5EF4-FFF2-40B4-BE49-F238E27FC236}">
                <a16:creationId xmlns:a16="http://schemas.microsoft.com/office/drawing/2014/main" id="{A1788D7B-E8A7-4669-8634-327AB727B7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377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 picture containing text, map&#10;&#10;Description generated with very high confidence">
            <a:extLst>
              <a:ext uri="{FF2B5EF4-FFF2-40B4-BE49-F238E27FC236}">
                <a16:creationId xmlns:a16="http://schemas.microsoft.com/office/drawing/2014/main" id="{FDBAE067-54BF-404E-8ADF-64E3089788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089" y="643467"/>
            <a:ext cx="7657822" cy="5571066"/>
          </a:xfrm>
          <a:prstGeom prst="rect">
            <a:avLst/>
          </a:prstGeom>
        </p:spPr>
      </p:pic>
      <p:sp>
        <p:nvSpPr>
          <p:cNvPr id="5" name="Rectangle: Rounded Corners 4">
            <a:extLst>
              <a:ext uri="{FF2B5EF4-FFF2-40B4-BE49-F238E27FC236}">
                <a16:creationId xmlns:a16="http://schemas.microsoft.com/office/drawing/2014/main" id="{EE52B665-FAD5-4B19-BCE0-3B8AB3D0E54D}"/>
              </a:ext>
            </a:extLst>
          </p:cNvPr>
          <p:cNvSpPr/>
          <p:nvPr/>
        </p:nvSpPr>
        <p:spPr>
          <a:xfrm>
            <a:off x="2881014" y="3649653"/>
            <a:ext cx="495929"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A</a:t>
            </a:r>
          </a:p>
        </p:txBody>
      </p:sp>
      <p:sp>
        <p:nvSpPr>
          <p:cNvPr id="9" name="Rectangle: Rounded Corners 8">
            <a:extLst>
              <a:ext uri="{FF2B5EF4-FFF2-40B4-BE49-F238E27FC236}">
                <a16:creationId xmlns:a16="http://schemas.microsoft.com/office/drawing/2014/main" id="{5CEAF30B-DE21-4D7C-91CC-F9DBB6D32FCF}"/>
              </a:ext>
            </a:extLst>
          </p:cNvPr>
          <p:cNvSpPr/>
          <p:nvPr/>
        </p:nvSpPr>
        <p:spPr>
          <a:xfrm>
            <a:off x="4816947" y="2606995"/>
            <a:ext cx="1279053"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B</a:t>
            </a:r>
          </a:p>
        </p:txBody>
      </p:sp>
      <p:sp>
        <p:nvSpPr>
          <p:cNvPr id="11" name="Rectangle: Rounded Corners 10">
            <a:extLst>
              <a:ext uri="{FF2B5EF4-FFF2-40B4-BE49-F238E27FC236}">
                <a16:creationId xmlns:a16="http://schemas.microsoft.com/office/drawing/2014/main" id="{CB473484-2BC6-40B0-A47E-4B6922A52BA6}"/>
              </a:ext>
            </a:extLst>
          </p:cNvPr>
          <p:cNvSpPr/>
          <p:nvPr/>
        </p:nvSpPr>
        <p:spPr>
          <a:xfrm>
            <a:off x="5456473" y="4400202"/>
            <a:ext cx="1116343"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C</a:t>
            </a:r>
          </a:p>
        </p:txBody>
      </p:sp>
      <p:sp>
        <p:nvSpPr>
          <p:cNvPr id="13" name="Rectangle: Rounded Corners 12">
            <a:extLst>
              <a:ext uri="{FF2B5EF4-FFF2-40B4-BE49-F238E27FC236}">
                <a16:creationId xmlns:a16="http://schemas.microsoft.com/office/drawing/2014/main" id="{DC75D5C2-B910-45AC-9B2A-211C187580CF}"/>
              </a:ext>
            </a:extLst>
          </p:cNvPr>
          <p:cNvSpPr/>
          <p:nvPr/>
        </p:nvSpPr>
        <p:spPr>
          <a:xfrm>
            <a:off x="5915684" y="1945544"/>
            <a:ext cx="378737" cy="29301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a:ln w="0"/>
                <a:solidFill>
                  <a:schemeClr val="bg2"/>
                </a:solidFill>
                <a:effectLst>
                  <a:innerShdw blurRad="63500" dist="50800" dir="13500000">
                    <a:srgbClr val="000000">
                      <a:alpha val="50000"/>
                    </a:srgbClr>
                  </a:innerShdw>
                </a:effectLst>
              </a:rPr>
              <a:t>C</a:t>
            </a:r>
          </a:p>
        </p:txBody>
      </p:sp>
      <p:sp>
        <p:nvSpPr>
          <p:cNvPr id="14" name="Rectangle: Rounded Corners 13">
            <a:extLst>
              <a:ext uri="{FF2B5EF4-FFF2-40B4-BE49-F238E27FC236}">
                <a16:creationId xmlns:a16="http://schemas.microsoft.com/office/drawing/2014/main" id="{1C279BD7-8180-48B0-B435-F3A5F42463E1}"/>
              </a:ext>
            </a:extLst>
          </p:cNvPr>
          <p:cNvSpPr/>
          <p:nvPr/>
        </p:nvSpPr>
        <p:spPr>
          <a:xfrm>
            <a:off x="6139761" y="2219248"/>
            <a:ext cx="378737" cy="29301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a:ln w="0"/>
                <a:solidFill>
                  <a:schemeClr val="bg2"/>
                </a:solidFill>
                <a:effectLst>
                  <a:innerShdw blurRad="63500" dist="50800" dir="13500000">
                    <a:srgbClr val="000000">
                      <a:alpha val="50000"/>
                    </a:srgbClr>
                  </a:innerShdw>
                </a:effectLst>
              </a:rPr>
              <a:t>D</a:t>
            </a:r>
          </a:p>
        </p:txBody>
      </p:sp>
      <p:sp>
        <p:nvSpPr>
          <p:cNvPr id="15" name="Rectangle: Rounded Corners 14">
            <a:extLst>
              <a:ext uri="{FF2B5EF4-FFF2-40B4-BE49-F238E27FC236}">
                <a16:creationId xmlns:a16="http://schemas.microsoft.com/office/drawing/2014/main" id="{CE92278E-32D5-45F9-BD29-9D9B950A6A6A}"/>
              </a:ext>
            </a:extLst>
          </p:cNvPr>
          <p:cNvSpPr/>
          <p:nvPr/>
        </p:nvSpPr>
        <p:spPr>
          <a:xfrm>
            <a:off x="6422933" y="2462325"/>
            <a:ext cx="378737" cy="29301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pc="50" dirty="0">
                <a:ln w="0"/>
                <a:solidFill>
                  <a:schemeClr val="bg2"/>
                </a:solidFill>
                <a:effectLst>
                  <a:innerShdw blurRad="63500" dist="50800" dir="13500000">
                    <a:srgbClr val="000000">
                      <a:alpha val="50000"/>
                    </a:srgbClr>
                  </a:innerShdw>
                </a:effectLst>
              </a:rPr>
              <a:t>E</a:t>
            </a:r>
          </a:p>
        </p:txBody>
      </p:sp>
      <p:sp>
        <p:nvSpPr>
          <p:cNvPr id="16" name="Rectangle: Rounded Corners 15">
            <a:extLst>
              <a:ext uri="{FF2B5EF4-FFF2-40B4-BE49-F238E27FC236}">
                <a16:creationId xmlns:a16="http://schemas.microsoft.com/office/drawing/2014/main" id="{69832F58-0F9B-4D92-B0CC-922048B3BAA7}"/>
              </a:ext>
            </a:extLst>
          </p:cNvPr>
          <p:cNvSpPr/>
          <p:nvPr/>
        </p:nvSpPr>
        <p:spPr>
          <a:xfrm>
            <a:off x="6518498" y="1522793"/>
            <a:ext cx="1059252"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F</a:t>
            </a:r>
          </a:p>
        </p:txBody>
      </p:sp>
      <p:sp>
        <p:nvSpPr>
          <p:cNvPr id="17" name="Rectangle: Rounded Corners 16">
            <a:extLst>
              <a:ext uri="{FF2B5EF4-FFF2-40B4-BE49-F238E27FC236}">
                <a16:creationId xmlns:a16="http://schemas.microsoft.com/office/drawing/2014/main" id="{5CE8F336-9D19-4459-AE94-94C5C3538D6B}"/>
              </a:ext>
            </a:extLst>
          </p:cNvPr>
          <p:cNvSpPr/>
          <p:nvPr/>
        </p:nvSpPr>
        <p:spPr>
          <a:xfrm>
            <a:off x="7467395" y="2092053"/>
            <a:ext cx="754309"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G</a:t>
            </a:r>
          </a:p>
        </p:txBody>
      </p:sp>
      <p:sp>
        <p:nvSpPr>
          <p:cNvPr id="18" name="Rectangle: Rounded Corners 17">
            <a:extLst>
              <a:ext uri="{FF2B5EF4-FFF2-40B4-BE49-F238E27FC236}">
                <a16:creationId xmlns:a16="http://schemas.microsoft.com/office/drawing/2014/main" id="{114E2B1C-6ACB-49E2-8F14-5AE6338ED273}"/>
              </a:ext>
            </a:extLst>
          </p:cNvPr>
          <p:cNvSpPr/>
          <p:nvPr/>
        </p:nvSpPr>
        <p:spPr>
          <a:xfrm>
            <a:off x="8129480" y="2625101"/>
            <a:ext cx="969253" cy="39146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H</a:t>
            </a:r>
          </a:p>
        </p:txBody>
      </p:sp>
      <p:sp>
        <p:nvSpPr>
          <p:cNvPr id="19" name="Rectangle: Rounded Corners 18">
            <a:extLst>
              <a:ext uri="{FF2B5EF4-FFF2-40B4-BE49-F238E27FC236}">
                <a16:creationId xmlns:a16="http://schemas.microsoft.com/office/drawing/2014/main" id="{C5B61319-1677-4EFE-B47A-4460DBEB578D}"/>
              </a:ext>
            </a:extLst>
          </p:cNvPr>
          <p:cNvSpPr/>
          <p:nvPr/>
        </p:nvSpPr>
        <p:spPr>
          <a:xfrm>
            <a:off x="8815059" y="3538651"/>
            <a:ext cx="969252"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I</a:t>
            </a:r>
          </a:p>
        </p:txBody>
      </p:sp>
      <p:sp>
        <p:nvSpPr>
          <p:cNvPr id="20" name="Rectangle: Rounded Corners 19">
            <a:extLst>
              <a:ext uri="{FF2B5EF4-FFF2-40B4-BE49-F238E27FC236}">
                <a16:creationId xmlns:a16="http://schemas.microsoft.com/office/drawing/2014/main" id="{9B8879D7-D163-4E0F-8ACD-6EC87B9CE032}"/>
              </a:ext>
            </a:extLst>
          </p:cNvPr>
          <p:cNvSpPr/>
          <p:nvPr/>
        </p:nvSpPr>
        <p:spPr>
          <a:xfrm>
            <a:off x="8627183" y="4731679"/>
            <a:ext cx="969252"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J</a:t>
            </a:r>
          </a:p>
        </p:txBody>
      </p:sp>
      <p:sp>
        <p:nvSpPr>
          <p:cNvPr id="21" name="Rectangle: Rounded Corners 20">
            <a:extLst>
              <a:ext uri="{FF2B5EF4-FFF2-40B4-BE49-F238E27FC236}">
                <a16:creationId xmlns:a16="http://schemas.microsoft.com/office/drawing/2014/main" id="{F70EC38B-8FEC-4A77-A173-FC0274CE872B}"/>
              </a:ext>
            </a:extLst>
          </p:cNvPr>
          <p:cNvSpPr/>
          <p:nvPr/>
        </p:nvSpPr>
        <p:spPr>
          <a:xfrm>
            <a:off x="7115373" y="4535636"/>
            <a:ext cx="462377" cy="53304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spc="50" dirty="0">
                <a:ln w="0"/>
                <a:solidFill>
                  <a:schemeClr val="bg2"/>
                </a:solidFill>
                <a:effectLst>
                  <a:innerShdw blurRad="63500" dist="50800" dir="13500000">
                    <a:srgbClr val="000000">
                      <a:alpha val="50000"/>
                    </a:srgbClr>
                  </a:innerShdw>
                </a:effectLst>
              </a:rPr>
              <a:t>K</a:t>
            </a:r>
          </a:p>
        </p:txBody>
      </p:sp>
      <p:sp>
        <p:nvSpPr>
          <p:cNvPr id="22" name="Rectangle: Rounded Corners 21">
            <a:extLst>
              <a:ext uri="{FF2B5EF4-FFF2-40B4-BE49-F238E27FC236}">
                <a16:creationId xmlns:a16="http://schemas.microsoft.com/office/drawing/2014/main" id="{5C4B1A85-5FE2-41C1-8DF3-96FC949FBF2A}"/>
              </a:ext>
            </a:extLst>
          </p:cNvPr>
          <p:cNvSpPr/>
          <p:nvPr/>
        </p:nvSpPr>
        <p:spPr>
          <a:xfrm>
            <a:off x="6594743" y="4262825"/>
            <a:ext cx="623690" cy="40648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spc="50" dirty="0">
                <a:ln w="0"/>
                <a:solidFill>
                  <a:schemeClr val="bg2"/>
                </a:solidFill>
                <a:effectLst>
                  <a:innerShdw blurRad="63500" dist="50800" dir="13500000">
                    <a:srgbClr val="000000">
                      <a:alpha val="50000"/>
                    </a:srgbClr>
                  </a:innerShdw>
                </a:effectLst>
              </a:rPr>
              <a:t>L</a:t>
            </a:r>
          </a:p>
        </p:txBody>
      </p:sp>
    </p:spTree>
    <p:extLst>
      <p:ext uri="{BB962C8B-B14F-4D97-AF65-F5344CB8AC3E}">
        <p14:creationId xmlns:p14="http://schemas.microsoft.com/office/powerpoint/2010/main" val="1697307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 picture containing text, map&#10;&#10;Description generated with very high confidence">
            <a:extLst>
              <a:ext uri="{FF2B5EF4-FFF2-40B4-BE49-F238E27FC236}">
                <a16:creationId xmlns:a16="http://schemas.microsoft.com/office/drawing/2014/main" id="{DE0B1C5C-DEC2-40D6-938B-8C6428395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089" y="643467"/>
            <a:ext cx="7657822" cy="5571066"/>
          </a:xfrm>
          <a:prstGeom prst="rect">
            <a:avLst/>
          </a:prstGeom>
        </p:spPr>
      </p:pic>
    </p:spTree>
    <p:extLst>
      <p:ext uri="{BB962C8B-B14F-4D97-AF65-F5344CB8AC3E}">
        <p14:creationId xmlns:p14="http://schemas.microsoft.com/office/powerpoint/2010/main" val="3299369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 picture containing text, map&#10;&#10;Description generated with very high confidence">
            <a:extLst>
              <a:ext uri="{FF2B5EF4-FFF2-40B4-BE49-F238E27FC236}">
                <a16:creationId xmlns:a16="http://schemas.microsoft.com/office/drawing/2014/main" id="{DE0B1C5C-DEC2-40D6-938B-8C6428395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7166" y="643467"/>
            <a:ext cx="7657822" cy="5571066"/>
          </a:xfrm>
          <a:prstGeom prst="rect">
            <a:avLst/>
          </a:prstGeom>
        </p:spPr>
      </p:pic>
      <p:sp>
        <p:nvSpPr>
          <p:cNvPr id="2" name="Rectangle 1">
            <a:extLst>
              <a:ext uri="{FF2B5EF4-FFF2-40B4-BE49-F238E27FC236}">
                <a16:creationId xmlns:a16="http://schemas.microsoft.com/office/drawing/2014/main" id="{96C62828-778F-4F63-A2FF-8D8221A8F58B}"/>
              </a:ext>
            </a:extLst>
          </p:cNvPr>
          <p:cNvSpPr/>
          <p:nvPr/>
        </p:nvSpPr>
        <p:spPr>
          <a:xfrm>
            <a:off x="740774" y="1884081"/>
            <a:ext cx="4043680" cy="3046988"/>
          </a:xfrm>
          <a:prstGeom prst="rect">
            <a:avLst/>
          </a:prstGeom>
          <a:gradFill flip="none" rotWithShape="1">
            <a:gsLst>
              <a:gs pos="0">
                <a:srgbClr val="FFC000">
                  <a:shade val="30000"/>
                  <a:satMod val="115000"/>
                  <a:alpha val="12000"/>
                </a:srgbClr>
              </a:gs>
              <a:gs pos="50000">
                <a:srgbClr val="FFC000">
                  <a:shade val="67500"/>
                  <a:satMod val="115000"/>
                  <a:alpha val="0"/>
                </a:srgbClr>
              </a:gs>
              <a:gs pos="100000">
                <a:srgbClr val="FFC000">
                  <a:shade val="100000"/>
                  <a:satMod val="115000"/>
                  <a:alpha val="0"/>
                </a:srgbClr>
              </a:gs>
            </a:gsLst>
            <a:lin ang="5400000" scaled="1"/>
            <a:tileRect/>
          </a:gradFill>
        </p:spPr>
        <p:txBody>
          <a:bodyPr wrap="square">
            <a:spAutoFit/>
          </a:bodyPr>
          <a:lstStyle/>
          <a:p>
            <a:pPr marL="285750" indent="-285750">
              <a:buFont typeface="Arial" panose="020B0604020202020204" pitchFamily="34" charset="0"/>
              <a:buChar char="•"/>
            </a:pPr>
            <a:r>
              <a:rPr lang="en-US" sz="2400" b="0" i="0" dirty="0">
                <a:solidFill>
                  <a:srgbClr val="666666"/>
                </a:solidFill>
                <a:effectLst/>
                <a:latin typeface="Lilly"/>
              </a:rPr>
              <a:t>Your ear is the receptor organ responsible for the sensing auditory (hearing) and vestibular (equilibrium)  information.</a:t>
            </a:r>
          </a:p>
          <a:p>
            <a:pPr marL="285750" indent="-285750">
              <a:buFont typeface="Arial" panose="020B0604020202020204" pitchFamily="34" charset="0"/>
              <a:buChar char="•"/>
            </a:pPr>
            <a:r>
              <a:rPr lang="en-US" sz="2400" b="0" i="0" dirty="0">
                <a:solidFill>
                  <a:srgbClr val="666666"/>
                </a:solidFill>
                <a:effectLst/>
                <a:latin typeface="Lilly"/>
              </a:rPr>
              <a:t> The ear has 3 main regions; the outer ear, the middle ear and the inner ear. </a:t>
            </a:r>
          </a:p>
        </p:txBody>
      </p:sp>
    </p:spTree>
    <p:extLst>
      <p:ext uri="{BB962C8B-B14F-4D97-AF65-F5344CB8AC3E}">
        <p14:creationId xmlns:p14="http://schemas.microsoft.com/office/powerpoint/2010/main" val="411707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62828-778F-4F63-A2FF-8D8221A8F58B}"/>
              </a:ext>
            </a:extLst>
          </p:cNvPr>
          <p:cNvSpPr/>
          <p:nvPr/>
        </p:nvSpPr>
        <p:spPr>
          <a:xfrm>
            <a:off x="650240" y="743357"/>
            <a:ext cx="4043680" cy="3631763"/>
          </a:xfrm>
          <a:prstGeom prst="rect">
            <a:avLst/>
          </a:prstGeom>
          <a:gradFill flip="none" rotWithShape="1">
            <a:gsLst>
              <a:gs pos="0">
                <a:srgbClr val="FFC000">
                  <a:shade val="30000"/>
                  <a:satMod val="115000"/>
                  <a:alpha val="12000"/>
                </a:srgbClr>
              </a:gs>
              <a:gs pos="50000">
                <a:srgbClr val="FFC000">
                  <a:shade val="67500"/>
                  <a:satMod val="115000"/>
                  <a:alpha val="0"/>
                </a:srgbClr>
              </a:gs>
              <a:gs pos="100000">
                <a:srgbClr val="FFC000">
                  <a:shade val="100000"/>
                  <a:satMod val="115000"/>
                  <a:alpha val="0"/>
                </a:srgbClr>
              </a:gs>
            </a:gsLst>
            <a:lin ang="5400000" scaled="1"/>
            <a:tileRect/>
          </a:gradFill>
        </p:spPr>
        <p:txBody>
          <a:bodyPr wrap="square">
            <a:spAutoFit/>
          </a:bodyPr>
          <a:lstStyle/>
          <a:p>
            <a:pPr marL="285750" indent="-285750">
              <a:buFont typeface="Arial" panose="020B0604020202020204" pitchFamily="34" charset="0"/>
              <a:buChar char="•"/>
            </a:pPr>
            <a:r>
              <a:rPr lang="en-US" b="1" i="1" dirty="0"/>
              <a:t>THE EXTERNAL EAR</a:t>
            </a:r>
            <a:br>
              <a:rPr lang="en-US" dirty="0"/>
            </a:br>
            <a:r>
              <a:rPr lang="en-US" dirty="0"/>
              <a:t>    The outer ear (or the external ear) includes…</a:t>
            </a:r>
          </a:p>
          <a:p>
            <a:pPr marL="342900" indent="-342900">
              <a:buFont typeface="+mj-lt"/>
              <a:buAutoNum type="arabicPeriod"/>
            </a:pPr>
            <a:r>
              <a:rPr lang="en-US" dirty="0"/>
              <a:t>the auricle (pinna) </a:t>
            </a:r>
          </a:p>
          <a:p>
            <a:pPr marL="342900" indent="-342900">
              <a:buFont typeface="+mj-lt"/>
              <a:buAutoNum type="arabicPeriod"/>
            </a:pPr>
            <a:r>
              <a:rPr lang="en-US" dirty="0"/>
              <a:t>the external auditory canal </a:t>
            </a:r>
            <a:r>
              <a:rPr lang="en-US" sz="1400" i="1" dirty="0"/>
              <a:t>(also known as the external auditory meatus)</a:t>
            </a:r>
            <a:br>
              <a:rPr lang="en-US" sz="1400" i="1" dirty="0"/>
            </a:br>
            <a:r>
              <a:rPr lang="en-US" dirty="0"/>
              <a:t>​   </a:t>
            </a:r>
          </a:p>
          <a:p>
            <a:pPr marL="342900" indent="-342900">
              <a:buFont typeface="+mj-lt"/>
              <a:buAutoNum type="arabicPeriod"/>
            </a:pPr>
            <a:endParaRPr lang="en-US" dirty="0"/>
          </a:p>
          <a:p>
            <a:r>
              <a:rPr lang="en-US" i="1" dirty="0">
                <a:solidFill>
                  <a:srgbClr val="666666"/>
                </a:solidFill>
                <a:latin typeface="Lilly"/>
              </a:rPr>
              <a:t>Auditory sensory information is sensed by the outer and middle ear, whereas vestibular sensory information is sensed by the inner ear.</a:t>
            </a:r>
            <a:endParaRPr lang="en-US" i="1" dirty="0"/>
          </a:p>
          <a:p>
            <a:endParaRPr lang="en-US" dirty="0"/>
          </a:p>
        </p:txBody>
      </p:sp>
      <p:pic>
        <p:nvPicPr>
          <p:cNvPr id="8" name="Content Placeholder 3" descr="A close up of a logo&#10;&#10;Description generated with high confidence">
            <a:extLst>
              <a:ext uri="{FF2B5EF4-FFF2-40B4-BE49-F238E27FC236}">
                <a16:creationId xmlns:a16="http://schemas.microsoft.com/office/drawing/2014/main" id="{7B30C950-62D8-4E9A-92E5-3C82EC4D7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804" y="480060"/>
            <a:ext cx="5362151" cy="5571066"/>
          </a:xfrm>
          <a:prstGeom prst="rect">
            <a:avLst/>
          </a:prstGeom>
        </p:spPr>
      </p:pic>
    </p:spTree>
    <p:extLst>
      <p:ext uri="{BB962C8B-B14F-4D97-AF65-F5344CB8AC3E}">
        <p14:creationId xmlns:p14="http://schemas.microsoft.com/office/powerpoint/2010/main" val="2401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9B3BFD-7C90-4CFF-BCB2-0C354DEABE7F}"/>
              </a:ext>
            </a:extLst>
          </p:cNvPr>
          <p:cNvSpPr/>
          <p:nvPr/>
        </p:nvSpPr>
        <p:spPr>
          <a:xfrm>
            <a:off x="1527875" y="34871"/>
            <a:ext cx="5504480" cy="3046988"/>
          </a:xfrm>
          <a:prstGeom prst="rect">
            <a:avLst/>
          </a:prstGeom>
        </p:spPr>
        <p:txBody>
          <a:bodyPr wrap="square">
            <a:spAutoFit/>
          </a:bodyPr>
          <a:lstStyle/>
          <a:p>
            <a:pPr marL="457200" indent="-457200" fontAlgn="base">
              <a:spcBef>
                <a:spcPct val="0"/>
              </a:spcBef>
              <a:spcAft>
                <a:spcPct val="0"/>
              </a:spcAft>
              <a:buFont typeface="Arial" panose="020B0604020202020204" pitchFamily="34" charset="0"/>
              <a:buChar char="•"/>
            </a:pPr>
            <a:r>
              <a:rPr lang="en-US" sz="3200" dirty="0">
                <a:solidFill>
                  <a:srgbClr val="626262"/>
                </a:solidFill>
                <a:latin typeface="Lilly"/>
              </a:rPr>
              <a:t>When your doctor looks into your eye either an ophthalmoscope, they are looking through your pupil and examining your retina at the back of your eye.</a:t>
            </a:r>
            <a:endParaRPr lang="en-US" sz="3200" dirty="0">
              <a:solidFill>
                <a:srgbClr val="000000"/>
              </a:solidFill>
              <a:latin typeface="Arial" panose="020B0604020202020204" pitchFamily="34" charset="0"/>
            </a:endParaRPr>
          </a:p>
        </p:txBody>
      </p:sp>
      <p:pic>
        <p:nvPicPr>
          <p:cNvPr id="6" name="Picture 5" descr="Two people looking at the camera&#10;&#10;Description generated with high confidence">
            <a:extLst>
              <a:ext uri="{FF2B5EF4-FFF2-40B4-BE49-F238E27FC236}">
                <a16:creationId xmlns:a16="http://schemas.microsoft.com/office/drawing/2014/main" id="{FE4A78EF-A061-4B46-8851-A6F7CB10E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1" y="1378515"/>
            <a:ext cx="3438525" cy="5181600"/>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1B753022-8E1E-448C-8EDB-6355ED228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76" y="3071360"/>
            <a:ext cx="4600575" cy="3512002"/>
          </a:xfrm>
          <a:prstGeom prst="rect">
            <a:avLst/>
          </a:prstGeom>
        </p:spPr>
      </p:pic>
    </p:spTree>
    <p:extLst>
      <p:ext uri="{BB962C8B-B14F-4D97-AF65-F5344CB8AC3E}">
        <p14:creationId xmlns:p14="http://schemas.microsoft.com/office/powerpoint/2010/main" val="161920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C62828-778F-4F63-A2FF-8D8221A8F58B}"/>
              </a:ext>
            </a:extLst>
          </p:cNvPr>
          <p:cNvSpPr/>
          <p:nvPr/>
        </p:nvSpPr>
        <p:spPr>
          <a:xfrm>
            <a:off x="1211363" y="2189218"/>
            <a:ext cx="4043680" cy="3139321"/>
          </a:xfrm>
          <a:prstGeom prst="rect">
            <a:avLst/>
          </a:prstGeom>
          <a:gradFill flip="none" rotWithShape="1">
            <a:gsLst>
              <a:gs pos="0">
                <a:srgbClr val="FFC000">
                  <a:shade val="30000"/>
                  <a:satMod val="115000"/>
                  <a:alpha val="12000"/>
                </a:srgbClr>
              </a:gs>
              <a:gs pos="50000">
                <a:srgbClr val="FFC000">
                  <a:shade val="67500"/>
                  <a:satMod val="115000"/>
                  <a:alpha val="0"/>
                </a:srgbClr>
              </a:gs>
              <a:gs pos="100000">
                <a:srgbClr val="FFC000">
                  <a:shade val="100000"/>
                  <a:satMod val="115000"/>
                  <a:alpha val="0"/>
                </a:srgbClr>
              </a:gs>
            </a:gsLst>
            <a:lin ang="5400000" scaled="1"/>
            <a:tileRect/>
          </a:gradFill>
        </p:spPr>
        <p:txBody>
          <a:bodyPr wrap="square">
            <a:spAutoFit/>
          </a:bodyPr>
          <a:lstStyle/>
          <a:p>
            <a:pPr marL="285750" indent="-285750">
              <a:buFont typeface="Arial" panose="020B0604020202020204" pitchFamily="34" charset="0"/>
              <a:buChar char="•"/>
            </a:pPr>
            <a:r>
              <a:rPr lang="en-US" dirty="0"/>
              <a:t>It is the outward visible portion of the ear </a:t>
            </a:r>
          </a:p>
          <a:p>
            <a:pPr marL="285750" indent="-285750">
              <a:buFont typeface="Arial" panose="020B0604020202020204" pitchFamily="34" charset="0"/>
              <a:buChar char="•"/>
            </a:pPr>
            <a:r>
              <a:rPr lang="en-US" dirty="0"/>
              <a:t>The auricle of the ear is composed of elastic cartilage which gives it its unique flexibility.</a:t>
            </a:r>
          </a:p>
          <a:p>
            <a:pPr marL="285750" indent="-285750">
              <a:buFont typeface="Arial" panose="020B0604020202020204" pitchFamily="34" charset="0"/>
              <a:buChar char="•"/>
            </a:pPr>
            <a:r>
              <a:rPr lang="en-US" dirty="0"/>
              <a:t> </a:t>
            </a:r>
            <a:r>
              <a:rPr lang="en-US" b="1" dirty="0"/>
              <a:t>The function of the auricle is to </a:t>
            </a:r>
          </a:p>
          <a:p>
            <a:pPr marL="742950" lvl="1" indent="-285750">
              <a:buFont typeface="Arial" panose="020B0604020202020204" pitchFamily="34" charset="0"/>
              <a:buChar char="•"/>
            </a:pPr>
            <a:r>
              <a:rPr lang="en-US" b="1" dirty="0"/>
              <a:t>gather auditory information from the outside world </a:t>
            </a:r>
          </a:p>
          <a:p>
            <a:pPr marL="742950" lvl="1" indent="-285750">
              <a:buFont typeface="Arial" panose="020B0604020202020204" pitchFamily="34" charset="0"/>
              <a:buChar char="•"/>
            </a:pPr>
            <a:r>
              <a:rPr lang="en-US" b="1" dirty="0"/>
              <a:t>funnel sound information into the external auditory canal (external acoustic meatus). </a:t>
            </a:r>
            <a:endParaRPr lang="en-US" sz="2400" b="1" dirty="0"/>
          </a:p>
        </p:txBody>
      </p:sp>
      <p:pic>
        <p:nvPicPr>
          <p:cNvPr id="8" name="Content Placeholder 3" descr="A close up of a logo&#10;&#10;Description generated with high confidence">
            <a:extLst>
              <a:ext uri="{FF2B5EF4-FFF2-40B4-BE49-F238E27FC236}">
                <a16:creationId xmlns:a16="http://schemas.microsoft.com/office/drawing/2014/main" id="{7B30C950-62D8-4E9A-92E5-3C82EC4D7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804" y="480060"/>
            <a:ext cx="5362151" cy="5571066"/>
          </a:xfrm>
          <a:prstGeom prst="rect">
            <a:avLst/>
          </a:prstGeom>
        </p:spPr>
      </p:pic>
      <p:sp>
        <p:nvSpPr>
          <p:cNvPr id="3" name="Rectangle 2">
            <a:extLst>
              <a:ext uri="{FF2B5EF4-FFF2-40B4-BE49-F238E27FC236}">
                <a16:creationId xmlns:a16="http://schemas.microsoft.com/office/drawing/2014/main" id="{15976341-622B-4C19-AC23-7B99DA635411}"/>
              </a:ext>
            </a:extLst>
          </p:cNvPr>
          <p:cNvSpPr/>
          <p:nvPr/>
        </p:nvSpPr>
        <p:spPr>
          <a:xfrm>
            <a:off x="572443" y="758746"/>
            <a:ext cx="5321521" cy="707886"/>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THE AURICLE, OR PINNA</a:t>
            </a:r>
          </a:p>
        </p:txBody>
      </p:sp>
    </p:spTree>
    <p:extLst>
      <p:ext uri="{BB962C8B-B14F-4D97-AF65-F5344CB8AC3E}">
        <p14:creationId xmlns:p14="http://schemas.microsoft.com/office/powerpoint/2010/main" val="376944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8FB5-A964-41DF-86E4-E9B11B72B8D4}"/>
              </a:ext>
            </a:extLst>
          </p:cNvPr>
          <p:cNvSpPr>
            <a:spLocks noGrp="1"/>
          </p:cNvSpPr>
          <p:nvPr>
            <p:ph type="title"/>
          </p:nvPr>
        </p:nvSpPr>
        <p:spPr>
          <a:xfrm>
            <a:off x="2274874" y="3759200"/>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The Middle Ear</a:t>
            </a:r>
          </a:p>
        </p:txBody>
      </p:sp>
      <p:sp>
        <p:nvSpPr>
          <p:cNvPr id="9" name="Rectangle 8">
            <a:extLst>
              <a:ext uri="{FF2B5EF4-FFF2-40B4-BE49-F238E27FC236}">
                <a16:creationId xmlns:a16="http://schemas.microsoft.com/office/drawing/2014/main" id="{D3EE459C-BB98-40A9-8AB0-9835582EB318}"/>
              </a:ext>
            </a:extLst>
          </p:cNvPr>
          <p:cNvSpPr/>
          <p:nvPr/>
        </p:nvSpPr>
        <p:spPr>
          <a:xfrm>
            <a:off x="25398" y="-10163"/>
            <a:ext cx="5511010" cy="2585323"/>
          </a:xfrm>
          <a:prstGeom prst="rect">
            <a:avLst/>
          </a:prstGeom>
          <a:solidFill>
            <a:schemeClr val="accent3">
              <a:lumMod val="50000"/>
            </a:schemeClr>
          </a:solidFill>
        </p:spPr>
        <p:txBody>
          <a:bodyPr wrap="square">
            <a:spAutoFit/>
          </a:bodyPr>
          <a:lstStyle/>
          <a:p>
            <a:r>
              <a:rPr lang="en-US" b="1" i="1" dirty="0">
                <a:solidFill>
                  <a:schemeClr val="bg1"/>
                </a:solidFill>
                <a:effectLst>
                  <a:outerShdw blurRad="38100" dist="38100" dir="2700000" algn="tl">
                    <a:srgbClr val="000000">
                      <a:alpha val="43137"/>
                    </a:srgbClr>
                  </a:outerShdw>
                </a:effectLst>
                <a:latin typeface="Lilly"/>
              </a:rPr>
              <a:t>THE MIDDLE EAR</a:t>
            </a:r>
            <a:br>
              <a:rPr lang="en-US" b="1" i="1" dirty="0">
                <a:solidFill>
                  <a:schemeClr val="bg1"/>
                </a:solidFill>
                <a:effectLst>
                  <a:outerShdw blurRad="38100" dist="38100" dir="2700000" algn="tl">
                    <a:srgbClr val="000000">
                      <a:alpha val="43137"/>
                    </a:srgbClr>
                  </a:outerShdw>
                </a:effectLst>
                <a:latin typeface="Lilly"/>
              </a:rPr>
            </a:br>
            <a:r>
              <a:rPr lang="en-US" b="1" i="1" dirty="0">
                <a:solidFill>
                  <a:schemeClr val="bg1"/>
                </a:solidFill>
                <a:effectLst>
                  <a:outerShdw blurRad="38100" dist="38100" dir="2700000" algn="tl">
                    <a:srgbClr val="000000">
                      <a:alpha val="43137"/>
                    </a:srgbClr>
                  </a:outerShdw>
                </a:effectLst>
                <a:latin typeface="Lilly"/>
              </a:rPr>
              <a:t>    </a:t>
            </a:r>
            <a:r>
              <a:rPr lang="en-US" b="0" i="0" dirty="0">
                <a:solidFill>
                  <a:schemeClr val="bg1"/>
                </a:solidFill>
                <a:effectLst>
                  <a:outerShdw blurRad="38100" dist="38100" dir="2700000" algn="tl">
                    <a:srgbClr val="000000">
                      <a:alpha val="43137"/>
                    </a:srgbClr>
                  </a:outerShdw>
                </a:effectLst>
                <a:latin typeface="Lilly"/>
              </a:rPr>
              <a:t>The outer ear is separated from the middle ear by the ear drum or the </a:t>
            </a:r>
            <a:r>
              <a:rPr lang="en-US" b="0" i="1" dirty="0">
                <a:solidFill>
                  <a:schemeClr val="bg1"/>
                </a:solidFill>
                <a:effectLst>
                  <a:outerShdw blurRad="38100" dist="38100" dir="2700000" algn="tl">
                    <a:srgbClr val="000000">
                      <a:alpha val="43137"/>
                    </a:srgbClr>
                  </a:outerShdw>
                </a:effectLst>
                <a:latin typeface="Lilly"/>
              </a:rPr>
              <a:t>tympanic membrane. </a:t>
            </a:r>
          </a:p>
          <a:p>
            <a:r>
              <a:rPr lang="en-US" i="1" dirty="0">
                <a:solidFill>
                  <a:schemeClr val="bg1"/>
                </a:solidFill>
                <a:effectLst>
                  <a:outerShdw blurRad="38100" dist="38100" dir="2700000" algn="tl">
                    <a:srgbClr val="000000">
                      <a:alpha val="43137"/>
                    </a:srgbClr>
                  </a:outerShdw>
                </a:effectLst>
                <a:latin typeface="Lilly"/>
              </a:rPr>
              <a:t>   </a:t>
            </a:r>
            <a:r>
              <a:rPr lang="en-US" dirty="0">
                <a:solidFill>
                  <a:schemeClr val="bg1"/>
                </a:solidFill>
              </a:rPr>
              <a:t>The middle ear begins at the tympanic membrane and ends at the oval window of the inner (or internal) ear. </a:t>
            </a:r>
          </a:p>
          <a:p>
            <a:endParaRPr lang="en-US" i="1" dirty="0">
              <a:solidFill>
                <a:schemeClr val="bg1"/>
              </a:solidFill>
              <a:effectLst>
                <a:outerShdw blurRad="38100" dist="38100" dir="2700000" algn="tl">
                  <a:srgbClr val="000000">
                    <a:alpha val="43137"/>
                  </a:srgbClr>
                </a:outerShdw>
              </a:effectLst>
              <a:latin typeface="Lilly"/>
            </a:endParaRPr>
          </a:p>
          <a:p>
            <a:r>
              <a:rPr lang="en-US" dirty="0">
                <a:solidFill>
                  <a:schemeClr val="bg1"/>
                </a:solidFill>
              </a:rPr>
              <a:t> The primary function of the middle ear is to transfer sound wave information from the air, to liquid waves in the cochlea. </a:t>
            </a:r>
            <a:endParaRPr lang="en-US" dirty="0">
              <a:solidFill>
                <a:schemeClr val="bg1"/>
              </a:solidFill>
              <a:effectLst>
                <a:outerShdw blurRad="38100" dist="38100" dir="2700000" algn="tl">
                  <a:srgbClr val="000000">
                    <a:alpha val="43137"/>
                  </a:srgbClr>
                </a:outerShdw>
              </a:effectLst>
            </a:endParaRPr>
          </a:p>
        </p:txBody>
      </p:sp>
      <p:pic>
        <p:nvPicPr>
          <p:cNvPr id="2050" name="Picture 2" descr="Picture">
            <a:extLst>
              <a:ext uri="{FF2B5EF4-FFF2-40B4-BE49-F238E27FC236}">
                <a16:creationId xmlns:a16="http://schemas.microsoft.com/office/drawing/2014/main" id="{76BAF289-CB0F-4B57-BBB2-0DE0FFD9E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42" y="277893"/>
            <a:ext cx="5848123" cy="630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99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9B0FA6E0-D1F3-4DC9-A8F1-431EFC081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37" r="-2" b="7646"/>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4DBCDF-7FA3-4838-ADF2-3258FA8129B9}"/>
              </a:ext>
            </a:extLst>
          </p:cNvPr>
          <p:cNvSpPr>
            <a:spLocks noGrp="1"/>
          </p:cNvSpPr>
          <p:nvPr>
            <p:ph type="title"/>
          </p:nvPr>
        </p:nvSpPr>
        <p:spPr>
          <a:xfrm>
            <a:off x="648929" y="629266"/>
            <a:ext cx="3651467" cy="1676603"/>
          </a:xfrm>
        </p:spPr>
        <p:txBody>
          <a:bodyPr>
            <a:normAutofit/>
          </a:bodyPr>
          <a:lstStyle/>
          <a:p>
            <a:r>
              <a:rPr lang="en-US"/>
              <a:t>The Middle Ear</a:t>
            </a:r>
          </a:p>
        </p:txBody>
      </p:sp>
      <p:sp>
        <p:nvSpPr>
          <p:cNvPr id="3" name="Content Placeholder 2">
            <a:extLst>
              <a:ext uri="{FF2B5EF4-FFF2-40B4-BE49-F238E27FC236}">
                <a16:creationId xmlns:a16="http://schemas.microsoft.com/office/drawing/2014/main" id="{5CF6C54B-702D-45DD-84EB-5BE29A2B6733}"/>
              </a:ext>
            </a:extLst>
          </p:cNvPr>
          <p:cNvSpPr>
            <a:spLocks noGrp="1"/>
          </p:cNvSpPr>
          <p:nvPr>
            <p:ph idx="1"/>
          </p:nvPr>
        </p:nvSpPr>
        <p:spPr>
          <a:xfrm>
            <a:off x="648931" y="2438400"/>
            <a:ext cx="3651466" cy="3785419"/>
          </a:xfrm>
        </p:spPr>
        <p:txBody>
          <a:bodyPr>
            <a:normAutofit/>
          </a:bodyPr>
          <a:lstStyle/>
          <a:p>
            <a:r>
              <a:rPr lang="en-US" sz="1800" dirty="0"/>
              <a:t>The middle ear contains the 3 smallest bones of your body, called the ossicles, that lie in the hollow chamber of the middle ear, called the tympanic cavity. The term "ossicle" literally means "tiny bone".</a:t>
            </a:r>
          </a:p>
        </p:txBody>
      </p:sp>
    </p:spTree>
    <p:extLst>
      <p:ext uri="{BB962C8B-B14F-4D97-AF65-F5344CB8AC3E}">
        <p14:creationId xmlns:p14="http://schemas.microsoft.com/office/powerpoint/2010/main" val="2954265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all, holding&#10;&#10;Description generated with high confidence">
            <a:extLst>
              <a:ext uri="{FF2B5EF4-FFF2-40B4-BE49-F238E27FC236}">
                <a16:creationId xmlns:a16="http://schemas.microsoft.com/office/drawing/2014/main" id="{5F9B3499-072C-4E54-9056-73B0FCA2D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987" y="153678"/>
            <a:ext cx="6091539" cy="6550644"/>
          </a:xfrm>
          <a:prstGeom prst="rect">
            <a:avLst/>
          </a:prstGeom>
        </p:spPr>
      </p:pic>
      <p:sp>
        <p:nvSpPr>
          <p:cNvPr id="2" name="Title 1">
            <a:extLst>
              <a:ext uri="{FF2B5EF4-FFF2-40B4-BE49-F238E27FC236}">
                <a16:creationId xmlns:a16="http://schemas.microsoft.com/office/drawing/2014/main" id="{FAF8C244-14B0-4315-B768-829E4AEE8FC4}"/>
              </a:ext>
            </a:extLst>
          </p:cNvPr>
          <p:cNvSpPr>
            <a:spLocks noGrp="1"/>
          </p:cNvSpPr>
          <p:nvPr>
            <p:ph type="title"/>
          </p:nvPr>
        </p:nvSpPr>
        <p:spPr>
          <a:xfrm>
            <a:off x="750242" y="632990"/>
            <a:ext cx="4062643" cy="1043409"/>
          </a:xfrm>
        </p:spPr>
        <p:txBody>
          <a:bodyPr>
            <a:normAutofit/>
          </a:bodyPr>
          <a:lstStyle/>
          <a:p>
            <a:r>
              <a:rPr lang="en-US" sz="3600" dirty="0"/>
              <a:t>The middle ear</a:t>
            </a:r>
          </a:p>
        </p:txBody>
      </p:sp>
      <p:sp>
        <p:nvSpPr>
          <p:cNvPr id="3" name="Content Placeholder 2">
            <a:extLst>
              <a:ext uri="{FF2B5EF4-FFF2-40B4-BE49-F238E27FC236}">
                <a16:creationId xmlns:a16="http://schemas.microsoft.com/office/drawing/2014/main" id="{9CC32177-5E1F-4DF5-8E7C-34512457F5E1}"/>
              </a:ext>
            </a:extLst>
          </p:cNvPr>
          <p:cNvSpPr>
            <a:spLocks noGrp="1"/>
          </p:cNvSpPr>
          <p:nvPr>
            <p:ph idx="1"/>
          </p:nvPr>
        </p:nvSpPr>
        <p:spPr>
          <a:xfrm>
            <a:off x="366074" y="1798807"/>
            <a:ext cx="4064409" cy="2754086"/>
          </a:xfrm>
        </p:spPr>
        <p:txBody>
          <a:bodyPr anchor="t">
            <a:normAutofit lnSpcReduction="10000"/>
          </a:bodyPr>
          <a:lstStyle/>
          <a:p>
            <a:r>
              <a:rPr lang="en-US" sz="1800" b="0" i="0" dirty="0">
                <a:effectLst>
                  <a:outerShdw blurRad="38100" dist="38100" dir="2700000" algn="tl">
                    <a:srgbClr val="000000">
                      <a:alpha val="43137"/>
                    </a:srgbClr>
                  </a:outerShdw>
                </a:effectLst>
                <a:latin typeface="Lilly"/>
              </a:rPr>
              <a:t>Tympanum is Latin for "drum". </a:t>
            </a:r>
          </a:p>
          <a:p>
            <a:r>
              <a:rPr lang="en-US" sz="1800" b="0" i="0" dirty="0">
                <a:effectLst>
                  <a:outerShdw blurRad="38100" dist="38100" dir="2700000" algn="tl">
                    <a:srgbClr val="000000">
                      <a:alpha val="43137"/>
                    </a:srgbClr>
                  </a:outerShdw>
                </a:effectLst>
                <a:latin typeface="Lilly"/>
              </a:rPr>
              <a:t>It consists of a thin, translucent membrane. </a:t>
            </a:r>
          </a:p>
          <a:p>
            <a:r>
              <a:rPr lang="en-US" sz="1800" b="0" i="0" dirty="0">
                <a:effectLst>
                  <a:outerShdw blurRad="38100" dist="38100" dir="2700000" algn="tl">
                    <a:srgbClr val="000000">
                      <a:alpha val="43137"/>
                    </a:srgbClr>
                  </a:outerShdw>
                </a:effectLst>
                <a:latin typeface="Lilly"/>
              </a:rPr>
              <a:t>Sound waves traveling through the external auditory canal reach the tympanic membrane, causing the membrane to vibrate. </a:t>
            </a:r>
          </a:p>
          <a:p>
            <a:r>
              <a:rPr lang="en-US" sz="1800" b="0" i="0" dirty="0">
                <a:effectLst>
                  <a:outerShdw blurRad="38100" dist="38100" dir="2700000" algn="tl">
                    <a:srgbClr val="000000">
                      <a:alpha val="43137"/>
                    </a:srgbClr>
                  </a:outerShdw>
                </a:effectLst>
                <a:latin typeface="Lilly"/>
              </a:rPr>
              <a:t>These vibrations are transferred to the tiny bones (incus malleus and stapes) of your middle ear. </a:t>
            </a:r>
            <a:endParaRPr lang="en-US" sz="1800" dirty="0"/>
          </a:p>
        </p:txBody>
      </p:sp>
    </p:spTree>
    <p:extLst>
      <p:ext uri="{BB962C8B-B14F-4D97-AF65-F5344CB8AC3E}">
        <p14:creationId xmlns:p14="http://schemas.microsoft.com/office/powerpoint/2010/main" val="341790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all, holding&#10;&#10;Description generated with high confidence">
            <a:extLst>
              <a:ext uri="{FF2B5EF4-FFF2-40B4-BE49-F238E27FC236}">
                <a16:creationId xmlns:a16="http://schemas.microsoft.com/office/drawing/2014/main" id="{5F9B3499-072C-4E54-9056-73B0FCA2D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987" y="153678"/>
            <a:ext cx="6091539" cy="6550644"/>
          </a:xfrm>
          <a:prstGeom prst="rect">
            <a:avLst/>
          </a:prstGeom>
        </p:spPr>
      </p:pic>
      <p:sp>
        <p:nvSpPr>
          <p:cNvPr id="2" name="Title 1">
            <a:extLst>
              <a:ext uri="{FF2B5EF4-FFF2-40B4-BE49-F238E27FC236}">
                <a16:creationId xmlns:a16="http://schemas.microsoft.com/office/drawing/2014/main" id="{FAF8C244-14B0-4315-B768-829E4AEE8FC4}"/>
              </a:ext>
            </a:extLst>
          </p:cNvPr>
          <p:cNvSpPr>
            <a:spLocks noGrp="1"/>
          </p:cNvSpPr>
          <p:nvPr>
            <p:ph type="title"/>
          </p:nvPr>
        </p:nvSpPr>
        <p:spPr>
          <a:xfrm>
            <a:off x="750242" y="632990"/>
            <a:ext cx="4062643" cy="1043409"/>
          </a:xfrm>
        </p:spPr>
        <p:txBody>
          <a:bodyPr>
            <a:normAutofit/>
          </a:bodyPr>
          <a:lstStyle/>
          <a:p>
            <a:r>
              <a:rPr lang="en-US" sz="3600" dirty="0"/>
              <a:t>The middle ear</a:t>
            </a:r>
          </a:p>
        </p:txBody>
      </p:sp>
      <p:sp>
        <p:nvSpPr>
          <p:cNvPr id="3" name="Content Placeholder 2">
            <a:extLst>
              <a:ext uri="{FF2B5EF4-FFF2-40B4-BE49-F238E27FC236}">
                <a16:creationId xmlns:a16="http://schemas.microsoft.com/office/drawing/2014/main" id="{9CC32177-5E1F-4DF5-8E7C-34512457F5E1}"/>
              </a:ext>
            </a:extLst>
          </p:cNvPr>
          <p:cNvSpPr>
            <a:spLocks noGrp="1"/>
          </p:cNvSpPr>
          <p:nvPr>
            <p:ph idx="1"/>
          </p:nvPr>
        </p:nvSpPr>
        <p:spPr>
          <a:xfrm>
            <a:off x="366074" y="1798807"/>
            <a:ext cx="4064409" cy="2754086"/>
          </a:xfrm>
        </p:spPr>
        <p:txBody>
          <a:bodyPr anchor="t">
            <a:normAutofit fontScale="62500" lnSpcReduction="20000"/>
          </a:bodyPr>
          <a:lstStyle/>
          <a:p>
            <a:pPr marL="0" indent="0">
              <a:buNone/>
            </a:pPr>
            <a:r>
              <a:rPr lang="en-US" dirty="0"/>
              <a:t> </a:t>
            </a:r>
          </a:p>
          <a:p>
            <a:r>
              <a:rPr lang="en-US" dirty="0"/>
              <a:t>​    You have 3 auditory ossicles; the malleus (or hammer), the incus (or anvil) and the stapes (or stirrup). ​The middle ear thus serves to convert the energy from sound pressure waves to a force upon the liquid of the inner ear. The oval window is much smaller than the tympanic membrane, so the pressure induced by the stapes moving the oval window, causes the increase in pressure necessary to move the inner ear liquid.  ​</a:t>
            </a:r>
            <a:endParaRPr lang="en-US" sz="1800" dirty="0"/>
          </a:p>
        </p:txBody>
      </p:sp>
    </p:spTree>
    <p:extLst>
      <p:ext uri="{BB962C8B-B14F-4D97-AF65-F5344CB8AC3E}">
        <p14:creationId xmlns:p14="http://schemas.microsoft.com/office/powerpoint/2010/main" val="356943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D4A3-820F-4EE7-8ABC-27CF399214FE}"/>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2DEFBE48-4357-4CC9-B3C9-3829C5502524}"/>
              </a:ext>
            </a:extLst>
          </p:cNvPr>
          <p:cNvGraphicFramePr>
            <a:graphicFrameLocks noGrp="1"/>
          </p:cNvGraphicFramePr>
          <p:nvPr>
            <p:ph idx="1"/>
            <p:extLst/>
          </p:nvPr>
        </p:nvGraphicFramePr>
        <p:xfrm>
          <a:off x="749353" y="659836"/>
          <a:ext cx="4429125" cy="4480560"/>
        </p:xfrm>
        <a:graphic>
          <a:graphicData uri="http://schemas.openxmlformats.org/drawingml/2006/table">
            <a:tbl>
              <a:tblPr/>
              <a:tblGrid>
                <a:gridCol w="4429125">
                  <a:extLst>
                    <a:ext uri="{9D8B030D-6E8A-4147-A177-3AD203B41FA5}">
                      <a16:colId xmlns:a16="http://schemas.microsoft.com/office/drawing/2014/main" val="84536814"/>
                    </a:ext>
                  </a:extLst>
                </a:gridCol>
              </a:tblGrid>
              <a:tr h="0">
                <a:tc>
                  <a:txBody>
                    <a:bodyPr/>
                    <a:lstStyle/>
                    <a:p>
                      <a:pPr fontAlgn="t"/>
                      <a:r>
                        <a:rPr lang="en-US" sz="3200" b="0" dirty="0">
                          <a:effectLst/>
                          <a:latin typeface="Lilly"/>
                        </a:rPr>
                        <a:t>As the stapes moves the membrane of the oval window, the oval window, pushes against the liquid of the inner ear (called perilymph), which causes the liquid of the inner ear to move.</a:t>
                      </a:r>
                      <a:br>
                        <a:rPr lang="en-US" sz="3200" b="0" dirty="0">
                          <a:effectLst/>
                          <a:latin typeface="Lilly"/>
                        </a:rPr>
                      </a:br>
                      <a:endParaRPr lang="en-US" sz="3200" b="0" dirty="0">
                        <a:effectLst/>
                        <a:latin typeface="Lilly"/>
                      </a:endParaRPr>
                    </a:p>
                  </a:txBody>
                  <a:tcPr marL="142875" marR="142875">
                    <a:lnL>
                      <a:noFill/>
                    </a:lnL>
                    <a:lnR>
                      <a:noFill/>
                    </a:lnR>
                    <a:lnT>
                      <a:noFill/>
                    </a:lnT>
                    <a:lnB>
                      <a:noFill/>
                    </a:lnB>
                  </a:tcPr>
                </a:tc>
                <a:extLst>
                  <a:ext uri="{0D108BD9-81ED-4DB2-BD59-A6C34878D82A}">
                    <a16:rowId xmlns:a16="http://schemas.microsoft.com/office/drawing/2014/main" val="2082410022"/>
                  </a:ext>
                </a:extLst>
              </a:tr>
            </a:tbl>
          </a:graphicData>
        </a:graphic>
      </p:graphicFrame>
      <p:pic>
        <p:nvPicPr>
          <p:cNvPr id="6" name="Picture 5" descr="A screenshot of a cell phone&#10;&#10;Description generated with high confidence">
            <a:extLst>
              <a:ext uri="{FF2B5EF4-FFF2-40B4-BE49-F238E27FC236}">
                <a16:creationId xmlns:a16="http://schemas.microsoft.com/office/drawing/2014/main" id="{436933BC-12C3-4A40-B9D7-B83E3DBFE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676" y="0"/>
            <a:ext cx="5965829" cy="6858000"/>
          </a:xfrm>
          <a:prstGeom prst="rect">
            <a:avLst/>
          </a:prstGeom>
        </p:spPr>
      </p:pic>
    </p:spTree>
    <p:extLst>
      <p:ext uri="{BB962C8B-B14F-4D97-AF65-F5344CB8AC3E}">
        <p14:creationId xmlns:p14="http://schemas.microsoft.com/office/powerpoint/2010/main" val="2206374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8CB8-663C-4925-877C-99478947534D}"/>
              </a:ext>
            </a:extLst>
          </p:cNvPr>
          <p:cNvSpPr>
            <a:spLocks noGrp="1"/>
          </p:cNvSpPr>
          <p:nvPr>
            <p:ph type="title"/>
          </p:nvPr>
        </p:nvSpPr>
        <p:spPr>
          <a:xfrm>
            <a:off x="709448" y="1913950"/>
            <a:ext cx="4204137" cy="1342754"/>
          </a:xfrm>
        </p:spPr>
        <p:txBody>
          <a:bodyPr>
            <a:normAutofit/>
          </a:bodyPr>
          <a:lstStyle/>
          <a:p>
            <a:pPr algn="ctr"/>
            <a:r>
              <a:rPr lang="en-US" sz="4800" b="1" dirty="0">
                <a:ln w="22225">
                  <a:solidFill>
                    <a:schemeClr val="accent2"/>
                  </a:solidFill>
                  <a:prstDash val="solid"/>
                </a:ln>
                <a:solidFill>
                  <a:schemeClr val="accent2">
                    <a:lumMod val="40000"/>
                    <a:lumOff val="60000"/>
                  </a:schemeClr>
                </a:solidFill>
              </a:rPr>
              <a:t>Eustachian tube</a:t>
            </a:r>
          </a:p>
        </p:txBody>
      </p:sp>
      <p:sp>
        <p:nvSpPr>
          <p:cNvPr id="3" name="Content Placeholder 2">
            <a:extLst>
              <a:ext uri="{FF2B5EF4-FFF2-40B4-BE49-F238E27FC236}">
                <a16:creationId xmlns:a16="http://schemas.microsoft.com/office/drawing/2014/main" id="{0247F59B-4F55-418B-86D5-9BDC13061DD2}"/>
              </a:ext>
            </a:extLst>
          </p:cNvPr>
          <p:cNvSpPr>
            <a:spLocks noGrp="1"/>
          </p:cNvSpPr>
          <p:nvPr>
            <p:ph idx="1"/>
          </p:nvPr>
        </p:nvSpPr>
        <p:spPr>
          <a:xfrm>
            <a:off x="525516" y="3417573"/>
            <a:ext cx="4593021" cy="2619839"/>
          </a:xfrm>
        </p:spPr>
        <p:txBody>
          <a:bodyPr anchor="ctr">
            <a:normAutofit lnSpcReduction="10000"/>
          </a:bodyPr>
          <a:lstStyle/>
          <a:p>
            <a:r>
              <a:rPr lang="en-US" dirty="0"/>
              <a:t> The middle ear also contains the auditory tube (or Eustachian tube). </a:t>
            </a:r>
          </a:p>
          <a:p>
            <a:r>
              <a:rPr lang="en-US" dirty="0"/>
              <a:t>The function of the auditory tube is to allow pressure to equalize between the middle ear and throat. </a:t>
            </a:r>
          </a:p>
        </p:txBody>
      </p:sp>
      <p:sp>
        <p:nvSpPr>
          <p:cNvPr id="7" name="Rectangle 6">
            <a:extLst>
              <a:ext uri="{FF2B5EF4-FFF2-40B4-BE49-F238E27FC236}">
                <a16:creationId xmlns:a16="http://schemas.microsoft.com/office/drawing/2014/main" id="{0A477405-A18E-4D62-9DF6-2ADC69CD73B2}"/>
              </a:ext>
            </a:extLst>
          </p:cNvPr>
          <p:cNvSpPr/>
          <p:nvPr/>
        </p:nvSpPr>
        <p:spPr>
          <a:xfrm rot="2694659">
            <a:off x="8483053" y="4852417"/>
            <a:ext cx="1684500" cy="369332"/>
          </a:xfrm>
          <a:prstGeom prst="rect">
            <a:avLst/>
          </a:prstGeom>
        </p:spPr>
        <p:txBody>
          <a:bodyPr wrap="none">
            <a:spAutoFit/>
          </a:bodyPr>
          <a:lstStyle/>
          <a:p>
            <a:r>
              <a:rPr lang="en-US" dirty="0"/>
              <a:t>Eustachian tube</a:t>
            </a:r>
          </a:p>
        </p:txBody>
      </p:sp>
      <p:pic>
        <p:nvPicPr>
          <p:cNvPr id="12" name="Picture 2" descr="Picture">
            <a:extLst>
              <a:ext uri="{FF2B5EF4-FFF2-40B4-BE49-F238E27FC236}">
                <a16:creationId xmlns:a16="http://schemas.microsoft.com/office/drawing/2014/main" id="{8DC4EEA2-967A-440B-AE7C-B598C1397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033" y="96958"/>
            <a:ext cx="6317974" cy="6641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Rectangle 7">
            <a:extLst>
              <a:ext uri="{FF2B5EF4-FFF2-40B4-BE49-F238E27FC236}">
                <a16:creationId xmlns:a16="http://schemas.microsoft.com/office/drawing/2014/main" id="{B976B7D6-A973-4B17-A1AF-6D400F780E72}"/>
              </a:ext>
            </a:extLst>
          </p:cNvPr>
          <p:cNvSpPr/>
          <p:nvPr/>
        </p:nvSpPr>
        <p:spPr>
          <a:xfrm rot="2820308">
            <a:off x="7383729" y="3778013"/>
            <a:ext cx="3557768" cy="150782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59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2" descr="Picture">
            <a:extLst>
              <a:ext uri="{FF2B5EF4-FFF2-40B4-BE49-F238E27FC236}">
                <a16:creationId xmlns:a16="http://schemas.microsoft.com/office/drawing/2014/main" id="{02C368AA-31BA-46A3-9318-12F868F42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928"/>
          <a:stretch/>
        </p:blipFill>
        <p:spPr bwMode="auto">
          <a:xfrm>
            <a:off x="6090612" y="10"/>
            <a:ext cx="6101387"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079" name="Content Placeholder 3078">
            <a:extLst>
              <a:ext uri="{FF2B5EF4-FFF2-40B4-BE49-F238E27FC236}">
                <a16:creationId xmlns:a16="http://schemas.microsoft.com/office/drawing/2014/main" id="{5DCE7CA2-74EF-47E6-9895-E4DA23629E06}"/>
              </a:ext>
            </a:extLst>
          </p:cNvPr>
          <p:cNvSpPr>
            <a:spLocks noGrp="1"/>
          </p:cNvSpPr>
          <p:nvPr>
            <p:ph idx="1"/>
          </p:nvPr>
        </p:nvSpPr>
        <p:spPr>
          <a:xfrm>
            <a:off x="648930" y="1324304"/>
            <a:ext cx="5127029" cy="4899516"/>
          </a:xfrm>
        </p:spPr>
        <p:txBody>
          <a:bodyPr>
            <a:normAutofit/>
          </a:bodyPr>
          <a:lstStyle/>
          <a:p>
            <a:r>
              <a:rPr lang="en-US" sz="3200" b="1" i="1" dirty="0"/>
              <a:t>The inner ear</a:t>
            </a:r>
            <a:r>
              <a:rPr lang="en-US" sz="3200" dirty="0"/>
              <a:t> (or internal ear) detects sensory information for sound and balance. </a:t>
            </a:r>
          </a:p>
          <a:p>
            <a:r>
              <a:rPr lang="en-US" sz="3200" dirty="0"/>
              <a:t>The inner ear has organs dedicated to sensing sound information and organs dedicated to balance or equilibrium.     </a:t>
            </a:r>
            <a:endParaRPr lang="en-US" sz="2400" dirty="0"/>
          </a:p>
        </p:txBody>
      </p:sp>
    </p:spTree>
    <p:extLst>
      <p:ext uri="{BB962C8B-B14F-4D97-AF65-F5344CB8AC3E}">
        <p14:creationId xmlns:p14="http://schemas.microsoft.com/office/powerpoint/2010/main" val="302332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1F3EADAE-2577-4165-B90B-9E69F056515D}"/>
              </a:ext>
            </a:extLst>
          </p:cNvPr>
          <p:cNvPicPr>
            <a:picLocks noChangeAspect="1"/>
          </p:cNvPicPr>
          <p:nvPr/>
        </p:nvPicPr>
        <p:blipFill rotWithShape="1">
          <a:blip r:embed="rId2">
            <a:extLst>
              <a:ext uri="{28A0092B-C50C-407E-A947-70E740481C1C}">
                <a14:useLocalDpi xmlns:a14="http://schemas.microsoft.com/office/drawing/2010/main" val="0"/>
              </a:ext>
            </a:extLst>
          </a:blip>
          <a:srcRect r="2" b="2213"/>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D099CF2E-425E-4889-B525-C7551D165B9E}"/>
              </a:ext>
            </a:extLst>
          </p:cNvPr>
          <p:cNvSpPr>
            <a:spLocks noGrp="1"/>
          </p:cNvSpPr>
          <p:nvPr>
            <p:ph type="title"/>
          </p:nvPr>
        </p:nvSpPr>
        <p:spPr>
          <a:xfrm>
            <a:off x="648929" y="629266"/>
            <a:ext cx="5127031" cy="1676603"/>
          </a:xfrm>
        </p:spPr>
        <p:txBody>
          <a:bodyPr>
            <a:normAutofit/>
          </a:bodyPr>
          <a:lstStyle/>
          <a:p>
            <a:endParaRPr lang="en-US"/>
          </a:p>
        </p:txBody>
      </p:sp>
      <p:sp>
        <p:nvSpPr>
          <p:cNvPr id="3" name="Content Placeholder 2">
            <a:extLst>
              <a:ext uri="{FF2B5EF4-FFF2-40B4-BE49-F238E27FC236}">
                <a16:creationId xmlns:a16="http://schemas.microsoft.com/office/drawing/2014/main" id="{DCC4D34C-B246-4243-96B7-99D340B532B4}"/>
              </a:ext>
            </a:extLst>
          </p:cNvPr>
          <p:cNvSpPr>
            <a:spLocks noGrp="1"/>
          </p:cNvSpPr>
          <p:nvPr>
            <p:ph idx="1"/>
          </p:nvPr>
        </p:nvSpPr>
        <p:spPr>
          <a:xfrm>
            <a:off x="648930" y="2438400"/>
            <a:ext cx="5127029" cy="3785419"/>
          </a:xfrm>
        </p:spPr>
        <p:txBody>
          <a:bodyPr>
            <a:normAutofit/>
          </a:bodyPr>
          <a:lstStyle/>
          <a:p>
            <a:r>
              <a:rPr lang="en-US" dirty="0"/>
              <a:t>The inner ear is composed of the vestibule, the semicircular canals, and the cochlea. </a:t>
            </a:r>
          </a:p>
        </p:txBody>
      </p:sp>
    </p:spTree>
    <p:extLst>
      <p:ext uri="{BB962C8B-B14F-4D97-AF65-F5344CB8AC3E}">
        <p14:creationId xmlns:p14="http://schemas.microsoft.com/office/powerpoint/2010/main" val="310197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generated with high confidence">
            <a:extLst>
              <a:ext uri="{FF2B5EF4-FFF2-40B4-BE49-F238E27FC236}">
                <a16:creationId xmlns:a16="http://schemas.microsoft.com/office/drawing/2014/main" id="{19688002-B09E-4E57-B2BB-EF862DDEAC14}"/>
              </a:ext>
            </a:extLst>
          </p:cNvPr>
          <p:cNvPicPr>
            <a:picLocks noChangeAspect="1"/>
          </p:cNvPicPr>
          <p:nvPr/>
        </p:nvPicPr>
        <p:blipFill rotWithShape="1">
          <a:blip r:embed="rId2">
            <a:extLst>
              <a:ext uri="{28A0092B-C50C-407E-A947-70E740481C1C}">
                <a14:useLocalDpi xmlns:a14="http://schemas.microsoft.com/office/drawing/2010/main" val="0"/>
              </a:ext>
            </a:extLst>
          </a:blip>
          <a:srcRect r="2" b="2213"/>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7194AF9D-E155-4EB1-AF9C-D9723DC8A7E7}"/>
              </a:ext>
            </a:extLst>
          </p:cNvPr>
          <p:cNvSpPr>
            <a:spLocks noGrp="1"/>
          </p:cNvSpPr>
          <p:nvPr>
            <p:ph type="title"/>
          </p:nvPr>
        </p:nvSpPr>
        <p:spPr>
          <a:xfrm>
            <a:off x="648929" y="629266"/>
            <a:ext cx="5127031" cy="1676603"/>
          </a:xfrm>
        </p:spPr>
        <p:txBody>
          <a:bodyPr>
            <a:normAutofit/>
          </a:bodyPr>
          <a:lstStyle/>
          <a:p>
            <a:endParaRPr lang="en-US"/>
          </a:p>
        </p:txBody>
      </p:sp>
      <p:sp>
        <p:nvSpPr>
          <p:cNvPr id="3" name="Content Placeholder 2">
            <a:extLst>
              <a:ext uri="{FF2B5EF4-FFF2-40B4-BE49-F238E27FC236}">
                <a16:creationId xmlns:a16="http://schemas.microsoft.com/office/drawing/2014/main" id="{C4C8B6C1-4F5F-4BE7-A54F-33BAE62499A3}"/>
              </a:ext>
            </a:extLst>
          </p:cNvPr>
          <p:cNvSpPr>
            <a:spLocks noGrp="1"/>
          </p:cNvSpPr>
          <p:nvPr>
            <p:ph idx="1"/>
          </p:nvPr>
        </p:nvSpPr>
        <p:spPr>
          <a:xfrm>
            <a:off x="648930" y="2438400"/>
            <a:ext cx="5127029" cy="3785419"/>
          </a:xfrm>
        </p:spPr>
        <p:txBody>
          <a:bodyPr>
            <a:normAutofit/>
          </a:bodyPr>
          <a:lstStyle/>
          <a:p>
            <a:r>
              <a:rPr lang="en-US" sz="2000"/>
              <a:t> As the liquid of the cochlea is disturbed by movement of the round window, specialized hair cells pick up specific information about the tone, pitch and amplitude of the sound. </a:t>
            </a:r>
          </a:p>
          <a:p>
            <a:endParaRPr lang="en-US" sz="2000"/>
          </a:p>
        </p:txBody>
      </p:sp>
    </p:spTree>
    <p:extLst>
      <p:ext uri="{BB962C8B-B14F-4D97-AF65-F5344CB8AC3E}">
        <p14:creationId xmlns:p14="http://schemas.microsoft.com/office/powerpoint/2010/main" val="175038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89C9-244D-43A7-B971-45287A475D6C}"/>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54697C8E-7E1C-4F3B-B66F-C66DBE673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120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n animal&#10;&#10;Description generated with very high confidence">
            <a:extLst>
              <a:ext uri="{FF2B5EF4-FFF2-40B4-BE49-F238E27FC236}">
                <a16:creationId xmlns:a16="http://schemas.microsoft.com/office/drawing/2014/main" id="{91D7CF0B-D6C7-4876-9C97-82330A313B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28"/>
          <a:stretch/>
        </p:blipFill>
        <p:spPr>
          <a:xfrm>
            <a:off x="4636008" y="640082"/>
            <a:ext cx="6916329" cy="5577837"/>
          </a:xfrm>
          <a:prstGeom prst="rect">
            <a:avLst/>
          </a:prstGeom>
          <a:effectLst/>
        </p:spPr>
      </p:pic>
      <p:sp>
        <p:nvSpPr>
          <p:cNvPr id="6" name="TextBox 5">
            <a:extLst>
              <a:ext uri="{FF2B5EF4-FFF2-40B4-BE49-F238E27FC236}">
                <a16:creationId xmlns:a16="http://schemas.microsoft.com/office/drawing/2014/main" id="{AD08A037-C2B0-4F52-911C-1E581C43F2DC}"/>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tolentinobioresearch.wikispaces.com/%3E%3E+Describe+the+anatomy+and+function+of+the+human+ear"/>
              </a:rPr>
              <a:t>This Photo</a:t>
            </a:r>
            <a:r>
              <a:rPr lang="en-US" sz="700">
                <a:solidFill>
                  <a:srgbClr val="FFFFFF"/>
                </a:solidFill>
              </a:rPr>
              <a:t> by Unknown Author is licensed under </a:t>
            </a:r>
            <a:r>
              <a:rPr lang="en-US" sz="700">
                <a:solidFill>
                  <a:srgbClr val="FFFFFF"/>
                </a:solidFill>
                <a:hlinkClick r:id="rId5" tooltip="https://creativecommons.org/licenses/by-sa/3.0/"/>
              </a:rPr>
              <a:t>CC BY-SA</a:t>
            </a:r>
            <a:endParaRPr lang="en-US" sz="700">
              <a:solidFill>
                <a:srgbClr val="FFFFFF"/>
              </a:solidFill>
            </a:endParaRPr>
          </a:p>
        </p:txBody>
      </p:sp>
      <p:sp>
        <p:nvSpPr>
          <p:cNvPr id="2" name="Title 1">
            <a:extLst>
              <a:ext uri="{FF2B5EF4-FFF2-40B4-BE49-F238E27FC236}">
                <a16:creationId xmlns:a16="http://schemas.microsoft.com/office/drawing/2014/main" id="{399ED139-694E-4FFC-B542-1EB927543183}"/>
              </a:ext>
            </a:extLst>
          </p:cNvPr>
          <p:cNvSpPr>
            <a:spLocks noGrp="1"/>
          </p:cNvSpPr>
          <p:nvPr>
            <p:ph type="title"/>
          </p:nvPr>
        </p:nvSpPr>
        <p:spPr>
          <a:xfrm>
            <a:off x="648929" y="629266"/>
            <a:ext cx="3667039" cy="1676603"/>
          </a:xfrm>
        </p:spPr>
        <p:txBody>
          <a:bodyPr>
            <a:normAutofit/>
          </a:bodyPr>
          <a:lstStyle/>
          <a:p>
            <a:endParaRPr lang="en-US"/>
          </a:p>
        </p:txBody>
      </p:sp>
      <p:sp>
        <p:nvSpPr>
          <p:cNvPr id="3" name="Content Placeholder 2">
            <a:extLst>
              <a:ext uri="{FF2B5EF4-FFF2-40B4-BE49-F238E27FC236}">
                <a16:creationId xmlns:a16="http://schemas.microsoft.com/office/drawing/2014/main" id="{74E7958B-C63C-4E68-BF6E-9FA76975CD21}"/>
              </a:ext>
            </a:extLst>
          </p:cNvPr>
          <p:cNvSpPr>
            <a:spLocks noGrp="1"/>
          </p:cNvSpPr>
          <p:nvPr>
            <p:ph idx="1"/>
          </p:nvPr>
        </p:nvSpPr>
        <p:spPr>
          <a:xfrm>
            <a:off x="648930" y="2438400"/>
            <a:ext cx="3667037" cy="3785419"/>
          </a:xfrm>
        </p:spPr>
        <p:txBody>
          <a:bodyPr>
            <a:normAutofit fontScale="92500"/>
          </a:bodyPr>
          <a:lstStyle/>
          <a:p>
            <a:r>
              <a:rPr lang="en-US" dirty="0"/>
              <a:t>The cochlea's main function is to convert sound pressure patterns into electrochemical impulses to the brain via the auditory nerve (part of the vestibulocochlear nerve - Cranial Nerve XIII). </a:t>
            </a:r>
          </a:p>
          <a:p>
            <a:endParaRPr lang="en-US" b="1" dirty="0"/>
          </a:p>
        </p:txBody>
      </p:sp>
    </p:spTree>
    <p:extLst>
      <p:ext uri="{BB962C8B-B14F-4D97-AF65-F5344CB8AC3E}">
        <p14:creationId xmlns:p14="http://schemas.microsoft.com/office/powerpoint/2010/main" val="191518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D585B-C451-48E4-9456-430D2EF414D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7687" y="128906"/>
            <a:ext cx="11856626" cy="1561782"/>
          </a:xfrm>
          <a:prstGeom prst="rect">
            <a:avLst/>
          </a:prstGeom>
          <a:solidFill>
            <a:schemeClr val="bg1"/>
          </a:solidFill>
        </p:spPr>
      </p:pic>
      <p:sp>
        <p:nvSpPr>
          <p:cNvPr id="2" name="Title 1">
            <a:extLst>
              <a:ext uri="{FF2B5EF4-FFF2-40B4-BE49-F238E27FC236}">
                <a16:creationId xmlns:a16="http://schemas.microsoft.com/office/drawing/2014/main" id="{532B9EB9-B273-4D0F-8FD0-8139B4884D76}"/>
              </a:ext>
            </a:extLst>
          </p:cNvPr>
          <p:cNvSpPr>
            <a:spLocks noGrp="1"/>
          </p:cNvSpPr>
          <p:nvPr>
            <p:ph type="title"/>
          </p:nvPr>
        </p:nvSpPr>
        <p:spPr>
          <a:xfrm>
            <a:off x="167687" y="263845"/>
            <a:ext cx="11856625" cy="1426844"/>
          </a:xfrm>
          <a:solidFill>
            <a:schemeClr val="bg1">
              <a:alpha val="78000"/>
            </a:schemeClr>
          </a:solidFill>
        </p:spPr>
        <p:txBody>
          <a:bodyPr>
            <a:normAutofit/>
          </a:bodyPr>
          <a:lstStyle/>
          <a:p>
            <a:pPr algn="ctr"/>
            <a:r>
              <a:rPr lang="en-US" sz="60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The Path of Sound Information</a:t>
            </a:r>
          </a:p>
        </p:txBody>
      </p:sp>
      <p:sp>
        <p:nvSpPr>
          <p:cNvPr id="3" name="Content Placeholder 2">
            <a:extLst>
              <a:ext uri="{FF2B5EF4-FFF2-40B4-BE49-F238E27FC236}">
                <a16:creationId xmlns:a16="http://schemas.microsoft.com/office/drawing/2014/main" id="{053B4BAA-0855-4570-AFB8-89A67A905449}"/>
              </a:ext>
            </a:extLst>
          </p:cNvPr>
          <p:cNvSpPr>
            <a:spLocks noGrp="1"/>
          </p:cNvSpPr>
          <p:nvPr>
            <p:ph idx="1"/>
          </p:nvPr>
        </p:nvSpPr>
        <p:spPr/>
        <p:txBody>
          <a:bodyPr>
            <a:normAutofit fontScale="85000" lnSpcReduction="20000"/>
          </a:bodyPr>
          <a:lstStyle/>
          <a:p>
            <a:r>
              <a:rPr lang="en-US" dirty="0"/>
              <a:t>Sound waves are directed into the auditory canal via the pinna.</a:t>
            </a:r>
          </a:p>
          <a:p>
            <a:r>
              <a:rPr lang="en-US" dirty="0"/>
              <a:t>The sound waves travel through the external auditory canal and hit the tympanic membrane of the middle ear, causing it to vibrate.</a:t>
            </a:r>
          </a:p>
          <a:p>
            <a:r>
              <a:rPr lang="en-US" dirty="0"/>
              <a:t>In the middle ear, the vibrations of  tympanic membrane cause vibrations of the three auditory ossicles. </a:t>
            </a:r>
          </a:p>
          <a:p>
            <a:pPr lvl="1"/>
            <a:r>
              <a:rPr lang="en-US" dirty="0"/>
              <a:t>The pressure waves move the malleus, which moves the incus, which then moves the stapes. </a:t>
            </a:r>
          </a:p>
          <a:p>
            <a:r>
              <a:rPr lang="en-US" dirty="0"/>
              <a:t>A portion of the stapes is connected to the </a:t>
            </a:r>
            <a:r>
              <a:rPr lang="en-US" b="1" dirty="0"/>
              <a:t>oval window, </a:t>
            </a:r>
            <a:r>
              <a:rPr lang="en-US" dirty="0"/>
              <a:t> so that as the stapes moves, the thin membrane of the oval window which connects to the inner ear. </a:t>
            </a:r>
            <a:r>
              <a:rPr lang="en-US" b="1" u="sng" dirty="0"/>
              <a:t>The middle ear essentially functions to convert the energy from sound pressure waves to a physical force on the fluid of the inner ear. In other words, it AMPLIFIES the signal!.</a:t>
            </a:r>
          </a:p>
          <a:p>
            <a:r>
              <a:rPr lang="en-US" dirty="0"/>
              <a:t>Hair cells in the cochlea send this sound information to the brain via the auditory nerve, which is part of the vestibulocochlear nerve (cranial nerve XIII).</a:t>
            </a:r>
          </a:p>
        </p:txBody>
      </p:sp>
    </p:spTree>
    <p:extLst>
      <p:ext uri="{BB962C8B-B14F-4D97-AF65-F5344CB8AC3E}">
        <p14:creationId xmlns:p14="http://schemas.microsoft.com/office/powerpoint/2010/main" val="3974536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E996D5DC-BF26-4A62-A49C-A31B06439844}"/>
              </a:ext>
            </a:extLst>
          </p:cNvPr>
          <p:cNvPicPr>
            <a:picLocks noGrp="1" noChangeAspect="1"/>
          </p:cNvPicPr>
          <p:nvPr>
            <p:ph idx="1"/>
          </p:nvPr>
        </p:nvPicPr>
        <p:blipFill>
          <a:blip r:embed="rId2"/>
          <a:stretch>
            <a:fillRect/>
          </a:stretch>
        </p:blipFill>
        <p:spPr>
          <a:xfrm>
            <a:off x="1810565" y="643467"/>
            <a:ext cx="8570870" cy="5571066"/>
          </a:xfrm>
          <a:prstGeom prst="rect">
            <a:avLst/>
          </a:prstGeom>
        </p:spPr>
      </p:pic>
    </p:spTree>
    <p:extLst>
      <p:ext uri="{BB962C8B-B14F-4D97-AF65-F5344CB8AC3E}">
        <p14:creationId xmlns:p14="http://schemas.microsoft.com/office/powerpoint/2010/main" val="3544561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11" descr="Picture">
            <a:extLst>
              <a:ext uri="{FF2B5EF4-FFF2-40B4-BE49-F238E27FC236}">
                <a16:creationId xmlns:a16="http://schemas.microsoft.com/office/drawing/2014/main" id="{38273BF9-7909-438C-B669-C4E401CB3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5A31D5-CE43-42F6-9CE2-226D41B55126}"/>
              </a:ext>
            </a:extLst>
          </p:cNvPr>
          <p:cNvSpPr>
            <a:spLocks noGrp="1"/>
          </p:cNvSpPr>
          <p:nvPr>
            <p:ph type="title"/>
          </p:nvPr>
        </p:nvSpPr>
        <p:spPr>
          <a:xfrm>
            <a:off x="925748" y="4704515"/>
            <a:ext cx="3794169" cy="1325563"/>
          </a:xfrm>
          <a:solidFill>
            <a:srgbClr val="262626"/>
          </a:solidFill>
          <a:ln w="257175" cap="sq" cmpd="sng" algn="ctr">
            <a:solidFill>
              <a:srgbClr val="262626">
                <a:alpha val="60000"/>
              </a:srgbClr>
            </a:solidFill>
            <a:prstDash val="solid"/>
            <a:miter lim="800000"/>
          </a:ln>
        </p:spPr>
        <p:txBody>
          <a:bodyPr wrap="square" anchor="ctr">
            <a:normAutofit/>
          </a:bodyPr>
          <a:lstStyle/>
          <a:p>
            <a:pPr algn="ctr"/>
            <a:r>
              <a:rPr lang="en-US" sz="2400" dirty="0">
                <a:solidFill>
                  <a:schemeClr val="lt1"/>
                </a:solidFill>
              </a:rPr>
              <a:t>With  Scientist Cindy</a:t>
            </a:r>
          </a:p>
        </p:txBody>
      </p:sp>
    </p:spTree>
    <p:extLst>
      <p:ext uri="{BB962C8B-B14F-4D97-AF65-F5344CB8AC3E}">
        <p14:creationId xmlns:p14="http://schemas.microsoft.com/office/powerpoint/2010/main" val="2244725148"/>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4049E90E-78F6-457E-B03E-76B0631B9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702" y="758387"/>
            <a:ext cx="6174063" cy="5880796"/>
          </a:xfrm>
          <a:prstGeom prst="rect">
            <a:avLst/>
          </a:prstGeom>
        </p:spPr>
      </p:pic>
      <p:sp>
        <p:nvSpPr>
          <p:cNvPr id="2" name="Title 1">
            <a:extLst>
              <a:ext uri="{FF2B5EF4-FFF2-40B4-BE49-F238E27FC236}">
                <a16:creationId xmlns:a16="http://schemas.microsoft.com/office/drawing/2014/main" id="{508A8641-EF5D-4141-B0E5-0B83B252E4A9}"/>
              </a:ext>
            </a:extLst>
          </p:cNvPr>
          <p:cNvSpPr>
            <a:spLocks noGrp="1"/>
          </p:cNvSpPr>
          <p:nvPr>
            <p:ph type="title"/>
          </p:nvPr>
        </p:nvSpPr>
        <p:spPr>
          <a:xfrm>
            <a:off x="-129363" y="0"/>
            <a:ext cx="10515600" cy="1325563"/>
          </a:xfrm>
        </p:spPr>
        <p:txBody>
          <a:bodyPr/>
          <a:lstStyle/>
          <a:p>
            <a:r>
              <a:rPr lang="en-US" altLang="en-US" b="1" dirty="0">
                <a:solidFill>
                  <a:srgbClr val="8D2424"/>
                </a:solidFill>
                <a:latin typeface="Lilly"/>
              </a:rPr>
              <a:t>     Your body is organized as a tube. </a:t>
            </a:r>
            <a:endParaRPr lang="en-US" dirty="0"/>
          </a:p>
        </p:txBody>
      </p:sp>
      <p:sp>
        <p:nvSpPr>
          <p:cNvPr id="3" name="Rectangle 2">
            <a:extLst>
              <a:ext uri="{FF2B5EF4-FFF2-40B4-BE49-F238E27FC236}">
                <a16:creationId xmlns:a16="http://schemas.microsoft.com/office/drawing/2014/main" id="{DD4A4668-483C-4F86-9F93-FCB0F7DFE721}"/>
              </a:ext>
            </a:extLst>
          </p:cNvPr>
          <p:cNvSpPr/>
          <p:nvPr/>
        </p:nvSpPr>
        <p:spPr>
          <a:xfrm>
            <a:off x="187842" y="1452187"/>
            <a:ext cx="552786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D2424"/>
                </a:solidFill>
                <a:effectLst/>
                <a:uLnTx/>
                <a:uFillTx/>
                <a:latin typeface="Lilly"/>
                <a:ea typeface="+mn-ea"/>
                <a:cs typeface="+mn-cs"/>
              </a:rPr>
              <a:t>The inside of the alimentary canal is considered to be OUTSIDE of the body! </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5793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D7BB-94EC-4931-A852-063A99AD64EA}"/>
              </a:ext>
            </a:extLst>
          </p:cNvPr>
          <p:cNvSpPr>
            <a:spLocks noGrp="1"/>
          </p:cNvSpPr>
          <p:nvPr>
            <p:ph type="title"/>
          </p:nvPr>
        </p:nvSpPr>
        <p:spPr/>
        <p:txBody>
          <a:bodyPr>
            <a:normAutofit fontScale="90000"/>
          </a:bodyPr>
          <a:lstStyle/>
          <a:p>
            <a:pPr algn="ctr"/>
            <a:r>
              <a:rPr lang="en-US" sz="60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Functions of the Digestive System</a:t>
            </a:r>
          </a:p>
        </p:txBody>
      </p:sp>
      <p:sp>
        <p:nvSpPr>
          <p:cNvPr id="3" name="Rectangle 2">
            <a:extLst>
              <a:ext uri="{FF2B5EF4-FFF2-40B4-BE49-F238E27FC236}">
                <a16:creationId xmlns:a16="http://schemas.microsoft.com/office/drawing/2014/main" id="{51A0A962-633F-447F-B8BF-21F46D38185E}"/>
              </a:ext>
            </a:extLst>
          </p:cNvPr>
          <p:cNvSpPr/>
          <p:nvPr/>
        </p:nvSpPr>
        <p:spPr>
          <a:xfrm>
            <a:off x="268941" y="2150787"/>
            <a:ext cx="5036389"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Take in food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Break food up into nutrient molecules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Absorbing nutrient molecules into the circulatory system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Eliminating the indigestible waste</a:t>
            </a:r>
            <a:br>
              <a:rPr kumimoji="0" lang="en-US" sz="3200" b="0" i="0" u="none" strike="noStrike" kern="1200" cap="none" spc="0" normalizeH="0" baseline="0" noProof="0" dirty="0">
                <a:ln>
                  <a:noFill/>
                </a:ln>
                <a:solidFill>
                  <a:prstClr val="black"/>
                </a:solidFill>
                <a:effectLst/>
                <a:uLnTx/>
                <a:uFillTx/>
                <a:latin typeface="Cooper Black"/>
                <a:ea typeface="+mn-ea"/>
                <a:cs typeface="+mn-cs"/>
              </a:rPr>
            </a:br>
            <a:endParaRPr kumimoji="0" lang="en-US" sz="3200" b="0" i="0" u="none" strike="noStrike" kern="1200" cap="none" spc="0" normalizeH="0" baseline="0" noProof="0" dirty="0">
              <a:ln>
                <a:noFill/>
              </a:ln>
              <a:solidFill>
                <a:prstClr val="black"/>
              </a:solidFill>
              <a:effectLst/>
              <a:uLnTx/>
              <a:uFillTx/>
              <a:latin typeface="Cooper Black"/>
              <a:ea typeface="+mn-ea"/>
              <a:cs typeface="+mn-cs"/>
            </a:endParaRPr>
          </a:p>
        </p:txBody>
      </p:sp>
      <p:pic>
        <p:nvPicPr>
          <p:cNvPr id="5" name="Picture 4" descr="A close up of a map&#10;&#10;Description generated with high confidence">
            <a:extLst>
              <a:ext uri="{FF2B5EF4-FFF2-40B4-BE49-F238E27FC236}">
                <a16:creationId xmlns:a16="http://schemas.microsoft.com/office/drawing/2014/main" id="{EE2D2F11-BAE5-4FB5-A5E8-FBC9FA1A6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603" y="1730375"/>
            <a:ext cx="4762500" cy="4762500"/>
          </a:xfrm>
          <a:prstGeom prst="rect">
            <a:avLst/>
          </a:prstGeom>
        </p:spPr>
      </p:pic>
    </p:spTree>
    <p:extLst>
      <p:ext uri="{BB962C8B-B14F-4D97-AF65-F5344CB8AC3E}">
        <p14:creationId xmlns:p14="http://schemas.microsoft.com/office/powerpoint/2010/main" val="2857145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3" name="Picture 307" descr="Picture">
            <a:extLst>
              <a:ext uri="{FF2B5EF4-FFF2-40B4-BE49-F238E27FC236}">
                <a16:creationId xmlns:a16="http://schemas.microsoft.com/office/drawing/2014/main" id="{A59E1883-7876-4DCE-B6AD-4BBEAC2E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644" y="492573"/>
            <a:ext cx="6157901" cy="58807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EDA797-A1AD-41B8-AAD3-C118BB97F95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Anatomy of the Digestive System</a:t>
            </a:r>
          </a:p>
        </p:txBody>
      </p:sp>
      <p:sp>
        <p:nvSpPr>
          <p:cNvPr id="5" name="Rectangle 4">
            <a:extLst>
              <a:ext uri="{FF2B5EF4-FFF2-40B4-BE49-F238E27FC236}">
                <a16:creationId xmlns:a16="http://schemas.microsoft.com/office/drawing/2014/main" id="{0301A4A6-0964-4D36-842E-B87013364C7C}"/>
              </a:ext>
            </a:extLst>
          </p:cNvPr>
          <p:cNvSpPr/>
          <p:nvPr/>
        </p:nvSpPr>
        <p:spPr>
          <a:xfrm>
            <a:off x="485553" y="4073023"/>
            <a:ext cx="4012019" cy="243143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     The </a:t>
            </a:r>
            <a:r>
              <a:rPr kumimoji="0" lang="en-US" altLang="en-US" sz="2000" b="1" i="0" u="sng" strike="noStrike" kern="1200" cap="none" spc="0" normalizeH="0" baseline="0" noProof="0" dirty="0">
                <a:ln>
                  <a:noFill/>
                </a:ln>
                <a:solidFill>
                  <a:prstClr val="white"/>
                </a:solidFill>
                <a:effectLst/>
                <a:uLnTx/>
                <a:uFillTx/>
                <a:latin typeface="Lilly"/>
                <a:ea typeface="+mn-ea"/>
                <a:cs typeface="+mn-cs"/>
              </a:rPr>
              <a:t>alimentary canal</a:t>
            </a: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 gets its names from a word meaning "nourishment". The alimentary canal is better known </a:t>
            </a:r>
            <a:r>
              <a:rPr kumimoji="0" lang="en-US" altLang="en-US" sz="2000" b="1" i="0" u="sng" strike="noStrike" kern="1200" cap="none" spc="0" normalizeH="0" baseline="0" noProof="0" dirty="0">
                <a:ln>
                  <a:noFill/>
                </a:ln>
                <a:solidFill>
                  <a:prstClr val="white"/>
                </a:solidFill>
                <a:effectLst/>
                <a:uLnTx/>
                <a:uFillTx/>
                <a:latin typeface="Lilly"/>
                <a:ea typeface="+mn-ea"/>
                <a:cs typeface="+mn-cs"/>
              </a:rPr>
              <a:t>as the gastrointestinal (or G.I.) tract.</a:t>
            </a: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  The alimentary canal is a continuous tube lined with smooth muscle that extends from the mouth to the anus. </a:t>
            </a:r>
          </a:p>
        </p:txBody>
      </p:sp>
    </p:spTree>
    <p:extLst>
      <p:ext uri="{BB962C8B-B14F-4D97-AF65-F5344CB8AC3E}">
        <p14:creationId xmlns:p14="http://schemas.microsoft.com/office/powerpoint/2010/main" val="4152607273"/>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3" name="Picture 307" descr="Picture">
            <a:extLst>
              <a:ext uri="{FF2B5EF4-FFF2-40B4-BE49-F238E27FC236}">
                <a16:creationId xmlns:a16="http://schemas.microsoft.com/office/drawing/2014/main" id="{A59E1883-7876-4DCE-B6AD-4BBEAC2E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644" y="492573"/>
            <a:ext cx="6157901" cy="58807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EDA797-A1AD-41B8-AAD3-C118BB97F954}"/>
              </a:ext>
            </a:extLst>
          </p:cNvPr>
          <p:cNvSpPr>
            <a:spLocks noGrp="1"/>
          </p:cNvSpPr>
          <p:nvPr>
            <p:ph type="title"/>
          </p:nvPr>
        </p:nvSpPr>
        <p:spPr>
          <a:xfrm>
            <a:off x="655721" y="356550"/>
            <a:ext cx="3657600" cy="5880796"/>
          </a:xfrm>
        </p:spPr>
        <p:txBody>
          <a:bodyPr vert="horz" lIns="91440" tIns="45720" rIns="91440" bIns="45720" rtlCol="0" anchor="b">
            <a:noAutofit/>
          </a:bodyPr>
          <a:lstStyle/>
          <a:p>
            <a:pPr marL="228600" lvl="0" indent="-228600" eaLnBrk="0" fontAlgn="ctr" hangingPunct="0">
              <a:lnSpc>
                <a:spcPct val="100000"/>
              </a:lnSpc>
              <a:spcAft>
                <a:spcPct val="0"/>
              </a:spcAft>
              <a:buFont typeface="Arial" panose="020B0604020202020204" pitchFamily="34" charset="0"/>
              <a:buChar char="•"/>
            </a:pPr>
            <a:endParaRPr lang="en-US" altLang="en-US" sz="1200" dirty="0">
              <a:latin typeface="Lilly"/>
            </a:endParaRPr>
          </a:p>
        </p:txBody>
      </p:sp>
      <p:sp>
        <p:nvSpPr>
          <p:cNvPr id="4" name="Rectangle 3">
            <a:extLst>
              <a:ext uri="{FF2B5EF4-FFF2-40B4-BE49-F238E27FC236}">
                <a16:creationId xmlns:a16="http://schemas.microsoft.com/office/drawing/2014/main" id="{59112EE1-0C22-42A8-948A-8C683E7C52CB}"/>
              </a:ext>
            </a:extLst>
          </p:cNvPr>
          <p:cNvSpPr/>
          <p:nvPr/>
        </p:nvSpPr>
        <p:spPr>
          <a:xfrm>
            <a:off x="682455" y="650069"/>
            <a:ext cx="3583405" cy="2954655"/>
          </a:xfrm>
          <a:prstGeom prst="rect">
            <a:avLst/>
          </a:prstGeom>
          <a:solidFill>
            <a:schemeClr val="tx2">
              <a:lumMod val="5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The organs that make up the alimentary canal are as follows:</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Mouth</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Pharynx</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Esophagus</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Stomach</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Small Intestine (small bowel)</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6"/>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Large Intestine (large bowel)</a:t>
            </a:r>
            <a:endParaRPr kumimoji="0" lang="en-US" altLang="en-US" sz="2000" b="0"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2846853"/>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321F-4969-4365-A733-74131FAA3E4A}"/>
              </a:ext>
            </a:extLst>
          </p:cNvPr>
          <p:cNvSpPr>
            <a:spLocks noGrp="1"/>
          </p:cNvSpPr>
          <p:nvPr>
            <p:ph type="title"/>
          </p:nvPr>
        </p:nvSpPr>
        <p:spPr/>
        <p:txBody>
          <a:bodyPr/>
          <a:lstStyle/>
          <a:p>
            <a:r>
              <a:rPr lang="en-US" altLang="en-US" dirty="0">
                <a:latin typeface="Lilly"/>
              </a:rPr>
              <a:t>The organs of the digestive system perform the following six activities:</a:t>
            </a:r>
            <a:endParaRPr lang="en-US" dirty="0"/>
          </a:p>
        </p:txBody>
      </p:sp>
      <p:sp>
        <p:nvSpPr>
          <p:cNvPr id="4" name="Rectangle 3">
            <a:extLst>
              <a:ext uri="{FF2B5EF4-FFF2-40B4-BE49-F238E27FC236}">
                <a16:creationId xmlns:a16="http://schemas.microsoft.com/office/drawing/2014/main" id="{D8BE6D61-BC66-449A-9C2E-477056799891}"/>
              </a:ext>
            </a:extLst>
          </p:cNvPr>
          <p:cNvSpPr/>
          <p:nvPr/>
        </p:nvSpPr>
        <p:spPr>
          <a:xfrm>
            <a:off x="550817" y="1779687"/>
            <a:ext cx="11377748" cy="507831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8000"/>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ooper Black"/>
                <a:ea typeface="+mn-ea"/>
                <a:cs typeface="+mn-cs"/>
              </a:rPr>
              <a:t>   Ingestion </a:t>
            </a:r>
            <a:r>
              <a:rPr kumimoji="0" lang="en-US" sz="1800" b="0" i="0" u="none" strike="noStrike" kern="1200" cap="none" spc="0" normalizeH="0" baseline="0" noProof="0" dirty="0">
                <a:ln>
                  <a:noFill/>
                </a:ln>
                <a:solidFill>
                  <a:prstClr val="black"/>
                </a:solidFill>
                <a:effectLst/>
                <a:uLnTx/>
                <a:uFillTx/>
                <a:latin typeface="Cooper Black"/>
                <a:ea typeface="+mn-ea"/>
                <a:cs typeface="+mn-cs"/>
              </a:rPr>
              <a:t>- taking of food into the mouth.</a:t>
            </a:r>
            <a:br>
              <a:rPr kumimoji="0" lang="en-US" sz="1800" b="0" i="0" u="none" strike="noStrike" kern="1200" cap="none" spc="0" normalizeH="0" baseline="0" noProof="0" dirty="0">
                <a:ln>
                  <a:noFill/>
                </a:ln>
                <a:solidFill>
                  <a:prstClr val="black"/>
                </a:solidFill>
                <a:effectLst/>
                <a:uLnTx/>
                <a:uFillTx/>
                <a:latin typeface="Cooper Black"/>
                <a:ea typeface="+mn-ea"/>
                <a:cs typeface="+mn-cs"/>
              </a:rPr>
            </a:b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ooper Black"/>
                <a:ea typeface="+mn-ea"/>
                <a:cs typeface="+mn-cs"/>
              </a:rPr>
              <a:t>   Propulsion</a:t>
            </a:r>
            <a:r>
              <a:rPr kumimoji="0" lang="en-US" sz="1800" b="0" i="0" u="none" strike="noStrike" kern="1200" cap="none" spc="0" normalizeH="0" baseline="0" noProof="0" dirty="0">
                <a:ln>
                  <a:noFill/>
                </a:ln>
                <a:solidFill>
                  <a:prstClr val="black"/>
                </a:solidFill>
                <a:effectLst/>
                <a:uLnTx/>
                <a:uFillTx/>
                <a:latin typeface="Cooper Black"/>
                <a:ea typeface="+mn-ea"/>
                <a:cs typeface="+mn-cs"/>
              </a:rPr>
              <a:t> - movement of food through the alimentary canal</a:t>
            </a:r>
            <a:br>
              <a:rPr kumimoji="0" lang="en-US" sz="1800" b="0" i="0" u="none" strike="noStrike" kern="1200" cap="none" spc="0" normalizeH="0" baseline="0" noProof="0" dirty="0">
                <a:ln>
                  <a:noFill/>
                </a:ln>
                <a:solidFill>
                  <a:prstClr val="black"/>
                </a:solidFill>
                <a:effectLst/>
                <a:uLnTx/>
                <a:uFillTx/>
                <a:latin typeface="Cooper Black"/>
                <a:ea typeface="+mn-ea"/>
                <a:cs typeface="+mn-cs"/>
              </a:rPr>
            </a:b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Swallowing (voluntary)</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Peristalsis - moves food through the alimentary canal by waves of involuntary contraction and relaxation of smooth muscle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ooper Black"/>
                <a:ea typeface="+mn-ea"/>
                <a:cs typeface="+mn-cs"/>
              </a:rPr>
              <a:t>   Mechanical</a:t>
            </a:r>
            <a:r>
              <a:rPr kumimoji="0" lang="en-US" sz="1800" b="0" i="0" u="none" strike="noStrike" kern="1200" cap="none" spc="0" normalizeH="0" baseline="0" noProof="0" dirty="0">
                <a:ln>
                  <a:noFill/>
                </a:ln>
                <a:solidFill>
                  <a:prstClr val="black"/>
                </a:solidFill>
                <a:effectLst/>
                <a:uLnTx/>
                <a:uFillTx/>
                <a:latin typeface="Cooper Black"/>
                <a:ea typeface="+mn-ea"/>
                <a:cs typeface="+mn-cs"/>
              </a:rPr>
              <a:t> - the physical processes that break up larger pieces of food into smaller pieces. </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Chewing</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Churning -  processes of the stomach</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Peristalsis - Rhythmic contraction and relaxation (peristalsis) of smooth muscle of the small intestine.</a:t>
            </a:r>
            <a:br>
              <a:rPr kumimoji="0" lang="en-US" sz="1800" b="0" i="0" u="none" strike="noStrike" kern="1200" cap="none" spc="0" normalizeH="0" baseline="0" noProof="0" dirty="0">
                <a:ln>
                  <a:noFill/>
                </a:ln>
                <a:solidFill>
                  <a:prstClr val="black"/>
                </a:solidFill>
                <a:effectLst/>
                <a:uLnTx/>
                <a:uFillTx/>
                <a:latin typeface="Cooper Black"/>
                <a:ea typeface="+mn-ea"/>
                <a:cs typeface="+mn-cs"/>
              </a:rPr>
            </a:b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4203673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321F-4969-4365-A733-74131FAA3E4A}"/>
              </a:ext>
            </a:extLst>
          </p:cNvPr>
          <p:cNvSpPr>
            <a:spLocks noGrp="1"/>
          </p:cNvSpPr>
          <p:nvPr>
            <p:ph type="title"/>
          </p:nvPr>
        </p:nvSpPr>
        <p:spPr/>
        <p:txBody>
          <a:bodyPr/>
          <a:lstStyle/>
          <a:p>
            <a:r>
              <a:rPr lang="en-US" altLang="en-US" dirty="0">
                <a:latin typeface="Lilly"/>
              </a:rPr>
              <a:t>The organs of the digestive system perform the following six activities:</a:t>
            </a:r>
            <a:endParaRPr lang="en-US" dirty="0"/>
          </a:p>
        </p:txBody>
      </p:sp>
      <p:sp>
        <p:nvSpPr>
          <p:cNvPr id="4" name="Rectangle 3">
            <a:extLst>
              <a:ext uri="{FF2B5EF4-FFF2-40B4-BE49-F238E27FC236}">
                <a16:creationId xmlns:a16="http://schemas.microsoft.com/office/drawing/2014/main" id="{D8BE6D61-BC66-449A-9C2E-477056799891}"/>
              </a:ext>
            </a:extLst>
          </p:cNvPr>
          <p:cNvSpPr/>
          <p:nvPr/>
        </p:nvSpPr>
        <p:spPr>
          <a:xfrm>
            <a:off x="498566" y="1690688"/>
            <a:ext cx="11377748" cy="4893647"/>
          </a:xfrm>
          <a:prstGeom prst="rect">
            <a:avLst/>
          </a:prstGeom>
        </p:spPr>
        <p:txBody>
          <a:bodyPr wrap="square">
            <a:spAutoFit/>
          </a:bodyPr>
          <a:lstStyle/>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Digestion</a:t>
            </a:r>
            <a:r>
              <a:rPr kumimoji="0" lang="en-US" sz="1800" b="0" i="0" u="none" strike="noStrike" kern="1200" cap="none" spc="0" normalizeH="0" baseline="0" noProof="0" dirty="0">
                <a:ln>
                  <a:noFill/>
                </a:ln>
                <a:solidFill>
                  <a:prstClr val="black"/>
                </a:solidFill>
                <a:effectLst/>
                <a:uLnTx/>
                <a:uFillTx/>
                <a:latin typeface="Cooper Black"/>
                <a:ea typeface="+mn-ea"/>
                <a:cs typeface="+mn-cs"/>
              </a:rPr>
              <a:t> -  the chemical decomposition of carbohydrates, proteins, and lipids into their simpler building blocks (simple sugars, amino acids, and fatty acids or glycerol,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Digestion is carried out by digestive enzymes and other substances secreted by the accessory organs.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prstClr val="black"/>
                </a:solidFill>
                <a:effectLst/>
                <a:uLnTx/>
                <a:uFillTx/>
                <a:latin typeface="Cooper Black"/>
                <a:ea typeface="+mn-ea"/>
                <a:cs typeface="+mn-cs"/>
              </a:rPr>
              <a:t>The processes of digestion take place in the lumen of the alimentary canal.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Absorption</a:t>
            </a:r>
            <a:r>
              <a:rPr kumimoji="0" lang="en-US" sz="1800" b="0" i="0" u="none" strike="noStrike" kern="1200" cap="none" spc="0" normalizeH="0" baseline="0" noProof="0" dirty="0">
                <a:ln>
                  <a:noFill/>
                </a:ln>
                <a:solidFill>
                  <a:prstClr val="black"/>
                </a:solidFill>
                <a:effectLst/>
                <a:uLnTx/>
                <a:uFillTx/>
                <a:latin typeface="Cooper Black"/>
                <a:ea typeface="+mn-ea"/>
                <a:cs typeface="+mn-cs"/>
              </a:rPr>
              <a:t> - the transportation of digested food from the lumen of the alimentary canal into the blood and lymphatic capillaries located in the wall of the canal.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oper Black"/>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US" sz="3200" b="0" i="0" u="none" strike="noStrike" kern="1200" cap="none" spc="0" normalizeH="0" baseline="0" noProof="0" dirty="0">
                <a:ln>
                  <a:noFill/>
                </a:ln>
                <a:solidFill>
                  <a:prstClr val="black"/>
                </a:solidFill>
                <a:effectLst/>
                <a:uLnTx/>
                <a:uFillTx/>
                <a:latin typeface="Cooper Black"/>
                <a:ea typeface="+mn-ea"/>
                <a:cs typeface="+mn-cs"/>
              </a:rPr>
              <a:t>   Defecation</a:t>
            </a:r>
            <a:r>
              <a:rPr kumimoji="0" lang="en-US" sz="1800" b="0" i="0" u="none" strike="noStrike" kern="1200" cap="none" spc="0" normalizeH="0" baseline="0" noProof="0" dirty="0">
                <a:ln>
                  <a:noFill/>
                </a:ln>
                <a:solidFill>
                  <a:prstClr val="black"/>
                </a:solidFill>
                <a:effectLst/>
                <a:uLnTx/>
                <a:uFillTx/>
                <a:latin typeface="Cooper Black"/>
                <a:ea typeface="+mn-ea"/>
                <a:cs typeface="+mn-cs"/>
              </a:rPr>
              <a:t> - the elimination of indigestible substances (wastes) from the body as feces.</a:t>
            </a:r>
          </a:p>
        </p:txBody>
      </p:sp>
    </p:spTree>
    <p:extLst>
      <p:ext uri="{BB962C8B-B14F-4D97-AF65-F5344CB8AC3E}">
        <p14:creationId xmlns:p14="http://schemas.microsoft.com/office/powerpoint/2010/main" val="382438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Picture">
            <a:extLst>
              <a:ext uri="{FF2B5EF4-FFF2-40B4-BE49-F238E27FC236}">
                <a16:creationId xmlns:a16="http://schemas.microsoft.com/office/drawing/2014/main" id="{4253BA0E-3FA0-4E66-BD4B-AE07DB2E2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006" y="1503659"/>
            <a:ext cx="7011988" cy="5258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3F1796-AD7C-4183-9CB2-CF9496E52BC4}"/>
              </a:ext>
            </a:extLst>
          </p:cNvPr>
          <p:cNvSpPr>
            <a:spLocks noGrp="1"/>
          </p:cNvSpPr>
          <p:nvPr>
            <p:ph type="title"/>
          </p:nvPr>
        </p:nvSpPr>
        <p:spPr>
          <a:xfrm>
            <a:off x="1524001" y="0"/>
            <a:ext cx="9001125" cy="1676400"/>
          </a:xfrm>
          <a:solidFill>
            <a:schemeClr val="accent5">
              <a:lumMod val="90000"/>
            </a:schemeClr>
          </a:solidFill>
        </p:spPr>
        <p:txBody>
          <a:bodyPr/>
          <a:lstStyle/>
          <a:p>
            <a:r>
              <a:rPr lang="en-US" sz="2800" b="1" i="1" dirty="0">
                <a:solidFill>
                  <a:srgbClr val="626262"/>
                </a:solidFill>
                <a:latin typeface="Lilly"/>
              </a:rPr>
              <a:t>The iris</a:t>
            </a:r>
            <a:r>
              <a:rPr lang="en-US" sz="2800" b="1" dirty="0">
                <a:solidFill>
                  <a:srgbClr val="626262"/>
                </a:solidFill>
                <a:latin typeface="Lilly"/>
              </a:rPr>
              <a:t>  is the colored portion of your eye. The iris acts as a diaphragm which becomes larger or smaller in order to adjust the amount of light going through the pupil. </a:t>
            </a:r>
            <a:r>
              <a:rPr lang="en-US" sz="2800" b="1" dirty="0">
                <a:latin typeface="Lilly"/>
              </a:rPr>
              <a:t>​</a:t>
            </a:r>
            <a:endParaRPr lang="en-US" sz="2800" b="1" dirty="0"/>
          </a:p>
        </p:txBody>
      </p:sp>
    </p:spTree>
    <p:extLst>
      <p:ext uri="{BB962C8B-B14F-4D97-AF65-F5344CB8AC3E}">
        <p14:creationId xmlns:p14="http://schemas.microsoft.com/office/powerpoint/2010/main" val="127487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500"/>
                                  </p:stCondLst>
                                  <p:childTnLst>
                                    <p:animClr clrSpc="rgb" dir="cw">
                                      <p:cBhvr override="childStyle">
                                        <p:cTn id="6" dur="3250" fill="hold"/>
                                        <p:tgtEl>
                                          <p:spTgt spid="2"/>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4906-2B10-4926-A25C-72325AA672AF}"/>
              </a:ext>
            </a:extLst>
          </p:cNvPr>
          <p:cNvSpPr>
            <a:spLocks noGrp="1"/>
          </p:cNvSpPr>
          <p:nvPr>
            <p:ph type="title"/>
          </p:nvPr>
        </p:nvSpPr>
        <p:spPr/>
        <p:txBody>
          <a:bodyPr/>
          <a:lstStyle/>
          <a:p>
            <a:endParaRPr lang="en-US"/>
          </a:p>
        </p:txBody>
      </p:sp>
      <p:sp>
        <p:nvSpPr>
          <p:cNvPr id="3" name="Rectangle 312">
            <a:extLst>
              <a:ext uri="{FF2B5EF4-FFF2-40B4-BE49-F238E27FC236}">
                <a16:creationId xmlns:a16="http://schemas.microsoft.com/office/drawing/2014/main" id="{E76176A7-D9B9-4CEC-A420-4599C34A2375}"/>
              </a:ext>
            </a:extLst>
          </p:cNvPr>
          <p:cNvSpPr>
            <a:spLocks noChangeArrowheads="1"/>
          </p:cNvSpPr>
          <p:nvPr/>
        </p:nvSpPr>
        <p:spPr bwMode="auto">
          <a:xfrm>
            <a:off x="1035235" y="2297042"/>
            <a:ext cx="1012153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srgbClr val="5040AE"/>
                </a:solidFill>
                <a:effectLst/>
                <a:uLnTx/>
                <a:uFillTx/>
                <a:latin typeface="Lilly"/>
                <a:ea typeface="+mn-ea"/>
                <a:cs typeface="+mn-cs"/>
              </a:rPr>
              <a:t> The digestive system is divided into two main groups: the </a:t>
            </a:r>
            <a:r>
              <a:rPr kumimoji="0" lang="en-US" altLang="en-US" sz="4400" b="1" i="1" u="sng" strike="noStrike" kern="1200" cap="none" spc="0" normalizeH="0" baseline="0" noProof="0" dirty="0">
                <a:ln>
                  <a:noFill/>
                </a:ln>
                <a:solidFill>
                  <a:srgbClr val="5040AE"/>
                </a:solidFill>
                <a:effectLst/>
                <a:uLnTx/>
                <a:uFillTx/>
                <a:latin typeface="Lilly"/>
                <a:ea typeface="+mn-ea"/>
                <a:cs typeface="+mn-cs"/>
              </a:rPr>
              <a:t>alimentary canal</a:t>
            </a:r>
            <a:r>
              <a:rPr kumimoji="0" lang="en-US" altLang="en-US" sz="4400" b="1" i="1" u="none" strike="noStrike" kern="1200" cap="none" spc="0" normalizeH="0" baseline="0" noProof="0" dirty="0">
                <a:ln>
                  <a:noFill/>
                </a:ln>
                <a:solidFill>
                  <a:srgbClr val="5040AE"/>
                </a:solidFill>
                <a:effectLst/>
                <a:uLnTx/>
                <a:uFillTx/>
                <a:latin typeface="Lilly"/>
                <a:ea typeface="+mn-ea"/>
                <a:cs typeface="+mn-cs"/>
              </a:rPr>
              <a:t> and the </a:t>
            </a:r>
            <a:r>
              <a:rPr kumimoji="0" lang="en-US" altLang="en-US" sz="4400" b="1" i="1" u="sng" strike="noStrike" kern="1200" cap="none" spc="0" normalizeH="0" baseline="0" noProof="0" dirty="0">
                <a:ln>
                  <a:noFill/>
                </a:ln>
                <a:solidFill>
                  <a:srgbClr val="5040AE"/>
                </a:solidFill>
                <a:effectLst/>
                <a:uLnTx/>
                <a:uFillTx/>
                <a:latin typeface="Lilly"/>
                <a:ea typeface="+mn-ea"/>
                <a:cs typeface="+mn-cs"/>
              </a:rPr>
              <a:t>accessory digestive organs. </a:t>
            </a:r>
            <a:endParaRPr kumimoji="0" lang="en-US" altLang="en-US" sz="1800" b="0" i="0" u="none" strike="noStrike" kern="1200" cap="none" spc="0" normalizeH="0" baseline="0" noProof="0" dirty="0">
              <a:ln>
                <a:noFill/>
              </a:ln>
              <a:solidFill>
                <a:prstClr val="black"/>
              </a:solidFill>
              <a:effectLst/>
              <a:uLnTx/>
              <a:uFillTx/>
              <a:latin typeface="Cooper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6262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F6F99-4551-43B0-B296-7ED12EAC7E8C}"/>
              </a:ext>
            </a:extLst>
          </p:cNvPr>
          <p:cNvSpPr>
            <a:spLocks noGrp="1"/>
          </p:cNvSpPr>
          <p:nvPr>
            <p:ph type="title"/>
          </p:nvPr>
        </p:nvSpPr>
        <p:spPr/>
        <p:txBody>
          <a:bodyPr/>
          <a:lstStyle/>
          <a:p>
            <a:r>
              <a:rPr lang="en-US" altLang="en-US" b="1" dirty="0">
                <a:solidFill>
                  <a:srgbClr val="8D2424"/>
                </a:solidFill>
                <a:latin typeface="Lilly"/>
              </a:rPr>
              <a:t>ACCESSORY DIGESTIVE ORGANS</a:t>
            </a:r>
            <a:endParaRPr lang="en-US" dirty="0"/>
          </a:p>
        </p:txBody>
      </p:sp>
      <p:sp>
        <p:nvSpPr>
          <p:cNvPr id="3" name="Rectangle 2">
            <a:extLst>
              <a:ext uri="{FF2B5EF4-FFF2-40B4-BE49-F238E27FC236}">
                <a16:creationId xmlns:a16="http://schemas.microsoft.com/office/drawing/2014/main" id="{EB50948B-C7CB-4F1D-B4BC-92EFB65C074F}"/>
              </a:ext>
            </a:extLst>
          </p:cNvPr>
          <p:cNvSpPr/>
          <p:nvPr/>
        </p:nvSpPr>
        <p:spPr>
          <a:xfrm>
            <a:off x="838201" y="2036311"/>
            <a:ext cx="10602432" cy="50783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The digestive system includes the</a:t>
            </a:r>
            <a:r>
              <a:rPr kumimoji="0" lang="en-US" altLang="en-US" sz="2800" b="1" i="0" u="none" strike="noStrike" kern="1200" cap="none" spc="0" normalizeH="0" baseline="0" noProof="0" dirty="0">
                <a:ln>
                  <a:noFill/>
                </a:ln>
                <a:solidFill>
                  <a:srgbClr val="8D2424"/>
                </a:solidFill>
                <a:effectLst/>
                <a:uLnTx/>
                <a:uFillTx/>
                <a:latin typeface="Lilly"/>
                <a:ea typeface="+mn-ea"/>
                <a:cs typeface="+mn-cs"/>
              </a:rPr>
              <a:t> accessory digestive organs</a:t>
            </a: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 which are as follows:</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Teeth</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Tongue</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Gallbladder</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The Large Digestive Glands</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The Salivary Glands</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AutoNum type="arabicPeriod" startAt="2"/>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The Liver</a:t>
            </a: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AutoNum type="arabicPeriod" startAt="3"/>
              <a:tabLst/>
              <a:defRPr/>
            </a:pPr>
            <a:r>
              <a:rPr kumimoji="0" lang="en-US" altLang="en-US" sz="2400" b="1" i="0" u="none" strike="noStrike" kern="1200" cap="none" spc="0" normalizeH="0" baseline="0" noProof="0" dirty="0">
                <a:ln>
                  <a:noFill/>
                </a:ln>
                <a:solidFill>
                  <a:srgbClr val="8D2424"/>
                </a:solidFill>
                <a:effectLst/>
                <a:uLnTx/>
                <a:uFillTx/>
                <a:latin typeface="Lilly"/>
                <a:ea typeface="+mn-ea"/>
                <a:cs typeface="+mn-cs"/>
              </a:rPr>
              <a:t>The Pancreas</a:t>
            </a: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8D2424"/>
                </a:solidFill>
                <a:effectLst/>
                <a:uLnTx/>
                <a:uFillTx/>
                <a:latin typeface="Lilly"/>
                <a:ea typeface="+mn-ea"/>
                <a:cs typeface="+mn-cs"/>
              </a:rPr>
              <a:t>The accessory digestive organs function to secrete saliva, bile, and digestive enzymes, that assist to breakdown food. </a:t>
            </a:r>
            <a:r>
              <a:rPr kumimoji="0" lang="en-US" altLang="en-US" sz="2400" b="0" i="1" u="none" strike="noStrike" kern="1200" cap="none" spc="0" normalizeH="0" baseline="0" noProof="0" dirty="0">
                <a:ln>
                  <a:noFill/>
                </a:ln>
                <a:solidFill>
                  <a:srgbClr val="8D2424"/>
                </a:solidFill>
                <a:effectLst/>
                <a:uLnTx/>
                <a:uFillTx/>
                <a:latin typeface="Lilly"/>
                <a:ea typeface="+mn-ea"/>
                <a:cs typeface="+mn-cs"/>
              </a:rPr>
              <a:t>​</a:t>
            </a:r>
            <a:endParaRPr kumimoji="0" lang="en-US" altLang="en-US" sz="1100" b="0" i="1" u="none" strike="noStrike" kern="1200" cap="none" spc="0" normalizeH="0" baseline="0" noProof="0" dirty="0">
              <a:ln>
                <a:noFill/>
              </a:ln>
              <a:solidFill>
                <a:prstClr val="black"/>
              </a:solidFill>
              <a:effectLst/>
              <a:uLnTx/>
              <a:uFillTx/>
              <a:latin typeface="Cooper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6885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cxnSp>
        <p:nvCxnSpPr>
          <p:cNvPr id="20" name="Straight Connector 19">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326" descr="Picture">
            <a:extLst>
              <a:ext uri="{FF2B5EF4-FFF2-40B4-BE49-F238E27FC236}">
                <a16:creationId xmlns:a16="http://schemas.microsoft.com/office/drawing/2014/main" id="{8A6455C8-B0BC-425D-A9EC-931451058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511" y="307731"/>
            <a:ext cx="3712975" cy="3997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1A04F7-BF51-460D-811A-89C4AF2186E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400">
                <a:solidFill>
                  <a:srgbClr val="FFFFFF"/>
                </a:solidFill>
              </a:rPr>
              <a:t>Food Enters the Body Through the Oral Cavity</a:t>
            </a:r>
          </a:p>
        </p:txBody>
      </p:sp>
      <p:sp>
        <p:nvSpPr>
          <p:cNvPr id="4" name="Rectangle 3">
            <a:extLst>
              <a:ext uri="{FF2B5EF4-FFF2-40B4-BE49-F238E27FC236}">
                <a16:creationId xmlns:a16="http://schemas.microsoft.com/office/drawing/2014/main" id="{B2EB1089-5684-43D4-BA89-1996B0A82957}"/>
              </a:ext>
            </a:extLst>
          </p:cNvPr>
          <p:cNvSpPr/>
          <p:nvPr/>
        </p:nvSpPr>
        <p:spPr>
          <a:xfrm>
            <a:off x="6368903" y="307731"/>
            <a:ext cx="5597424" cy="4524315"/>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ED393C"/>
                </a:solidFill>
                <a:effectLst/>
                <a:uLnTx/>
                <a:uFillTx/>
                <a:latin typeface="Lilly"/>
                <a:ea typeface="+mn-ea"/>
                <a:cs typeface="+mn-cs"/>
              </a:rPr>
              <a:t>​The oral cavity (or mouth) contains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ED393C"/>
                </a:solidFill>
                <a:effectLst/>
                <a:uLnTx/>
                <a:uFillTx/>
                <a:latin typeface="Lilly"/>
                <a:ea typeface="+mn-ea"/>
                <a:cs typeface="+mn-cs"/>
              </a:rPr>
              <a:t>The teeth, the cheek, the palate and the anterior portion of the tongue.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ED393C"/>
                </a:solidFill>
                <a:effectLst/>
                <a:uLnTx/>
                <a:uFillTx/>
                <a:latin typeface="Lilly"/>
                <a:ea typeface="+mn-ea"/>
                <a:cs typeface="+mn-cs"/>
              </a:rPr>
              <a:t>The opening of the mouth is referred to as the oral orifice.</a:t>
            </a:r>
            <a:r>
              <a:rPr kumimoji="0" lang="en-US" altLang="en-US" sz="2400" b="0" i="0" u="none" strike="noStrike" kern="1200" cap="none" spc="0" normalizeH="0" baseline="0" noProof="0" dirty="0">
                <a:ln>
                  <a:noFill/>
                </a:ln>
                <a:solidFill>
                  <a:srgbClr val="ED393C"/>
                </a:solidFill>
                <a:effectLst/>
                <a:uLnTx/>
                <a:uFillTx/>
                <a:latin typeface="Lilly"/>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sng" strike="noStrike" kern="1200" cap="none" spc="0" normalizeH="0" baseline="0" noProof="0" dirty="0">
                <a:ln>
                  <a:noFill/>
                </a:ln>
                <a:solidFill>
                  <a:srgbClr val="8D2424"/>
                </a:solidFill>
                <a:effectLst/>
                <a:uLnTx/>
                <a:uFillTx/>
                <a:latin typeface="Lilly"/>
                <a:ea typeface="+mn-ea"/>
                <a:cs typeface="+mn-cs"/>
              </a:rPr>
              <a:t>The mouth functions to take in food and to contain structures needed for mastication</a:t>
            </a:r>
            <a:r>
              <a:rPr kumimoji="0" lang="en-US" altLang="en-US" sz="2000" b="1" i="0" u="none" strike="noStrike" kern="1200" cap="none" spc="0" normalizeH="0" baseline="0" noProof="0" dirty="0">
                <a:ln>
                  <a:noFill/>
                </a:ln>
                <a:solidFill>
                  <a:srgbClr val="8D2424"/>
                </a:solidFill>
                <a:effectLst/>
                <a:uLnTx/>
                <a:uFillTx/>
                <a:latin typeface="Lilly"/>
                <a:ea typeface="+mn-ea"/>
                <a:cs typeface="+mn-cs"/>
              </a:rPr>
              <a:t>.</a:t>
            </a:r>
            <a:r>
              <a:rPr kumimoji="0" lang="en-US" altLang="en-US" sz="2400" b="1" i="0" u="none" strike="noStrike" kern="1200" cap="none" spc="0" normalizeH="0" baseline="0" noProof="0" dirty="0">
                <a:ln>
                  <a:noFill/>
                </a:ln>
                <a:solidFill>
                  <a:prstClr val="black"/>
                </a:solidFill>
                <a:effectLst/>
                <a:uLnTx/>
                <a:uFillTx/>
                <a:latin typeface="Lilly"/>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ED393C"/>
                </a:solidFill>
                <a:effectLst/>
                <a:uLnTx/>
                <a:uFillTx/>
                <a:latin typeface="Lilly"/>
                <a:ea typeface="+mn-ea"/>
                <a:cs typeface="+mn-cs"/>
              </a:rPr>
              <a:t>It also houses the tongue to sense, taste and it assists in the formation of words and sounds for speech. </a:t>
            </a:r>
            <a:br>
              <a:rPr kumimoji="0" lang="en-US" altLang="en-US" sz="2400" b="0" i="0" u="none" strike="noStrike" kern="1200" cap="none" spc="0" normalizeH="0" baseline="0" noProof="0" dirty="0">
                <a:ln>
                  <a:noFill/>
                </a:ln>
                <a:solidFill>
                  <a:srgbClr val="ED393C"/>
                </a:solidFill>
                <a:effectLst/>
                <a:uLnTx/>
                <a:uFillTx/>
                <a:latin typeface="Lilly"/>
                <a:ea typeface="+mn-ea"/>
                <a:cs typeface="+mn-cs"/>
              </a:rPr>
            </a:br>
            <a:endParaRPr kumimoji="0" lang="en-US" sz="24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1298772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high confidence">
            <a:extLst>
              <a:ext uri="{FF2B5EF4-FFF2-40B4-BE49-F238E27FC236}">
                <a16:creationId xmlns:a16="http://schemas.microsoft.com/office/drawing/2014/main" id="{F289140A-6631-4F1C-8825-F2CF974258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6376" y="628373"/>
            <a:ext cx="5709317" cy="5601254"/>
          </a:xfrm>
          <a:prstGeom prst="rect">
            <a:avLst/>
          </a:prstGeom>
        </p:spPr>
      </p:pic>
      <p:sp>
        <p:nvSpPr>
          <p:cNvPr id="2" name="Title 1">
            <a:extLst>
              <a:ext uri="{FF2B5EF4-FFF2-40B4-BE49-F238E27FC236}">
                <a16:creationId xmlns:a16="http://schemas.microsoft.com/office/drawing/2014/main" id="{02A574E3-4D02-4E03-B429-CC8F740F3AD9}"/>
              </a:ext>
            </a:extLst>
          </p:cNvPr>
          <p:cNvSpPr>
            <a:spLocks noGrp="1"/>
          </p:cNvSpPr>
          <p:nvPr>
            <p:ph type="title"/>
          </p:nvPr>
        </p:nvSpPr>
        <p:spPr/>
        <p:txBody>
          <a:bodyPr/>
          <a:lstStyle/>
          <a:p>
            <a:r>
              <a:rPr lang="en-US" b="1" dirty="0">
                <a:latin typeface="Lilly"/>
              </a:rPr>
              <a:t>THE SALIVARY GLANDS</a:t>
            </a:r>
            <a:endParaRPr lang="en-US" dirty="0"/>
          </a:p>
        </p:txBody>
      </p:sp>
      <p:sp>
        <p:nvSpPr>
          <p:cNvPr id="3" name="Rectangle 2">
            <a:extLst>
              <a:ext uri="{FF2B5EF4-FFF2-40B4-BE49-F238E27FC236}">
                <a16:creationId xmlns:a16="http://schemas.microsoft.com/office/drawing/2014/main" id="{81259422-E58A-4F54-8A63-60D96B983CC8}"/>
              </a:ext>
            </a:extLst>
          </p:cNvPr>
          <p:cNvSpPr/>
          <p:nvPr/>
        </p:nvSpPr>
        <p:spPr>
          <a:xfrm>
            <a:off x="666307" y="1934873"/>
            <a:ext cx="458617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lly"/>
                <a:ea typeface="+mn-ea"/>
                <a:cs typeface="+mn-cs"/>
              </a:rPr>
              <a:t>    The salivary glands produce saliva. </a:t>
            </a:r>
            <a:r>
              <a:rPr kumimoji="0" lang="en-US" sz="2400" b="1" i="0" u="none" strike="noStrike" kern="1200" cap="none" spc="0" normalizeH="0" baseline="0" noProof="0" dirty="0">
                <a:ln>
                  <a:noFill/>
                </a:ln>
                <a:solidFill>
                  <a:prstClr val="black"/>
                </a:solidFill>
                <a:effectLst/>
                <a:highlight>
                  <a:srgbClr val="FFFF00"/>
                </a:highlight>
                <a:uLnTx/>
                <a:uFillTx/>
                <a:latin typeface="Lilly"/>
                <a:ea typeface="+mn-ea"/>
                <a:cs typeface="+mn-cs"/>
              </a:rPr>
              <a:t>Saliva is necessary to moisten food to create a bolus (moist ball of food that can be swallowed).</a:t>
            </a:r>
            <a:br>
              <a:rPr kumimoji="0" lang="en-US" sz="2400" b="1" i="0" u="none" strike="noStrike" kern="1200" cap="none" spc="0" normalizeH="0" baseline="0" noProof="0" dirty="0">
                <a:ln>
                  <a:noFill/>
                </a:ln>
                <a:solidFill>
                  <a:prstClr val="black"/>
                </a:solidFill>
                <a:effectLst/>
                <a:highlight>
                  <a:srgbClr val="FFFF00"/>
                </a:highlight>
                <a:uLnTx/>
                <a:uFillTx/>
                <a:latin typeface="Lilly"/>
                <a:ea typeface="+mn-ea"/>
                <a:cs typeface="+mn-cs"/>
              </a:rPr>
            </a:br>
            <a:r>
              <a:rPr kumimoji="0" lang="en-US" sz="2400" b="1" i="0" u="none" strike="noStrike" kern="1200" cap="none" spc="0" normalizeH="0" baseline="0" noProof="0" dirty="0">
                <a:ln>
                  <a:noFill/>
                </a:ln>
                <a:solidFill>
                  <a:prstClr val="black"/>
                </a:solidFill>
                <a:effectLst/>
                <a:uLnTx/>
                <a:uFillTx/>
                <a:latin typeface="Lilly"/>
                <a:ea typeface="+mn-ea"/>
                <a:cs typeface="+mn-cs"/>
              </a:rPr>
              <a:t>​</a:t>
            </a:r>
            <a:br>
              <a:rPr kumimoji="0" lang="en-US" sz="2400" b="1" i="0" u="none" strike="noStrike" kern="1200" cap="none" spc="0" normalizeH="0" baseline="0" noProof="0" dirty="0">
                <a:ln>
                  <a:noFill/>
                </a:ln>
                <a:solidFill>
                  <a:prstClr val="black"/>
                </a:solidFill>
                <a:effectLst/>
                <a:uLnTx/>
                <a:uFillTx/>
                <a:latin typeface="Lilly"/>
                <a:ea typeface="+mn-ea"/>
                <a:cs typeface="+mn-cs"/>
              </a:rPr>
            </a:br>
            <a:r>
              <a:rPr kumimoji="0" lang="en-US" sz="2400" b="1" i="0" u="none" strike="noStrike" kern="1200" cap="none" spc="0" normalizeH="0" baseline="0" noProof="0" dirty="0">
                <a:ln>
                  <a:noFill/>
                </a:ln>
                <a:solidFill>
                  <a:prstClr val="black"/>
                </a:solidFill>
                <a:effectLst/>
                <a:uLnTx/>
                <a:uFillTx/>
                <a:latin typeface="Lilly"/>
                <a:ea typeface="+mn-ea"/>
                <a:cs typeface="+mn-cs"/>
              </a:rPr>
              <a:t>    The parotid gland is found outside of the cheek, the sublingual gland lies under the tongue and the submandibular gland lies under the mandible (jaw). </a:t>
            </a:r>
            <a:endParaRPr kumimoji="0" lang="en-US" sz="24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2183219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55" descr="Picture">
            <a:extLst>
              <a:ext uri="{FF2B5EF4-FFF2-40B4-BE49-F238E27FC236}">
                <a16:creationId xmlns:a16="http://schemas.microsoft.com/office/drawing/2014/main" id="{3560EBA4-D83B-45BC-A386-8DF8E3EA2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cxnSp>
        <p:nvCxnSpPr>
          <p:cNvPr id="10" name="Straight Connector 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207DEB-EA43-4F34-8B77-F6E9AEDB66DA}"/>
              </a:ext>
            </a:extLst>
          </p:cNvPr>
          <p:cNvSpPr>
            <a:spLocks noGrp="1"/>
          </p:cNvSpPr>
          <p:nvPr>
            <p:ph type="title"/>
          </p:nvPr>
        </p:nvSpPr>
        <p:spPr>
          <a:xfrm>
            <a:off x="523875" y="5317240"/>
            <a:ext cx="11210925" cy="744836"/>
          </a:xfrm>
        </p:spPr>
        <p:txBody>
          <a:bodyPr>
            <a:normAutofit/>
          </a:bodyPr>
          <a:lstStyle/>
          <a:p>
            <a:pPr algn="ctr"/>
            <a:r>
              <a:rPr lang="en-US" sz="3600" b="1" spc="600" dirty="0">
                <a:ln w="19050">
                  <a:solidFill>
                    <a:srgbClr val="C00000"/>
                  </a:solidFill>
                  <a:prstDash val="solid"/>
                </a:ln>
                <a:solidFill>
                  <a:schemeClr val="tx1">
                    <a:lumMod val="95000"/>
                    <a:lumOff val="5000"/>
                  </a:schemeClr>
                </a:solidFill>
              </a:rPr>
              <a:t>Bolus</a:t>
            </a:r>
          </a:p>
        </p:txBody>
      </p:sp>
      <p:sp>
        <p:nvSpPr>
          <p:cNvPr id="4" name="Rectangle 3">
            <a:extLst>
              <a:ext uri="{FF2B5EF4-FFF2-40B4-BE49-F238E27FC236}">
                <a16:creationId xmlns:a16="http://schemas.microsoft.com/office/drawing/2014/main" id="{B30FCADA-DAFB-496E-9AC9-C91EFADCFD92}"/>
              </a:ext>
            </a:extLst>
          </p:cNvPr>
          <p:cNvSpPr/>
          <p:nvPr/>
        </p:nvSpPr>
        <p:spPr>
          <a:xfrm>
            <a:off x="0" y="4163078"/>
            <a:ext cx="12099851" cy="1200329"/>
          </a:xfrm>
          <a:prstGeom prst="rect">
            <a:avLst/>
          </a:prstGeom>
          <a:solidFill>
            <a:schemeClr val="bg1">
              <a:alpha val="77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illy"/>
                <a:ea typeface="+mn-ea"/>
                <a:cs typeface="+mn-cs"/>
              </a:rPr>
              <a:t>Saliva is necessary to moisten food to create a bolus (moist ball of food that can be swallowed).</a:t>
            </a:r>
            <a:endParaRPr kumimoji="0" lang="en-US" sz="3600" b="0" i="0" u="none" strike="noStrike" kern="1200" cap="none" spc="0" normalizeH="0" baseline="0" noProof="0" dirty="0">
              <a:ln>
                <a:noFill/>
              </a:ln>
              <a:solidFill>
                <a:prstClr val="black"/>
              </a:solidFill>
              <a:effectLst/>
              <a:uLnTx/>
              <a:uFillTx/>
              <a:latin typeface="Cooper Black"/>
              <a:ea typeface="+mn-ea"/>
              <a:cs typeface="+mn-cs"/>
            </a:endParaRPr>
          </a:p>
        </p:txBody>
      </p:sp>
    </p:spTree>
    <p:extLst>
      <p:ext uri="{BB962C8B-B14F-4D97-AF65-F5344CB8AC3E}">
        <p14:creationId xmlns:p14="http://schemas.microsoft.com/office/powerpoint/2010/main" val="1146955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3" name="Picture 366" descr="Picture">
            <a:extLst>
              <a:ext uri="{FF2B5EF4-FFF2-40B4-BE49-F238E27FC236}">
                <a16:creationId xmlns:a16="http://schemas.microsoft.com/office/drawing/2014/main" id="{C5F05969-F0DD-4C9E-B714-28B197AA5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085" y="1549721"/>
            <a:ext cx="9213818" cy="5182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74D112-FCF9-44E1-A52A-B473BB9CED13}"/>
              </a:ext>
            </a:extLst>
          </p:cNvPr>
          <p:cNvSpPr>
            <a:spLocks noGrp="1"/>
          </p:cNvSpPr>
          <p:nvPr>
            <p:ph type="title"/>
          </p:nvPr>
        </p:nvSpPr>
        <p:spPr>
          <a:xfrm>
            <a:off x="556532" y="643467"/>
            <a:ext cx="11210925" cy="744836"/>
          </a:xfrm>
        </p:spPr>
        <p:txBody>
          <a:bodyPr>
            <a:normAutofit/>
          </a:bodyPr>
          <a:lstStyle/>
          <a:p>
            <a:pPr algn="ctr"/>
            <a:r>
              <a:rPr lang="en-US" sz="3200" b="1" spc="600">
                <a:ln w="0"/>
                <a:solidFill>
                  <a:schemeClr val="bg1"/>
                </a:solidFill>
              </a:rPr>
              <a:t>EPIGLOTTIS</a:t>
            </a:r>
          </a:p>
        </p:txBody>
      </p:sp>
      <p:sp>
        <p:nvSpPr>
          <p:cNvPr id="4" name="Rectangle 3">
            <a:extLst>
              <a:ext uri="{FF2B5EF4-FFF2-40B4-BE49-F238E27FC236}">
                <a16:creationId xmlns:a16="http://schemas.microsoft.com/office/drawing/2014/main" id="{D41B82A2-C2C7-4388-A932-122CA33244F9}"/>
              </a:ext>
            </a:extLst>
          </p:cNvPr>
          <p:cNvSpPr/>
          <p:nvPr/>
        </p:nvSpPr>
        <p:spPr>
          <a:xfrm>
            <a:off x="131989" y="125506"/>
            <a:ext cx="3512288" cy="3539430"/>
          </a:xfrm>
          <a:prstGeom prst="rect">
            <a:avLst/>
          </a:prstGeom>
          <a:solidFill>
            <a:schemeClr val="tx1"/>
          </a:solidFill>
          <a:ln>
            <a:solidFill>
              <a:schemeClr val="bg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Lilly"/>
                <a:ea typeface="+mn-ea"/>
                <a:cs typeface="+mn-cs"/>
              </a:rPr>
              <a:t>.  </a:t>
            </a:r>
            <a:r>
              <a:rPr kumimoji="0" lang="en-US" altLang="en-US" sz="3200" b="1" i="0" u="none" strike="noStrike" kern="1200" cap="none" spc="0" normalizeH="0" baseline="0" noProof="0" dirty="0">
                <a:ln>
                  <a:noFill/>
                </a:ln>
                <a:solidFill>
                  <a:srgbClr val="8D2424"/>
                </a:solidFill>
                <a:effectLst/>
                <a:uLnTx/>
                <a:uFillTx/>
                <a:latin typeface="Lilly"/>
                <a:ea typeface="+mn-ea"/>
                <a:cs typeface="+mn-cs"/>
              </a:rPr>
              <a:t>The epiglottis is a small flap of tissue that covers the trachea when you swallow to prevent food from entering the airways! </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9210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41BE-1219-4E8E-821C-17012606794C}"/>
              </a:ext>
            </a:extLst>
          </p:cNvPr>
          <p:cNvSpPr>
            <a:spLocks noGrp="1"/>
          </p:cNvSpPr>
          <p:nvPr>
            <p:ph type="title"/>
          </p:nvPr>
        </p:nvSpPr>
        <p:spPr/>
        <p:txBody>
          <a:bodyPr/>
          <a:lstStyle/>
          <a:p>
            <a:endParaRPr lang="en-US" dirty="0"/>
          </a:p>
        </p:txBody>
      </p:sp>
      <p:pic>
        <p:nvPicPr>
          <p:cNvPr id="3" name="Picture 364" descr="Picture">
            <a:extLst>
              <a:ext uri="{FF2B5EF4-FFF2-40B4-BE49-F238E27FC236}">
                <a16:creationId xmlns:a16="http://schemas.microsoft.com/office/drawing/2014/main" id="{F4DC7457-482A-4E19-9305-FCE8F340C2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60714" y="228601"/>
            <a:ext cx="9096784" cy="64615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A39921F-DC0E-461C-ADF6-BC49AB29F246}"/>
              </a:ext>
            </a:extLst>
          </p:cNvPr>
          <p:cNvSpPr txBox="1">
            <a:spLocks/>
          </p:cNvSpPr>
          <p:nvPr/>
        </p:nvSpPr>
        <p:spPr>
          <a:xfrm>
            <a:off x="490537" y="365125"/>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600" normalizeH="0" baseline="0" noProof="0">
                <a:ln w="0"/>
                <a:gradFill>
                  <a:gsLst>
                    <a:gs pos="21000">
                      <a:srgbClr val="53575C"/>
                    </a:gs>
                    <a:gs pos="88000">
                      <a:srgbClr val="C5C7CA"/>
                    </a:gs>
                  </a:gsLst>
                  <a:lin ang="5400000"/>
                </a:gradFill>
                <a:effectLst>
                  <a:outerShdw blurRad="38100" dist="38100" dir="2700000" algn="tl">
                    <a:srgbClr val="000000">
                      <a:alpha val="43137"/>
                    </a:srgbClr>
                  </a:outerShdw>
                </a:effectLst>
                <a:uLnTx/>
                <a:uFillTx/>
                <a:latin typeface="Cooper Black"/>
                <a:ea typeface="+mj-ea"/>
                <a:cs typeface="+mj-cs"/>
              </a:rPr>
              <a:t>EPIGLOTTIS</a:t>
            </a:r>
            <a:endParaRPr kumimoji="0" lang="en-US" sz="4400" b="1" i="0" u="none" strike="noStrike" kern="1200" cap="none" spc="600" normalizeH="0" baseline="0" noProof="0" dirty="0">
              <a:ln w="0"/>
              <a:gradFill>
                <a:gsLst>
                  <a:gs pos="21000">
                    <a:srgbClr val="53575C"/>
                  </a:gs>
                  <a:gs pos="88000">
                    <a:srgbClr val="C5C7CA"/>
                  </a:gs>
                </a:gsLst>
                <a:lin ang="5400000"/>
              </a:gradFill>
              <a:effectLst>
                <a:outerShdw blurRad="38100" dist="38100" dir="2700000" algn="tl">
                  <a:srgbClr val="000000">
                    <a:alpha val="43137"/>
                  </a:srgbClr>
                </a:outerShdw>
              </a:effectLst>
              <a:uLnTx/>
              <a:uFillTx/>
              <a:latin typeface="Cooper Black"/>
              <a:ea typeface="+mj-ea"/>
              <a:cs typeface="+mj-cs"/>
            </a:endParaRPr>
          </a:p>
        </p:txBody>
      </p:sp>
    </p:spTree>
    <p:extLst>
      <p:ext uri="{BB962C8B-B14F-4D97-AF65-F5344CB8AC3E}">
        <p14:creationId xmlns:p14="http://schemas.microsoft.com/office/powerpoint/2010/main" val="3302724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D8DBB213-90F9-4814-90CF-84D249D41F7D}"/>
              </a:ext>
            </a:extLst>
          </p:cNvPr>
          <p:cNvPicPr>
            <a:picLocks noChangeAspect="1"/>
          </p:cNvPicPr>
          <p:nvPr/>
        </p:nvPicPr>
        <p:blipFill rotWithShape="1">
          <a:blip r:embed="rId2">
            <a:extLst>
              <a:ext uri="{28A0092B-C50C-407E-A947-70E740481C1C}">
                <a14:useLocalDpi xmlns:a14="http://schemas.microsoft.com/office/drawing/2010/main" val="0"/>
              </a:ext>
            </a:extLst>
          </a:blip>
          <a:srcRect t="10511" b="15960"/>
          <a:stretch/>
        </p:blipFill>
        <p:spPr>
          <a:xfrm>
            <a:off x="20" y="10"/>
            <a:ext cx="12191980" cy="6857990"/>
          </a:xfrm>
          <a:prstGeom prst="rect">
            <a:avLst/>
          </a:prstGeom>
        </p:spPr>
      </p:pic>
      <p:sp>
        <p:nvSpPr>
          <p:cNvPr id="2" name="Title 1">
            <a:extLst>
              <a:ext uri="{FF2B5EF4-FFF2-40B4-BE49-F238E27FC236}">
                <a16:creationId xmlns:a16="http://schemas.microsoft.com/office/drawing/2014/main" id="{6E169CA5-0722-4C3C-B86C-FF3770AC59AB}"/>
              </a:ext>
            </a:extLst>
          </p:cNvPr>
          <p:cNvSpPr>
            <a:spLocks noGrp="1"/>
          </p:cNvSpPr>
          <p:nvPr>
            <p:ph type="title"/>
          </p:nvPr>
        </p:nvSpPr>
        <p:spPr>
          <a:xfrm>
            <a:off x="2805793" y="541474"/>
            <a:ext cx="7277100" cy="941796"/>
          </a:xfrm>
          <a:solidFill>
            <a:schemeClr val="bg1">
              <a:alpha val="75000"/>
            </a:schemeClr>
          </a:solidFill>
          <a:ln w="38100" cap="sq">
            <a:solidFill>
              <a:schemeClr val="tx1">
                <a:lumMod val="75000"/>
                <a:lumOff val="25000"/>
              </a:schemeClr>
            </a:solidFill>
            <a:miter lim="800000"/>
          </a:ln>
        </p:spPr>
        <p:txBody>
          <a:bodyPr wrap="square">
            <a:normAutofit/>
          </a:bodyPr>
          <a:lstStyle/>
          <a:p>
            <a:pPr algn="ctr"/>
            <a:r>
              <a:rPr lang="en-US" sz="2800" dirty="0">
                <a:solidFill>
                  <a:schemeClr val="tx1">
                    <a:lumMod val="85000"/>
                    <a:lumOff val="15000"/>
                  </a:schemeClr>
                </a:solidFill>
              </a:rPr>
              <a:t>The 3 Regions of the Pharynx</a:t>
            </a:r>
          </a:p>
        </p:txBody>
      </p:sp>
    </p:spTree>
    <p:extLst>
      <p:ext uri="{BB962C8B-B14F-4D97-AF65-F5344CB8AC3E}">
        <p14:creationId xmlns:p14="http://schemas.microsoft.com/office/powerpoint/2010/main" val="2673752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57" descr="Picture">
            <a:extLst>
              <a:ext uri="{FF2B5EF4-FFF2-40B4-BE49-F238E27FC236}">
                <a16:creationId xmlns:a16="http://schemas.microsoft.com/office/drawing/2014/main" id="{4A47D483-28AB-427F-A48D-AB9A3F9D5E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cxnSp>
        <p:nvCxnSpPr>
          <p:cNvPr id="10" name="Straight Connector 9">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7D65DD-02D7-4B02-896E-F21E43704013}"/>
              </a:ext>
            </a:extLst>
          </p:cNvPr>
          <p:cNvSpPr>
            <a:spLocks noGrp="1"/>
          </p:cNvSpPr>
          <p:nvPr>
            <p:ph type="title"/>
          </p:nvPr>
        </p:nvSpPr>
        <p:spPr>
          <a:xfrm>
            <a:off x="523875" y="5317240"/>
            <a:ext cx="11210925" cy="744836"/>
          </a:xfrm>
        </p:spPr>
        <p:txBody>
          <a:bodyPr>
            <a:normAutofit/>
          </a:bodyPr>
          <a:lstStyle/>
          <a:p>
            <a:pPr algn="ctr"/>
            <a:r>
              <a:rPr lang="en-US" sz="3600" b="1" spc="600" dirty="0">
                <a:ln w="22225">
                  <a:solidFill>
                    <a:srgbClr val="002060"/>
                  </a:solidFill>
                  <a:prstDash val="solid"/>
                </a:ln>
                <a:solidFill>
                  <a:srgbClr val="C00000"/>
                </a:solidFill>
                <a:latin typeface="Cooper Std Black" panose="0208090304030B020404" pitchFamily="18" charset="0"/>
              </a:rPr>
              <a:t>Esophagus</a:t>
            </a:r>
            <a:endParaRPr lang="en-US" sz="3600" spc="600" dirty="0">
              <a:ln>
                <a:solidFill>
                  <a:srgbClr val="002060"/>
                </a:solidFill>
              </a:ln>
              <a:solidFill>
                <a:srgbClr val="C00000"/>
              </a:solidFill>
              <a:latin typeface="Cooper Std Black" panose="0208090304030B020404" pitchFamily="18" charset="0"/>
            </a:endParaRPr>
          </a:p>
        </p:txBody>
      </p:sp>
      <p:sp>
        <p:nvSpPr>
          <p:cNvPr id="4" name="Rectangle 3">
            <a:extLst>
              <a:ext uri="{FF2B5EF4-FFF2-40B4-BE49-F238E27FC236}">
                <a16:creationId xmlns:a16="http://schemas.microsoft.com/office/drawing/2014/main" id="{F5A2B02A-8343-432F-9046-84B07791B4E6}"/>
              </a:ext>
            </a:extLst>
          </p:cNvPr>
          <p:cNvSpPr/>
          <p:nvPr/>
        </p:nvSpPr>
        <p:spPr>
          <a:xfrm>
            <a:off x="177209" y="143570"/>
            <a:ext cx="4851991" cy="1785104"/>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Lilly"/>
                <a:ea typeface="+mn-ea"/>
                <a:cs typeface="+mn-cs"/>
              </a:rPr>
              <a:t>   </a:t>
            </a: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The esophagus is lined with smooth muscle that propels swallowed food to the stomach.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Lilly"/>
                <a:ea typeface="+mn-ea"/>
                <a:cs typeface="+mn-cs"/>
              </a:rPr>
              <a:t>The function of the esophagus is deliver food from the pharynx to the stomach.</a:t>
            </a:r>
            <a:endParaRPr kumimoji="0" lang="en-US" altLang="en-US" sz="900" b="0" i="0" u="none" strike="noStrike" kern="1200" cap="none" spc="0" normalizeH="0" baseline="0" noProof="0" dirty="0">
              <a:ln>
                <a:noFill/>
              </a:ln>
              <a:solidFill>
                <a:prstClr val="white"/>
              </a:solidFill>
              <a:effectLst/>
              <a:uLnTx/>
              <a:uFillTx/>
              <a:latin typeface="Cooper Black"/>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6597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717" descr="https://85124478-825232192537887094.preview.editmysite.com/uploads/8/5/1/2/85124478/slide181_2.png">
            <a:extLst>
              <a:ext uri="{FF2B5EF4-FFF2-40B4-BE49-F238E27FC236}">
                <a16:creationId xmlns:a16="http://schemas.microsoft.com/office/drawing/2014/main" id="{D677530E-B9A6-4240-B045-627B92A1CE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EEB6F-35E4-45B8-A96F-0DF4F778B950}"/>
              </a:ext>
            </a:extLst>
          </p:cNvPr>
          <p:cNvSpPr/>
          <p:nvPr/>
        </p:nvSpPr>
        <p:spPr>
          <a:xfrm>
            <a:off x="1943746" y="274639"/>
            <a:ext cx="8077200" cy="2062103"/>
          </a:xfrm>
          <a:prstGeom prst="rect">
            <a:avLst/>
          </a:prstGeom>
        </p:spPr>
        <p:txBody>
          <a:bodyPr wrap="square">
            <a:spAutoFit/>
          </a:bodyPr>
          <a:lstStyle/>
          <a:p>
            <a:pPr algn="ctr" fontAlgn="base">
              <a:spcBef>
                <a:spcPct val="0"/>
              </a:spcBef>
              <a:spcAft>
                <a:spcPct val="0"/>
              </a:spcAft>
            </a:pPr>
            <a:r>
              <a:rPr lang="en-US" sz="3200" b="1" dirty="0">
                <a:solidFill>
                  <a:srgbClr val="666666"/>
                </a:solidFill>
                <a:latin typeface="Lilly"/>
              </a:rPr>
              <a:t>THE CORNEA</a:t>
            </a:r>
            <a:endParaRPr lang="en-US" sz="3200" dirty="0">
              <a:solidFill>
                <a:srgbClr val="666666"/>
              </a:solidFill>
              <a:latin typeface="Lilly"/>
            </a:endParaRPr>
          </a:p>
          <a:p>
            <a:pPr fontAlgn="base">
              <a:spcBef>
                <a:spcPct val="0"/>
              </a:spcBef>
              <a:spcAft>
                <a:spcPct val="0"/>
              </a:spcAft>
            </a:pPr>
            <a:r>
              <a:rPr lang="en-US" sz="3200" dirty="0">
                <a:solidFill>
                  <a:srgbClr val="222222"/>
                </a:solidFill>
                <a:latin typeface="Lilly"/>
              </a:rPr>
              <a:t>​</a:t>
            </a:r>
            <a:r>
              <a:rPr lang="en-US" sz="3200" b="1" i="1" dirty="0">
                <a:solidFill>
                  <a:srgbClr val="666666"/>
                </a:solidFill>
                <a:latin typeface="Lilly"/>
              </a:rPr>
              <a:t>The cornea </a:t>
            </a:r>
            <a:r>
              <a:rPr lang="en-US" sz="3200" dirty="0">
                <a:solidFill>
                  <a:srgbClr val="666666"/>
                </a:solidFill>
                <a:latin typeface="Lilly"/>
              </a:rPr>
              <a:t>is the clear anterior portion of the eye that is continuous with the sclera. </a:t>
            </a:r>
          </a:p>
          <a:p>
            <a:pPr fontAlgn="base">
              <a:spcBef>
                <a:spcPct val="0"/>
              </a:spcBef>
              <a:spcAft>
                <a:spcPct val="0"/>
              </a:spcAft>
            </a:pPr>
            <a:r>
              <a:rPr lang="en-US" sz="3200" dirty="0">
                <a:solidFill>
                  <a:srgbClr val="666666"/>
                </a:solidFill>
                <a:latin typeface="Lilly"/>
              </a:rPr>
              <a:t>It covers the lens and the pupil. </a:t>
            </a:r>
          </a:p>
        </p:txBody>
      </p:sp>
      <p:pic>
        <p:nvPicPr>
          <p:cNvPr id="5" name="Picture 4">
            <a:extLst>
              <a:ext uri="{FF2B5EF4-FFF2-40B4-BE49-F238E27FC236}">
                <a16:creationId xmlns:a16="http://schemas.microsoft.com/office/drawing/2014/main" id="{63758045-7095-40C7-AC9E-55C64B493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534" y="2659123"/>
            <a:ext cx="6620933" cy="3724275"/>
          </a:xfrm>
          <a:prstGeom prst="rect">
            <a:avLst/>
          </a:prstGeom>
        </p:spPr>
      </p:pic>
    </p:spTree>
    <p:extLst>
      <p:ext uri="{BB962C8B-B14F-4D97-AF65-F5344CB8AC3E}">
        <p14:creationId xmlns:p14="http://schemas.microsoft.com/office/powerpoint/2010/main" val="33158732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31E2054-02B6-4F40-B986-E32577F7EC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1935" y="79064"/>
            <a:ext cx="5267775" cy="6778936"/>
          </a:xfrm>
          <a:prstGeom prst="rect">
            <a:avLst/>
          </a:prstGeom>
        </p:spPr>
      </p:pic>
      <p:sp>
        <p:nvSpPr>
          <p:cNvPr id="13" name="Down Arrow 7">
            <a:extLst>
              <a:ext uri="{FF2B5EF4-FFF2-40B4-BE49-F238E27FC236}">
                <a16:creationId xmlns:a16="http://schemas.microsoft.com/office/drawing/2014/main" id="{D4771268-CB57-404A-9271-370EB28F60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 name="Title 1">
            <a:extLst>
              <a:ext uri="{FF2B5EF4-FFF2-40B4-BE49-F238E27FC236}">
                <a16:creationId xmlns:a16="http://schemas.microsoft.com/office/drawing/2014/main" id="{5A4B7D45-6BF4-4D29-A0D7-18722C8F33F2}"/>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6000" b="1" kern="1200" dirty="0">
                <a:ln w="22225">
                  <a:solidFill>
                    <a:schemeClr val="accent2"/>
                  </a:solidFill>
                  <a:prstDash val="solid"/>
                </a:ln>
                <a:solidFill>
                  <a:schemeClr val="accent2">
                    <a:lumMod val="40000"/>
                    <a:lumOff val="60000"/>
                  </a:schemeClr>
                </a:solidFill>
                <a:latin typeface="+mj-lt"/>
                <a:ea typeface="+mj-ea"/>
                <a:cs typeface="+mj-cs"/>
              </a:rPr>
              <a:t>The Stomach</a:t>
            </a:r>
          </a:p>
        </p:txBody>
      </p:sp>
    </p:spTree>
    <p:extLst>
      <p:ext uri="{BB962C8B-B14F-4D97-AF65-F5344CB8AC3E}">
        <p14:creationId xmlns:p14="http://schemas.microsoft.com/office/powerpoint/2010/main" val="1337601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EB12-FC5F-40F3-A94C-7F9C0C3FD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79B7A7-FA1F-419A-8BDE-0C86098D69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6DBD7F-7F30-428C-89F7-052EE560C96C}"/>
              </a:ext>
            </a:extLst>
          </p:cNvPr>
          <p:cNvPicPr>
            <a:picLocks noChangeAspect="1"/>
          </p:cNvPicPr>
          <p:nvPr/>
        </p:nvPicPr>
        <p:blipFill>
          <a:blip r:embed="rId2"/>
          <a:stretch>
            <a:fillRect/>
          </a:stretch>
        </p:blipFill>
        <p:spPr>
          <a:xfrm>
            <a:off x="1971675" y="862012"/>
            <a:ext cx="8248650" cy="5133975"/>
          </a:xfrm>
          <a:prstGeom prst="rect">
            <a:avLst/>
          </a:prstGeom>
        </p:spPr>
      </p:pic>
    </p:spTree>
    <p:extLst>
      <p:ext uri="{BB962C8B-B14F-4D97-AF65-F5344CB8AC3E}">
        <p14:creationId xmlns:p14="http://schemas.microsoft.com/office/powerpoint/2010/main" val="3016547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AD6059B-3E01-4340-AB72-3DBF9E916B1B}"/>
              </a:ext>
            </a:extLst>
          </p:cNvPr>
          <p:cNvPicPr>
            <a:picLocks noGrp="1" noChangeAspect="1"/>
          </p:cNvPicPr>
          <p:nvPr>
            <p:ph idx="1"/>
          </p:nvPr>
        </p:nvPicPr>
        <p:blipFill>
          <a:blip r:embed="rId2"/>
          <a:stretch>
            <a:fillRect/>
          </a:stretch>
        </p:blipFill>
        <p:spPr>
          <a:xfrm>
            <a:off x="270936" y="174172"/>
            <a:ext cx="11611424" cy="6531428"/>
          </a:xfrm>
          <a:prstGeom prst="rect">
            <a:avLst/>
          </a:prstGeom>
        </p:spPr>
      </p:pic>
    </p:spTree>
    <p:extLst>
      <p:ext uri="{BB962C8B-B14F-4D97-AF65-F5344CB8AC3E}">
        <p14:creationId xmlns:p14="http://schemas.microsoft.com/office/powerpoint/2010/main" val="25668494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20D9C7-B434-4A28-B49B-C2AA2B652B09}"/>
              </a:ext>
            </a:extLst>
          </p:cNvPr>
          <p:cNvSpPr>
            <a:spLocks noGrp="1"/>
          </p:cNvSpPr>
          <p:nvPr>
            <p:ph type="title"/>
          </p:nvPr>
        </p:nvSpPr>
        <p:spPr>
          <a:xfrm>
            <a:off x="762001" y="803325"/>
            <a:ext cx="5314536" cy="1325563"/>
          </a:xfrm>
        </p:spPr>
        <p:txBody>
          <a:bodyPr>
            <a:normAutofit/>
          </a:bodyPr>
          <a:lstStyle/>
          <a:p>
            <a:endParaRPr lang="en-US"/>
          </a:p>
        </p:txBody>
      </p:sp>
      <p:sp>
        <p:nvSpPr>
          <p:cNvPr id="3" name="Content Placeholder 2">
            <a:extLst>
              <a:ext uri="{FF2B5EF4-FFF2-40B4-BE49-F238E27FC236}">
                <a16:creationId xmlns:a16="http://schemas.microsoft.com/office/drawing/2014/main" id="{919A2BAC-33BC-43FF-A55E-91CFF8D0244C}"/>
              </a:ext>
            </a:extLst>
          </p:cNvPr>
          <p:cNvSpPr>
            <a:spLocks noGrp="1"/>
          </p:cNvSpPr>
          <p:nvPr>
            <p:ph idx="1"/>
          </p:nvPr>
        </p:nvSpPr>
        <p:spPr>
          <a:xfrm>
            <a:off x="762000" y="2279018"/>
            <a:ext cx="5314543" cy="3375920"/>
          </a:xfrm>
        </p:spPr>
        <p:txBody>
          <a:bodyPr anchor="t">
            <a:normAutofit/>
          </a:bodyPr>
          <a:lstStyle/>
          <a:p>
            <a:endParaRPr lang="en-US" sz="1800"/>
          </a:p>
        </p:txBody>
      </p:sp>
      <p:pic>
        <p:nvPicPr>
          <p:cNvPr id="7" name="Picture 692" descr="https://85124478-825232192537887094.preview.editmysite.com/uploads/8/5/1/2/85124478/slide156_5.png">
            <a:extLst>
              <a:ext uri="{FF2B5EF4-FFF2-40B4-BE49-F238E27FC236}">
                <a16:creationId xmlns:a16="http://schemas.microsoft.com/office/drawing/2014/main" id="{943187B7-FFAB-4EAB-A564-9173B39C0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8"/>
            <a:ext cx="12195570" cy="68600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86" descr="Picture">
            <a:extLst>
              <a:ext uri="{FF2B5EF4-FFF2-40B4-BE49-F238E27FC236}">
                <a16:creationId xmlns:a16="http://schemas.microsoft.com/office/drawing/2014/main" id="{6BA6DD20-52BC-4B19-A55C-3BDDF3F4CE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6032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87896"/>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6E462-B062-4B45-9293-C5C9374A95B5}"/>
              </a:ext>
            </a:extLst>
          </p:cNvPr>
          <p:cNvPicPr>
            <a:picLocks noChangeAspect="1"/>
          </p:cNvPicPr>
          <p:nvPr/>
        </p:nvPicPr>
        <p:blipFill>
          <a:blip r:embed="rId2"/>
          <a:stretch>
            <a:fillRect/>
          </a:stretch>
        </p:blipFill>
        <p:spPr>
          <a:xfrm>
            <a:off x="3799794" y="0"/>
            <a:ext cx="4592411" cy="6858000"/>
          </a:xfrm>
          <a:prstGeom prst="rect">
            <a:avLst/>
          </a:prstGeom>
        </p:spPr>
      </p:pic>
      <p:sp>
        <p:nvSpPr>
          <p:cNvPr id="7" name="TextBox 6">
            <a:extLst>
              <a:ext uri="{FF2B5EF4-FFF2-40B4-BE49-F238E27FC236}">
                <a16:creationId xmlns:a16="http://schemas.microsoft.com/office/drawing/2014/main" id="{6B48C0ED-01FE-49BF-8F73-B8A7288760C8}"/>
              </a:ext>
            </a:extLst>
          </p:cNvPr>
          <p:cNvSpPr txBox="1"/>
          <p:nvPr/>
        </p:nvSpPr>
        <p:spPr>
          <a:xfrm>
            <a:off x="4517549" y="799855"/>
            <a:ext cx="1081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Lungs</a:t>
            </a:r>
          </a:p>
        </p:txBody>
      </p:sp>
      <p:sp>
        <p:nvSpPr>
          <p:cNvPr id="8" name="TextBox 7">
            <a:extLst>
              <a:ext uri="{FF2B5EF4-FFF2-40B4-BE49-F238E27FC236}">
                <a16:creationId xmlns:a16="http://schemas.microsoft.com/office/drawing/2014/main" id="{C912E097-DA88-4107-A7F6-05EAC680F34D}"/>
              </a:ext>
            </a:extLst>
          </p:cNvPr>
          <p:cNvSpPr txBox="1"/>
          <p:nvPr/>
        </p:nvSpPr>
        <p:spPr>
          <a:xfrm>
            <a:off x="3259020" y="3059668"/>
            <a:ext cx="1081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Liver</a:t>
            </a:r>
          </a:p>
        </p:txBody>
      </p:sp>
      <p:sp>
        <p:nvSpPr>
          <p:cNvPr id="9" name="TextBox 8">
            <a:extLst>
              <a:ext uri="{FF2B5EF4-FFF2-40B4-BE49-F238E27FC236}">
                <a16:creationId xmlns:a16="http://schemas.microsoft.com/office/drawing/2014/main" id="{566402AA-B9B9-4E53-BD1F-C89540EDEAB6}"/>
              </a:ext>
            </a:extLst>
          </p:cNvPr>
          <p:cNvSpPr txBox="1"/>
          <p:nvPr/>
        </p:nvSpPr>
        <p:spPr>
          <a:xfrm>
            <a:off x="7432812" y="3565252"/>
            <a:ext cx="1249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Stomach</a:t>
            </a:r>
          </a:p>
        </p:txBody>
      </p:sp>
      <p:sp>
        <p:nvSpPr>
          <p:cNvPr id="10" name="TextBox 9">
            <a:extLst>
              <a:ext uri="{FF2B5EF4-FFF2-40B4-BE49-F238E27FC236}">
                <a16:creationId xmlns:a16="http://schemas.microsoft.com/office/drawing/2014/main" id="{EDDB5825-2061-447A-8F44-356E832B3442}"/>
              </a:ext>
            </a:extLst>
          </p:cNvPr>
          <p:cNvSpPr txBox="1"/>
          <p:nvPr/>
        </p:nvSpPr>
        <p:spPr>
          <a:xfrm>
            <a:off x="2691020" y="4129860"/>
            <a:ext cx="2217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Large Intestines</a:t>
            </a:r>
          </a:p>
        </p:txBody>
      </p:sp>
      <p:sp>
        <p:nvSpPr>
          <p:cNvPr id="11" name="TextBox 10">
            <a:extLst>
              <a:ext uri="{FF2B5EF4-FFF2-40B4-BE49-F238E27FC236}">
                <a16:creationId xmlns:a16="http://schemas.microsoft.com/office/drawing/2014/main" id="{63AFE233-F299-43BA-A394-1445A8BD2AC6}"/>
              </a:ext>
            </a:extLst>
          </p:cNvPr>
          <p:cNvSpPr txBox="1"/>
          <p:nvPr/>
        </p:nvSpPr>
        <p:spPr>
          <a:xfrm>
            <a:off x="7462494" y="4499192"/>
            <a:ext cx="22175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Small Intestines</a:t>
            </a:r>
          </a:p>
        </p:txBody>
      </p:sp>
      <p:cxnSp>
        <p:nvCxnSpPr>
          <p:cNvPr id="13" name="Straight Arrow Connector 12">
            <a:extLst>
              <a:ext uri="{FF2B5EF4-FFF2-40B4-BE49-F238E27FC236}">
                <a16:creationId xmlns:a16="http://schemas.microsoft.com/office/drawing/2014/main" id="{608D3A7A-BA5E-4737-9DFD-0CEAAD58B77C}"/>
              </a:ext>
            </a:extLst>
          </p:cNvPr>
          <p:cNvCxnSpPr>
            <a:cxnSpLocks/>
          </p:cNvCxnSpPr>
          <p:nvPr/>
        </p:nvCxnSpPr>
        <p:spPr>
          <a:xfrm>
            <a:off x="5358581" y="1169187"/>
            <a:ext cx="344129" cy="1288878"/>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B5958B-4A6D-4695-99FF-84F23447A2FD}"/>
              </a:ext>
            </a:extLst>
          </p:cNvPr>
          <p:cNvCxnSpPr>
            <a:cxnSpLocks/>
          </p:cNvCxnSpPr>
          <p:nvPr/>
        </p:nvCxnSpPr>
        <p:spPr>
          <a:xfrm>
            <a:off x="5358581" y="1169187"/>
            <a:ext cx="1258529" cy="116918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67879F-A71B-4B46-90C6-CFAD6689D1EA}"/>
              </a:ext>
            </a:extLst>
          </p:cNvPr>
          <p:cNvCxnSpPr>
            <a:cxnSpLocks/>
          </p:cNvCxnSpPr>
          <p:nvPr/>
        </p:nvCxnSpPr>
        <p:spPr>
          <a:xfrm>
            <a:off x="4347280" y="3333112"/>
            <a:ext cx="1102062" cy="280554"/>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F015434-9A49-4CDA-8AC6-9975BCF427A3}"/>
              </a:ext>
            </a:extLst>
          </p:cNvPr>
          <p:cNvCxnSpPr>
            <a:cxnSpLocks/>
          </p:cNvCxnSpPr>
          <p:nvPr/>
        </p:nvCxnSpPr>
        <p:spPr>
          <a:xfrm flipV="1">
            <a:off x="4908568" y="3913239"/>
            <a:ext cx="690529" cy="40128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C24AD4-07E1-477C-BC9B-750FA6AA5003}"/>
              </a:ext>
            </a:extLst>
          </p:cNvPr>
          <p:cNvCxnSpPr>
            <a:cxnSpLocks/>
          </p:cNvCxnSpPr>
          <p:nvPr/>
        </p:nvCxnSpPr>
        <p:spPr>
          <a:xfrm flipH="1" flipV="1">
            <a:off x="6617110" y="4499192"/>
            <a:ext cx="934065" cy="1092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94FDD50-7D15-4566-A1CF-D5239D713D79}"/>
              </a:ext>
            </a:extLst>
          </p:cNvPr>
          <p:cNvCxnSpPr>
            <a:cxnSpLocks/>
          </p:cNvCxnSpPr>
          <p:nvPr/>
        </p:nvCxnSpPr>
        <p:spPr>
          <a:xfrm flipH="1" flipV="1">
            <a:off x="6498747" y="3673159"/>
            <a:ext cx="934065" cy="109212"/>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FC8394-B235-45F8-8992-71D86323F596}"/>
              </a:ext>
            </a:extLst>
          </p:cNvPr>
          <p:cNvCxnSpPr>
            <a:cxnSpLocks/>
          </p:cNvCxnSpPr>
          <p:nvPr/>
        </p:nvCxnSpPr>
        <p:spPr>
          <a:xfrm flipH="1" flipV="1">
            <a:off x="6145161" y="2694039"/>
            <a:ext cx="2064775" cy="245807"/>
          </a:xfrm>
          <a:prstGeom prst="straightConnector1">
            <a:avLst/>
          </a:prstGeom>
          <a:ln w="38100">
            <a:solidFill>
              <a:schemeClr val="tx1"/>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504AF0B-0CF2-4290-946B-9BEB358D5993}"/>
              </a:ext>
            </a:extLst>
          </p:cNvPr>
          <p:cNvSpPr txBox="1"/>
          <p:nvPr/>
        </p:nvSpPr>
        <p:spPr>
          <a:xfrm>
            <a:off x="8209936" y="2778609"/>
            <a:ext cx="1249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rPr>
              <a:t>Heart</a:t>
            </a:r>
          </a:p>
        </p:txBody>
      </p:sp>
    </p:spTree>
    <p:extLst>
      <p:ext uri="{BB962C8B-B14F-4D97-AF65-F5344CB8AC3E}">
        <p14:creationId xmlns:p14="http://schemas.microsoft.com/office/powerpoint/2010/main" val="36518503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5" name="Content Placeholder 4" descr="A close up of a logo&#10;&#10;Description generated with very high confidence">
            <a:extLst>
              <a:ext uri="{FF2B5EF4-FFF2-40B4-BE49-F238E27FC236}">
                <a16:creationId xmlns:a16="http://schemas.microsoft.com/office/drawing/2014/main" id="{2156283D-32B8-4C31-9020-F3A43E15C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0249" y="643467"/>
            <a:ext cx="4331502" cy="5571066"/>
          </a:xfrm>
          <a:prstGeom prst="rect">
            <a:avLst/>
          </a:prstGeom>
        </p:spPr>
      </p:pic>
    </p:spTree>
    <p:extLst>
      <p:ext uri="{BB962C8B-B14F-4D97-AF65-F5344CB8AC3E}">
        <p14:creationId xmlns:p14="http://schemas.microsoft.com/office/powerpoint/2010/main" val="3915375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435C-48F4-49BF-88D0-965B2EAD3B47}"/>
              </a:ext>
            </a:extLst>
          </p:cNvPr>
          <p:cNvSpPr>
            <a:spLocks noGrp="1"/>
          </p:cNvSpPr>
          <p:nvPr>
            <p:ph type="title"/>
          </p:nvPr>
        </p:nvSpPr>
        <p:spPr/>
        <p:txBody>
          <a:bodyPr/>
          <a:lstStyle/>
          <a:p>
            <a:pPr algn="ctr"/>
            <a:r>
              <a:rPr lang="en-US" dirty="0"/>
              <a:t>Sphincter Muscles of the Stomach</a:t>
            </a:r>
          </a:p>
        </p:txBody>
      </p:sp>
      <p:sp>
        <p:nvSpPr>
          <p:cNvPr id="3" name="Content Placeholder 2">
            <a:extLst>
              <a:ext uri="{FF2B5EF4-FFF2-40B4-BE49-F238E27FC236}">
                <a16:creationId xmlns:a16="http://schemas.microsoft.com/office/drawing/2014/main" id="{0C282419-8C54-4B9C-8C3A-C5D9D62A6DE3}"/>
              </a:ext>
            </a:extLst>
          </p:cNvPr>
          <p:cNvSpPr>
            <a:spLocks noGrp="1"/>
          </p:cNvSpPr>
          <p:nvPr>
            <p:ph idx="1"/>
          </p:nvPr>
        </p:nvSpPr>
        <p:spPr/>
        <p:txBody>
          <a:bodyPr/>
          <a:lstStyle/>
          <a:p>
            <a:endParaRPr lang="en-US" dirty="0"/>
          </a:p>
        </p:txBody>
      </p:sp>
      <p:pic>
        <p:nvPicPr>
          <p:cNvPr id="4" name="Picture 394" descr="Picture">
            <a:extLst>
              <a:ext uri="{FF2B5EF4-FFF2-40B4-BE49-F238E27FC236}">
                <a16:creationId xmlns:a16="http://schemas.microsoft.com/office/drawing/2014/main" id="{A403A5F0-9E07-4757-AD82-68ABD493CE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1771748"/>
            <a:ext cx="6361611" cy="5086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22" descr="https://85124478-825232192537887094.preview.editmysite.com/uploads/8/5/1/2/85124478/slide99_10.png">
            <a:extLst>
              <a:ext uri="{FF2B5EF4-FFF2-40B4-BE49-F238E27FC236}">
                <a16:creationId xmlns:a16="http://schemas.microsoft.com/office/drawing/2014/main" id="{6B41F212-EA54-4613-B5E8-B87EBBF6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778" y="2598557"/>
            <a:ext cx="5528733" cy="310991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9C12B2A-BB13-430C-A66E-F4599A81BB1D}"/>
              </a:ext>
            </a:extLst>
          </p:cNvPr>
          <p:cNvSpPr/>
          <p:nvPr/>
        </p:nvSpPr>
        <p:spPr>
          <a:xfrm>
            <a:off x="7486104" y="2834639"/>
            <a:ext cx="1135381" cy="9144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7" name="Oval 6">
            <a:extLst>
              <a:ext uri="{FF2B5EF4-FFF2-40B4-BE49-F238E27FC236}">
                <a16:creationId xmlns:a16="http://schemas.microsoft.com/office/drawing/2014/main" id="{EF32F211-2BC9-42AB-905B-EDC7D432EED8}"/>
              </a:ext>
            </a:extLst>
          </p:cNvPr>
          <p:cNvSpPr/>
          <p:nvPr/>
        </p:nvSpPr>
        <p:spPr>
          <a:xfrm>
            <a:off x="8621485" y="2730137"/>
            <a:ext cx="1306286" cy="80459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Tree>
    <p:extLst>
      <p:ext uri="{BB962C8B-B14F-4D97-AF65-F5344CB8AC3E}">
        <p14:creationId xmlns:p14="http://schemas.microsoft.com/office/powerpoint/2010/main" val="3320158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03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388" descr="Picture">
            <a:extLst>
              <a:ext uri="{FF2B5EF4-FFF2-40B4-BE49-F238E27FC236}">
                <a16:creationId xmlns:a16="http://schemas.microsoft.com/office/drawing/2014/main" id="{EA867F75-D79E-42B0-9A7E-075A95DC6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811273"/>
            <a:ext cx="10905066" cy="523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960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03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388" descr="Picture">
            <a:extLst>
              <a:ext uri="{FF2B5EF4-FFF2-40B4-BE49-F238E27FC236}">
                <a16:creationId xmlns:a16="http://schemas.microsoft.com/office/drawing/2014/main" id="{EA867F75-D79E-42B0-9A7E-075A95DC6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811273"/>
            <a:ext cx="10905066" cy="52354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572FB77-2A0E-4A60-8211-A247B592F0E4}"/>
              </a:ext>
            </a:extLst>
          </p:cNvPr>
          <p:cNvSpPr/>
          <p:nvPr/>
        </p:nvSpPr>
        <p:spPr>
          <a:xfrm>
            <a:off x="647011" y="4069615"/>
            <a:ext cx="4127008" cy="2308324"/>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B3B3B"/>
                </a:solidFill>
                <a:effectLst/>
                <a:uLnTx/>
                <a:uFillTx/>
                <a:latin typeface="Lilly"/>
                <a:ea typeface="+mn-ea"/>
                <a:cs typeface="+mn-cs"/>
              </a:rPr>
              <a:t>From the esophagus, the bolus of food will pass through the cardiac sphincter of the stomach.</a:t>
            </a:r>
            <a:endParaRPr kumimoji="0" lang="en-US" altLang="en-US" sz="4400" b="0" i="0" u="none" strike="noStrike" kern="1200" cap="none" spc="0" normalizeH="0" baseline="0" noProof="0" dirty="0">
              <a:ln>
                <a:noFill/>
              </a:ln>
              <a:solidFill>
                <a:srgbClr val="3B3B3B"/>
              </a:solidFill>
              <a:effectLst/>
              <a:uLnTx/>
              <a:uFillTx/>
              <a:latin typeface="Lill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38358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88" descr="Picture">
            <a:extLst>
              <a:ext uri="{FF2B5EF4-FFF2-40B4-BE49-F238E27FC236}">
                <a16:creationId xmlns:a16="http://schemas.microsoft.com/office/drawing/2014/main" id="{12CAA8E2-2C66-447F-8517-BF1749E60AB4}"/>
              </a:ext>
            </a:extLst>
          </p:cNvPr>
          <p:cNvPicPr>
            <a:picLocks noChangeAspect="1" noChangeArrowheads="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CrisscrossEtching/>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1043" y="680485"/>
            <a:ext cx="11177490" cy="53662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BD12CD-4289-4433-AB8A-340ACB33DD24}"/>
              </a:ext>
            </a:extLst>
          </p:cNvPr>
          <p:cNvSpPr>
            <a:spLocks noGrp="1"/>
          </p:cNvSpPr>
          <p:nvPr>
            <p:ph type="title"/>
          </p:nvPr>
        </p:nvSpPr>
        <p:spPr/>
        <p:txBody>
          <a:bodyPr/>
          <a:lstStyle/>
          <a:p>
            <a:r>
              <a:rPr lang="en-US" dirty="0"/>
              <a:t>THE CARDIAC SPHINCTER/VALVE</a:t>
            </a:r>
          </a:p>
        </p:txBody>
      </p:sp>
      <p:sp>
        <p:nvSpPr>
          <p:cNvPr id="3" name="Content Placeholder 2">
            <a:extLst>
              <a:ext uri="{FF2B5EF4-FFF2-40B4-BE49-F238E27FC236}">
                <a16:creationId xmlns:a16="http://schemas.microsoft.com/office/drawing/2014/main" id="{06986FD9-B1D2-4530-B5DC-80044BC09C65}"/>
              </a:ext>
            </a:extLst>
          </p:cNvPr>
          <p:cNvSpPr>
            <a:spLocks noGrp="1"/>
          </p:cNvSpPr>
          <p:nvPr>
            <p:ph idx="1"/>
          </p:nvPr>
        </p:nvSpPr>
        <p:spPr>
          <a:xfrm>
            <a:off x="466061" y="2066610"/>
            <a:ext cx="10515600" cy="4351338"/>
          </a:xfrm>
        </p:spPr>
        <p:txBody>
          <a:bodyPr/>
          <a:lstStyle/>
          <a:p>
            <a:r>
              <a:rPr lang="en-US" dirty="0"/>
              <a:t>The function of the cardiac sphincter is to act as a valve that relaxes to allow food to enter the stomach from the esophagus.</a:t>
            </a:r>
          </a:p>
          <a:p>
            <a:r>
              <a:rPr lang="en-US" dirty="0"/>
              <a:t> The cardiac sphincter also functions to prevent stomach acid from traveling upward from the stomach into the esophagus. </a:t>
            </a:r>
          </a:p>
          <a:p>
            <a:r>
              <a:rPr lang="en-US" dirty="0"/>
              <a:t>When the cardiac sphincter fails to prevent this from happening, the result is acid reflux or heart burn. </a:t>
            </a:r>
          </a:p>
        </p:txBody>
      </p:sp>
    </p:spTree>
    <p:extLst>
      <p:ext uri="{BB962C8B-B14F-4D97-AF65-F5344CB8AC3E}">
        <p14:creationId xmlns:p14="http://schemas.microsoft.com/office/powerpoint/2010/main" val="2259333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EEB6F-35E4-45B8-A96F-0DF4F778B950}"/>
              </a:ext>
            </a:extLst>
          </p:cNvPr>
          <p:cNvSpPr/>
          <p:nvPr/>
        </p:nvSpPr>
        <p:spPr>
          <a:xfrm>
            <a:off x="1943746" y="274639"/>
            <a:ext cx="8077200" cy="2062103"/>
          </a:xfrm>
          <a:prstGeom prst="rect">
            <a:avLst/>
          </a:prstGeom>
        </p:spPr>
        <p:txBody>
          <a:bodyPr wrap="square">
            <a:spAutoFit/>
          </a:bodyPr>
          <a:lstStyle/>
          <a:p>
            <a:pPr algn="ctr" fontAlgn="base">
              <a:spcBef>
                <a:spcPct val="0"/>
              </a:spcBef>
              <a:spcAft>
                <a:spcPct val="0"/>
              </a:spcAft>
            </a:pPr>
            <a:r>
              <a:rPr lang="en-US" sz="3200" b="1" dirty="0">
                <a:solidFill>
                  <a:srgbClr val="666666"/>
                </a:solidFill>
                <a:latin typeface="Lilly"/>
              </a:rPr>
              <a:t>THE CORNEA</a:t>
            </a:r>
            <a:endParaRPr lang="en-US" sz="3200" dirty="0">
              <a:solidFill>
                <a:srgbClr val="666666"/>
              </a:solidFill>
              <a:latin typeface="Lilly"/>
            </a:endParaRPr>
          </a:p>
          <a:p>
            <a:pPr fontAlgn="base">
              <a:spcBef>
                <a:spcPct val="0"/>
              </a:spcBef>
              <a:spcAft>
                <a:spcPct val="0"/>
              </a:spcAft>
            </a:pPr>
            <a:r>
              <a:rPr lang="en-US" sz="3200" dirty="0">
                <a:solidFill>
                  <a:srgbClr val="222222"/>
                </a:solidFill>
                <a:latin typeface="Lilly"/>
              </a:rPr>
              <a:t>​ The cornea and lens function to </a:t>
            </a:r>
            <a:r>
              <a:rPr lang="en-US" sz="3200" b="1" u="sng" dirty="0">
                <a:solidFill>
                  <a:srgbClr val="666666"/>
                </a:solidFill>
                <a:latin typeface="Lilly"/>
              </a:rPr>
              <a:t>refract</a:t>
            </a:r>
            <a:r>
              <a:rPr lang="en-US" sz="3200" b="1" u="sng" dirty="0">
                <a:solidFill>
                  <a:srgbClr val="222222"/>
                </a:solidFill>
                <a:latin typeface="Lilly"/>
              </a:rPr>
              <a:t> light</a:t>
            </a:r>
            <a:r>
              <a:rPr lang="en-US" sz="3200" dirty="0">
                <a:solidFill>
                  <a:srgbClr val="222222"/>
                </a:solidFill>
                <a:latin typeface="Lilly"/>
              </a:rPr>
              <a:t>, </a:t>
            </a:r>
            <a:r>
              <a:rPr lang="en-US" sz="3200" b="1" u="sng" dirty="0">
                <a:solidFill>
                  <a:srgbClr val="222222"/>
                </a:solidFill>
                <a:latin typeface="Lilly"/>
              </a:rPr>
              <a:t>to focus the image on the retina at the back of the eye.</a:t>
            </a:r>
            <a:r>
              <a:rPr lang="en-US" sz="3200" dirty="0">
                <a:solidFill>
                  <a:srgbClr val="222222"/>
                </a:solidFill>
                <a:latin typeface="Lilly"/>
              </a:rPr>
              <a:t> </a:t>
            </a:r>
          </a:p>
        </p:txBody>
      </p:sp>
      <p:pic>
        <p:nvPicPr>
          <p:cNvPr id="4" name="Picture 3">
            <a:extLst>
              <a:ext uri="{FF2B5EF4-FFF2-40B4-BE49-F238E27FC236}">
                <a16:creationId xmlns:a16="http://schemas.microsoft.com/office/drawing/2014/main" id="{B0886F21-2488-4C52-AF05-4A6A8A180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534" y="2659123"/>
            <a:ext cx="6620933" cy="3724275"/>
          </a:xfrm>
          <a:prstGeom prst="rect">
            <a:avLst/>
          </a:prstGeom>
        </p:spPr>
      </p:pic>
    </p:spTree>
    <p:extLst>
      <p:ext uri="{BB962C8B-B14F-4D97-AF65-F5344CB8AC3E}">
        <p14:creationId xmlns:p14="http://schemas.microsoft.com/office/powerpoint/2010/main" val="2491638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17CDA24-35F8-4540-8C52-3096D6D94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43" name="Rectangle 42">
            <a:extLst>
              <a:ext uri="{FF2B5EF4-FFF2-40B4-BE49-F238E27FC236}">
                <a16:creationId xmlns:a16="http://schemas.microsoft.com/office/drawing/2014/main" id="{8658BFE0-4E65-4174-9C75-687C94E8827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45" name="Rectangle 44">
            <a:extLst>
              <a:ext uri="{FF2B5EF4-FFF2-40B4-BE49-F238E27FC236}">
                <a16:creationId xmlns:a16="http://schemas.microsoft.com/office/drawing/2014/main" id="{FA75DFED-A0C1-4A83-BE1D-0271C1826EF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8" name="Picture 703" descr="https://85124478-825232192537887094.preview.editmysite.com/uploads/8/5/1/2/85124478/slide167_2.png">
            <a:extLst>
              <a:ext uri="{FF2B5EF4-FFF2-40B4-BE49-F238E27FC236}">
                <a16:creationId xmlns:a16="http://schemas.microsoft.com/office/drawing/2014/main" id="{A556F531-CC06-4A7B-9195-CAEC12332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500" y="3631096"/>
            <a:ext cx="4907662" cy="2760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01" descr="https://85124478-825232192537887094.preview.editmysite.com/uploads/8/5/1/2/85124478/slide165_3.png">
            <a:extLst>
              <a:ext uri="{FF2B5EF4-FFF2-40B4-BE49-F238E27FC236}">
                <a16:creationId xmlns:a16="http://schemas.microsoft.com/office/drawing/2014/main" id="{42A3770A-C4AC-4599-ACA7-E170A12DE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11" y="321734"/>
            <a:ext cx="5164746" cy="290517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72B1823D-D743-4C24-B2C0-9280577D901D}"/>
              </a:ext>
            </a:extLst>
          </p:cNvPr>
          <p:cNvPicPr>
            <a:picLocks noGrp="1" noChangeAspect="1"/>
          </p:cNvPicPr>
          <p:nvPr>
            <p:ph idx="1"/>
          </p:nvPr>
        </p:nvPicPr>
        <p:blipFill>
          <a:blip r:embed="rId4"/>
          <a:stretch>
            <a:fillRect/>
          </a:stretch>
        </p:blipFill>
        <p:spPr>
          <a:xfrm>
            <a:off x="716752" y="3631096"/>
            <a:ext cx="4907661" cy="2760560"/>
          </a:xfrm>
          <a:prstGeom prst="rect">
            <a:avLst/>
          </a:prstGeom>
        </p:spPr>
      </p:pic>
      <p:pic>
        <p:nvPicPr>
          <p:cNvPr id="20" name="Picture 699" descr="https://85124478-825232192537887094.preview.editmysite.com/uploads/8/5/1/2/85124478/slide163_4.png">
            <a:extLst>
              <a:ext uri="{FF2B5EF4-FFF2-40B4-BE49-F238E27FC236}">
                <a16:creationId xmlns:a16="http://schemas.microsoft.com/office/drawing/2014/main" id="{23CE49D8-EEE4-4169-A9F2-7CF0ADE02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034" y="336402"/>
            <a:ext cx="5112595" cy="287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287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close up of a logo&#10;&#10;Description generated with very high confidence">
            <a:extLst>
              <a:ext uri="{FF2B5EF4-FFF2-40B4-BE49-F238E27FC236}">
                <a16:creationId xmlns:a16="http://schemas.microsoft.com/office/drawing/2014/main" id="{782395CE-1125-424D-A62F-1040E3927AC3}"/>
              </a:ext>
            </a:extLst>
          </p:cNvPr>
          <p:cNvPicPr>
            <a:picLocks noChangeAspect="1"/>
          </p:cNvPicPr>
          <p:nvPr/>
        </p:nvPicPr>
        <p:blipFill rotWithShape="1">
          <a:blip r:embed="rId2">
            <a:extLst>
              <a:ext uri="{28A0092B-C50C-407E-A947-70E740481C1C}">
                <a14:useLocalDpi xmlns:a14="http://schemas.microsoft.com/office/drawing/2010/main" val="0"/>
              </a:ext>
            </a:extLst>
          </a:blip>
          <a:srcRect l="12947" r="116" b="14117"/>
          <a:stretch/>
        </p:blipFill>
        <p:spPr>
          <a:xfrm>
            <a:off x="201726" y="629268"/>
            <a:ext cx="4635571" cy="5889797"/>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DB534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68D5A4-C491-4327-AB81-69174A17574E}"/>
              </a:ext>
            </a:extLst>
          </p:cNvPr>
          <p:cNvSpPr>
            <a:spLocks noGrp="1"/>
          </p:cNvSpPr>
          <p:nvPr>
            <p:ph type="title"/>
          </p:nvPr>
        </p:nvSpPr>
        <p:spPr>
          <a:xfrm>
            <a:off x="4965430" y="629268"/>
            <a:ext cx="6586491" cy="1286160"/>
          </a:xfrm>
        </p:spPr>
        <p:txBody>
          <a:bodyPr anchor="b">
            <a:normAutofit/>
          </a:bodyPr>
          <a:lstStyle/>
          <a:p>
            <a:r>
              <a:rPr lang="en-US" sz="4100"/>
              <a:t>Anatomy of the Stomach</a:t>
            </a:r>
          </a:p>
        </p:txBody>
      </p:sp>
      <p:sp>
        <p:nvSpPr>
          <p:cNvPr id="3" name="Content Placeholder 2">
            <a:extLst>
              <a:ext uri="{FF2B5EF4-FFF2-40B4-BE49-F238E27FC236}">
                <a16:creationId xmlns:a16="http://schemas.microsoft.com/office/drawing/2014/main" id="{43B60173-CADD-4A30-BAF3-C629DE25CE13}"/>
              </a:ext>
            </a:extLst>
          </p:cNvPr>
          <p:cNvSpPr>
            <a:spLocks noGrp="1"/>
          </p:cNvSpPr>
          <p:nvPr>
            <p:ph idx="1"/>
          </p:nvPr>
        </p:nvSpPr>
        <p:spPr>
          <a:xfrm>
            <a:off x="4965431" y="2438400"/>
            <a:ext cx="6586489" cy="3785419"/>
          </a:xfrm>
        </p:spPr>
        <p:txBody>
          <a:bodyPr>
            <a:normAutofit/>
          </a:bodyPr>
          <a:lstStyle/>
          <a:p>
            <a:pPr fontAlgn="t"/>
            <a:endParaRPr lang="en-US" sz="1400"/>
          </a:p>
          <a:p>
            <a:pPr fontAlgn="t"/>
            <a:r>
              <a:rPr lang="en-US" sz="1400"/>
              <a:t>      The stomach begins at the </a:t>
            </a:r>
            <a:r>
              <a:rPr lang="en-US" sz="1400" b="1"/>
              <a:t>cardial sphincter</a:t>
            </a:r>
            <a:r>
              <a:rPr lang="en-US" sz="1400"/>
              <a:t> that connects the esophagus to the stomach.</a:t>
            </a:r>
          </a:p>
          <a:p>
            <a:pPr fontAlgn="t"/>
            <a:r>
              <a:rPr lang="en-US" sz="1400"/>
              <a:t> Food enters the first portion of the stomach, called the </a:t>
            </a:r>
            <a:r>
              <a:rPr lang="en-US" sz="1400" b="1"/>
              <a:t>cardial region</a:t>
            </a:r>
            <a:r>
              <a:rPr lang="en-US" sz="1400"/>
              <a:t>. </a:t>
            </a:r>
          </a:p>
          <a:p>
            <a:pPr fontAlgn="t"/>
            <a:r>
              <a:rPr lang="en-US" sz="1400"/>
              <a:t>The </a:t>
            </a:r>
            <a:r>
              <a:rPr lang="en-US" sz="1400" b="1"/>
              <a:t>fundus</a:t>
            </a:r>
            <a:r>
              <a:rPr lang="en-US" sz="1400"/>
              <a:t> of the stomach is the superior "dome-shaped" region of the stomach that lies just inferior of the diaphragm. </a:t>
            </a:r>
          </a:p>
          <a:p>
            <a:pPr fontAlgn="t"/>
            <a:r>
              <a:rPr lang="en-US" sz="1400"/>
              <a:t>The large midportion of the stomach is called </a:t>
            </a:r>
            <a:r>
              <a:rPr lang="en-US" sz="1400" b="1"/>
              <a:t>the body. </a:t>
            </a:r>
          </a:p>
          <a:p>
            <a:pPr fontAlgn="t"/>
            <a:r>
              <a:rPr lang="en-US" sz="1400"/>
              <a:t>As you travel through the stomach, the body becomes the </a:t>
            </a:r>
            <a:r>
              <a:rPr lang="en-US" sz="1400" b="1"/>
              <a:t>pyloric region</a:t>
            </a:r>
            <a:r>
              <a:rPr lang="en-US" sz="1400"/>
              <a:t> (which includes the pyloric antrum and pyloric canal) which looks like a funnel. The terminal end of the stomach contains the </a:t>
            </a:r>
            <a:r>
              <a:rPr lang="en-US" sz="1400" b="1"/>
              <a:t>pyloric sphincter</a:t>
            </a:r>
            <a:r>
              <a:rPr lang="en-US" sz="1400"/>
              <a:t>.  </a:t>
            </a:r>
          </a:p>
          <a:p>
            <a:pPr fontAlgn="t"/>
            <a:r>
              <a:rPr lang="en-US" sz="1400"/>
              <a:t>The word pylorus means “gatekeeper”.  Living up to its name, the pyloric sphincter controls the entry of partially digested food into the small intestine. </a:t>
            </a:r>
          </a:p>
          <a:p>
            <a:endParaRPr lang="en-US" sz="1400"/>
          </a:p>
        </p:txBody>
      </p:sp>
    </p:spTree>
    <p:extLst>
      <p:ext uri="{BB962C8B-B14F-4D97-AF65-F5344CB8AC3E}">
        <p14:creationId xmlns:p14="http://schemas.microsoft.com/office/powerpoint/2010/main" val="30574646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E32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8" name="Rectangle 17">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4" name="Content Placeholder 3">
            <a:extLst>
              <a:ext uri="{FF2B5EF4-FFF2-40B4-BE49-F238E27FC236}">
                <a16:creationId xmlns:a16="http://schemas.microsoft.com/office/drawing/2014/main" id="{EE5A97CD-4122-4F92-A455-EAD142E0C6ED}"/>
              </a:ext>
            </a:extLst>
          </p:cNvPr>
          <p:cNvPicPr>
            <a:picLocks noGrp="1" noChangeAspect="1"/>
          </p:cNvPicPr>
          <p:nvPr>
            <p:ph idx="1"/>
          </p:nvPr>
        </p:nvPicPr>
        <p:blipFill>
          <a:blip r:embed="rId2"/>
          <a:stretch>
            <a:fillRect/>
          </a:stretch>
        </p:blipFill>
        <p:spPr>
          <a:xfrm>
            <a:off x="1143942" y="643467"/>
            <a:ext cx="9904115" cy="5571066"/>
          </a:xfrm>
          <a:prstGeom prst="rect">
            <a:avLst/>
          </a:prstGeom>
        </p:spPr>
      </p:pic>
    </p:spTree>
    <p:extLst>
      <p:ext uri="{BB962C8B-B14F-4D97-AF65-F5344CB8AC3E}">
        <p14:creationId xmlns:p14="http://schemas.microsoft.com/office/powerpoint/2010/main" val="482661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F3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3" name="Rectangle 2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393" descr="Picture">
            <a:extLst>
              <a:ext uri="{FF2B5EF4-FFF2-40B4-BE49-F238E27FC236}">
                <a16:creationId xmlns:a16="http://schemas.microsoft.com/office/drawing/2014/main" id="{2E060FBB-9ADC-48ED-AC03-12E6F9C86B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011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93" descr="Picture">
            <a:extLst>
              <a:ext uri="{FF2B5EF4-FFF2-40B4-BE49-F238E27FC236}">
                <a16:creationId xmlns:a16="http://schemas.microsoft.com/office/drawing/2014/main" id="{CCD38E88-698F-4DD6-8DE3-5E93B675E805}"/>
              </a:ext>
            </a:extLst>
          </p:cNvPr>
          <p:cNvPicPr>
            <a:picLocks noGrp="1" noChangeAspect="1" noChangeArrowheads="1"/>
          </p:cNvPicPr>
          <p:nvPr>
            <p:ph idx="1"/>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318976" y="127591"/>
            <a:ext cx="11646195" cy="6550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9FECC5-E27B-4479-9858-39A3619B6C6E}"/>
              </a:ext>
            </a:extLst>
          </p:cNvPr>
          <p:cNvSpPr>
            <a:spLocks noGrp="1"/>
          </p:cNvSpPr>
          <p:nvPr>
            <p:ph type="title"/>
          </p:nvPr>
        </p:nvSpPr>
        <p:spPr/>
        <p:txBody>
          <a:bodyPr/>
          <a:lstStyle/>
          <a:p>
            <a:r>
              <a:rPr lang="en-US" b="1" dirty="0">
                <a:latin typeface="Lilly"/>
              </a:rPr>
              <a:t>THE PYLORIC SPHINCTER/VALVE</a:t>
            </a:r>
            <a:endParaRPr lang="en-US" dirty="0"/>
          </a:p>
        </p:txBody>
      </p:sp>
      <p:sp>
        <p:nvSpPr>
          <p:cNvPr id="4" name="Rectangle 3">
            <a:extLst>
              <a:ext uri="{FF2B5EF4-FFF2-40B4-BE49-F238E27FC236}">
                <a16:creationId xmlns:a16="http://schemas.microsoft.com/office/drawing/2014/main" id="{983E8A7D-759D-4D97-A15C-7CCE856E8CAD}"/>
              </a:ext>
            </a:extLst>
          </p:cNvPr>
          <p:cNvSpPr/>
          <p:nvPr/>
        </p:nvSpPr>
        <p:spPr>
          <a:xfrm>
            <a:off x="838200" y="1414130"/>
            <a:ext cx="9230833" cy="4524315"/>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ooper Black"/>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    The function of the pyloric sphincter is to act as a valve that prevents larger chunks of food to pass onto the duodenum from the stomach.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The pyloric valve only allows food that has been broken down into relatively small parts to pass onto the duodenum.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The duodenum is considered the first part of the small intestine.</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p:txBody>
      </p:sp>
    </p:spTree>
    <p:extLst>
      <p:ext uri="{BB962C8B-B14F-4D97-AF65-F5344CB8AC3E}">
        <p14:creationId xmlns:p14="http://schemas.microsoft.com/office/powerpoint/2010/main" val="25426988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422" descr="https://85124478-825232192537887094.preview.editmysite.com/uploads/8/5/1/2/85124478/slide99_10.png">
            <a:extLst>
              <a:ext uri="{FF2B5EF4-FFF2-40B4-BE49-F238E27FC236}">
                <a16:creationId xmlns:a16="http://schemas.microsoft.com/office/drawing/2014/main" id="{AA880271-E1E4-421A-81D0-095BD2F254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7088" y="1151072"/>
            <a:ext cx="7730701" cy="4348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D524B5-47C8-4399-9B7B-A6E3C2E437FC}"/>
              </a:ext>
            </a:extLst>
          </p:cNvPr>
          <p:cNvSpPr/>
          <p:nvPr/>
        </p:nvSpPr>
        <p:spPr>
          <a:xfrm>
            <a:off x="569783" y="582066"/>
            <a:ext cx="3247305" cy="5693866"/>
          </a:xfrm>
          <a:prstGeom prst="rect">
            <a:avLst/>
          </a:prstGeom>
          <a:ln>
            <a:noFill/>
          </a:ln>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Lilly"/>
                <a:ea typeface="+mn-ea"/>
                <a:cs typeface="+mn-cs"/>
              </a:rPr>
              <a:t>     The stomach transforms your food into a paste-like, partially digested substance called </a:t>
            </a:r>
            <a:r>
              <a:rPr kumimoji="0" lang="en-US" sz="2800" b="1" i="1" u="none" strike="noStrike" kern="1200" cap="none" spc="0" normalizeH="0" baseline="0" noProof="0" dirty="0">
                <a:ln>
                  <a:noFill/>
                </a:ln>
                <a:solidFill>
                  <a:prstClr val="black"/>
                </a:solidFill>
                <a:effectLst/>
                <a:uLnTx/>
                <a:uFillTx/>
                <a:latin typeface="Lilly"/>
                <a:ea typeface="+mn-ea"/>
                <a:cs typeface="+mn-cs"/>
              </a:rPr>
              <a:t>chyme. </a:t>
            </a:r>
            <a:r>
              <a:rPr kumimoji="0" lang="en-US" sz="2800" b="1" i="0" u="none" strike="noStrike" kern="1200" cap="none" spc="0" normalizeH="0" baseline="0" noProof="0" dirty="0">
                <a:ln>
                  <a:noFill/>
                </a:ln>
                <a:solidFill>
                  <a:prstClr val="black"/>
                </a:solidFill>
                <a:effectLst/>
                <a:uLnTx/>
                <a:uFillTx/>
                <a:latin typeface="Lilly"/>
                <a:ea typeface="+mn-ea"/>
                <a:cs typeface="+mn-cs"/>
              </a:rPr>
              <a:t>The chyme leaves the stomach via the pyloric valve, and enters the duodenum which is the first part of the small intestine. </a:t>
            </a:r>
          </a:p>
        </p:txBody>
      </p:sp>
    </p:spTree>
    <p:extLst>
      <p:ext uri="{BB962C8B-B14F-4D97-AF65-F5344CB8AC3E}">
        <p14:creationId xmlns:p14="http://schemas.microsoft.com/office/powerpoint/2010/main" val="18891911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6" name="Rectangle 25">
            <a:extLst>
              <a:ext uri="{FF2B5EF4-FFF2-40B4-BE49-F238E27FC236}">
                <a16:creationId xmlns:a16="http://schemas.microsoft.com/office/drawing/2014/main" id="{8213F8A0-12AE-4514-8372-0DD766EC28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8" name="Rectangle 27">
            <a:extLst>
              <a:ext uri="{FF2B5EF4-FFF2-40B4-BE49-F238E27FC236}">
                <a16:creationId xmlns:a16="http://schemas.microsoft.com/office/drawing/2014/main" id="{9EFF17D4-9A8C-4CE5-B096-D8CCD44004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Content Placeholder 3">
            <a:extLst>
              <a:ext uri="{FF2B5EF4-FFF2-40B4-BE49-F238E27FC236}">
                <a16:creationId xmlns:a16="http://schemas.microsoft.com/office/drawing/2014/main" id="{62D9AC28-8F1E-4A82-8DBC-4AD8865923B9}"/>
              </a:ext>
            </a:extLst>
          </p:cNvPr>
          <p:cNvPicPr>
            <a:picLocks noGrp="1" noChangeAspect="1"/>
          </p:cNvPicPr>
          <p:nvPr>
            <p:ph idx="1"/>
          </p:nvPr>
        </p:nvPicPr>
        <p:blipFill>
          <a:blip r:embed="rId2"/>
          <a:stretch>
            <a:fillRect/>
          </a:stretch>
        </p:blipFill>
        <p:spPr>
          <a:xfrm>
            <a:off x="641180" y="1569453"/>
            <a:ext cx="5129784" cy="3719093"/>
          </a:xfrm>
          <a:prstGeom prst="rect">
            <a:avLst/>
          </a:prstGeom>
        </p:spPr>
      </p:pic>
      <p:sp>
        <p:nvSpPr>
          <p:cNvPr id="5" name="Rectangle 4">
            <a:extLst>
              <a:ext uri="{FF2B5EF4-FFF2-40B4-BE49-F238E27FC236}">
                <a16:creationId xmlns:a16="http://schemas.microsoft.com/office/drawing/2014/main" id="{504DDA09-E604-4AF7-90D8-92259FC2B06E}"/>
              </a:ext>
            </a:extLst>
          </p:cNvPr>
          <p:cNvSpPr/>
          <p:nvPr/>
        </p:nvSpPr>
        <p:spPr>
          <a:xfrm>
            <a:off x="6256866" y="276085"/>
            <a:ext cx="5458120" cy="5386090"/>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ooper Black"/>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Lilly"/>
                <a:ea typeface="+mn-ea"/>
                <a:cs typeface="+mn-cs"/>
              </a:rPr>
              <a:t>Subdivisions of the Small Intestine</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 </a:t>
            </a:r>
            <a:r>
              <a:rPr kumimoji="0" lang="en-US" sz="2400" b="0" i="1" u="none" strike="noStrike" kern="1200" cap="none" spc="0" normalizeH="0" baseline="0" noProof="0" dirty="0">
                <a:ln>
                  <a:noFill/>
                </a:ln>
                <a:solidFill>
                  <a:prstClr val="black"/>
                </a:solidFill>
                <a:effectLst/>
                <a:uLnTx/>
                <a:uFillTx/>
                <a:latin typeface="Lilly"/>
                <a:ea typeface="+mn-ea"/>
                <a:cs typeface="+mn-cs"/>
              </a:rPr>
              <a:t> The small intestine begins at the pyloric sphincter of the stomach and is divided into three sections:</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The</a:t>
            </a:r>
            <a:r>
              <a:rPr kumimoji="0" lang="en-US" sz="3200" b="1" i="0" u="none" strike="noStrike" kern="1200" cap="none" spc="0" normalizeH="0" baseline="0" noProof="0" dirty="0">
                <a:ln>
                  <a:noFill/>
                </a:ln>
                <a:solidFill>
                  <a:prstClr val="black"/>
                </a:solidFill>
                <a:effectLst/>
                <a:uLnTx/>
                <a:uFillTx/>
                <a:latin typeface="Lilly"/>
                <a:ea typeface="+mn-ea"/>
                <a:cs typeface="+mn-cs"/>
              </a:rPr>
              <a:t> duodenum</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The</a:t>
            </a:r>
            <a:r>
              <a:rPr kumimoji="0" lang="en-US" sz="3200" b="1" i="0" u="none" strike="noStrike" kern="1200" cap="none" spc="0" normalizeH="0" baseline="0" noProof="0" dirty="0">
                <a:ln>
                  <a:noFill/>
                </a:ln>
                <a:solidFill>
                  <a:prstClr val="black"/>
                </a:solidFill>
                <a:effectLst/>
                <a:uLnTx/>
                <a:uFillTx/>
                <a:latin typeface="Lilly"/>
                <a:ea typeface="+mn-ea"/>
                <a:cs typeface="+mn-cs"/>
              </a:rPr>
              <a:t> jejunum</a:t>
            </a: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The </a:t>
            </a:r>
            <a:r>
              <a:rPr kumimoji="0" lang="en-US" sz="3200" b="1" i="0" u="none" strike="noStrike" kern="1200" cap="none" spc="0" normalizeH="0" baseline="0" noProof="0" dirty="0">
                <a:ln>
                  <a:noFill/>
                </a:ln>
                <a:solidFill>
                  <a:prstClr val="black"/>
                </a:solidFill>
                <a:effectLst/>
                <a:uLnTx/>
                <a:uFillTx/>
                <a:latin typeface="Lilly"/>
                <a:ea typeface="+mn-ea"/>
                <a:cs typeface="+mn-cs"/>
              </a:rPr>
              <a:t>ileum</a:t>
            </a:r>
            <a:r>
              <a:rPr kumimoji="0" lang="en-US" sz="3200" b="0" i="0" u="none" strike="noStrike" kern="1200" cap="none" spc="0" normalizeH="0" baseline="0" noProof="0" dirty="0">
                <a:ln>
                  <a:noFill/>
                </a:ln>
                <a:solidFill>
                  <a:prstClr val="black"/>
                </a:solidFill>
                <a:effectLst/>
                <a:uLnTx/>
                <a:uFillTx/>
                <a:latin typeface="Lilly"/>
                <a:ea typeface="+mn-ea"/>
                <a:cs typeface="+mn-cs"/>
              </a:rPr>
              <a:t>.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p:txBody>
      </p:sp>
    </p:spTree>
    <p:extLst>
      <p:ext uri="{BB962C8B-B14F-4D97-AF65-F5344CB8AC3E}">
        <p14:creationId xmlns:p14="http://schemas.microsoft.com/office/powerpoint/2010/main" val="4016365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30574-B21F-4962-9F75-AF4C9D3AB73C}"/>
              </a:ext>
            </a:extLst>
          </p:cNvPr>
          <p:cNvSpPr/>
          <p:nvPr/>
        </p:nvSpPr>
        <p:spPr>
          <a:xfrm>
            <a:off x="838200" y="681037"/>
            <a:ext cx="4754526" cy="5016758"/>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The duodenum is the1st part of the small intestine.</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It is smallest portion of the small intestine. </a:t>
            </a: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Lilly"/>
              <a:ea typeface="+mn-ea"/>
              <a:cs typeface="+mn-cs"/>
            </a:endParaRPr>
          </a:p>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Lilly"/>
                <a:ea typeface="+mn-ea"/>
                <a:cs typeface="+mn-cs"/>
              </a:rPr>
              <a:t>Most of digestion occurs in the duodenum, due to enzymes and juices from the liver and pancreas. </a:t>
            </a:r>
          </a:p>
        </p:txBody>
      </p:sp>
      <p:pic>
        <p:nvPicPr>
          <p:cNvPr id="5" name="Content Placeholder 4">
            <a:extLst>
              <a:ext uri="{FF2B5EF4-FFF2-40B4-BE49-F238E27FC236}">
                <a16:creationId xmlns:a16="http://schemas.microsoft.com/office/drawing/2014/main" id="{A96A1335-AD65-4722-892F-69AE7AE74434}"/>
              </a:ext>
            </a:extLst>
          </p:cNvPr>
          <p:cNvPicPr>
            <a:picLocks noChangeAspect="1"/>
          </p:cNvPicPr>
          <p:nvPr/>
        </p:nvPicPr>
        <p:blipFill rotWithShape="1">
          <a:blip r:embed="rId2">
            <a:extLst>
              <a:ext uri="{28A0092B-C50C-407E-A947-70E740481C1C}">
                <a14:useLocalDpi xmlns:a14="http://schemas.microsoft.com/office/drawing/2010/main" val="0"/>
              </a:ext>
            </a:extLst>
          </a:blip>
          <a:srcRect l="6829" t="1" r="3125" b="1"/>
          <a:stretch/>
        </p:blipFill>
        <p:spPr>
          <a:xfrm>
            <a:off x="5922335" y="13402"/>
            <a:ext cx="6136758" cy="6866565"/>
          </a:xfrm>
          <a:prstGeom prst="rect">
            <a:avLst/>
          </a:prstGeom>
        </p:spPr>
      </p:pic>
    </p:spTree>
    <p:extLst>
      <p:ext uri="{BB962C8B-B14F-4D97-AF65-F5344CB8AC3E}">
        <p14:creationId xmlns:p14="http://schemas.microsoft.com/office/powerpoint/2010/main" val="3690228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6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27" name="Rectangle 26">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22" name="Picture 723" descr="https://85124478-825232192537887094.preview.editmysite.com/uploads/8/5/1/2/85124478/slide187_2.png">
            <a:extLst>
              <a:ext uri="{FF2B5EF4-FFF2-40B4-BE49-F238E27FC236}">
                <a16:creationId xmlns:a16="http://schemas.microsoft.com/office/drawing/2014/main" id="{722D36E0-156A-49ED-952F-310E757CC5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85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9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oper Black"/>
              <a:ea typeface="+mn-ea"/>
              <a:cs typeface="+mn-cs"/>
            </a:endParaRPr>
          </a:p>
        </p:txBody>
      </p:sp>
      <p:pic>
        <p:nvPicPr>
          <p:cNvPr id="7" name="Picture 733" descr="https://85124478-825232192537887094.preview.editmysite.com/uploads/8/5/1/2/85124478/slide197_2.png">
            <a:extLst>
              <a:ext uri="{FF2B5EF4-FFF2-40B4-BE49-F238E27FC236}">
                <a16:creationId xmlns:a16="http://schemas.microsoft.com/office/drawing/2014/main" id="{6D5C0D0D-95BB-48D0-885C-30E1139CB1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8152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11"/>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or press Control Y to continue&quot;/&gt;&lt;property id=&quot;10069&quot; value=&quot;Incorrect - Click anywhere or press Control Y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0&amp;quot; IsItalic=&amp;quot;0&amp;quot; IsUnderline=&amp;quot;0&amp;quot; FontSize=&amp;quot;44&amp;quot;/&amp;gt;&amp;lt;Answer FontName=&amp;quot;Calibri&amp;quot; IsBold=&amp;quot;0&amp;quot; IsItalic=&amp;quot;0&amp;quot; IsUnderline=&amp;quot;0&amp;quot; FontSize=&amp;quot;24&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Male Reproductive Anatomy and Physiology&quot;/&gt;&lt;property id=&quot;20148&quot; value=&quot;5&quot;/&gt;&lt;property id=&quot;20184&quot; value=&quot;7&quot;/&gt;&lt;property id=&quot;20224&quot; value=&quot;C:\Users\cmand\OneDrive\Documents\My Adobe Presentations\Male Reproductive Anatomy and Physiology&quot;/&gt;&lt;property id=&quot;20226&quot; value=&quot;C:\Cynthia_Anderson\BIO_301\Cindy's Materials\Week 1\Male Reproductive Anatomy and Physiology.pptx&quot;/&gt;&lt;property id=&quot;20250&quot; value=&quot;8&quot;/&gt;&lt;property id=&quot;20251&quot; value=&quot;0&quot;/&gt;&lt;property id=&quot;20259&quot; value=&quot;0&quot;/&gt;&lt;property id=&quot;20263&quot; value=&quot;3&quot;/&gt;&lt;property id=&quot;20264&quot; value=&quot;1&quot;/&gt;&lt;object type=&quot;2&quot; unique_id=&quot;10069&quot;&gt;&lt;object type=&quot;3&quot; unique_id=&quot;10073&quot;&gt;&lt;property id=&quot;20148&quot; value=&quot;5&quot;/&gt;&lt;property id=&quot;20300&quot; value=&quot;Slide 2 - &amp;quot;DO YOU KNOW??&amp;quot;&quot;/&gt;&lt;property id=&quot;20307&quot; value=&quot;273&quot;/&gt;&lt;property id=&quot;20309&quot; value=&quot;-1&quot;/&gt;&lt;/object&gt;&lt;object type=&quot;3&quot; unique_id=&quot;10074&quot;&gt;&lt;property id=&quot;20148&quot; value=&quot;5&quot;/&gt;&lt;property id=&quot;20300&quot; value=&quot;Slide 3 - &amp;quot;I want to know!&amp;quot;&quot;/&gt;&lt;property id=&quot;20307&quot; value=&quot;275&quot;/&gt;&lt;property id=&quot;20309&quot; value=&quot;-1&quot;/&gt;&lt;/object&gt;&lt;object type=&quot;3&quot; unique_id=&quot;10087&quot;&gt;&lt;property id=&quot;20148&quot; value=&quot;5&quot;/&gt;&lt;property id=&quot;20300&quot; value=&quot;Slide 17 - &amp;quot;Sperm Production&amp;quot;&quot;/&gt;&lt;property id=&quot;20307&quot; value=&quot;279&quot;/&gt;&lt;property id=&quot;20309&quot; value=&quot;-1&quot;/&gt;&lt;/object&gt;&lt;object type=&quot;3&quot; unique_id=&quot;10097&quot;&gt;&lt;property id=&quot;20148&quot; value=&quot;5&quot;/&gt;&lt;property id=&quot;20300&quot; value=&quot;Slide 28 - &amp;quot;Courtesy of “Medical Videos” YouTube..&amp;quot;&quot;/&gt;&lt;property id=&quot;20307&quot; value=&quot;259&quot;/&gt;&lt;property id=&quot;20309&quot; value=&quot;-1&quot;/&gt;&lt;/object&gt;&lt;object type=&quot;3&quot; unique_id=&quot;10929&quot;&gt;&lt;property id=&quot;20148&quot; value=&quot;5&quot;/&gt;&lt;property id=&quot;20300&quot; value=&quot;Slide 1&quot;/&gt;&lt;property id=&quot;20307&quot; value=&quot;291&quot;/&gt;&lt;property id=&quot;20309&quot; value=&quot;-1&quot;/&gt;&lt;/object&gt;&lt;object type=&quot;3&quot; unique_id=&quot;11010&quot;&gt;&lt;property id=&quot;20148&quot; value=&quot;5&quot;/&gt;&lt;property id=&quot;20300&quot; value=&quot;Slide 29 - &amp;quot;The Male Reproductive Anatomy&amp;quot;&quot;/&gt;&lt;property id=&quot;20307&quot; value=&quot;292&quot;/&gt;&lt;property id=&quot;20309&quot; value=&quot;-1&quot;/&gt;&lt;/object&gt;&lt;object type=&quot;3&quot; unique_id=&quot;11160&quot;&gt;&lt;property id=&quot;20300&quot; value=&quot;Slide 22 - &amp;quot;Scenario Introduction Screen&amp;quot;&quot;/&gt;&lt;property id=&quot;20302&quot; value=&quot;1&quot;/&gt;&lt;property id=&quot;20307&quot; value=&quot;293&quot;/&gt;&lt;property id=&quot;20309&quot; value=&quot;-1&quot;/&gt;&lt;property id=&quot;20312&quot; value=&quot;1&quot;/&gt;&lt;/object&gt;&lt;object type=&quot;3&quot; unique_id=&quot;11161&quot;&gt;&lt;property id=&quot;20300&quot; value=&quot;Slide 23 - &amp;quot;Decision Screen&amp;quot;&quot;/&gt;&lt;property id=&quot;20307&quot; value=&quot;294&quot;/&gt;&lt;property id=&quot;20309&quot; value=&quot;-1&quot;/&gt;&lt;property id=&quot;20312&quot; value=&quot;1&quot;/&gt;&lt;/object&gt;&lt;object type=&quot;3&quot; unique_id=&quot;11162&quot;&gt;&lt;property id=&quot;20300&quot; value=&quot;Slide 24 - &amp;quot;Feedback Screen for Correct Option&amp;quot;&quot;/&gt;&lt;property id=&quot;20307&quot; value=&quot;295&quot;/&gt;&lt;property id=&quot;20309&quot; value=&quot;-1&quot;/&gt;&lt;property id=&quot;20312&quot; value=&quot;1&quot;/&gt;&lt;/object&gt;&lt;object type=&quot;3&quot; unique_id=&quot;11163&quot;&gt;&lt;property id=&quot;20300&quot; value=&quot;Slide 25 - &amp;quot;Feedback Screen for Partially Correct Option&amp;quot;&quot;/&gt;&lt;property id=&quot;20307&quot; value=&quot;296&quot;/&gt;&lt;property id=&quot;20309&quot; value=&quot;-1&quot;/&gt;&lt;property id=&quot;20312&quot; value=&quot;1&quot;/&gt;&lt;/object&gt;&lt;object type=&quot;3&quot; unique_id=&quot;11164&quot;&gt;&lt;property id=&quot;20300&quot; value=&quot;Slide 26 - &amp;quot;Feedback Screen for Incorrect Option&amp;quot;&quot;/&gt;&lt;property id=&quot;20307&quot; value=&quot;297&quot;/&gt;&lt;property id=&quot;20309&quot; value=&quot;-1&quot;/&gt;&lt;property id=&quot;20312&quot; value=&quot;1&quot;/&gt;&lt;/object&gt;&lt;object type=&quot;3&quot; unique_id=&quot;11165&quot;&gt;&lt;property id=&quot;20300&quot; value=&quot;Slide 27 - &amp;quot;Expert Advice&amp;quot;&quot;/&gt;&lt;property id=&quot;20307&quot; value=&quot;298&quot;/&gt;&lt;property id=&quot;20309&quot; value=&quot;-1&quot;/&gt;&lt;property id=&quot;20312&quot; value=&quot;1&quot;/&gt;&lt;/object&gt;&lt;object type=&quot;3&quot; unique_id=&quot;11196&quot;&gt;&lt;property id=&quot;20148&quot; value=&quot;5&quot;/&gt;&lt;property id=&quot;20300&quot; value=&quot;Slide 5 - &amp;quot;The Mighty Sperm&amp;quot;&quot;/&gt;&lt;property id=&quot;20307&quot; value=&quot;299&quot;/&gt;&lt;property id=&quot;20309&quot; value=&quot;-1&quot;/&gt;&lt;/object&gt;&lt;object type=&quot;3&quot; unique_id=&quot;11900&quot;&gt;&lt;property id=&quot;20148&quot; value=&quot;5&quot;/&gt;&lt;property id=&quot;20300&quot; value=&quot;Slide 6 - &amp;quot;What’s the Point of Sex  (biologically-speaking) ?&amp;quot;&quot;/&gt;&lt;property id=&quot;20307&quot; value=&quot;302&quot;/&gt;&lt;/object&gt;&lt;object type=&quot;3&quot; unique_id=&quot;11901&quot;&gt;&lt;property id=&quot;20148&quot; value=&quot;5&quot;/&gt;&lt;property id=&quot;20300&quot; value=&quot;Slide 7 - &amp;quot;The Gonads&amp;quot;&quot;/&gt;&lt;property id=&quot;20307&quot; value=&quot;303&quot;/&gt;&lt;/object&gt;&lt;object type=&quot;3&quot; unique_id=&quot;11902&quot;&gt;&lt;property id=&quot;20148&quot; value=&quot;5&quot;/&gt;&lt;property id=&quot;20300&quot; value=&quot;Slide 8 - &amp;quot;The Male External Genitalia&amp;quot;&quot;/&gt;&lt;property id=&quot;20307&quot; value=&quot;304&quot;/&gt;&lt;/object&gt;&lt;object type=&quot;3&quot; unique_id=&quot;11904&quot;&gt;&lt;property id=&quot;20148&quot; value=&quot;5&quot;/&gt;&lt;property id=&quot;20300&quot; value=&quot;Slide 11 - &amp;quot;The Penis&amp;quot;&quot;/&gt;&lt;property id=&quot;20307&quot; value=&quot;305&quot;/&gt;&lt;/object&gt;&lt;object type=&quot;3&quot; unique_id=&quot;11905&quot;&gt;&lt;property id=&quot;20148&quot; value=&quot;5&quot;/&gt;&lt;property id=&quot;20300&quot; value=&quot;Slide 30 - &amp;quot;External Male Genitalia&amp;quot;&quot;/&gt;&lt;property id=&quot;20307&quot; value=&quot;300&quot;/&gt;&lt;/object&gt;&lt;object type=&quot;3&quot; unique_id=&quot;11906&quot;&gt;&lt;property id=&quot;20148&quot; value=&quot;5&quot;/&gt;&lt;property id=&quot;20300&quot; value=&quot;Slide 31 - &amp;quot;External Male Genitalia&amp;quot;&quot;/&gt;&lt;property id=&quot;20307&quot; value=&quot;301&quot;/&gt;&lt;/object&gt;&lt;object type=&quot;3&quot; unique_id=&quot;12141&quot;&gt;&lt;property id=&quot;20148&quot; value=&quot;5&quot;/&gt;&lt;property id=&quot;20300&quot; value=&quot;Slide 9 - &amp;quot;The Scrotum&amp;quot;&quot;/&gt;&lt;property id=&quot;20307&quot; value=&quot;307&quot;/&gt;&lt;/object&gt;&lt;object type=&quot;3&quot; unique_id=&quot;12142&quot;&gt;&lt;property id=&quot;20148&quot; value=&quot;5&quot;/&gt;&lt;property id=&quot;20300&quot; value=&quot;Slide 10 - &amp;quot;The Scrotum&amp;quot;&quot;/&gt;&lt;property id=&quot;20307&quot; value=&quot;308&quot;/&gt;&lt;/object&gt;&lt;object type=&quot;3&quot; unique_id=&quot;12252&quot;&gt;&lt;property id=&quot;20148&quot; value=&quot;5&quot;/&gt;&lt;property id=&quot;20300&quot; value=&quot;Slide 12 - &amp;quot;Male Contraception&amp;quot;&quot;/&gt;&lt;property id=&quot;20307&quot; value=&quot;309&quot;/&gt;&lt;/object&gt;&lt;object type=&quot;3&quot; unique_id=&quot;12253&quot;&gt;&lt;property id=&quot;20148&quot; value=&quot;5&quot;/&gt;&lt;property id=&quot;20300&quot; value=&quot;Slide 13 - &amp;quot;Male Contraception – Outercourse&amp;quot;&quot;/&gt;&lt;property id=&quot;20307&quot; value=&quot;310&quot;/&gt;&lt;/object&gt;&lt;object type=&quot;3&quot; unique_id=&quot;12457&quot;&gt;&lt;property id=&quot;20148&quot; value=&quot;5&quot;/&gt;&lt;property id=&quot;20300&quot; value=&quot;Slide 16 - &amp;quot;Male Contraception – The Withdrawal Method&amp;quot;&quot;/&gt;&lt;property id=&quot;20307&quot; value=&quot;311&quot;/&gt;&lt;/object&gt;&lt;object type=&quot;3&quot; unique_id=&quot;12578&quot;&gt;&lt;property id=&quot;20148&quot; value=&quot;5&quot;/&gt;&lt;property id=&quot;20300&quot; value=&quot;Slide 4 - &amp;quot;Male Reproductive Strategies a short introduction from CRASHCOURSE via YOUTUBE  see more at https://www.youtube.com&quot;/&gt;&lt;property id=&quot;20307&quot; value=&quot;313&quot;/&gt;&lt;/object&gt;&lt;object type=&quot;3&quot; unique_id=&quot;12579&quot;&gt;&lt;property id=&quot;20148&quot; value=&quot;5&quot;/&gt;&lt;property id=&quot;20300&quot; value=&quot;Slide 14 - &amp;quot;Male Contraception – Condoms&amp;quot;&quot;/&gt;&lt;property id=&quot;20307&quot; value=&quot;312&quot;/&gt;&lt;/object&gt;&lt;object type=&quot;3&quot; unique_id=&quot;12804&quot;&gt;&lt;property id=&quot;20148&quot; value=&quot;5&quot;/&gt;&lt;property id=&quot;20300&quot; value=&quot;Slide 15 - &amp;quot;Male Contraception – Vasectomy&amp;quot;&quot;/&gt;&lt;property id=&quot;20307&quot; value=&quot;314&quot;/&gt;&lt;/object&gt;&lt;object type=&quot;3&quot; unique_id=&quot;12805&quot;&gt;&lt;property id=&quot;20148&quot; value=&quot;5&quot;/&gt;&lt;property id=&quot;20300&quot; value=&quot;Slide 19 - &amp;quot;The Adventure of the Sperm&amp;quot;&quot;/&gt;&lt;property id=&quot;20307&quot; value=&quot;315&quot;/&gt;&lt;/object&gt;&lt;object type=&quot;3&quot; unique_id=&quot;12908&quot;&gt;&lt;property id=&quot;20148&quot; value=&quot;5&quot;/&gt;&lt;property id=&quot;20300&quot; value=&quot;Slide 18 - &amp;quot;Sperm Facts – NBC News http://www.cbsnews.com/pictures/sperm-15-crazy-things-you-should-know/ &amp;quot;&quot;/&gt;&lt;property id=&quot;20307&quot; value=&quot;316&quot;/&gt;&lt;/object&gt;&lt;object type=&quot;3&quot; unique_id=&quot;12909&quot;&gt;&lt;property id=&quot;20148&quot; value=&quot;5&quot;/&gt;&lt;property id=&quot;20300&quot; value=&quot;Slide 20&quot;/&gt;&lt;property id=&quot;20307&quot; value=&quot;317&quot;/&gt;&lt;/object&gt;&lt;object type=&quot;3&quot; unique_id=&quot;12910&quot;&gt;&lt;property id=&quot;20148&quot; value=&quot;5&quot;/&gt;&lt;property id=&quot;20300&quot; value=&quot;Slide 21&quot;/&gt;&lt;property id=&quot;20307&quot; value=&quot;318&quot;/&gt;&lt;/object&gt;&lt;/object&gt;&lt;object type=&quot;8&quot; unique_id=&quot;10151&quot;&gt;&lt;/object&gt;&lt;object type=&quot;10&quot; unique_id=&quot;11483&quot;&gt;&lt;object type=&quot;11&quot; unique_id=&quot;11484&quot;&gt;&lt;/object&gt;&lt;object type=&quot;12&quot; unique_id=&quot;11594&quot;&gt;&lt;/object&gt;&lt;/object&gt;&lt;object type=&quot;4&quot; unique_id=&quot;11485&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cmand\AppData\Local\Temp\PR\data\asimages\{825281AA-3ED0-4310-B7B6-2BFE436F1CCB}_13.png&quot;/&gt;&lt;left val=&quot;152&quot;/&gt;&lt;top val=&quot;-7&quot;/&gt;&lt;width val=&quot;765&quot;/&gt;&lt;height val=&quot;8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cmand\AppData\Local\Temp\PR\data\asimages\{B50ED839-C13C-4EA6-8CF4-0640C3A8ACF5}_5.png&quot;/&gt;&lt;left val=&quot;590&quot;/&gt;&lt;top val=&quot;17&quot;/&gt;&lt;width val=&quot;368&quot;/&gt;&lt;height val=&quot;10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5&quot;/&gt;&lt;lineCharCount val=&quot;20&quot;/&gt;&lt;lineCharCount val=&quot;11&quot;/&gt;&lt;/TableIndex&gt;&lt;/ShapeTextInfo&gt;"/>
  <p:tag name="HTML_SHAPEINFO" val="&lt;ThreeDShapeInfo&gt;&lt;uuid val=&quot;&quot;/&gt;&lt;isInvalidForFieldText val=&quot;0&quot;/&gt;&lt;Image&gt;&lt;filename val=&quot;C:\Users\cmand\AppData\Local\Temp\PR\data\asimages\{1B98121D-5F09-43CD-B377-4D3FAE599103}_5.png&quot;/&gt;&lt;left val=&quot;221&quot;/&gt;&lt;top val=&quot;120&quot;/&gt;&lt;width val=&quot;257&quot;/&gt;&lt;height val=&quot;16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1&quot;/&gt;&lt;lineCharCount val=&quot;11&quot;/&gt;&lt;lineCharCount val=&quot;18&quot;/&gt;&lt;lineCharCount val=&quot;12&quot;/&gt;&lt;lineCharCount val=&quot;9&quot;/&gt;&lt;lineCharCount val=&quot;16&quot;/&gt;&lt;lineCharCount val=&quot;16&quot;/&gt;&lt;lineCharCount val=&quot;11&quot;/&gt;&lt;lineCharCount val=&quot;15&quot;/&gt;&lt;lineCharCount val=&quot;16&quot;/&gt;&lt;lineCharCount val=&quot;11&quot;/&gt;&lt;lineCharCount val=&quot;10&quot;/&gt;&lt;lineCharCount val=&quot;12&quot;/&gt;&lt;/TableIndex&gt;&lt;/ShapeTextInfo&gt;"/>
  <p:tag name="PRESENTER_SHAPEINFO" val="&lt;ThreeDShapeInfo&gt;&lt;uuid val=&quot;{1E4D4FA6-1A65-42BE-8CE9-7604E96E2C8B}&quot;/&gt;&lt;isInvalidForFieldText val=&quot;0&quot;/&gt;&lt;Image&gt;&lt;filename val=&quot;C:\Users\cmand\AppData\Local\Temp\PR\data\asimages\{1E4D4FA6-1A65-42BE-8CE9-7604E96E2C8B}_5.png&quot;/&gt;&lt;left val=&quot;634&quot;/&gt;&lt;top val=&quot;118&quot;/&gt;&lt;width val=&quot;294&quot;/&gt;&lt;height val=&quot;399&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 name="PRESENTER_SHAPEINFO" val="&lt;ThreeDShapeInfo&gt;&lt;uuid val=&quot;{DEA796B5-098B-4650-A01C-BAE4596A8FD0}&quot;/&gt;&lt;isInvalidForFieldText val=&quot;0&quot;/&gt;&lt;Image&gt;&lt;filename val=&quot;C:\Users\cmand\AppData\Local\Temp\PR\data\asimages\{DEA796B5-098B-4650-A01C-BAE4596A8FD0}_5.png&quot;/&gt;&lt;left val=&quot;104&quot;/&gt;&lt;top val=&quot;21&quot;/&gt;&lt;width val=&quot;375&quot;/&gt;&lt;height val=&quot;4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8&quot;/&gt;&lt;/TableIndex&gt;&lt;/ShapeTextInfo&gt;"/>
  <p:tag name="HTML_SHAPEINFO" val="&lt;ThreeDShapeInfo&gt;&lt;uuid val=&quot;&quot;/&gt;&lt;isInvalidForFieldText val=&quot;0&quot;/&gt;&lt;Image&gt;&lt;filename val=&quot;C:\Users\cmand\AppData\Local\Temp\PR\data\asimages\{DC00B2FC-4451-4216-9701-40B57A5F6BD8}_5.png&quot;/&gt;&lt;left val=&quot;47&quot;/&gt;&lt;top val=&quot;497&quot;/&gt;&lt;width val=&quot;935&quot;/&gt;&lt;height val=&quot;3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oper Black"/>
        <a:ea typeface=""/>
        <a:cs typeface=""/>
      </a:majorFont>
      <a:minorFont>
        <a:latin typeface="Cooper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6980</TotalTime>
  <Words>3063</Words>
  <Application>Microsoft Office PowerPoint</Application>
  <PresentationFormat>Widescreen</PresentationFormat>
  <Paragraphs>509</Paragraphs>
  <Slides>148</Slides>
  <Notes>2</Notes>
  <HiddenSlides>0</HiddenSlides>
  <MMClips>3</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148</vt:i4>
      </vt:variant>
    </vt:vector>
  </HeadingPairs>
  <TitlesOfParts>
    <vt:vector size="169" baseType="lpstr">
      <vt:lpstr>Adobe Caslon Pro Bold</vt:lpstr>
      <vt:lpstr>Algerian</vt:lpstr>
      <vt:lpstr>AR CHRISTY</vt:lpstr>
      <vt:lpstr>AR ESSENCE</vt:lpstr>
      <vt:lpstr>AR JULIAN</vt:lpstr>
      <vt:lpstr>Arial</vt:lpstr>
      <vt:lpstr>Arial Black</vt:lpstr>
      <vt:lpstr>Calibri</vt:lpstr>
      <vt:lpstr>Calibri Light</vt:lpstr>
      <vt:lpstr>Cooper Black</vt:lpstr>
      <vt:lpstr>Cooper Std Black</vt:lpstr>
      <vt:lpstr>Lato</vt:lpstr>
      <vt:lpstr>Lemon</vt:lpstr>
      <vt:lpstr>Lilly</vt:lpstr>
      <vt:lpstr>Lucida Calligraphy</vt:lpstr>
      <vt:lpstr>Symbol</vt:lpstr>
      <vt:lpstr>Times</vt:lpstr>
      <vt:lpstr>Office Theme</vt:lpstr>
      <vt:lpstr>2_Office Theme</vt:lpstr>
      <vt:lpstr>1_Office Theme</vt:lpstr>
      <vt:lpstr>Default Design</vt:lpstr>
      <vt:lpstr>Final Exam Study Guide</vt:lpstr>
      <vt:lpstr>The Eye</vt:lpstr>
      <vt:lpstr>External Anatomy of the Human Eye </vt:lpstr>
      <vt:lpstr> The pupil </vt:lpstr>
      <vt:lpstr>PowerPoint Presentation</vt:lpstr>
      <vt:lpstr>PowerPoint Presentation</vt:lpstr>
      <vt:lpstr>The iris  is the colored portion of your eye. The iris acts as a diaphragm which becomes larger or smaller in order to adjust the amount of light going through the pupil. ​</vt:lpstr>
      <vt:lpstr>PowerPoint Presentation</vt:lpstr>
      <vt:lpstr>PowerPoint Presentation</vt:lpstr>
      <vt:lpstr>PowerPoint Presentation</vt:lpstr>
      <vt:lpstr>THE LENS </vt:lpstr>
      <vt:lpstr>Convex?</vt:lpstr>
      <vt:lpstr>THE LENS </vt:lpstr>
      <vt:lpstr>THE LENS </vt:lpstr>
      <vt:lpstr>Accommodation</vt:lpstr>
      <vt:lpstr>PowerPoint Presentation</vt:lpstr>
      <vt:lpstr>More Convex Lens = </vt:lpstr>
      <vt:lpstr>PowerPoint Presentation</vt:lpstr>
      <vt:lpstr>PowerPoint Presentation</vt:lpstr>
      <vt:lpstr>Can You Identify These Structures?</vt:lpstr>
      <vt:lpstr>PowerPoint Presentation</vt:lpstr>
      <vt:lpstr>PowerPoint Presentation</vt:lpstr>
      <vt:lpstr>Muscles of the Eye</vt:lpstr>
      <vt:lpstr>Medial and Lateral Rectus</vt:lpstr>
      <vt:lpstr>superior and inferior rectus muscles</vt:lpstr>
      <vt:lpstr>superior and inferior oblique muscles</vt:lpstr>
      <vt:lpstr>PowerPoint Presentation</vt:lpstr>
      <vt:lpstr>PowerPoint Presentation</vt:lpstr>
      <vt:lpstr>Color vision</vt:lpstr>
      <vt:lpstr>PowerPoint Presentation</vt:lpstr>
      <vt:lpstr>PowerPoint Presentation</vt:lpstr>
      <vt:lpstr>PowerPoint Presentation</vt:lpstr>
      <vt:lpstr>The Retina</vt:lpstr>
      <vt:lpstr>PowerPoint Presentation</vt:lpstr>
      <vt:lpstr>PowerPoint Presentation</vt:lpstr>
      <vt:lpstr>PowerPoint Presentation</vt:lpstr>
      <vt:lpstr>PowerPoint Presentation</vt:lpstr>
      <vt:lpstr>Layers of the Retina photoreceptors (rods and cones) , bipolar cells and ganglion cells</vt:lpstr>
      <vt:lpstr>PowerPoint Presentation</vt:lpstr>
      <vt:lpstr>The Optic Nerve </vt:lpstr>
      <vt:lpstr>PowerPoint Presentation</vt:lpstr>
      <vt:lpstr>The Optic Disk</vt:lpstr>
      <vt:lpstr>PowerPoint Presentation</vt:lpstr>
      <vt:lpstr>PowerPoint Presentation</vt:lpstr>
      <vt:lpstr>The Ear</vt:lpstr>
      <vt:lpstr>PowerPoint Presentation</vt:lpstr>
      <vt:lpstr>PowerPoint Presentation</vt:lpstr>
      <vt:lpstr>PowerPoint Presentation</vt:lpstr>
      <vt:lpstr>PowerPoint Presentation</vt:lpstr>
      <vt:lpstr>PowerPoint Presentation</vt:lpstr>
      <vt:lpstr>The Middle Ear</vt:lpstr>
      <vt:lpstr>The Middle Ear</vt:lpstr>
      <vt:lpstr>The middle ear</vt:lpstr>
      <vt:lpstr>The middle ear</vt:lpstr>
      <vt:lpstr>PowerPoint Presentation</vt:lpstr>
      <vt:lpstr>Eustachian tube</vt:lpstr>
      <vt:lpstr>PowerPoint Presentation</vt:lpstr>
      <vt:lpstr>PowerPoint Presentation</vt:lpstr>
      <vt:lpstr>PowerPoint Presentation</vt:lpstr>
      <vt:lpstr>PowerPoint Presentation</vt:lpstr>
      <vt:lpstr>The Path of Sound Information</vt:lpstr>
      <vt:lpstr>PowerPoint Presentation</vt:lpstr>
      <vt:lpstr>With  Scientist Cindy</vt:lpstr>
      <vt:lpstr>     Your body is organized as a tube. </vt:lpstr>
      <vt:lpstr>Functions of the Digestive System</vt:lpstr>
      <vt:lpstr>Anatomy of the Digestive System</vt:lpstr>
      <vt:lpstr>PowerPoint Presentation</vt:lpstr>
      <vt:lpstr>The organs of the digestive system perform the following six activities:</vt:lpstr>
      <vt:lpstr>The organs of the digestive system perform the following six activities:</vt:lpstr>
      <vt:lpstr>PowerPoint Presentation</vt:lpstr>
      <vt:lpstr>ACCESSORY DIGESTIVE ORGANS</vt:lpstr>
      <vt:lpstr>Food Enters the Body Through the Oral Cavity</vt:lpstr>
      <vt:lpstr>THE SALIVARY GLANDS</vt:lpstr>
      <vt:lpstr>Bolus</vt:lpstr>
      <vt:lpstr>EPIGLOTTIS</vt:lpstr>
      <vt:lpstr>PowerPoint Presentation</vt:lpstr>
      <vt:lpstr>The 3 Regions of the Pharynx</vt:lpstr>
      <vt:lpstr>Esophagus</vt:lpstr>
      <vt:lpstr>PowerPoint Presentation</vt:lpstr>
      <vt:lpstr>The Stomach</vt:lpstr>
      <vt:lpstr>PowerPoint Presentation</vt:lpstr>
      <vt:lpstr>PowerPoint Presentation</vt:lpstr>
      <vt:lpstr>PowerPoint Presentation</vt:lpstr>
      <vt:lpstr>PowerPoint Presentation</vt:lpstr>
      <vt:lpstr>PowerPoint Presentation</vt:lpstr>
      <vt:lpstr>Sphincter Muscles of the Stomach</vt:lpstr>
      <vt:lpstr>PowerPoint Presentation</vt:lpstr>
      <vt:lpstr>PowerPoint Presentation</vt:lpstr>
      <vt:lpstr>THE CARDIAC SPHINCTER/VALVE</vt:lpstr>
      <vt:lpstr>PowerPoint Presentation</vt:lpstr>
      <vt:lpstr>Anatomy of the Stomach</vt:lpstr>
      <vt:lpstr>PowerPoint Presentation</vt:lpstr>
      <vt:lpstr>PowerPoint Presentation</vt:lpstr>
      <vt:lpstr>THE PYLORIC SPHINCTER/VALVE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Intestines</vt:lpstr>
      <vt:lpstr>PowerPoint Presentation</vt:lpstr>
      <vt:lpstr>PowerPoint Presentation</vt:lpstr>
      <vt:lpstr>PowerPoint Presentation</vt:lpstr>
      <vt:lpstr>PowerPoint Presentation</vt:lpstr>
      <vt:lpstr>PowerPoint Presentation</vt:lpstr>
      <vt:lpstr>PowerPoint Presentation</vt:lpstr>
      <vt:lpstr>The Gonads</vt:lpstr>
      <vt:lpstr>The Male Gonads</vt:lpstr>
      <vt:lpstr>The Female Gonads</vt:lpstr>
      <vt:lpstr>The Male External Genitalia</vt:lpstr>
      <vt:lpstr>The Scrotum</vt:lpstr>
      <vt:lpstr>PowerPoint Presentation</vt:lpstr>
      <vt:lpstr>The Penis</vt:lpstr>
      <vt:lpstr>Sperm Production</vt:lpstr>
      <vt:lpstr>PowerPoint Presentation</vt:lpstr>
      <vt:lpstr>PowerPoint Presentation</vt:lpstr>
      <vt:lpstr>PowerPoint Presentation</vt:lpstr>
      <vt:lpstr>The Sperm’s Journey Through the Male Reproductive Anatomy</vt:lpstr>
      <vt:lpstr>PowerPoint Presentation</vt:lpstr>
      <vt:lpstr>PowerPoint Presentation</vt:lpstr>
      <vt:lpstr>PowerPoint Presentation</vt:lpstr>
      <vt:lpstr>PowerPoint Presentation</vt:lpstr>
      <vt:lpstr>PowerPoint Presentation</vt:lpstr>
      <vt:lpstr>PowerPoint Presentation</vt:lpstr>
      <vt:lpstr>The Ovary</vt:lpstr>
      <vt:lpstr>The Ovary</vt:lpstr>
      <vt:lpstr>The Ovary</vt:lpstr>
      <vt:lpstr>PowerPoint Presentation</vt:lpstr>
      <vt:lpstr>Fertility Window</vt:lpstr>
      <vt:lpstr>Fertility Window</vt:lpstr>
      <vt:lpstr>PowerPoint Presentation</vt:lpstr>
      <vt:lpstr>PowerPoint Presentation</vt:lpstr>
      <vt:lpstr> The Fallopian      Tubes</vt:lpstr>
      <vt:lpstr> The Fallopian      Tubes</vt:lpstr>
      <vt:lpstr> The Fallopian      Tubes</vt:lpstr>
      <vt:lpstr> The Menstrual Cycle</vt:lpstr>
      <vt:lpstr> The Menstrual Cycle</vt:lpstr>
      <vt:lpstr> The Menstrual Cycle</vt:lpstr>
      <vt:lpstr>The Uterus</vt:lpstr>
      <vt:lpstr>The Cervix</vt:lpstr>
      <vt:lpstr>The Vagina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Fertility</dc:title>
  <dc:creator>Cynthia Anderson Sanchez</dc:creator>
  <cp:lastModifiedBy>Cynthia Anderson</cp:lastModifiedBy>
  <cp:revision>145</cp:revision>
  <dcterms:created xsi:type="dcterms:W3CDTF">2016-11-30T05:04:54Z</dcterms:created>
  <dcterms:modified xsi:type="dcterms:W3CDTF">2018-05-05T03:35:02Z</dcterms:modified>
</cp:coreProperties>
</file>