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90" r:id="rId14"/>
    <p:sldId id="325" r:id="rId15"/>
    <p:sldId id="391" r:id="rId16"/>
    <p:sldId id="327" r:id="rId17"/>
    <p:sldId id="392" r:id="rId18"/>
    <p:sldId id="326" r:id="rId19"/>
    <p:sldId id="328" r:id="rId20"/>
    <p:sldId id="329" r:id="rId21"/>
    <p:sldId id="330" r:id="rId22"/>
    <p:sldId id="333" r:id="rId23"/>
    <p:sldId id="331" r:id="rId24"/>
    <p:sldId id="332" r:id="rId25"/>
    <p:sldId id="396" r:id="rId26"/>
    <p:sldId id="397" r:id="rId27"/>
    <p:sldId id="336" r:id="rId28"/>
    <p:sldId id="335" r:id="rId29"/>
    <p:sldId id="400" r:id="rId30"/>
    <p:sldId id="401" r:id="rId31"/>
    <p:sldId id="393" r:id="rId32"/>
    <p:sldId id="337" r:id="rId33"/>
    <p:sldId id="395" r:id="rId34"/>
    <p:sldId id="394" r:id="rId35"/>
    <p:sldId id="402" r:id="rId36"/>
    <p:sldId id="403" r:id="rId37"/>
    <p:sldId id="338" r:id="rId38"/>
    <p:sldId id="344" r:id="rId39"/>
    <p:sldId id="404" r:id="rId40"/>
    <p:sldId id="345" r:id="rId41"/>
    <p:sldId id="346" r:id="rId42"/>
    <p:sldId id="348" r:id="rId43"/>
    <p:sldId id="349" r:id="rId44"/>
    <p:sldId id="350" r:id="rId45"/>
    <p:sldId id="351" r:id="rId46"/>
    <p:sldId id="352" r:id="rId47"/>
    <p:sldId id="355" r:id="rId48"/>
    <p:sldId id="356" r:id="rId49"/>
    <p:sldId id="358" r:id="rId50"/>
    <p:sldId id="359" r:id="rId51"/>
    <p:sldId id="357" r:id="rId52"/>
    <p:sldId id="360" r:id="rId53"/>
    <p:sldId id="361" r:id="rId54"/>
    <p:sldId id="363" r:id="rId55"/>
    <p:sldId id="362" r:id="rId56"/>
    <p:sldId id="364" r:id="rId57"/>
    <p:sldId id="405" r:id="rId58"/>
    <p:sldId id="406" r:id="rId59"/>
    <p:sldId id="407" r:id="rId60"/>
    <p:sldId id="408" r:id="rId61"/>
    <p:sldId id="409" r:id="rId62"/>
    <p:sldId id="410" r:id="rId63"/>
    <p:sldId id="411" r:id="rId64"/>
    <p:sldId id="412" r:id="rId65"/>
    <p:sldId id="366" r:id="rId66"/>
    <p:sldId id="413" r:id="rId67"/>
    <p:sldId id="414" r:id="rId68"/>
    <p:sldId id="367" r:id="rId69"/>
    <p:sldId id="368" r:id="rId70"/>
    <p:sldId id="369" r:id="rId71"/>
    <p:sldId id="370" r:id="rId72"/>
    <p:sldId id="371" r:id="rId73"/>
    <p:sldId id="374" r:id="rId74"/>
    <p:sldId id="372" r:id="rId75"/>
    <p:sldId id="373" r:id="rId76"/>
    <p:sldId id="375" r:id="rId77"/>
    <p:sldId id="376" r:id="rId78"/>
    <p:sldId id="377" r:id="rId79"/>
    <p:sldId id="378" r:id="rId80"/>
    <p:sldId id="379" r:id="rId81"/>
    <p:sldId id="380" r:id="rId82"/>
    <p:sldId id="381" r:id="rId83"/>
    <p:sldId id="382" r:id="rId84"/>
    <p:sldId id="383" r:id="rId85"/>
    <p:sldId id="384" r:id="rId86"/>
    <p:sldId id="385" r:id="rId87"/>
    <p:sldId id="388" r:id="rId88"/>
    <p:sldId id="386" r:id="rId89"/>
    <p:sldId id="387" r:id="rId90"/>
    <p:sldId id="389" r:id="rId91"/>
    <p:sldId id="262" r:id="rId92"/>
    <p:sldId id="263" r:id="rId93"/>
    <p:sldId id="265" r:id="rId94"/>
    <p:sldId id="275" r:id="rId95"/>
    <p:sldId id="2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56" autoAdjust="0"/>
    <p:restoredTop sz="94660"/>
  </p:normalViewPr>
  <p:slideViewPr>
    <p:cSldViewPr snapToGrid="0">
      <p:cViewPr varScale="1">
        <p:scale>
          <a:sx n="89" d="100"/>
          <a:sy n="89" d="100"/>
        </p:scale>
        <p:origin x="2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F28D0-7181-4B45-90A6-362E010FE5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543B82-3ECA-47ED-B1BB-63496A07E416}">
      <dgm:prSet/>
      <dgm:spPr/>
      <dgm:t>
        <a:bodyPr/>
        <a:lstStyle/>
        <a:p>
          <a:r>
            <a:rPr lang="en-US"/>
            <a:t>It has a four-chambered, double pump and is located in the thoracic cavity between the lungs. </a:t>
          </a:r>
        </a:p>
      </dgm:t>
    </dgm:pt>
    <dgm:pt modelId="{1FE7A8B4-0063-4C2F-A7CA-47C2776373D3}" type="parTrans" cxnId="{91E3E568-57D8-41DF-88AF-37E3D903E062}">
      <dgm:prSet/>
      <dgm:spPr/>
      <dgm:t>
        <a:bodyPr/>
        <a:lstStyle/>
        <a:p>
          <a:endParaRPr lang="en-US"/>
        </a:p>
      </dgm:t>
    </dgm:pt>
    <dgm:pt modelId="{DD0EDE78-1C87-442B-BCB1-A978C48BD9A1}" type="sibTrans" cxnId="{91E3E568-57D8-41DF-88AF-37E3D903E062}">
      <dgm:prSet/>
      <dgm:spPr/>
      <dgm:t>
        <a:bodyPr/>
        <a:lstStyle/>
        <a:p>
          <a:endParaRPr lang="en-US"/>
        </a:p>
      </dgm:t>
    </dgm:pt>
    <dgm:pt modelId="{FED8F48D-8EB7-47C2-B9A6-36FEA7AEA90D}">
      <dgm:prSet/>
      <dgm:spPr/>
      <dgm:t>
        <a:bodyPr/>
        <a:lstStyle/>
        <a:p>
          <a:r>
            <a:rPr lang="en-US"/>
            <a:t>The cardiac muscle is self-exciting, meaning it has its own</a:t>
          </a:r>
          <a:br>
            <a:rPr lang="en-US"/>
          </a:br>
          <a:r>
            <a:rPr lang="en-US"/>
            <a:t>conduction system. </a:t>
          </a:r>
        </a:p>
      </dgm:t>
    </dgm:pt>
    <dgm:pt modelId="{16477D5F-CACC-4854-B147-02F52E1CA7A2}" type="parTrans" cxnId="{4584FC5F-1EC2-4128-81A3-46F1C5A4EDBA}">
      <dgm:prSet/>
      <dgm:spPr/>
      <dgm:t>
        <a:bodyPr/>
        <a:lstStyle/>
        <a:p>
          <a:endParaRPr lang="en-US"/>
        </a:p>
      </dgm:t>
    </dgm:pt>
    <dgm:pt modelId="{DC664236-58DC-4F70-B6AA-BD0B31E0961F}" type="sibTrans" cxnId="{4584FC5F-1EC2-4128-81A3-46F1C5A4EDBA}">
      <dgm:prSet/>
      <dgm:spPr/>
      <dgm:t>
        <a:bodyPr/>
        <a:lstStyle/>
        <a:p>
          <a:endParaRPr lang="en-US"/>
        </a:p>
      </dgm:t>
    </dgm:pt>
    <dgm:pt modelId="{148878E8-9FB4-46CF-8DA1-1C345D6F6A11}">
      <dgm:prSet/>
      <dgm:spPr/>
      <dgm:t>
        <a:bodyPr/>
        <a:lstStyle/>
        <a:p>
          <a:r>
            <a:rPr lang="en-US" dirty="0">
              <a:solidFill>
                <a:schemeClr val="tx1"/>
              </a:solidFill>
            </a:rPr>
            <a:t>This is in contrast with skeletal muscle, which requires either conscious or reflex nervous stimuli. </a:t>
          </a:r>
        </a:p>
      </dgm:t>
    </dgm:pt>
    <dgm:pt modelId="{436AA848-F8CF-4D68-8B0E-7BBE550F6381}" type="parTrans" cxnId="{AF4BBA72-D6F2-4600-AB06-E0B638CA28CF}">
      <dgm:prSet/>
      <dgm:spPr/>
      <dgm:t>
        <a:bodyPr/>
        <a:lstStyle/>
        <a:p>
          <a:endParaRPr lang="en-US"/>
        </a:p>
      </dgm:t>
    </dgm:pt>
    <dgm:pt modelId="{E71DA043-1E27-41E5-9D0B-4C632988CF59}" type="sibTrans" cxnId="{AF4BBA72-D6F2-4600-AB06-E0B638CA28CF}">
      <dgm:prSet/>
      <dgm:spPr/>
      <dgm:t>
        <a:bodyPr/>
        <a:lstStyle/>
        <a:p>
          <a:endParaRPr lang="en-US"/>
        </a:p>
      </dgm:t>
    </dgm:pt>
    <dgm:pt modelId="{A1A3654B-590C-4371-BF56-FC865F904693}">
      <dgm:prSet/>
      <dgm:spPr/>
      <dgm:t>
        <a:bodyPr/>
        <a:lstStyle/>
        <a:p>
          <a:r>
            <a:rPr lang="en-US"/>
            <a:t>The heart's rhythmic contractions occur spontaneously, although</a:t>
          </a:r>
          <a:br>
            <a:rPr lang="en-US"/>
          </a:br>
          <a:r>
            <a:rPr lang="en-US"/>
            <a:t>the frequency or heart rate can be changed by nervous or hormonal influence such as exercise or the perception of danger.</a:t>
          </a:r>
        </a:p>
      </dgm:t>
    </dgm:pt>
    <dgm:pt modelId="{6D573140-6C5C-46ED-A145-602EEFB1ACC5}" type="parTrans" cxnId="{1D5F31C7-5DAD-4127-9244-2EAA80B3B06C}">
      <dgm:prSet/>
      <dgm:spPr/>
      <dgm:t>
        <a:bodyPr/>
        <a:lstStyle/>
        <a:p>
          <a:endParaRPr lang="en-US"/>
        </a:p>
      </dgm:t>
    </dgm:pt>
    <dgm:pt modelId="{3E0CFADE-BB7A-41AC-BD2E-2075369BBA28}" type="sibTrans" cxnId="{1D5F31C7-5DAD-4127-9244-2EAA80B3B06C}">
      <dgm:prSet/>
      <dgm:spPr/>
      <dgm:t>
        <a:bodyPr/>
        <a:lstStyle/>
        <a:p>
          <a:endParaRPr lang="en-US"/>
        </a:p>
      </dgm:t>
    </dgm:pt>
    <dgm:pt modelId="{6E1CBC87-2D39-4FCA-A5EA-518717FC8E43}" type="pres">
      <dgm:prSet presAssocID="{B54F28D0-7181-4B45-90A6-362E010FE59E}" presName="root" presStyleCnt="0">
        <dgm:presLayoutVars>
          <dgm:dir/>
          <dgm:resizeHandles val="exact"/>
        </dgm:presLayoutVars>
      </dgm:prSet>
      <dgm:spPr/>
    </dgm:pt>
    <dgm:pt modelId="{BF68AE56-46A9-4C6E-AD51-8BF7B91153FD}" type="pres">
      <dgm:prSet presAssocID="{FF543B82-3ECA-47ED-B1BB-63496A07E416}" presName="compNode" presStyleCnt="0"/>
      <dgm:spPr/>
    </dgm:pt>
    <dgm:pt modelId="{E7467AAC-97CF-4497-85B0-C74C82659AF1}" type="pres">
      <dgm:prSet presAssocID="{FF543B82-3ECA-47ED-B1BB-63496A07E416}" presName="bgRect" presStyleLbl="bgShp" presStyleIdx="0" presStyleCnt="4"/>
      <dgm:spPr/>
    </dgm:pt>
    <dgm:pt modelId="{79D8C5D4-C537-446E-A7A8-B95FE9E65495}" type="pres">
      <dgm:prSet presAssocID="{FF543B82-3ECA-47ED-B1BB-63496A07E4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9A715BF5-5100-405D-A0A6-D0FF0B7D146D}" type="pres">
      <dgm:prSet presAssocID="{FF543B82-3ECA-47ED-B1BB-63496A07E416}" presName="spaceRect" presStyleCnt="0"/>
      <dgm:spPr/>
    </dgm:pt>
    <dgm:pt modelId="{D9402DDF-95D4-439E-8E24-6711BE6F9626}" type="pres">
      <dgm:prSet presAssocID="{FF543B82-3ECA-47ED-B1BB-63496A07E416}" presName="parTx" presStyleLbl="revTx" presStyleIdx="0" presStyleCnt="4">
        <dgm:presLayoutVars>
          <dgm:chMax val="0"/>
          <dgm:chPref val="0"/>
        </dgm:presLayoutVars>
      </dgm:prSet>
      <dgm:spPr/>
    </dgm:pt>
    <dgm:pt modelId="{B3458F74-61BE-4478-BF1F-5821024DE3C0}" type="pres">
      <dgm:prSet presAssocID="{DD0EDE78-1C87-442B-BCB1-A978C48BD9A1}" presName="sibTrans" presStyleCnt="0"/>
      <dgm:spPr/>
    </dgm:pt>
    <dgm:pt modelId="{2B2050EF-AF60-4AB6-B5D0-5FF302669AC2}" type="pres">
      <dgm:prSet presAssocID="{FED8F48D-8EB7-47C2-B9A6-36FEA7AEA90D}" presName="compNode" presStyleCnt="0"/>
      <dgm:spPr/>
    </dgm:pt>
    <dgm:pt modelId="{DF158C6C-1175-412D-8337-D95902DAC2DB}" type="pres">
      <dgm:prSet presAssocID="{FED8F48D-8EB7-47C2-B9A6-36FEA7AEA90D}" presName="bgRect" presStyleLbl="bgShp" presStyleIdx="1" presStyleCnt="4"/>
      <dgm:spPr/>
    </dgm:pt>
    <dgm:pt modelId="{FBD3BD24-0156-4916-AB75-11317526DB12}" type="pres">
      <dgm:prSet presAssocID="{FED8F48D-8EB7-47C2-B9A6-36FEA7AEA9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BEEC2506-2F9B-4B64-8B54-71A44294BFAC}" type="pres">
      <dgm:prSet presAssocID="{FED8F48D-8EB7-47C2-B9A6-36FEA7AEA90D}" presName="spaceRect" presStyleCnt="0"/>
      <dgm:spPr/>
    </dgm:pt>
    <dgm:pt modelId="{5310AA82-75DA-40BF-8493-B4E398728AEE}" type="pres">
      <dgm:prSet presAssocID="{FED8F48D-8EB7-47C2-B9A6-36FEA7AEA90D}" presName="parTx" presStyleLbl="revTx" presStyleIdx="1" presStyleCnt="4">
        <dgm:presLayoutVars>
          <dgm:chMax val="0"/>
          <dgm:chPref val="0"/>
        </dgm:presLayoutVars>
      </dgm:prSet>
      <dgm:spPr/>
    </dgm:pt>
    <dgm:pt modelId="{F97CDC56-7351-4090-98A9-00BA702676FB}" type="pres">
      <dgm:prSet presAssocID="{DC664236-58DC-4F70-B6AA-BD0B31E0961F}" presName="sibTrans" presStyleCnt="0"/>
      <dgm:spPr/>
    </dgm:pt>
    <dgm:pt modelId="{0DC2A117-36B1-4263-A349-30BF1127FC87}" type="pres">
      <dgm:prSet presAssocID="{148878E8-9FB4-46CF-8DA1-1C345D6F6A11}" presName="compNode" presStyleCnt="0"/>
      <dgm:spPr/>
    </dgm:pt>
    <dgm:pt modelId="{0E6A1E3A-0611-4C3F-88AD-460517929BA2}" type="pres">
      <dgm:prSet presAssocID="{148878E8-9FB4-46CF-8DA1-1C345D6F6A11}" presName="bgRect" presStyleLbl="bgShp" presStyleIdx="2" presStyleCnt="4"/>
      <dgm:spPr/>
    </dgm:pt>
    <dgm:pt modelId="{477FD5B0-7C57-4D8E-A85E-6A07805387F6}" type="pres">
      <dgm:prSet presAssocID="{148878E8-9FB4-46CF-8DA1-1C345D6F6A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FD124A38-FBA3-41A7-A389-4986734848F6}" type="pres">
      <dgm:prSet presAssocID="{148878E8-9FB4-46CF-8DA1-1C345D6F6A11}" presName="spaceRect" presStyleCnt="0"/>
      <dgm:spPr/>
    </dgm:pt>
    <dgm:pt modelId="{63760521-9D9A-4255-9EDF-DD33A2A2977D}" type="pres">
      <dgm:prSet presAssocID="{148878E8-9FB4-46CF-8DA1-1C345D6F6A11}" presName="parTx" presStyleLbl="revTx" presStyleIdx="2" presStyleCnt="4">
        <dgm:presLayoutVars>
          <dgm:chMax val="0"/>
          <dgm:chPref val="0"/>
        </dgm:presLayoutVars>
      </dgm:prSet>
      <dgm:spPr/>
    </dgm:pt>
    <dgm:pt modelId="{25314BE9-7F96-437D-9BF1-A395B7CCE11E}" type="pres">
      <dgm:prSet presAssocID="{E71DA043-1E27-41E5-9D0B-4C632988CF59}" presName="sibTrans" presStyleCnt="0"/>
      <dgm:spPr/>
    </dgm:pt>
    <dgm:pt modelId="{3515BE66-4B26-4EBD-BB89-4DC013E314B1}" type="pres">
      <dgm:prSet presAssocID="{A1A3654B-590C-4371-BF56-FC865F904693}" presName="compNode" presStyleCnt="0"/>
      <dgm:spPr/>
    </dgm:pt>
    <dgm:pt modelId="{D9943248-483A-4A58-8FFD-B63371F9EA3D}" type="pres">
      <dgm:prSet presAssocID="{A1A3654B-590C-4371-BF56-FC865F904693}" presName="bgRect" presStyleLbl="bgShp" presStyleIdx="3" presStyleCnt="4"/>
      <dgm:spPr/>
    </dgm:pt>
    <dgm:pt modelId="{58DDDE80-AA63-478E-AC5A-3738F60E532E}" type="pres">
      <dgm:prSet presAssocID="{A1A3654B-590C-4371-BF56-FC865F9046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with Pulse"/>
        </a:ext>
      </dgm:extLst>
    </dgm:pt>
    <dgm:pt modelId="{058747FD-A36C-4E6F-8ED1-657875974D01}" type="pres">
      <dgm:prSet presAssocID="{A1A3654B-590C-4371-BF56-FC865F904693}" presName="spaceRect" presStyleCnt="0"/>
      <dgm:spPr/>
    </dgm:pt>
    <dgm:pt modelId="{CCF47A4A-7F2A-4B6F-946E-6904A2B431C3}" type="pres">
      <dgm:prSet presAssocID="{A1A3654B-590C-4371-BF56-FC865F904693}" presName="parTx" presStyleLbl="revTx" presStyleIdx="3" presStyleCnt="4">
        <dgm:presLayoutVars>
          <dgm:chMax val="0"/>
          <dgm:chPref val="0"/>
        </dgm:presLayoutVars>
      </dgm:prSet>
      <dgm:spPr/>
    </dgm:pt>
  </dgm:ptLst>
  <dgm:cxnLst>
    <dgm:cxn modelId="{18DFA819-EE4C-4A73-AEA0-960126F4411C}" type="presOf" srcId="{FED8F48D-8EB7-47C2-B9A6-36FEA7AEA90D}" destId="{5310AA82-75DA-40BF-8493-B4E398728AEE}" srcOrd="0" destOrd="0" presId="urn:microsoft.com/office/officeart/2018/2/layout/IconVerticalSolidList"/>
    <dgm:cxn modelId="{6B73FE28-C01A-497E-A068-0FE048434908}" type="presOf" srcId="{B54F28D0-7181-4B45-90A6-362E010FE59E}" destId="{6E1CBC87-2D39-4FCA-A5EA-518717FC8E43}" srcOrd="0" destOrd="0" presId="urn:microsoft.com/office/officeart/2018/2/layout/IconVerticalSolidList"/>
    <dgm:cxn modelId="{4584FC5F-1EC2-4128-81A3-46F1C5A4EDBA}" srcId="{B54F28D0-7181-4B45-90A6-362E010FE59E}" destId="{FED8F48D-8EB7-47C2-B9A6-36FEA7AEA90D}" srcOrd="1" destOrd="0" parTransId="{16477D5F-CACC-4854-B147-02F52E1CA7A2}" sibTransId="{DC664236-58DC-4F70-B6AA-BD0B31E0961F}"/>
    <dgm:cxn modelId="{C27E0C43-8304-471D-B942-CE9570B5B701}" type="presOf" srcId="{A1A3654B-590C-4371-BF56-FC865F904693}" destId="{CCF47A4A-7F2A-4B6F-946E-6904A2B431C3}" srcOrd="0" destOrd="0" presId="urn:microsoft.com/office/officeart/2018/2/layout/IconVerticalSolidList"/>
    <dgm:cxn modelId="{91E3E568-57D8-41DF-88AF-37E3D903E062}" srcId="{B54F28D0-7181-4B45-90A6-362E010FE59E}" destId="{FF543B82-3ECA-47ED-B1BB-63496A07E416}" srcOrd="0" destOrd="0" parTransId="{1FE7A8B4-0063-4C2F-A7CA-47C2776373D3}" sibTransId="{DD0EDE78-1C87-442B-BCB1-A978C48BD9A1}"/>
    <dgm:cxn modelId="{AF4BBA72-D6F2-4600-AB06-E0B638CA28CF}" srcId="{B54F28D0-7181-4B45-90A6-362E010FE59E}" destId="{148878E8-9FB4-46CF-8DA1-1C345D6F6A11}" srcOrd="2" destOrd="0" parTransId="{436AA848-F8CF-4D68-8B0E-7BBE550F6381}" sibTransId="{E71DA043-1E27-41E5-9D0B-4C632988CF59}"/>
    <dgm:cxn modelId="{6726E98D-FFCB-4A78-80F6-4E01BD889984}" type="presOf" srcId="{148878E8-9FB4-46CF-8DA1-1C345D6F6A11}" destId="{63760521-9D9A-4255-9EDF-DD33A2A2977D}" srcOrd="0" destOrd="0" presId="urn:microsoft.com/office/officeart/2018/2/layout/IconVerticalSolidList"/>
    <dgm:cxn modelId="{8E6DD4A6-0E20-4629-B1E4-311DAAEC3965}" type="presOf" srcId="{FF543B82-3ECA-47ED-B1BB-63496A07E416}" destId="{D9402DDF-95D4-439E-8E24-6711BE6F9626}" srcOrd="0" destOrd="0" presId="urn:microsoft.com/office/officeart/2018/2/layout/IconVerticalSolidList"/>
    <dgm:cxn modelId="{1D5F31C7-5DAD-4127-9244-2EAA80B3B06C}" srcId="{B54F28D0-7181-4B45-90A6-362E010FE59E}" destId="{A1A3654B-590C-4371-BF56-FC865F904693}" srcOrd="3" destOrd="0" parTransId="{6D573140-6C5C-46ED-A145-602EEFB1ACC5}" sibTransId="{3E0CFADE-BB7A-41AC-BD2E-2075369BBA28}"/>
    <dgm:cxn modelId="{C6F87393-4DA8-444F-8974-DF977D9636AB}" type="presParOf" srcId="{6E1CBC87-2D39-4FCA-A5EA-518717FC8E43}" destId="{BF68AE56-46A9-4C6E-AD51-8BF7B91153FD}" srcOrd="0" destOrd="0" presId="urn:microsoft.com/office/officeart/2018/2/layout/IconVerticalSolidList"/>
    <dgm:cxn modelId="{3DC4E8E9-2772-413D-89BC-D55D83462B80}" type="presParOf" srcId="{BF68AE56-46A9-4C6E-AD51-8BF7B91153FD}" destId="{E7467AAC-97CF-4497-85B0-C74C82659AF1}" srcOrd="0" destOrd="0" presId="urn:microsoft.com/office/officeart/2018/2/layout/IconVerticalSolidList"/>
    <dgm:cxn modelId="{4FD332DE-7B70-4647-BA46-67105E1B38CE}" type="presParOf" srcId="{BF68AE56-46A9-4C6E-AD51-8BF7B91153FD}" destId="{79D8C5D4-C537-446E-A7A8-B95FE9E65495}" srcOrd="1" destOrd="0" presId="urn:microsoft.com/office/officeart/2018/2/layout/IconVerticalSolidList"/>
    <dgm:cxn modelId="{EF041131-851E-4E1F-BC12-829A1C362DEA}" type="presParOf" srcId="{BF68AE56-46A9-4C6E-AD51-8BF7B91153FD}" destId="{9A715BF5-5100-405D-A0A6-D0FF0B7D146D}" srcOrd="2" destOrd="0" presId="urn:microsoft.com/office/officeart/2018/2/layout/IconVerticalSolidList"/>
    <dgm:cxn modelId="{EFDC8BEE-97F1-4A5C-B55A-F8FCBC600895}" type="presParOf" srcId="{BF68AE56-46A9-4C6E-AD51-8BF7B91153FD}" destId="{D9402DDF-95D4-439E-8E24-6711BE6F9626}" srcOrd="3" destOrd="0" presId="urn:microsoft.com/office/officeart/2018/2/layout/IconVerticalSolidList"/>
    <dgm:cxn modelId="{86150D0B-D79D-4A23-92F6-1FFFAC099BD6}" type="presParOf" srcId="{6E1CBC87-2D39-4FCA-A5EA-518717FC8E43}" destId="{B3458F74-61BE-4478-BF1F-5821024DE3C0}" srcOrd="1" destOrd="0" presId="urn:microsoft.com/office/officeart/2018/2/layout/IconVerticalSolidList"/>
    <dgm:cxn modelId="{586F78E8-1E46-465B-B9B5-05D44A44B5D1}" type="presParOf" srcId="{6E1CBC87-2D39-4FCA-A5EA-518717FC8E43}" destId="{2B2050EF-AF60-4AB6-B5D0-5FF302669AC2}" srcOrd="2" destOrd="0" presId="urn:microsoft.com/office/officeart/2018/2/layout/IconVerticalSolidList"/>
    <dgm:cxn modelId="{5074619F-D717-41B8-822E-A673DE068448}" type="presParOf" srcId="{2B2050EF-AF60-4AB6-B5D0-5FF302669AC2}" destId="{DF158C6C-1175-412D-8337-D95902DAC2DB}" srcOrd="0" destOrd="0" presId="urn:microsoft.com/office/officeart/2018/2/layout/IconVerticalSolidList"/>
    <dgm:cxn modelId="{928DE839-EEAC-4666-8F70-220E40FA09D6}" type="presParOf" srcId="{2B2050EF-AF60-4AB6-B5D0-5FF302669AC2}" destId="{FBD3BD24-0156-4916-AB75-11317526DB12}" srcOrd="1" destOrd="0" presId="urn:microsoft.com/office/officeart/2018/2/layout/IconVerticalSolidList"/>
    <dgm:cxn modelId="{B66F19DA-9156-4C14-B7C2-B89A3CFCBCB3}" type="presParOf" srcId="{2B2050EF-AF60-4AB6-B5D0-5FF302669AC2}" destId="{BEEC2506-2F9B-4B64-8B54-71A44294BFAC}" srcOrd="2" destOrd="0" presId="urn:microsoft.com/office/officeart/2018/2/layout/IconVerticalSolidList"/>
    <dgm:cxn modelId="{C54043A9-C81F-4A36-B014-D6C879475F35}" type="presParOf" srcId="{2B2050EF-AF60-4AB6-B5D0-5FF302669AC2}" destId="{5310AA82-75DA-40BF-8493-B4E398728AEE}" srcOrd="3" destOrd="0" presId="urn:microsoft.com/office/officeart/2018/2/layout/IconVerticalSolidList"/>
    <dgm:cxn modelId="{132CBECF-AEC7-4FE0-AC96-5DF8C6CFC257}" type="presParOf" srcId="{6E1CBC87-2D39-4FCA-A5EA-518717FC8E43}" destId="{F97CDC56-7351-4090-98A9-00BA702676FB}" srcOrd="3" destOrd="0" presId="urn:microsoft.com/office/officeart/2018/2/layout/IconVerticalSolidList"/>
    <dgm:cxn modelId="{87CF0378-E4A3-48D9-B3EC-D09716175C18}" type="presParOf" srcId="{6E1CBC87-2D39-4FCA-A5EA-518717FC8E43}" destId="{0DC2A117-36B1-4263-A349-30BF1127FC87}" srcOrd="4" destOrd="0" presId="urn:microsoft.com/office/officeart/2018/2/layout/IconVerticalSolidList"/>
    <dgm:cxn modelId="{F41AACA5-00F2-4BC6-BAD2-E5197A51BF62}" type="presParOf" srcId="{0DC2A117-36B1-4263-A349-30BF1127FC87}" destId="{0E6A1E3A-0611-4C3F-88AD-460517929BA2}" srcOrd="0" destOrd="0" presId="urn:microsoft.com/office/officeart/2018/2/layout/IconVerticalSolidList"/>
    <dgm:cxn modelId="{A761FAE8-EC26-465A-8119-1A1A86DC7DD2}" type="presParOf" srcId="{0DC2A117-36B1-4263-A349-30BF1127FC87}" destId="{477FD5B0-7C57-4D8E-A85E-6A07805387F6}" srcOrd="1" destOrd="0" presId="urn:microsoft.com/office/officeart/2018/2/layout/IconVerticalSolidList"/>
    <dgm:cxn modelId="{B6529F67-F302-4445-B9FA-7A8B20E2AE07}" type="presParOf" srcId="{0DC2A117-36B1-4263-A349-30BF1127FC87}" destId="{FD124A38-FBA3-41A7-A389-4986734848F6}" srcOrd="2" destOrd="0" presId="urn:microsoft.com/office/officeart/2018/2/layout/IconVerticalSolidList"/>
    <dgm:cxn modelId="{A61AEA85-A1C5-4A1D-B6C7-6A6D37388436}" type="presParOf" srcId="{0DC2A117-36B1-4263-A349-30BF1127FC87}" destId="{63760521-9D9A-4255-9EDF-DD33A2A2977D}" srcOrd="3" destOrd="0" presId="urn:microsoft.com/office/officeart/2018/2/layout/IconVerticalSolidList"/>
    <dgm:cxn modelId="{EF14C79E-9E8C-4EEF-AC98-37102352A9D1}" type="presParOf" srcId="{6E1CBC87-2D39-4FCA-A5EA-518717FC8E43}" destId="{25314BE9-7F96-437D-9BF1-A395B7CCE11E}" srcOrd="5" destOrd="0" presId="urn:microsoft.com/office/officeart/2018/2/layout/IconVerticalSolidList"/>
    <dgm:cxn modelId="{5768A514-21CD-42FE-B01F-88114E1F6234}" type="presParOf" srcId="{6E1CBC87-2D39-4FCA-A5EA-518717FC8E43}" destId="{3515BE66-4B26-4EBD-BB89-4DC013E314B1}" srcOrd="6" destOrd="0" presId="urn:microsoft.com/office/officeart/2018/2/layout/IconVerticalSolidList"/>
    <dgm:cxn modelId="{17F1CC0D-E093-4C30-BBEB-0ED32329A57C}" type="presParOf" srcId="{3515BE66-4B26-4EBD-BB89-4DC013E314B1}" destId="{D9943248-483A-4A58-8FFD-B63371F9EA3D}" srcOrd="0" destOrd="0" presId="urn:microsoft.com/office/officeart/2018/2/layout/IconVerticalSolidList"/>
    <dgm:cxn modelId="{77AA2F06-394C-46AB-ACCC-EF3F05FD35EA}" type="presParOf" srcId="{3515BE66-4B26-4EBD-BB89-4DC013E314B1}" destId="{58DDDE80-AA63-478E-AC5A-3738F60E532E}" srcOrd="1" destOrd="0" presId="urn:microsoft.com/office/officeart/2018/2/layout/IconVerticalSolidList"/>
    <dgm:cxn modelId="{9B324498-737D-46C8-9FBB-1A7395FFB77A}" type="presParOf" srcId="{3515BE66-4B26-4EBD-BB89-4DC013E314B1}" destId="{058747FD-A36C-4E6F-8ED1-657875974D01}" srcOrd="2" destOrd="0" presId="urn:microsoft.com/office/officeart/2018/2/layout/IconVerticalSolidList"/>
    <dgm:cxn modelId="{B4ABBDC0-78C7-46C9-818E-B3FFEA126553}" type="presParOf" srcId="{3515BE66-4B26-4EBD-BB89-4DC013E314B1}" destId="{CCF47A4A-7F2A-4B6F-946E-6904A2B431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074B9-A8E0-49DB-B8B6-BF2DF58EF5C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51A3EC-E630-45EB-AC68-32331B55B971}">
      <dgm:prSet/>
      <dgm:spPr/>
      <dgm:t>
        <a:bodyPr/>
        <a:lstStyle/>
        <a:p>
          <a:r>
            <a:rPr lang="en-US"/>
            <a:t>There are two atria; the right atrium and the left atrium. </a:t>
          </a:r>
        </a:p>
      </dgm:t>
    </dgm:pt>
    <dgm:pt modelId="{F5ADD01A-CCDE-47A8-9718-D9C9261351F1}" type="parTrans" cxnId="{B57AFE1B-A003-4DD6-A07C-4DEF3D924C21}">
      <dgm:prSet/>
      <dgm:spPr/>
      <dgm:t>
        <a:bodyPr/>
        <a:lstStyle/>
        <a:p>
          <a:endParaRPr lang="en-US"/>
        </a:p>
      </dgm:t>
    </dgm:pt>
    <dgm:pt modelId="{ECE50759-DA9B-4C85-9D73-CA55F0335E41}" type="sibTrans" cxnId="{B57AFE1B-A003-4DD6-A07C-4DEF3D924C21}">
      <dgm:prSet/>
      <dgm:spPr/>
      <dgm:t>
        <a:bodyPr/>
        <a:lstStyle/>
        <a:p>
          <a:endParaRPr lang="en-US"/>
        </a:p>
      </dgm:t>
    </dgm:pt>
    <dgm:pt modelId="{C07E9122-2F8F-4A13-A9CE-9279A8105AAD}">
      <dgm:prSet/>
      <dgm:spPr/>
      <dgm:t>
        <a:bodyPr/>
        <a:lstStyle/>
        <a:p>
          <a:r>
            <a:rPr lang="en-US"/>
            <a:t>The right atrium receives deoxygenated (oxygen-poor) blood from the body. </a:t>
          </a:r>
        </a:p>
      </dgm:t>
    </dgm:pt>
    <dgm:pt modelId="{8B12EC95-EE52-4E71-A852-9787AC595D9B}" type="parTrans" cxnId="{28D13159-A2AE-46B8-BA07-413E8BF1FA7E}">
      <dgm:prSet/>
      <dgm:spPr/>
      <dgm:t>
        <a:bodyPr/>
        <a:lstStyle/>
        <a:p>
          <a:endParaRPr lang="en-US"/>
        </a:p>
      </dgm:t>
    </dgm:pt>
    <dgm:pt modelId="{DB5D0F2D-3860-473B-A4EC-F4E737099BF3}" type="sibTrans" cxnId="{28D13159-A2AE-46B8-BA07-413E8BF1FA7E}">
      <dgm:prSet/>
      <dgm:spPr/>
      <dgm:t>
        <a:bodyPr/>
        <a:lstStyle/>
        <a:p>
          <a:endParaRPr lang="en-US"/>
        </a:p>
      </dgm:t>
    </dgm:pt>
    <dgm:pt modelId="{C7CE3D23-DD53-41DB-A636-C06FB74D6B79}">
      <dgm:prSet/>
      <dgm:spPr/>
      <dgm:t>
        <a:bodyPr/>
        <a:lstStyle/>
        <a:p>
          <a:r>
            <a:rPr lang="en-US" u="sng" dirty="0">
              <a:solidFill>
                <a:schemeClr val="tx1"/>
              </a:solidFill>
            </a:rPr>
            <a:t>The left atrium receives oxygenated (oxygen-rich) blood coming from the blood vessels surrounding the lungs. which has been oxygenated and is ready to be sent to the body. </a:t>
          </a:r>
        </a:p>
      </dgm:t>
    </dgm:pt>
    <dgm:pt modelId="{FCE3579C-53FD-45AF-A31A-86198151D541}" type="parTrans" cxnId="{A710913D-785D-42E8-8589-5B752E695CC7}">
      <dgm:prSet/>
      <dgm:spPr/>
      <dgm:t>
        <a:bodyPr/>
        <a:lstStyle/>
        <a:p>
          <a:endParaRPr lang="en-US"/>
        </a:p>
      </dgm:t>
    </dgm:pt>
    <dgm:pt modelId="{A10D587F-9F46-4E82-828A-E6D2D34C948E}" type="sibTrans" cxnId="{A710913D-785D-42E8-8589-5B752E695CC7}">
      <dgm:prSet/>
      <dgm:spPr/>
      <dgm:t>
        <a:bodyPr/>
        <a:lstStyle/>
        <a:p>
          <a:endParaRPr lang="en-US"/>
        </a:p>
      </dgm:t>
    </dgm:pt>
    <dgm:pt modelId="{DC8AF269-B82C-4331-B9C2-2B1A073A2202}" type="pres">
      <dgm:prSet presAssocID="{960074B9-A8E0-49DB-B8B6-BF2DF58EF5C3}" presName="root" presStyleCnt="0">
        <dgm:presLayoutVars>
          <dgm:dir/>
          <dgm:resizeHandles val="exact"/>
        </dgm:presLayoutVars>
      </dgm:prSet>
      <dgm:spPr/>
    </dgm:pt>
    <dgm:pt modelId="{2F2A67B5-0EA0-463A-9FCC-6F0036EAADB1}" type="pres">
      <dgm:prSet presAssocID="{ED51A3EC-E630-45EB-AC68-32331B55B971}" presName="compNode" presStyleCnt="0"/>
      <dgm:spPr/>
    </dgm:pt>
    <dgm:pt modelId="{8434D98F-543A-4D33-8874-037BD457244E}" type="pres">
      <dgm:prSet presAssocID="{ED51A3EC-E630-45EB-AC68-32331B55B971}" presName="bgRect" presStyleLbl="bgShp" presStyleIdx="0" presStyleCnt="3"/>
      <dgm:spPr/>
    </dgm:pt>
    <dgm:pt modelId="{90CFF093-59E5-4FA2-A79E-6104C4D87D59}" type="pres">
      <dgm:prSet presAssocID="{ED51A3EC-E630-45EB-AC68-32331B55B9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E28D1D1-8756-4F9D-9FE8-7062E7C22CD6}" type="pres">
      <dgm:prSet presAssocID="{ED51A3EC-E630-45EB-AC68-32331B55B971}" presName="spaceRect" presStyleCnt="0"/>
      <dgm:spPr/>
    </dgm:pt>
    <dgm:pt modelId="{E197FD06-1891-482C-B8CB-D2C2B9032428}" type="pres">
      <dgm:prSet presAssocID="{ED51A3EC-E630-45EB-AC68-32331B55B971}" presName="parTx" presStyleLbl="revTx" presStyleIdx="0" presStyleCnt="3">
        <dgm:presLayoutVars>
          <dgm:chMax val="0"/>
          <dgm:chPref val="0"/>
        </dgm:presLayoutVars>
      </dgm:prSet>
      <dgm:spPr/>
    </dgm:pt>
    <dgm:pt modelId="{2EC6FBE6-FD85-4FE2-A738-0E5EECEB2EE0}" type="pres">
      <dgm:prSet presAssocID="{ECE50759-DA9B-4C85-9D73-CA55F0335E41}" presName="sibTrans" presStyleCnt="0"/>
      <dgm:spPr/>
    </dgm:pt>
    <dgm:pt modelId="{033C8F84-3B28-41E3-9687-0C145A8B7AD1}" type="pres">
      <dgm:prSet presAssocID="{C07E9122-2F8F-4A13-A9CE-9279A8105AAD}" presName="compNode" presStyleCnt="0"/>
      <dgm:spPr/>
    </dgm:pt>
    <dgm:pt modelId="{3219A849-20DA-466C-A6D6-39BAFA73556B}" type="pres">
      <dgm:prSet presAssocID="{C07E9122-2F8F-4A13-A9CE-9279A8105AAD}" presName="bgRect" presStyleLbl="bgShp" presStyleIdx="1" presStyleCnt="3"/>
      <dgm:spPr/>
    </dgm:pt>
    <dgm:pt modelId="{1C86E885-8219-4022-8F74-03A3DC07451E}" type="pres">
      <dgm:prSet presAssocID="{C07E9122-2F8F-4A13-A9CE-9279A8105A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2FAC9B85-E526-4572-927D-63FA17533512}" type="pres">
      <dgm:prSet presAssocID="{C07E9122-2F8F-4A13-A9CE-9279A8105AAD}" presName="spaceRect" presStyleCnt="0"/>
      <dgm:spPr/>
    </dgm:pt>
    <dgm:pt modelId="{4FF281BB-1B74-450C-B988-C7F6DC4D39C2}" type="pres">
      <dgm:prSet presAssocID="{C07E9122-2F8F-4A13-A9CE-9279A8105AAD}" presName="parTx" presStyleLbl="revTx" presStyleIdx="1" presStyleCnt="3">
        <dgm:presLayoutVars>
          <dgm:chMax val="0"/>
          <dgm:chPref val="0"/>
        </dgm:presLayoutVars>
      </dgm:prSet>
      <dgm:spPr/>
    </dgm:pt>
    <dgm:pt modelId="{6DEEC532-2AE1-437E-80E0-2C030A6EE61E}" type="pres">
      <dgm:prSet presAssocID="{DB5D0F2D-3860-473B-A4EC-F4E737099BF3}" presName="sibTrans" presStyleCnt="0"/>
      <dgm:spPr/>
    </dgm:pt>
    <dgm:pt modelId="{A59F16FD-2248-4643-8F94-4FAFE81A460F}" type="pres">
      <dgm:prSet presAssocID="{C7CE3D23-DD53-41DB-A636-C06FB74D6B79}" presName="compNode" presStyleCnt="0"/>
      <dgm:spPr/>
    </dgm:pt>
    <dgm:pt modelId="{71ECC6D5-1428-451E-8A10-F6BA927FB5E1}" type="pres">
      <dgm:prSet presAssocID="{C7CE3D23-DD53-41DB-A636-C06FB74D6B79}" presName="bgRect" presStyleLbl="bgShp" presStyleIdx="2" presStyleCnt="3"/>
      <dgm:spPr/>
    </dgm:pt>
    <dgm:pt modelId="{93B7A473-DDC2-4C65-A974-4F412CC41CEF}" type="pres">
      <dgm:prSet presAssocID="{C7CE3D23-DD53-41DB-A636-C06FB74D6B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0E98802C-FED7-40BB-8310-408DCB337F23}" type="pres">
      <dgm:prSet presAssocID="{C7CE3D23-DD53-41DB-A636-C06FB74D6B79}" presName="spaceRect" presStyleCnt="0"/>
      <dgm:spPr/>
    </dgm:pt>
    <dgm:pt modelId="{66A6A440-EBEF-41FF-9B78-220878B5B021}" type="pres">
      <dgm:prSet presAssocID="{C7CE3D23-DD53-41DB-A636-C06FB74D6B79}" presName="parTx" presStyleLbl="revTx" presStyleIdx="2" presStyleCnt="3">
        <dgm:presLayoutVars>
          <dgm:chMax val="0"/>
          <dgm:chPref val="0"/>
        </dgm:presLayoutVars>
      </dgm:prSet>
      <dgm:spPr/>
    </dgm:pt>
  </dgm:ptLst>
  <dgm:cxnLst>
    <dgm:cxn modelId="{5EF1830F-9DE7-47DC-A27B-6846DA3A7EFB}" type="presOf" srcId="{ED51A3EC-E630-45EB-AC68-32331B55B971}" destId="{E197FD06-1891-482C-B8CB-D2C2B9032428}" srcOrd="0" destOrd="0" presId="urn:microsoft.com/office/officeart/2018/2/layout/IconVerticalSolidList"/>
    <dgm:cxn modelId="{B57AFE1B-A003-4DD6-A07C-4DEF3D924C21}" srcId="{960074B9-A8E0-49DB-B8B6-BF2DF58EF5C3}" destId="{ED51A3EC-E630-45EB-AC68-32331B55B971}" srcOrd="0" destOrd="0" parTransId="{F5ADD01A-CCDE-47A8-9718-D9C9261351F1}" sibTransId="{ECE50759-DA9B-4C85-9D73-CA55F0335E41}"/>
    <dgm:cxn modelId="{A710913D-785D-42E8-8589-5B752E695CC7}" srcId="{960074B9-A8E0-49DB-B8B6-BF2DF58EF5C3}" destId="{C7CE3D23-DD53-41DB-A636-C06FB74D6B79}" srcOrd="2" destOrd="0" parTransId="{FCE3579C-53FD-45AF-A31A-86198151D541}" sibTransId="{A10D587F-9F46-4E82-828A-E6D2D34C948E}"/>
    <dgm:cxn modelId="{28D13159-A2AE-46B8-BA07-413E8BF1FA7E}" srcId="{960074B9-A8E0-49DB-B8B6-BF2DF58EF5C3}" destId="{C07E9122-2F8F-4A13-A9CE-9279A8105AAD}" srcOrd="1" destOrd="0" parTransId="{8B12EC95-EE52-4E71-A852-9787AC595D9B}" sibTransId="{DB5D0F2D-3860-473B-A4EC-F4E737099BF3}"/>
    <dgm:cxn modelId="{C997E093-FC55-4E89-93E0-E6AC94BF4E27}" type="presOf" srcId="{C7CE3D23-DD53-41DB-A636-C06FB74D6B79}" destId="{66A6A440-EBEF-41FF-9B78-220878B5B021}" srcOrd="0" destOrd="0" presId="urn:microsoft.com/office/officeart/2018/2/layout/IconVerticalSolidList"/>
    <dgm:cxn modelId="{4C3358A9-3550-4487-B96C-A4ADA8A7C3E2}" type="presOf" srcId="{960074B9-A8E0-49DB-B8B6-BF2DF58EF5C3}" destId="{DC8AF269-B82C-4331-B9C2-2B1A073A2202}" srcOrd="0" destOrd="0" presId="urn:microsoft.com/office/officeart/2018/2/layout/IconVerticalSolidList"/>
    <dgm:cxn modelId="{6A8D04C0-C4E8-4954-99B6-001C0E3EA4B4}" type="presOf" srcId="{C07E9122-2F8F-4A13-A9CE-9279A8105AAD}" destId="{4FF281BB-1B74-450C-B988-C7F6DC4D39C2}" srcOrd="0" destOrd="0" presId="urn:microsoft.com/office/officeart/2018/2/layout/IconVerticalSolidList"/>
    <dgm:cxn modelId="{312D4E86-9A47-4DE8-B6C4-144B05F1E0C4}" type="presParOf" srcId="{DC8AF269-B82C-4331-B9C2-2B1A073A2202}" destId="{2F2A67B5-0EA0-463A-9FCC-6F0036EAADB1}" srcOrd="0" destOrd="0" presId="urn:microsoft.com/office/officeart/2018/2/layout/IconVerticalSolidList"/>
    <dgm:cxn modelId="{42C8864D-9A1B-427E-B6B6-3713C46F8255}" type="presParOf" srcId="{2F2A67B5-0EA0-463A-9FCC-6F0036EAADB1}" destId="{8434D98F-543A-4D33-8874-037BD457244E}" srcOrd="0" destOrd="0" presId="urn:microsoft.com/office/officeart/2018/2/layout/IconVerticalSolidList"/>
    <dgm:cxn modelId="{D37B725A-A899-483C-BD84-2A3DA397068B}" type="presParOf" srcId="{2F2A67B5-0EA0-463A-9FCC-6F0036EAADB1}" destId="{90CFF093-59E5-4FA2-A79E-6104C4D87D59}" srcOrd="1" destOrd="0" presId="urn:microsoft.com/office/officeart/2018/2/layout/IconVerticalSolidList"/>
    <dgm:cxn modelId="{E936A3FB-D47E-4985-B418-16C2B91F4A7E}" type="presParOf" srcId="{2F2A67B5-0EA0-463A-9FCC-6F0036EAADB1}" destId="{DE28D1D1-8756-4F9D-9FE8-7062E7C22CD6}" srcOrd="2" destOrd="0" presId="urn:microsoft.com/office/officeart/2018/2/layout/IconVerticalSolidList"/>
    <dgm:cxn modelId="{1A70C8BB-E231-4A1F-92A4-47E0D5925FA2}" type="presParOf" srcId="{2F2A67B5-0EA0-463A-9FCC-6F0036EAADB1}" destId="{E197FD06-1891-482C-B8CB-D2C2B9032428}" srcOrd="3" destOrd="0" presId="urn:microsoft.com/office/officeart/2018/2/layout/IconVerticalSolidList"/>
    <dgm:cxn modelId="{068F7CEF-9814-4CBA-83BB-24372BE29526}" type="presParOf" srcId="{DC8AF269-B82C-4331-B9C2-2B1A073A2202}" destId="{2EC6FBE6-FD85-4FE2-A738-0E5EECEB2EE0}" srcOrd="1" destOrd="0" presId="urn:microsoft.com/office/officeart/2018/2/layout/IconVerticalSolidList"/>
    <dgm:cxn modelId="{B5BE2BB6-37DB-4D3C-83C7-10FFF815796B}" type="presParOf" srcId="{DC8AF269-B82C-4331-B9C2-2B1A073A2202}" destId="{033C8F84-3B28-41E3-9687-0C145A8B7AD1}" srcOrd="2" destOrd="0" presId="urn:microsoft.com/office/officeart/2018/2/layout/IconVerticalSolidList"/>
    <dgm:cxn modelId="{2D928AA6-8200-4530-890E-AE9AC0666CCA}" type="presParOf" srcId="{033C8F84-3B28-41E3-9687-0C145A8B7AD1}" destId="{3219A849-20DA-466C-A6D6-39BAFA73556B}" srcOrd="0" destOrd="0" presId="urn:microsoft.com/office/officeart/2018/2/layout/IconVerticalSolidList"/>
    <dgm:cxn modelId="{CB12467B-F39B-4EE2-8D28-A5D222B4A530}" type="presParOf" srcId="{033C8F84-3B28-41E3-9687-0C145A8B7AD1}" destId="{1C86E885-8219-4022-8F74-03A3DC07451E}" srcOrd="1" destOrd="0" presId="urn:microsoft.com/office/officeart/2018/2/layout/IconVerticalSolidList"/>
    <dgm:cxn modelId="{90C2F283-EEFC-46DF-A2FA-2E206225D395}" type="presParOf" srcId="{033C8F84-3B28-41E3-9687-0C145A8B7AD1}" destId="{2FAC9B85-E526-4572-927D-63FA17533512}" srcOrd="2" destOrd="0" presId="urn:microsoft.com/office/officeart/2018/2/layout/IconVerticalSolidList"/>
    <dgm:cxn modelId="{59937076-0ADE-4A63-8A6B-4E601E89B8DB}" type="presParOf" srcId="{033C8F84-3B28-41E3-9687-0C145A8B7AD1}" destId="{4FF281BB-1B74-450C-B988-C7F6DC4D39C2}" srcOrd="3" destOrd="0" presId="urn:microsoft.com/office/officeart/2018/2/layout/IconVerticalSolidList"/>
    <dgm:cxn modelId="{7E8571CC-076E-46A8-A815-09B4FF54F90B}" type="presParOf" srcId="{DC8AF269-B82C-4331-B9C2-2B1A073A2202}" destId="{6DEEC532-2AE1-437E-80E0-2C030A6EE61E}" srcOrd="3" destOrd="0" presId="urn:microsoft.com/office/officeart/2018/2/layout/IconVerticalSolidList"/>
    <dgm:cxn modelId="{2EE22E65-046C-4C01-8743-AC2B8470BF16}" type="presParOf" srcId="{DC8AF269-B82C-4331-B9C2-2B1A073A2202}" destId="{A59F16FD-2248-4643-8F94-4FAFE81A460F}" srcOrd="4" destOrd="0" presId="urn:microsoft.com/office/officeart/2018/2/layout/IconVerticalSolidList"/>
    <dgm:cxn modelId="{A71B4C19-3967-41A8-91DF-5C0FBF79ED83}" type="presParOf" srcId="{A59F16FD-2248-4643-8F94-4FAFE81A460F}" destId="{71ECC6D5-1428-451E-8A10-F6BA927FB5E1}" srcOrd="0" destOrd="0" presId="urn:microsoft.com/office/officeart/2018/2/layout/IconVerticalSolidList"/>
    <dgm:cxn modelId="{AFC9F6FD-226E-4A64-B811-9E4F12545161}" type="presParOf" srcId="{A59F16FD-2248-4643-8F94-4FAFE81A460F}" destId="{93B7A473-DDC2-4C65-A974-4F412CC41CEF}" srcOrd="1" destOrd="0" presId="urn:microsoft.com/office/officeart/2018/2/layout/IconVerticalSolidList"/>
    <dgm:cxn modelId="{0AF2C4B6-61B4-40BC-B57C-60ACABE0944B}" type="presParOf" srcId="{A59F16FD-2248-4643-8F94-4FAFE81A460F}" destId="{0E98802C-FED7-40BB-8310-408DCB337F23}" srcOrd="2" destOrd="0" presId="urn:microsoft.com/office/officeart/2018/2/layout/IconVerticalSolidList"/>
    <dgm:cxn modelId="{2B31F838-E3F3-4971-B505-88DAE64FA550}" type="presParOf" srcId="{A59F16FD-2248-4643-8F94-4FAFE81A460F}" destId="{66A6A440-EBEF-41FF-9B78-220878B5B0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18EF0-BF31-411D-A8EA-D9CBE05FF8FF}"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953510DD-F86C-4AE1-A8F4-6A44590B83EE}">
      <dgm:prSet/>
      <dgm:spPr/>
      <dgm:t>
        <a:bodyPr/>
        <a:lstStyle/>
        <a:p>
          <a:r>
            <a:rPr lang="en-US" b="1"/>
            <a:t>= Veins are the blood vessels that are carrying blood TOWARDS the heart.</a:t>
          </a:r>
          <a:endParaRPr lang="en-US"/>
        </a:p>
      </dgm:t>
    </dgm:pt>
    <dgm:pt modelId="{9A51F3E9-D7DE-4E2B-915B-EFD41C1E43D8}" type="parTrans" cxnId="{74B2ED51-FB1C-4734-939E-B37C79965903}">
      <dgm:prSet/>
      <dgm:spPr/>
      <dgm:t>
        <a:bodyPr/>
        <a:lstStyle/>
        <a:p>
          <a:endParaRPr lang="en-US"/>
        </a:p>
      </dgm:t>
    </dgm:pt>
    <dgm:pt modelId="{74B1FC34-26F9-44AD-A2C7-F7FFCA7C78AC}" type="sibTrans" cxnId="{74B2ED51-FB1C-4734-939E-B37C79965903}">
      <dgm:prSet/>
      <dgm:spPr/>
      <dgm:t>
        <a:bodyPr/>
        <a:lstStyle/>
        <a:p>
          <a:endParaRPr lang="en-US"/>
        </a:p>
      </dgm:t>
    </dgm:pt>
    <dgm:pt modelId="{3D465D10-6A98-4617-A736-6F0DCEAE4173}">
      <dgm:prSet/>
      <dgm:spPr/>
      <dgm:t>
        <a:bodyPr/>
        <a:lstStyle/>
        <a:p>
          <a:r>
            <a:rPr lang="en-US" b="1"/>
            <a:t>​The veins have low pressure since they are further away from the heart. </a:t>
          </a:r>
          <a:endParaRPr lang="en-US"/>
        </a:p>
      </dgm:t>
    </dgm:pt>
    <dgm:pt modelId="{E13D9C80-CD4D-46CF-A367-F09E92A6E7AD}" type="parTrans" cxnId="{5E87D4FC-8C0D-4895-B344-4D514123F4B1}">
      <dgm:prSet/>
      <dgm:spPr/>
      <dgm:t>
        <a:bodyPr/>
        <a:lstStyle/>
        <a:p>
          <a:endParaRPr lang="en-US"/>
        </a:p>
      </dgm:t>
    </dgm:pt>
    <dgm:pt modelId="{B48D185A-4A65-4B09-9808-7E6525529959}" type="sibTrans" cxnId="{5E87D4FC-8C0D-4895-B344-4D514123F4B1}">
      <dgm:prSet/>
      <dgm:spPr/>
      <dgm:t>
        <a:bodyPr/>
        <a:lstStyle/>
        <a:p>
          <a:endParaRPr lang="en-US"/>
        </a:p>
      </dgm:t>
    </dgm:pt>
    <dgm:pt modelId="{CE332FE1-39EE-482E-A8A0-77ABAC1E6A2F}">
      <dgm:prSet/>
      <dgm:spPr/>
      <dgm:t>
        <a:bodyPr/>
        <a:lstStyle/>
        <a:p>
          <a:r>
            <a:rPr lang="en-US" b="1" dirty="0"/>
            <a:t>Veins have one-way valves that prevent the blood from flowing backward.  </a:t>
          </a:r>
          <a:endParaRPr lang="en-US" dirty="0"/>
        </a:p>
      </dgm:t>
    </dgm:pt>
    <dgm:pt modelId="{39DA5AE5-E1A4-4AA1-802F-3A29DE12DE7C}" type="parTrans" cxnId="{467E8D14-FEDF-4B81-B7B2-15387FC302B7}">
      <dgm:prSet/>
      <dgm:spPr/>
      <dgm:t>
        <a:bodyPr/>
        <a:lstStyle/>
        <a:p>
          <a:endParaRPr lang="en-US"/>
        </a:p>
      </dgm:t>
    </dgm:pt>
    <dgm:pt modelId="{9F0D032A-6F8B-43A9-9E6A-23E73401B890}" type="sibTrans" cxnId="{467E8D14-FEDF-4B81-B7B2-15387FC302B7}">
      <dgm:prSet/>
      <dgm:spPr/>
      <dgm:t>
        <a:bodyPr/>
        <a:lstStyle/>
        <a:p>
          <a:endParaRPr lang="en-US"/>
        </a:p>
      </dgm:t>
    </dgm:pt>
    <dgm:pt modelId="{8ADB9541-5046-41AA-9F7D-6A2FD174186B}" type="pres">
      <dgm:prSet presAssocID="{47118EF0-BF31-411D-A8EA-D9CBE05FF8FF}" presName="linear" presStyleCnt="0">
        <dgm:presLayoutVars>
          <dgm:animLvl val="lvl"/>
          <dgm:resizeHandles val="exact"/>
        </dgm:presLayoutVars>
      </dgm:prSet>
      <dgm:spPr/>
    </dgm:pt>
    <dgm:pt modelId="{06756317-2302-4D79-B7B0-CA7ECC87AEFA}" type="pres">
      <dgm:prSet presAssocID="{953510DD-F86C-4AE1-A8F4-6A44590B83EE}" presName="parentText" presStyleLbl="node1" presStyleIdx="0" presStyleCnt="3">
        <dgm:presLayoutVars>
          <dgm:chMax val="0"/>
          <dgm:bulletEnabled val="1"/>
        </dgm:presLayoutVars>
      </dgm:prSet>
      <dgm:spPr/>
    </dgm:pt>
    <dgm:pt modelId="{FDC602B5-3732-4107-B675-1C80730464AA}" type="pres">
      <dgm:prSet presAssocID="{74B1FC34-26F9-44AD-A2C7-F7FFCA7C78AC}" presName="spacer" presStyleCnt="0"/>
      <dgm:spPr/>
    </dgm:pt>
    <dgm:pt modelId="{B238444D-73F4-4753-A491-3182965E9D07}" type="pres">
      <dgm:prSet presAssocID="{3D465D10-6A98-4617-A736-6F0DCEAE4173}" presName="parentText" presStyleLbl="node1" presStyleIdx="1" presStyleCnt="3">
        <dgm:presLayoutVars>
          <dgm:chMax val="0"/>
          <dgm:bulletEnabled val="1"/>
        </dgm:presLayoutVars>
      </dgm:prSet>
      <dgm:spPr/>
    </dgm:pt>
    <dgm:pt modelId="{8104E74F-5D4F-4178-A932-9C9913622514}" type="pres">
      <dgm:prSet presAssocID="{B48D185A-4A65-4B09-9808-7E6525529959}" presName="spacer" presStyleCnt="0"/>
      <dgm:spPr/>
    </dgm:pt>
    <dgm:pt modelId="{6BB3013D-054B-4F7F-B91E-402CEDF61B4F}" type="pres">
      <dgm:prSet presAssocID="{CE332FE1-39EE-482E-A8A0-77ABAC1E6A2F}" presName="parentText" presStyleLbl="node1" presStyleIdx="2" presStyleCnt="3">
        <dgm:presLayoutVars>
          <dgm:chMax val="0"/>
          <dgm:bulletEnabled val="1"/>
        </dgm:presLayoutVars>
      </dgm:prSet>
      <dgm:spPr/>
    </dgm:pt>
  </dgm:ptLst>
  <dgm:cxnLst>
    <dgm:cxn modelId="{A4DA1C10-4401-4D1F-B687-EE2A4DC482B5}" type="presOf" srcId="{953510DD-F86C-4AE1-A8F4-6A44590B83EE}" destId="{06756317-2302-4D79-B7B0-CA7ECC87AEFA}" srcOrd="0" destOrd="0" presId="urn:microsoft.com/office/officeart/2005/8/layout/vList2"/>
    <dgm:cxn modelId="{467E8D14-FEDF-4B81-B7B2-15387FC302B7}" srcId="{47118EF0-BF31-411D-A8EA-D9CBE05FF8FF}" destId="{CE332FE1-39EE-482E-A8A0-77ABAC1E6A2F}" srcOrd="2" destOrd="0" parTransId="{39DA5AE5-E1A4-4AA1-802F-3A29DE12DE7C}" sibTransId="{9F0D032A-6F8B-43A9-9E6A-23E73401B890}"/>
    <dgm:cxn modelId="{74B2ED51-FB1C-4734-939E-B37C79965903}" srcId="{47118EF0-BF31-411D-A8EA-D9CBE05FF8FF}" destId="{953510DD-F86C-4AE1-A8F4-6A44590B83EE}" srcOrd="0" destOrd="0" parTransId="{9A51F3E9-D7DE-4E2B-915B-EFD41C1E43D8}" sibTransId="{74B1FC34-26F9-44AD-A2C7-F7FFCA7C78AC}"/>
    <dgm:cxn modelId="{B60C0872-3B8B-4FE6-B8BA-422F3C6A219D}" type="presOf" srcId="{47118EF0-BF31-411D-A8EA-D9CBE05FF8FF}" destId="{8ADB9541-5046-41AA-9F7D-6A2FD174186B}" srcOrd="0" destOrd="0" presId="urn:microsoft.com/office/officeart/2005/8/layout/vList2"/>
    <dgm:cxn modelId="{687544C2-EF9F-4373-B8AE-C1BE61A89C83}" type="presOf" srcId="{CE332FE1-39EE-482E-A8A0-77ABAC1E6A2F}" destId="{6BB3013D-054B-4F7F-B91E-402CEDF61B4F}" srcOrd="0" destOrd="0" presId="urn:microsoft.com/office/officeart/2005/8/layout/vList2"/>
    <dgm:cxn modelId="{3143A1F9-A576-432A-9D2A-C91A756592B8}" type="presOf" srcId="{3D465D10-6A98-4617-A736-6F0DCEAE4173}" destId="{B238444D-73F4-4753-A491-3182965E9D07}" srcOrd="0" destOrd="0" presId="urn:microsoft.com/office/officeart/2005/8/layout/vList2"/>
    <dgm:cxn modelId="{5E87D4FC-8C0D-4895-B344-4D514123F4B1}" srcId="{47118EF0-BF31-411D-A8EA-D9CBE05FF8FF}" destId="{3D465D10-6A98-4617-A736-6F0DCEAE4173}" srcOrd="1" destOrd="0" parTransId="{E13D9C80-CD4D-46CF-A367-F09E92A6E7AD}" sibTransId="{B48D185A-4A65-4B09-9808-7E6525529959}"/>
    <dgm:cxn modelId="{7F8CCF16-C3B6-46B1-B131-8173748DE412}" type="presParOf" srcId="{8ADB9541-5046-41AA-9F7D-6A2FD174186B}" destId="{06756317-2302-4D79-B7B0-CA7ECC87AEFA}" srcOrd="0" destOrd="0" presId="urn:microsoft.com/office/officeart/2005/8/layout/vList2"/>
    <dgm:cxn modelId="{4CCBC481-B1F8-47E2-9513-B7606D33BCA8}" type="presParOf" srcId="{8ADB9541-5046-41AA-9F7D-6A2FD174186B}" destId="{FDC602B5-3732-4107-B675-1C80730464AA}" srcOrd="1" destOrd="0" presId="urn:microsoft.com/office/officeart/2005/8/layout/vList2"/>
    <dgm:cxn modelId="{6BF518CE-6ABF-4EAD-AF35-F418E9FD6459}" type="presParOf" srcId="{8ADB9541-5046-41AA-9F7D-6A2FD174186B}" destId="{B238444D-73F4-4753-A491-3182965E9D07}" srcOrd="2" destOrd="0" presId="urn:microsoft.com/office/officeart/2005/8/layout/vList2"/>
    <dgm:cxn modelId="{16BDF636-4564-47A4-BBE9-37634559B714}" type="presParOf" srcId="{8ADB9541-5046-41AA-9F7D-6A2FD174186B}" destId="{8104E74F-5D4F-4178-A932-9C9913622514}" srcOrd="3" destOrd="0" presId="urn:microsoft.com/office/officeart/2005/8/layout/vList2"/>
    <dgm:cxn modelId="{19363CC0-BBE5-4F1A-8A0F-E3478BBF63C0}" type="presParOf" srcId="{8ADB9541-5046-41AA-9F7D-6A2FD174186B}" destId="{6BB3013D-054B-4F7F-B91E-402CEDF61B4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67AAC-97CF-4497-85B0-C74C82659AF1}">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D8C5D4-C537-446E-A7A8-B95FE9E6549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02DDF-95D4-439E-8E24-6711BE6F962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It has a four-chambered, double pump and is located in the thoracic cavity between the lungs. </a:t>
          </a:r>
        </a:p>
      </dsp:txBody>
      <dsp:txXfrm>
        <a:off x="1429899" y="2442"/>
        <a:ext cx="5083704" cy="1238008"/>
      </dsp:txXfrm>
    </dsp:sp>
    <dsp:sp modelId="{DF158C6C-1175-412D-8337-D95902DAC2D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3BD24-0156-4916-AB75-11317526DB12}">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0AA82-75DA-40BF-8493-B4E398728AEE}">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The cardiac muscle is self-exciting, meaning it has its own</a:t>
          </a:r>
          <a:br>
            <a:rPr lang="en-US" sz="1400" kern="1200"/>
          </a:br>
          <a:r>
            <a:rPr lang="en-US" sz="1400" kern="1200"/>
            <a:t>conduction system. </a:t>
          </a:r>
        </a:p>
      </dsp:txBody>
      <dsp:txXfrm>
        <a:off x="1429899" y="1549953"/>
        <a:ext cx="5083704" cy="1238008"/>
      </dsp:txXfrm>
    </dsp:sp>
    <dsp:sp modelId="{0E6A1E3A-0611-4C3F-88AD-460517929BA2}">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FD5B0-7C57-4D8E-A85E-6A07805387F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60521-9D9A-4255-9EDF-DD33A2A2977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This is in contrast with skeletal muscle, which requires either conscious or reflex nervous stimuli. </a:t>
          </a:r>
        </a:p>
      </dsp:txBody>
      <dsp:txXfrm>
        <a:off x="1429899" y="3097464"/>
        <a:ext cx="5083704" cy="1238008"/>
      </dsp:txXfrm>
    </dsp:sp>
    <dsp:sp modelId="{D9943248-483A-4A58-8FFD-B63371F9EA3D}">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DDE80-AA63-478E-AC5A-3738F60E532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47A4A-7F2A-4B6F-946E-6904A2B431C3}">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The heart's rhythmic contractions occur spontaneously, although</a:t>
          </a:r>
          <a:br>
            <a:rPr lang="en-US" sz="1400" kern="1200"/>
          </a:br>
          <a:r>
            <a:rPr lang="en-US" sz="1400" kern="1200"/>
            <a:t>the frequency or heart rate can be changed by nervous or hormonal influence such as exercise or the perception of danger.</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D98F-543A-4D33-8874-037BD457244E}">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FF093-59E5-4FA2-A79E-6104C4D87D5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7FD06-1891-482C-B8CB-D2C2B903242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There are two atria; the right atrium and the left atrium. </a:t>
          </a:r>
        </a:p>
      </dsp:txBody>
      <dsp:txXfrm>
        <a:off x="1941716" y="718"/>
        <a:ext cx="4571887" cy="1681139"/>
      </dsp:txXfrm>
    </dsp:sp>
    <dsp:sp modelId="{3219A849-20DA-466C-A6D6-39BAFA73556B}">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6E885-8219-4022-8F74-03A3DC07451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281BB-1B74-450C-B988-C7F6DC4D39C2}">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The right atrium receives deoxygenated (oxygen-poor) blood from the body. </a:t>
          </a:r>
        </a:p>
      </dsp:txBody>
      <dsp:txXfrm>
        <a:off x="1941716" y="2102143"/>
        <a:ext cx="4571887" cy="1681139"/>
      </dsp:txXfrm>
    </dsp:sp>
    <dsp:sp modelId="{71ECC6D5-1428-451E-8A10-F6BA927FB5E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7A473-DDC2-4C65-A974-4F412CC41CEF}">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6A440-EBEF-41FF-9B78-220878B5B02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chemeClr val="tx1"/>
              </a:solidFill>
            </a:rPr>
            <a:t>The left atrium receives oxygenated (oxygen-rich) blood coming from the blood vessels surrounding the lungs. which has been oxygenated and is ready to be sent to the body. </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56317-2302-4D79-B7B0-CA7ECC87AEFA}">
      <dsp:nvSpPr>
        <dsp:cNvPr id="0" name=""/>
        <dsp:cNvSpPr/>
      </dsp:nvSpPr>
      <dsp:spPr>
        <a:xfrm>
          <a:off x="0" y="78759"/>
          <a:ext cx="6422848" cy="11536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 Veins are the blood vessels that are carrying blood TOWARDS the heart.</a:t>
          </a:r>
          <a:endParaRPr lang="en-US" sz="2900" kern="1200"/>
        </a:p>
      </dsp:txBody>
      <dsp:txXfrm>
        <a:off x="56315" y="135074"/>
        <a:ext cx="6310218" cy="1040990"/>
      </dsp:txXfrm>
    </dsp:sp>
    <dsp:sp modelId="{B238444D-73F4-4753-A491-3182965E9D07}">
      <dsp:nvSpPr>
        <dsp:cNvPr id="0" name=""/>
        <dsp:cNvSpPr/>
      </dsp:nvSpPr>
      <dsp:spPr>
        <a:xfrm>
          <a:off x="0" y="1315899"/>
          <a:ext cx="6422848" cy="11536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​The veins have low pressure since they are further away from the heart. </a:t>
          </a:r>
          <a:endParaRPr lang="en-US" sz="2900" kern="1200"/>
        </a:p>
      </dsp:txBody>
      <dsp:txXfrm>
        <a:off x="56315" y="1372214"/>
        <a:ext cx="6310218" cy="1040990"/>
      </dsp:txXfrm>
    </dsp:sp>
    <dsp:sp modelId="{6BB3013D-054B-4F7F-B91E-402CEDF61B4F}">
      <dsp:nvSpPr>
        <dsp:cNvPr id="0" name=""/>
        <dsp:cNvSpPr/>
      </dsp:nvSpPr>
      <dsp:spPr>
        <a:xfrm>
          <a:off x="0" y="2553039"/>
          <a:ext cx="6422848" cy="11536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Veins have one-way valves that prevent the blood from flowing backward.  </a:t>
          </a:r>
          <a:endParaRPr lang="en-US" sz="2900" kern="1200" dirty="0"/>
        </a:p>
      </dsp:txBody>
      <dsp:txXfrm>
        <a:off x="56315" y="2609354"/>
        <a:ext cx="6310218" cy="1040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83BA-CDB8-4180-B860-F7F3BDDE2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631EB-1B1D-4DD5-A811-82F8990E5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D4B5EB-41E9-4FA5-9BF7-03C125C5535C}"/>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ECD51395-FDA5-4DEA-BBE3-CD2810B35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60A30-9296-4EB1-847B-6F101C35EFEA}"/>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217611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295-D8A0-4709-A55C-A8977433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B8BE7-B6B8-46A0-9A0D-5FA402133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FEF9-7BDA-493E-AF75-70A8C61BE742}"/>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2C312400-62BD-48C8-AB45-5828E48F9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2BC66-0AF2-4710-AA7E-77E309E8BC53}"/>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68330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05424-0FBA-4B63-A7EC-EC2C99216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C4784-002D-4DB8-A9A8-E455D8887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B222-3EAF-4A8D-ABBE-5A3CF6E0BA4A}"/>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EAB86213-A87D-4631-8E99-5ADE6872E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9F1E4-7806-4471-83C4-67CF8027D47A}"/>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06345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B2D6-9E1E-4026-A54C-77EA0F5C7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E35D2-E464-4B2E-B3E6-4523B657E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E18C4-2F04-47C2-9679-CDE97E94A49C}"/>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09AD8855-9B64-4BC3-BE83-03DBCC644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989D4-27D4-4AE5-81CC-71AE0BECC609}"/>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4073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902-ED37-48CC-9B23-270100C85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C7D66-67AA-4292-9BE6-EE02F6F7D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07C0C-6705-4E32-9D1E-05C246610716}"/>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B0BD19CD-029C-4193-9884-7FE0F6B96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0FEC0-FDC7-45C0-B0F7-471451E68CF5}"/>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300353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AFFC-5221-41AA-8B39-07F9DF502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4275B-0832-47AB-8F01-BA7F95F4D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72843E-FB4C-4472-AA56-11FA2225C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B321B-6B76-4EA2-A44B-425EB30F5EF5}"/>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6" name="Footer Placeholder 5">
            <a:extLst>
              <a:ext uri="{FF2B5EF4-FFF2-40B4-BE49-F238E27FC236}">
                <a16:creationId xmlns:a16="http://schemas.microsoft.com/office/drawing/2014/main" id="{C301F317-77D8-4C45-BD91-8E20BAF5D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0DE36-4ABD-450F-BD30-8A04AA160DAE}"/>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91713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C137-7DF3-4F28-875F-BA3A5D78C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3A9FE-0C28-4E9C-B5C6-2E7BA7BB5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64BF7-B36A-433E-95AD-322E822D5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F9F67-E99F-4A3F-84BF-5603E8CA0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E08AC-E4B0-44C0-8D11-BCE4B8F73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4BD0C-9D06-4845-A344-ACB3856F58D5}"/>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8" name="Footer Placeholder 7">
            <a:extLst>
              <a:ext uri="{FF2B5EF4-FFF2-40B4-BE49-F238E27FC236}">
                <a16:creationId xmlns:a16="http://schemas.microsoft.com/office/drawing/2014/main" id="{886F7AFF-82ED-4E55-B9A8-780C445BA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471BD-90BB-420E-8B53-86FAAFEEF312}"/>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3964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2BE6-6B94-454D-9158-261438F95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2843C-7D83-44B1-87F3-2D816CDB4F20}"/>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4" name="Footer Placeholder 3">
            <a:extLst>
              <a:ext uri="{FF2B5EF4-FFF2-40B4-BE49-F238E27FC236}">
                <a16:creationId xmlns:a16="http://schemas.microsoft.com/office/drawing/2014/main" id="{530F0B5D-0570-4F06-841D-B3A581F19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E5E27-D3D0-466D-AFDB-241E41EDF7ED}"/>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25062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B63D14-FAB5-4C46-8E21-7E0A7BE4896A}"/>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3" name="Footer Placeholder 2">
            <a:extLst>
              <a:ext uri="{FF2B5EF4-FFF2-40B4-BE49-F238E27FC236}">
                <a16:creationId xmlns:a16="http://schemas.microsoft.com/office/drawing/2014/main" id="{69D8D3B7-E677-4E8A-922E-03D28A7E8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B48DB-FEC7-4288-B1A7-2F3D8C64C40C}"/>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24534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5EED-D966-42D1-9F6D-3B392F30B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B9667-ABBF-4642-8B3B-7AD2CF97D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914EB-F510-46C9-857A-4B596ADA6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8D735-AE65-473E-9659-4FFD2E566D00}"/>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6" name="Footer Placeholder 5">
            <a:extLst>
              <a:ext uri="{FF2B5EF4-FFF2-40B4-BE49-F238E27FC236}">
                <a16:creationId xmlns:a16="http://schemas.microsoft.com/office/drawing/2014/main" id="{46F6678A-81FE-40A1-8855-1081DC2DF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8EA-735C-471A-9171-C4D2428AC8A5}"/>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62750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C9E9-C62C-433E-B4CD-9104B7937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D99966-4D3C-49CE-91F5-208F5364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6342A-A185-4831-83FB-B31B718DE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E8D7E-99B7-4E14-99F0-C8F3DCDB5C9F}"/>
              </a:ext>
            </a:extLst>
          </p:cNvPr>
          <p:cNvSpPr>
            <a:spLocks noGrp="1"/>
          </p:cNvSpPr>
          <p:nvPr>
            <p:ph type="dt" sz="half" idx="10"/>
          </p:nvPr>
        </p:nvSpPr>
        <p:spPr/>
        <p:txBody>
          <a:bodyPr/>
          <a:lstStyle/>
          <a:p>
            <a:fld id="{27F000CC-52CF-4988-9836-175090083AF4}" type="datetimeFigureOut">
              <a:rPr lang="en-US" smtClean="0"/>
              <a:t>12/6/2019</a:t>
            </a:fld>
            <a:endParaRPr lang="en-US"/>
          </a:p>
        </p:txBody>
      </p:sp>
      <p:sp>
        <p:nvSpPr>
          <p:cNvPr id="6" name="Footer Placeholder 5">
            <a:extLst>
              <a:ext uri="{FF2B5EF4-FFF2-40B4-BE49-F238E27FC236}">
                <a16:creationId xmlns:a16="http://schemas.microsoft.com/office/drawing/2014/main" id="{AC5A5C71-EA62-4001-BDD0-9766C9A3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749E9-F362-4586-B11D-43E55356FCD0}"/>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7540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DF9A2-952F-4CD4-8D56-09254C1FA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7E396-B571-4A9D-9AA1-B3ED7D2CB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B7AFF-42C9-4E89-B5E4-4AE432264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000CC-52CF-4988-9836-175090083AF4}" type="datetimeFigureOut">
              <a:rPr lang="en-US" smtClean="0"/>
              <a:t>12/6/2019</a:t>
            </a:fld>
            <a:endParaRPr lang="en-US"/>
          </a:p>
        </p:txBody>
      </p:sp>
      <p:sp>
        <p:nvSpPr>
          <p:cNvPr id="5" name="Footer Placeholder 4">
            <a:extLst>
              <a:ext uri="{FF2B5EF4-FFF2-40B4-BE49-F238E27FC236}">
                <a16:creationId xmlns:a16="http://schemas.microsoft.com/office/drawing/2014/main" id="{2307640C-2CEF-4BED-BC02-73BA13DE4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0D131A-34C8-430C-8310-9EE288AD4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D44B3-78E2-491E-B6CC-EF1D3184794C}" type="slidenum">
              <a:rPr lang="en-US" smtClean="0"/>
              <a:t>‹#›</a:t>
            </a:fld>
            <a:endParaRPr lang="en-US"/>
          </a:p>
        </p:txBody>
      </p:sp>
    </p:spTree>
    <p:extLst>
      <p:ext uri="{BB962C8B-B14F-4D97-AF65-F5344CB8AC3E}">
        <p14:creationId xmlns:p14="http://schemas.microsoft.com/office/powerpoint/2010/main" val="391580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ygote.com/poly-models/3d-human-circulatory/3d-female-circulatory-syste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oarctation_of_the_aor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urses.lumenlearning.com/boundless-biology/chapter/overview-of-the-circulatory-syst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lumenlearning.com/boundless-biology/chapter/overview-of-the-circulatory-syst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ear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meo.com/3265053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redredfaatradwaicap.blogspot.com/2011/06/arteries-and-veins-diagram.html" TargetMode="External"/><Relationship Id="rId7" Type="http://schemas.openxmlformats.org/officeDocument/2006/relationships/diagramColors" Target="../diagrams/colors3.xml"/><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Venule"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Venule"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ssignmentpoint.com/science/biology/blood-vessel.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recapillary_sphincter" TargetMode="External"/><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chasingfooddreams.com/2012/04/preserving-mothers-healthy-glow-what.html"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tex.stackexchange.com/questions/222409/how-can-i-draw-the-3d-blood-vessel" TargetMode="External"/><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commons.wikimedia.org/wiki/File:Hematopoiesis_simple.svg"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phschool.com/science/biology_place/biocoach/cardio2/circuits.html" TargetMode="External"/><Relationship Id="rId2" Type="http://schemas.openxmlformats.org/officeDocument/2006/relationships/image" Target="../media/image6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10;&#10;Description automatically generated">
            <a:extLst>
              <a:ext uri="{FF2B5EF4-FFF2-40B4-BE49-F238E27FC236}">
                <a16:creationId xmlns:a16="http://schemas.microsoft.com/office/drawing/2014/main" id="{C86D0B1A-65CE-48C8-9317-F1A2CEA15A1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070" b="11179"/>
          <a:stretch/>
        </p:blipFill>
        <p:spPr>
          <a:xfrm>
            <a:off x="20" y="1"/>
            <a:ext cx="12191980" cy="6857999"/>
          </a:xfrm>
          <a:prstGeom prst="rect">
            <a:avLst/>
          </a:prstGeom>
        </p:spPr>
      </p:pic>
      <p:sp>
        <p:nvSpPr>
          <p:cNvPr id="2" name="Title 1">
            <a:extLst>
              <a:ext uri="{FF2B5EF4-FFF2-40B4-BE49-F238E27FC236}">
                <a16:creationId xmlns:a16="http://schemas.microsoft.com/office/drawing/2014/main" id="{9591B4DC-033D-402A-BEB0-E02A076F8DD7}"/>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The Circulatory System</a:t>
            </a:r>
            <a:endParaRPr lang="en-US" dirty="0">
              <a:solidFill>
                <a:srgbClr val="FFFFFF"/>
              </a:solidFill>
            </a:endParaRPr>
          </a:p>
        </p:txBody>
      </p:sp>
      <p:sp>
        <p:nvSpPr>
          <p:cNvPr id="3" name="Subtitle 2">
            <a:extLst>
              <a:ext uri="{FF2B5EF4-FFF2-40B4-BE49-F238E27FC236}">
                <a16:creationId xmlns:a16="http://schemas.microsoft.com/office/drawing/2014/main" id="{424593D0-105D-4796-A57D-95620D59ED1D}"/>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By Scientist Cindy</a:t>
            </a:r>
          </a:p>
        </p:txBody>
      </p:sp>
    </p:spTree>
    <p:extLst>
      <p:ext uri="{BB962C8B-B14F-4D97-AF65-F5344CB8AC3E}">
        <p14:creationId xmlns:p14="http://schemas.microsoft.com/office/powerpoint/2010/main" val="10870097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6" name="Picture 5" descr="A picture containing clock&#10;&#10;Description automatically generated">
            <a:extLst>
              <a:ext uri="{FF2B5EF4-FFF2-40B4-BE49-F238E27FC236}">
                <a16:creationId xmlns:a16="http://schemas.microsoft.com/office/drawing/2014/main" id="{DB39CF28-F08A-4741-A4D1-DD8ABC67B6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769" r="738" b="-1"/>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DE7F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lnSpcReduction="10000"/>
          </a:bodyPr>
          <a:lstStyle/>
          <a:p>
            <a:r>
              <a:rPr lang="en-US" sz="3600" b="1" dirty="0"/>
              <a:t>Once the blood has delivered the nutrients and oxygen to the and picked up the carbon dioxide and waste products from the cells, this deoxygenated blood returns to the heart  through the superior and inferior vena cava.</a:t>
            </a:r>
            <a:endParaRPr lang="en-US" sz="3600" dirty="0"/>
          </a:p>
        </p:txBody>
      </p:sp>
      <p:sp>
        <p:nvSpPr>
          <p:cNvPr id="8" name="Arrow: Right 7">
            <a:extLst>
              <a:ext uri="{FF2B5EF4-FFF2-40B4-BE49-F238E27FC236}">
                <a16:creationId xmlns:a16="http://schemas.microsoft.com/office/drawing/2014/main" id="{1DF6BA54-88F5-43A5-BE1F-C362F85C8B72}"/>
              </a:ext>
            </a:extLst>
          </p:cNvPr>
          <p:cNvSpPr/>
          <p:nvPr/>
        </p:nvSpPr>
        <p:spPr>
          <a:xfrm rot="11477653" flipV="1">
            <a:off x="1456751" y="5525193"/>
            <a:ext cx="223323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Inferior Vena Cava</a:t>
            </a:r>
          </a:p>
        </p:txBody>
      </p:sp>
      <p:sp>
        <p:nvSpPr>
          <p:cNvPr id="11" name="Arrow: Right 10">
            <a:extLst>
              <a:ext uri="{FF2B5EF4-FFF2-40B4-BE49-F238E27FC236}">
                <a16:creationId xmlns:a16="http://schemas.microsoft.com/office/drawing/2014/main" id="{65994454-93E2-476B-A00C-CCDA8AFCD717}"/>
              </a:ext>
            </a:extLst>
          </p:cNvPr>
          <p:cNvSpPr/>
          <p:nvPr/>
        </p:nvSpPr>
        <p:spPr>
          <a:xfrm rot="11477653" flipV="1">
            <a:off x="1398998" y="843260"/>
            <a:ext cx="223323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Superior Vena Cava</a:t>
            </a:r>
          </a:p>
        </p:txBody>
      </p:sp>
    </p:spTree>
    <p:extLst>
      <p:ext uri="{BB962C8B-B14F-4D97-AF65-F5344CB8AC3E}">
        <p14:creationId xmlns:p14="http://schemas.microsoft.com/office/powerpoint/2010/main" val="81103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838200" y="365125"/>
            <a:ext cx="10515600" cy="1325563"/>
          </a:xfrm>
        </p:spPr>
        <p:txBody>
          <a:bodyPr>
            <a:normAutofit/>
          </a:bodyPr>
          <a:lstStyle/>
          <a:p>
            <a:r>
              <a:rPr lang="en-US" b="1" dirty="0"/>
              <a:t>THE SYSTEMIC CIRCUIT</a:t>
            </a:r>
            <a:r>
              <a:rPr lang="en-US" dirty="0"/>
              <a:t>    </a:t>
            </a:r>
          </a:p>
        </p:txBody>
      </p: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838200" y="1825625"/>
            <a:ext cx="3797807" cy="4351338"/>
          </a:xfrm>
        </p:spPr>
        <p:txBody>
          <a:bodyPr>
            <a:normAutofit/>
          </a:bodyPr>
          <a:lstStyle/>
          <a:p>
            <a:r>
              <a:rPr lang="en-US" sz="1700" b="1"/>
              <a:t>The systemic circuit supplies oxygenated blood to the organ system. </a:t>
            </a:r>
          </a:p>
          <a:p>
            <a:r>
              <a:rPr lang="en-US" sz="1700" b="1"/>
              <a:t>Oxygenated blood from the lungs is returned to the left atrium, then the ventricle contracts and pumps blood into the aorta. </a:t>
            </a:r>
          </a:p>
          <a:p>
            <a:r>
              <a:rPr lang="en-US" sz="1700" b="1"/>
              <a:t>Systemic arteries split from the aorta and direct blood into the capillaries. </a:t>
            </a:r>
          </a:p>
          <a:p>
            <a:r>
              <a:rPr lang="en-US" sz="1700" b="1"/>
              <a:t>Cells consume the oxygen and nutrients and add carbon dioxide, wastes, enzymes and hormones. </a:t>
            </a:r>
          </a:p>
          <a:p>
            <a:r>
              <a:rPr lang="en-US" sz="1700" b="1"/>
              <a:t>The veins drain the deoxygenated blood from the capillaries and return the blood to the right atrium.</a:t>
            </a:r>
            <a:endParaRPr lang="en-US" sz="1700"/>
          </a:p>
        </p:txBody>
      </p:sp>
      <p:pic>
        <p:nvPicPr>
          <p:cNvPr id="3073" name="Picture 1" descr="Picture">
            <a:extLst>
              <a:ext uri="{FF2B5EF4-FFF2-40B4-BE49-F238E27FC236}">
                <a16:creationId xmlns:a16="http://schemas.microsoft.com/office/drawing/2014/main" id="{2DCF997F-3E1D-414C-8C7F-B35A3B2E7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15" r="1" b="5463"/>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87EA-D634-4D6D-A8F0-492B0D9B4ACB}"/>
              </a:ext>
            </a:extLst>
          </p:cNvPr>
          <p:cNvSpPr>
            <a:spLocks noGrp="1"/>
          </p:cNvSpPr>
          <p:nvPr>
            <p:ph type="title"/>
          </p:nvPr>
        </p:nvSpPr>
        <p:spPr>
          <a:xfrm>
            <a:off x="838200" y="365125"/>
            <a:ext cx="10515600" cy="1325563"/>
          </a:xfrm>
        </p:spPr>
        <p:txBody>
          <a:bodyPr>
            <a:normAutofit/>
          </a:bodyPr>
          <a:lstStyle/>
          <a:p>
            <a:r>
              <a:rPr lang="en-US" b="1" dirty="0"/>
              <a:t>the pulmonary circuit</a:t>
            </a:r>
            <a:endParaRPr lang="en-US" dirty="0"/>
          </a:p>
        </p:txBody>
      </p:sp>
      <p:sp>
        <p:nvSpPr>
          <p:cNvPr id="3" name="Content Placeholder 2">
            <a:extLst>
              <a:ext uri="{FF2B5EF4-FFF2-40B4-BE49-F238E27FC236}">
                <a16:creationId xmlns:a16="http://schemas.microsoft.com/office/drawing/2014/main" id="{0E3075F4-0307-4812-B3DB-1655A3361FBD}"/>
              </a:ext>
            </a:extLst>
          </p:cNvPr>
          <p:cNvSpPr>
            <a:spLocks noGrp="1"/>
          </p:cNvSpPr>
          <p:nvPr>
            <p:ph idx="1"/>
          </p:nvPr>
        </p:nvSpPr>
        <p:spPr>
          <a:xfrm>
            <a:off x="838200" y="1825625"/>
            <a:ext cx="3797807" cy="4351338"/>
          </a:xfrm>
        </p:spPr>
        <p:txBody>
          <a:bodyPr>
            <a:normAutofit lnSpcReduction="10000"/>
          </a:bodyPr>
          <a:lstStyle/>
          <a:p>
            <a:r>
              <a:rPr lang="en-US" sz="2000" b="1" dirty="0"/>
              <a:t>In the pulmonary circuit, blood is pumped to the lungs from the right ventricle of the heart. </a:t>
            </a:r>
          </a:p>
          <a:p>
            <a:pPr lvl="1"/>
            <a:r>
              <a:rPr lang="en-US" sz="1600" b="1" dirty="0"/>
              <a:t> It is carried to the lungs via pulmonary arteries. At lungs, oxygen in the alveolae diffuses to the capillaries surrounding the alveolae and carbon dioxide inside the blood diffuses to the alveolae. </a:t>
            </a:r>
          </a:p>
          <a:p>
            <a:pPr lvl="1"/>
            <a:r>
              <a:rPr lang="en-US" sz="1600" b="1" dirty="0"/>
              <a:t>As a result, blood is oxygenated which is then carried to the heart's left half -to the left atrium via pulmonary veins. </a:t>
            </a:r>
          </a:p>
          <a:p>
            <a:pPr lvl="1"/>
            <a:r>
              <a:rPr lang="en-US" sz="1600" b="1" dirty="0"/>
              <a:t>Oxygen rich blood is prepared for the whole organs and tissues of the body. This is important because mitochondria inside the cells should use oxygen to produce energy from the organic compounds.</a:t>
            </a:r>
            <a:endParaRPr lang="en-US" sz="1600" dirty="0"/>
          </a:p>
        </p:txBody>
      </p:sp>
      <p:pic>
        <p:nvPicPr>
          <p:cNvPr id="7170" name="Picture 2" descr="Picture">
            <a:extLst>
              <a:ext uri="{FF2B5EF4-FFF2-40B4-BE49-F238E27FC236}">
                <a16:creationId xmlns:a16="http://schemas.microsoft.com/office/drawing/2014/main" id="{BA9A4DFC-28A2-432A-9770-45F224FCB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8" r="1" b="498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9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E73B-9920-403A-A17C-F50DA74B5B21}"/>
              </a:ext>
            </a:extLst>
          </p:cNvPr>
          <p:cNvSpPr>
            <a:spLocks noGrp="1"/>
          </p:cNvSpPr>
          <p:nvPr>
            <p:ph type="title"/>
          </p:nvPr>
        </p:nvSpPr>
        <p:spPr>
          <a:xfrm>
            <a:off x="4965430" y="629268"/>
            <a:ext cx="6586491" cy="1286160"/>
          </a:xfrm>
        </p:spPr>
        <p:txBody>
          <a:bodyPr anchor="b">
            <a:normAutofit/>
          </a:bodyPr>
          <a:lstStyle/>
          <a:p>
            <a:r>
              <a:rPr lang="en-US" sz="4100" b="1" dirty="0"/>
              <a:t>The Vessels of the Circulatory System ​</a:t>
            </a:r>
          </a:p>
        </p:txBody>
      </p:sp>
      <p:pic>
        <p:nvPicPr>
          <p:cNvPr id="52227" name="Picture 3" descr="Picture">
            <a:extLst>
              <a:ext uri="{FF2B5EF4-FFF2-40B4-BE49-F238E27FC236}">
                <a16:creationId xmlns:a16="http://schemas.microsoft.com/office/drawing/2014/main" id="{F2F076EE-F19A-49D3-AF31-3FDFCFA4B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88" r="8603" b="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A17F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F59211-CA83-4CDC-B731-673F1D653F0A}"/>
              </a:ext>
            </a:extLst>
          </p:cNvPr>
          <p:cNvSpPr>
            <a:spLocks noGrp="1"/>
          </p:cNvSpPr>
          <p:nvPr>
            <p:ph idx="1"/>
          </p:nvPr>
        </p:nvSpPr>
        <p:spPr>
          <a:xfrm>
            <a:off x="4965431" y="2438400"/>
            <a:ext cx="6586489" cy="3785419"/>
          </a:xfrm>
        </p:spPr>
        <p:txBody>
          <a:bodyPr>
            <a:normAutofit/>
          </a:bodyPr>
          <a:lstStyle/>
          <a:p>
            <a:r>
              <a:rPr lang="en-US" sz="4000" dirty="0"/>
              <a:t>The 2 Main Types of Blood Vessels are </a:t>
            </a:r>
          </a:p>
          <a:p>
            <a:endParaRPr lang="en-US" sz="4000" dirty="0"/>
          </a:p>
          <a:p>
            <a:r>
              <a:rPr lang="en-US" sz="4000" dirty="0"/>
              <a:t>1) ARTERIES</a:t>
            </a:r>
          </a:p>
          <a:p>
            <a:r>
              <a:rPr lang="en-US" sz="4000" dirty="0"/>
              <a:t>2) VEINS</a:t>
            </a:r>
          </a:p>
        </p:txBody>
      </p:sp>
    </p:spTree>
    <p:extLst>
      <p:ext uri="{BB962C8B-B14F-4D97-AF65-F5344CB8AC3E}">
        <p14:creationId xmlns:p14="http://schemas.microsoft.com/office/powerpoint/2010/main" val="75337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E1537-8C1A-4516-9F5B-2539652FD58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ARTERIES</a:t>
            </a:r>
          </a:p>
        </p:txBody>
      </p:sp>
      <p:sp>
        <p:nvSpPr>
          <p:cNvPr id="3" name="Content Placeholder 2">
            <a:extLst>
              <a:ext uri="{FF2B5EF4-FFF2-40B4-BE49-F238E27FC236}">
                <a16:creationId xmlns:a16="http://schemas.microsoft.com/office/drawing/2014/main" id="{725159AC-649A-4EA3-ACE5-BE35E538E89B}"/>
              </a:ext>
            </a:extLst>
          </p:cNvPr>
          <p:cNvSpPr>
            <a:spLocks noGrp="1"/>
          </p:cNvSpPr>
          <p:nvPr>
            <p:ph idx="1"/>
          </p:nvPr>
        </p:nvSpPr>
        <p:spPr>
          <a:xfrm>
            <a:off x="643468" y="2638043"/>
            <a:ext cx="3363974" cy="3415623"/>
          </a:xfrm>
        </p:spPr>
        <p:txBody>
          <a:bodyPr>
            <a:normAutofit fontScale="92500" lnSpcReduction="20000"/>
          </a:bodyPr>
          <a:lstStyle/>
          <a:p>
            <a:r>
              <a:rPr lang="en-US" sz="3200" b="1" dirty="0"/>
              <a:t>Arteries are the blood vessels that are carrying blood AWAY FROM the heart. </a:t>
            </a:r>
          </a:p>
          <a:p>
            <a:r>
              <a:rPr lang="en-US" sz="3200" b="1" dirty="0"/>
              <a:t>The arteries have high pressure and thick arterial walls.</a:t>
            </a:r>
            <a:endParaRPr lang="en-US" sz="3200" dirty="0"/>
          </a:p>
        </p:txBody>
      </p:sp>
      <p:pic>
        <p:nvPicPr>
          <p:cNvPr id="10242" name="Picture 2" descr="Picture">
            <a:extLst>
              <a:ext uri="{FF2B5EF4-FFF2-40B4-BE49-F238E27FC236}">
                <a16:creationId xmlns:a16="http://schemas.microsoft.com/office/drawing/2014/main" id="{467BA04B-E199-4E3A-9605-1570FF23FF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691990"/>
            <a:ext cx="6250769" cy="53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288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1537-8C1A-4516-9F5B-2539652FD585}"/>
              </a:ext>
            </a:extLst>
          </p:cNvPr>
          <p:cNvSpPr>
            <a:spLocks noGrp="1"/>
          </p:cNvSpPr>
          <p:nvPr>
            <p:ph type="title"/>
          </p:nvPr>
        </p:nvSpPr>
        <p:spPr>
          <a:xfrm>
            <a:off x="838200" y="365125"/>
            <a:ext cx="10515600" cy="1325563"/>
          </a:xfrm>
        </p:spPr>
        <p:txBody>
          <a:bodyPr>
            <a:normAutofit/>
          </a:bodyPr>
          <a:lstStyle/>
          <a:p>
            <a:r>
              <a:rPr lang="en-US" b="1"/>
              <a:t>VEINS</a:t>
            </a:r>
            <a:endParaRPr lang="en-US"/>
          </a:p>
        </p:txBody>
      </p:sp>
      <p:sp>
        <p:nvSpPr>
          <p:cNvPr id="3" name="Content Placeholder 2">
            <a:extLst>
              <a:ext uri="{FF2B5EF4-FFF2-40B4-BE49-F238E27FC236}">
                <a16:creationId xmlns:a16="http://schemas.microsoft.com/office/drawing/2014/main" id="{725159AC-649A-4EA3-ACE5-BE35E538E89B}"/>
              </a:ext>
            </a:extLst>
          </p:cNvPr>
          <p:cNvSpPr>
            <a:spLocks noGrp="1"/>
          </p:cNvSpPr>
          <p:nvPr>
            <p:ph idx="1"/>
          </p:nvPr>
        </p:nvSpPr>
        <p:spPr>
          <a:xfrm>
            <a:off x="838200" y="1825625"/>
            <a:ext cx="5015484" cy="4351338"/>
          </a:xfrm>
        </p:spPr>
        <p:txBody>
          <a:bodyPr>
            <a:normAutofit fontScale="92500" lnSpcReduction="20000"/>
          </a:bodyPr>
          <a:lstStyle/>
          <a:p>
            <a:r>
              <a:rPr lang="en-US" sz="3200" b="1" dirty="0"/>
              <a:t>Veins are the blood vessels that are carrying blood TOWARDS the heart. </a:t>
            </a:r>
          </a:p>
          <a:p>
            <a:r>
              <a:rPr lang="en-US" sz="3200" dirty="0"/>
              <a:t>​</a:t>
            </a:r>
            <a:r>
              <a:rPr lang="en-US" sz="3200" b="1" dirty="0"/>
              <a:t>The veins have thin walls and low pressure since they are further away from the heart. </a:t>
            </a:r>
          </a:p>
          <a:p>
            <a:r>
              <a:rPr lang="en-US" sz="3200" b="1" dirty="0"/>
              <a:t>For this reason, the veins have one-way valves that prevent the blood from flowing backward.</a:t>
            </a:r>
            <a:endParaRPr lang="en-US" sz="3200" dirty="0"/>
          </a:p>
        </p:txBody>
      </p:sp>
      <p:pic>
        <p:nvPicPr>
          <p:cNvPr id="10242" name="Picture 2" descr="Picture">
            <a:extLst>
              <a:ext uri="{FF2B5EF4-FFF2-40B4-BE49-F238E27FC236}">
                <a16:creationId xmlns:a16="http://schemas.microsoft.com/office/drawing/2014/main" id="{467BA04B-E199-4E3A-9605-1570FF23F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4" r="-1" b="-1"/>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0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DA00-C102-491C-8930-F94197B4EC8C}"/>
              </a:ext>
            </a:extLst>
          </p:cNvPr>
          <p:cNvSpPr>
            <a:spLocks noGrp="1"/>
          </p:cNvSpPr>
          <p:nvPr>
            <p:ph type="title"/>
          </p:nvPr>
        </p:nvSpPr>
        <p:spPr>
          <a:xfrm>
            <a:off x="648929" y="629266"/>
            <a:ext cx="3667039" cy="1676603"/>
          </a:xfrm>
        </p:spPr>
        <p:txBody>
          <a:bodyPr>
            <a:normAutofit fontScale="90000"/>
          </a:bodyPr>
          <a:lstStyle/>
          <a:p>
            <a:r>
              <a:rPr lang="en-US" b="1" dirty="0"/>
              <a:t>The Vessels of the Circulatory System ​</a:t>
            </a:r>
            <a:endParaRPr lang="en-US" dirty="0"/>
          </a:p>
        </p:txBody>
      </p:sp>
      <p:sp>
        <p:nvSpPr>
          <p:cNvPr id="3" name="Content Placeholder 2">
            <a:extLst>
              <a:ext uri="{FF2B5EF4-FFF2-40B4-BE49-F238E27FC236}">
                <a16:creationId xmlns:a16="http://schemas.microsoft.com/office/drawing/2014/main" id="{52FEA9A7-D276-4DDA-BC49-9F9146BBD8C2}"/>
              </a:ext>
            </a:extLst>
          </p:cNvPr>
          <p:cNvSpPr>
            <a:spLocks noGrp="1"/>
          </p:cNvSpPr>
          <p:nvPr>
            <p:ph idx="1"/>
          </p:nvPr>
        </p:nvSpPr>
        <p:spPr>
          <a:xfrm>
            <a:off x="648930" y="2438400"/>
            <a:ext cx="3667037" cy="3785419"/>
          </a:xfrm>
        </p:spPr>
        <p:txBody>
          <a:bodyPr>
            <a:normAutofit/>
          </a:bodyPr>
          <a:lstStyle/>
          <a:p>
            <a:r>
              <a:rPr lang="en-US" dirty="0"/>
              <a:t>  Although most veins are shown in BLUE and most arteries are shown in RED, the color IS NOT an indication of whether or not it is an artery or a vein! </a:t>
            </a:r>
            <a:endParaRPr lang="en-US" sz="1800" dirty="0"/>
          </a:p>
        </p:txBody>
      </p:sp>
      <p:pic>
        <p:nvPicPr>
          <p:cNvPr id="5" name="Picture 4" descr="A picture containing basketball, cable, sitting, game&#10;&#10;Description automatically generated">
            <a:extLst>
              <a:ext uri="{FF2B5EF4-FFF2-40B4-BE49-F238E27FC236}">
                <a16:creationId xmlns:a16="http://schemas.microsoft.com/office/drawing/2014/main" id="{E5FAF4A6-BD08-42C1-B070-13263D1BD1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0" r="18040" b="-2"/>
          <a:stretch/>
        </p:blipFill>
        <p:spPr>
          <a:xfrm>
            <a:off x="4636008" y="640082"/>
            <a:ext cx="6916329" cy="5577837"/>
          </a:xfrm>
          <a:prstGeom prst="rect">
            <a:avLst/>
          </a:prstGeom>
          <a:effectLst/>
        </p:spPr>
      </p:pic>
    </p:spTree>
    <p:extLst>
      <p:ext uri="{BB962C8B-B14F-4D97-AF65-F5344CB8AC3E}">
        <p14:creationId xmlns:p14="http://schemas.microsoft.com/office/powerpoint/2010/main" val="197654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DA00-C102-491C-8930-F94197B4EC8C}"/>
              </a:ext>
            </a:extLst>
          </p:cNvPr>
          <p:cNvSpPr>
            <a:spLocks noGrp="1"/>
          </p:cNvSpPr>
          <p:nvPr>
            <p:ph type="title"/>
          </p:nvPr>
        </p:nvSpPr>
        <p:spPr>
          <a:xfrm>
            <a:off x="648929" y="629266"/>
            <a:ext cx="3667039" cy="1676603"/>
          </a:xfrm>
        </p:spPr>
        <p:txBody>
          <a:bodyPr>
            <a:normAutofit fontScale="90000"/>
          </a:bodyPr>
          <a:lstStyle/>
          <a:p>
            <a:r>
              <a:rPr lang="en-US" b="1" dirty="0"/>
              <a:t>The Vessels of the Circulatory System ​</a:t>
            </a:r>
            <a:endParaRPr lang="en-US" dirty="0"/>
          </a:p>
        </p:txBody>
      </p:sp>
      <p:sp>
        <p:nvSpPr>
          <p:cNvPr id="3" name="Content Placeholder 2">
            <a:extLst>
              <a:ext uri="{FF2B5EF4-FFF2-40B4-BE49-F238E27FC236}">
                <a16:creationId xmlns:a16="http://schemas.microsoft.com/office/drawing/2014/main" id="{52FEA9A7-D276-4DDA-BC49-9F9146BBD8C2}"/>
              </a:ext>
            </a:extLst>
          </p:cNvPr>
          <p:cNvSpPr>
            <a:spLocks noGrp="1"/>
          </p:cNvSpPr>
          <p:nvPr>
            <p:ph idx="1"/>
          </p:nvPr>
        </p:nvSpPr>
        <p:spPr>
          <a:xfrm>
            <a:off x="648930" y="2438400"/>
            <a:ext cx="3667037" cy="3785419"/>
          </a:xfrm>
        </p:spPr>
        <p:txBody>
          <a:bodyPr>
            <a:normAutofit fontScale="92500" lnSpcReduction="20000"/>
          </a:bodyPr>
          <a:lstStyle/>
          <a:p>
            <a:r>
              <a:rPr lang="en-US" dirty="0"/>
              <a:t>Instead, the coloring means the following:</a:t>
            </a:r>
            <a:br>
              <a:rPr lang="en-US" sz="1800" dirty="0"/>
            </a:br>
            <a:br>
              <a:rPr lang="en-US" sz="1800" dirty="0"/>
            </a:br>
            <a:endParaRPr lang="en-US" sz="1800" dirty="0"/>
          </a:p>
          <a:p>
            <a:r>
              <a:rPr lang="en-US" dirty="0"/>
              <a:t>The RED coloring indicates that the blood carried in that vessel is OXYGENATED.  </a:t>
            </a:r>
            <a:br>
              <a:rPr lang="en-US" dirty="0"/>
            </a:br>
            <a:endParaRPr lang="en-US" dirty="0"/>
          </a:p>
          <a:p>
            <a:r>
              <a:rPr lang="en-US" dirty="0"/>
              <a:t>The BLUE coloring indicates that the blood carried in that vessel is DEOXYGENATED.</a:t>
            </a:r>
            <a:endParaRPr lang="en-US" sz="1800" dirty="0"/>
          </a:p>
        </p:txBody>
      </p:sp>
      <p:pic>
        <p:nvPicPr>
          <p:cNvPr id="5" name="Picture 4" descr="A picture containing basketball, cable, sitting, game&#10;&#10;Description automatically generated">
            <a:extLst>
              <a:ext uri="{FF2B5EF4-FFF2-40B4-BE49-F238E27FC236}">
                <a16:creationId xmlns:a16="http://schemas.microsoft.com/office/drawing/2014/main" id="{E5FAF4A6-BD08-42C1-B070-13263D1BD1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0" r="18040" b="-2"/>
          <a:stretch/>
        </p:blipFill>
        <p:spPr>
          <a:xfrm>
            <a:off x="4636008" y="640082"/>
            <a:ext cx="6916329" cy="5577837"/>
          </a:xfrm>
          <a:prstGeom prst="rect">
            <a:avLst/>
          </a:prstGeom>
          <a:effectLst/>
        </p:spPr>
      </p:pic>
    </p:spTree>
    <p:extLst>
      <p:ext uri="{BB962C8B-B14F-4D97-AF65-F5344CB8AC3E}">
        <p14:creationId xmlns:p14="http://schemas.microsoft.com/office/powerpoint/2010/main" val="397088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0DDE-1D08-476F-A7FD-14CA9254AB73}"/>
              </a:ext>
            </a:extLst>
          </p:cNvPr>
          <p:cNvSpPr>
            <a:spLocks noGrp="1"/>
          </p:cNvSpPr>
          <p:nvPr>
            <p:ph type="title"/>
          </p:nvPr>
        </p:nvSpPr>
        <p:spPr>
          <a:xfrm>
            <a:off x="838200" y="365125"/>
            <a:ext cx="10515600" cy="1325563"/>
          </a:xfrm>
        </p:spPr>
        <p:txBody>
          <a:bodyPr>
            <a:normAutofit/>
          </a:bodyPr>
          <a:lstStyle/>
          <a:p>
            <a:r>
              <a:rPr lang="en-US" b="1" i="1" dirty="0"/>
              <a:t>the pulmonary circuit</a:t>
            </a:r>
            <a:endParaRPr lang="en-US" dirty="0"/>
          </a:p>
        </p:txBody>
      </p:sp>
      <p:sp>
        <p:nvSpPr>
          <p:cNvPr id="3" name="Content Placeholder 2">
            <a:extLst>
              <a:ext uri="{FF2B5EF4-FFF2-40B4-BE49-F238E27FC236}">
                <a16:creationId xmlns:a16="http://schemas.microsoft.com/office/drawing/2014/main" id="{7518A638-F8E8-40C2-8424-17B24D14623F}"/>
              </a:ext>
            </a:extLst>
          </p:cNvPr>
          <p:cNvSpPr>
            <a:spLocks noGrp="1"/>
          </p:cNvSpPr>
          <p:nvPr>
            <p:ph idx="1"/>
          </p:nvPr>
        </p:nvSpPr>
        <p:spPr>
          <a:xfrm>
            <a:off x="838200" y="1825625"/>
            <a:ext cx="3797807" cy="4351338"/>
          </a:xfrm>
        </p:spPr>
        <p:txBody>
          <a:bodyPr>
            <a:normAutofit/>
          </a:bodyPr>
          <a:lstStyle/>
          <a:p>
            <a:r>
              <a:rPr lang="en-US" sz="1600" b="1" i="1"/>
              <a:t>HOWEVER, in the pulmonary circuit of the cardiovascular system, this IS NOT the case. In the pulmonary circuit of the cardiovascular system, the pulmonary arteries contain deoxygenated blood that travels from the heart to the lungs. </a:t>
            </a:r>
          </a:p>
          <a:p>
            <a:r>
              <a:rPr lang="en-US" sz="1600" b="1" i="1"/>
              <a:t>When this blood passes by the lungs (the alveoli of the lungs), it gains oxygen molecules and releases carbon dioxide molecules. </a:t>
            </a:r>
          </a:p>
          <a:p>
            <a:r>
              <a:rPr lang="en-US" sz="1600" b="1" i="1"/>
              <a:t>At this point, the blood becomes oxygenated and appears more reddish in color. </a:t>
            </a:r>
          </a:p>
          <a:p>
            <a:r>
              <a:rPr lang="en-US" sz="1600" b="1" i="1"/>
              <a:t>This oxygenated blood then travels from the lungs back to the heart through the PULMONARY VEINS.</a:t>
            </a:r>
          </a:p>
        </p:txBody>
      </p:sp>
      <p:pic>
        <p:nvPicPr>
          <p:cNvPr id="4" name="Picture 2" descr="Picture">
            <a:extLst>
              <a:ext uri="{FF2B5EF4-FFF2-40B4-BE49-F238E27FC236}">
                <a16:creationId xmlns:a16="http://schemas.microsoft.com/office/drawing/2014/main" id="{0FD6379F-53FF-44B9-BFBF-F6DAB457D8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8" r="1" b="498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5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4B67DC-C2B8-4FB8-AA29-DD294C41F78C}"/>
              </a:ext>
            </a:extLst>
          </p:cNvPr>
          <p:cNvSpPr>
            <a:spLocks noGrp="1"/>
          </p:cNvSpPr>
          <p:nvPr>
            <p:ph type="title"/>
          </p:nvPr>
        </p:nvSpPr>
        <p:spPr>
          <a:xfrm>
            <a:off x="4384039" y="365125"/>
            <a:ext cx="7164493" cy="1325563"/>
          </a:xfrm>
        </p:spPr>
        <p:txBody>
          <a:bodyPr>
            <a:normAutofit/>
          </a:bodyPr>
          <a:lstStyle/>
          <a:p>
            <a:r>
              <a:rPr lang="en-US" b="1" dirty="0"/>
              <a:t>The Heart</a:t>
            </a:r>
            <a:endParaRPr lang="en-US" dirty="0"/>
          </a:p>
        </p:txBody>
      </p:sp>
      <p:pic>
        <p:nvPicPr>
          <p:cNvPr id="8194" name="Picture 2" descr="Picture">
            <a:extLst>
              <a:ext uri="{FF2B5EF4-FFF2-40B4-BE49-F238E27FC236}">
                <a16:creationId xmlns:a16="http://schemas.microsoft.com/office/drawing/2014/main" id="{DBCE2F7C-A33F-40B1-87F0-2957CBF354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80060" y="1030590"/>
            <a:ext cx="3425957" cy="47963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C8560E-4910-47EA-BB94-8FEE53CFAFA1}"/>
              </a:ext>
            </a:extLst>
          </p:cNvPr>
          <p:cNvSpPr>
            <a:spLocks noGrp="1"/>
          </p:cNvSpPr>
          <p:nvPr>
            <p:ph idx="1"/>
          </p:nvPr>
        </p:nvSpPr>
        <p:spPr>
          <a:xfrm>
            <a:off x="4387515" y="2022601"/>
            <a:ext cx="7161017" cy="4154361"/>
          </a:xfrm>
        </p:spPr>
        <p:txBody>
          <a:bodyPr>
            <a:normAutofit/>
          </a:bodyPr>
          <a:lstStyle/>
          <a:p>
            <a:r>
              <a:rPr lang="en-US" sz="2000" b="1" dirty="0"/>
              <a:t>T</a:t>
            </a:r>
            <a:r>
              <a:rPr lang="en-US" sz="2000" dirty="0"/>
              <a:t>he heart is a hollow, muscular organ about the size of a fist. It is responsible for pumping blood through the blood vessels by repeated, rhythmic contractions. </a:t>
            </a:r>
          </a:p>
          <a:p>
            <a:r>
              <a:rPr lang="en-US" sz="2000" dirty="0"/>
              <a:t>The heart is composed of cardiac muscle, an involuntary muscle tissue that is found only within this organ. </a:t>
            </a:r>
          </a:p>
          <a:p>
            <a:r>
              <a:rPr lang="en-US" sz="2000" dirty="0"/>
              <a:t>The term "cardiac" (as in cardiology) means "related to the heart” and comes from the Greek word </a:t>
            </a:r>
            <a:r>
              <a:rPr lang="en-US" sz="2000" dirty="0" err="1"/>
              <a:t>kardia</a:t>
            </a:r>
            <a:r>
              <a:rPr lang="en-US" sz="2000" dirty="0"/>
              <a:t>, for "heart."</a:t>
            </a:r>
          </a:p>
        </p:txBody>
      </p:sp>
    </p:spTree>
    <p:extLst>
      <p:ext uri="{BB962C8B-B14F-4D97-AF65-F5344CB8AC3E}">
        <p14:creationId xmlns:p14="http://schemas.microsoft.com/office/powerpoint/2010/main" val="22914199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47DD-7B96-466D-99D2-4A550EC52014}"/>
              </a:ext>
            </a:extLst>
          </p:cNvPr>
          <p:cNvSpPr>
            <a:spLocks noGrp="1"/>
          </p:cNvSpPr>
          <p:nvPr>
            <p:ph type="title"/>
          </p:nvPr>
        </p:nvSpPr>
        <p:spPr/>
        <p:txBody>
          <a:bodyPr/>
          <a:lstStyle/>
          <a:p>
            <a:r>
              <a:rPr lang="en-US" i="1" dirty="0"/>
              <a:t> The </a:t>
            </a:r>
            <a:r>
              <a:rPr lang="en-US" b="1" i="1" dirty="0"/>
              <a:t>cardiovascular system </a:t>
            </a:r>
            <a:r>
              <a:rPr lang="en-US" i="1" dirty="0"/>
              <a:t>functions </a:t>
            </a:r>
            <a:endParaRPr lang="en-US" dirty="0"/>
          </a:p>
        </p:txBody>
      </p:sp>
      <p:sp>
        <p:nvSpPr>
          <p:cNvPr id="3" name="Content Placeholder 2">
            <a:extLst>
              <a:ext uri="{FF2B5EF4-FFF2-40B4-BE49-F238E27FC236}">
                <a16:creationId xmlns:a16="http://schemas.microsoft.com/office/drawing/2014/main" id="{23489990-9715-4C1D-8252-B7400EB7CE6E}"/>
              </a:ext>
            </a:extLst>
          </p:cNvPr>
          <p:cNvSpPr>
            <a:spLocks noGrp="1"/>
          </p:cNvSpPr>
          <p:nvPr>
            <p:ph idx="1"/>
          </p:nvPr>
        </p:nvSpPr>
        <p:spPr/>
        <p:txBody>
          <a:bodyPr>
            <a:normAutofit/>
          </a:bodyPr>
          <a:lstStyle/>
          <a:p>
            <a:r>
              <a:rPr lang="en-US" sz="4400" i="1" dirty="0"/>
              <a:t>to circulate blood through the body. </a:t>
            </a:r>
          </a:p>
          <a:p>
            <a:pPr lvl="1"/>
            <a:r>
              <a:rPr lang="en-US" sz="4000" i="1" dirty="0"/>
              <a:t>The blood carries vital nutrients, oxygen and hormones to the cells, and also picks up unwanted toxins, waste and carbon dioxide from the cells.</a:t>
            </a:r>
            <a:endParaRPr lang="en-US" sz="4000" dirty="0"/>
          </a:p>
          <a:p>
            <a:pPr marL="0" indent="0">
              <a:buNone/>
            </a:pPr>
            <a:endParaRPr lang="en-US" sz="4400" dirty="0"/>
          </a:p>
        </p:txBody>
      </p:sp>
    </p:spTree>
    <p:extLst>
      <p:ext uri="{BB962C8B-B14F-4D97-AF65-F5344CB8AC3E}">
        <p14:creationId xmlns:p14="http://schemas.microsoft.com/office/powerpoint/2010/main" val="142747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BADEA7-BAEF-46C4-8878-10169723F2B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The Heart</a:t>
            </a:r>
          </a:p>
        </p:txBody>
      </p:sp>
      <p:graphicFrame>
        <p:nvGraphicFramePr>
          <p:cNvPr id="5" name="Content Placeholder 2">
            <a:extLst>
              <a:ext uri="{FF2B5EF4-FFF2-40B4-BE49-F238E27FC236}">
                <a16:creationId xmlns:a16="http://schemas.microsoft.com/office/drawing/2014/main" id="{CFF8B5BF-925C-4CA8-B0EF-D4085893FCB9}"/>
              </a:ext>
            </a:extLst>
          </p:cNvPr>
          <p:cNvGraphicFramePr>
            <a:graphicFrameLocks noGrp="1"/>
          </p:cNvGraphicFramePr>
          <p:nvPr>
            <p:ph idx="1"/>
            <p:extLst>
              <p:ext uri="{D42A27DB-BD31-4B8C-83A1-F6EECF244321}">
                <p14:modId xmlns:p14="http://schemas.microsoft.com/office/powerpoint/2010/main" val="26307268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1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A8C71-79F6-4206-B132-2E4E095B6B4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Heart Chambers</a:t>
            </a:r>
          </a:p>
        </p:txBody>
      </p:sp>
      <p:pic>
        <p:nvPicPr>
          <p:cNvPr id="11267" name="Picture 3" descr="Picture">
            <a:extLst>
              <a:ext uri="{FF2B5EF4-FFF2-40B4-BE49-F238E27FC236}">
                <a16:creationId xmlns:a16="http://schemas.microsoft.com/office/drawing/2014/main" id="{DDF7F292-73DE-4C07-8573-86E26FFA7D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1CE63C-D121-46A7-9D83-77711C1E6CC6}"/>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The heart has four chambers:</a:t>
            </a:r>
          </a:p>
          <a:p>
            <a:pPr lvl="1"/>
            <a:r>
              <a:rPr lang="en-US" sz="1600" dirty="0">
                <a:solidFill>
                  <a:srgbClr val="FFFFFF"/>
                </a:solidFill>
              </a:rPr>
              <a:t>​The Right Atrium</a:t>
            </a:r>
          </a:p>
          <a:p>
            <a:pPr lvl="1"/>
            <a:r>
              <a:rPr lang="en-US" sz="1600" dirty="0">
                <a:solidFill>
                  <a:srgbClr val="FFFFFF"/>
                </a:solidFill>
              </a:rPr>
              <a:t>​The Right Ventricle</a:t>
            </a:r>
          </a:p>
          <a:p>
            <a:pPr lvl="1"/>
            <a:r>
              <a:rPr lang="en-US" sz="1600" dirty="0">
                <a:solidFill>
                  <a:srgbClr val="FFFFFF"/>
                </a:solidFill>
              </a:rPr>
              <a:t>The Left Atrium​</a:t>
            </a:r>
          </a:p>
          <a:p>
            <a:pPr lvl="1"/>
            <a:r>
              <a:rPr lang="en-US" sz="1600" dirty="0">
                <a:solidFill>
                  <a:srgbClr val="FFFFFF"/>
                </a:solidFill>
              </a:rPr>
              <a:t>The Left Ventricle</a:t>
            </a:r>
          </a:p>
          <a:p>
            <a:endParaRPr lang="en-US" sz="2000" dirty="0">
              <a:solidFill>
                <a:srgbClr val="FFFFFF"/>
              </a:solidFill>
            </a:endParaRPr>
          </a:p>
          <a:p>
            <a:r>
              <a:rPr lang="en-US" sz="2000" dirty="0">
                <a:solidFill>
                  <a:srgbClr val="FFFFFF"/>
                </a:solidFill>
              </a:rPr>
              <a:t>   The two atria lie superiorly to the two ventricles. </a:t>
            </a:r>
          </a:p>
          <a:p>
            <a:r>
              <a:rPr lang="en-US" sz="2000" dirty="0">
                <a:solidFill>
                  <a:srgbClr val="FFFFFF"/>
                </a:solidFill>
              </a:rPr>
              <a:t>The atria are smaller with thin walls, while the ventricles are larger with thick muscular walls. </a:t>
            </a:r>
          </a:p>
        </p:txBody>
      </p:sp>
    </p:spTree>
    <p:extLst>
      <p:ext uri="{BB962C8B-B14F-4D97-AF65-F5344CB8AC3E}">
        <p14:creationId xmlns:p14="http://schemas.microsoft.com/office/powerpoint/2010/main" val="110725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82E6E-A204-4954-AF71-35EE94BD1B46}"/>
              </a:ext>
            </a:extLst>
          </p:cNvPr>
          <p:cNvSpPr>
            <a:spLocks noGrp="1"/>
          </p:cNvSpPr>
          <p:nvPr>
            <p:ph type="title"/>
          </p:nvPr>
        </p:nvSpPr>
        <p:spPr>
          <a:xfrm>
            <a:off x="863029" y="1012004"/>
            <a:ext cx="3416158" cy="4795408"/>
          </a:xfrm>
        </p:spPr>
        <p:txBody>
          <a:bodyPr>
            <a:normAutofit/>
          </a:bodyPr>
          <a:lstStyle/>
          <a:p>
            <a:r>
              <a:rPr lang="en-US">
                <a:solidFill>
                  <a:srgbClr val="FFFFFF"/>
                </a:solidFill>
              </a:rPr>
              <a:t>Chambers</a:t>
            </a:r>
          </a:p>
        </p:txBody>
      </p:sp>
      <p:graphicFrame>
        <p:nvGraphicFramePr>
          <p:cNvPr id="5" name="Content Placeholder 2">
            <a:extLst>
              <a:ext uri="{FF2B5EF4-FFF2-40B4-BE49-F238E27FC236}">
                <a16:creationId xmlns:a16="http://schemas.microsoft.com/office/drawing/2014/main" id="{79E047A1-8DC5-4D7F-9FAC-C039631B9CEF}"/>
              </a:ext>
            </a:extLst>
          </p:cNvPr>
          <p:cNvGraphicFramePr>
            <a:graphicFrameLocks noGrp="1"/>
          </p:cNvGraphicFramePr>
          <p:nvPr>
            <p:ph idx="1"/>
            <p:extLst>
              <p:ext uri="{D42A27DB-BD31-4B8C-83A1-F6EECF244321}">
                <p14:modId xmlns:p14="http://schemas.microsoft.com/office/powerpoint/2010/main" val="22843358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50092E-9B48-454D-A5DC-244AD4B96371}"/>
              </a:ext>
            </a:extLst>
          </p:cNvPr>
          <p:cNvSpPr>
            <a:spLocks noGrp="1"/>
          </p:cNvSpPr>
          <p:nvPr>
            <p:ph type="title"/>
          </p:nvPr>
        </p:nvSpPr>
        <p:spPr>
          <a:xfrm>
            <a:off x="524256" y="4767072"/>
            <a:ext cx="6594189" cy="1625210"/>
          </a:xfrm>
        </p:spPr>
        <p:txBody>
          <a:bodyPr>
            <a:normAutofit/>
          </a:bodyPr>
          <a:lstStyle/>
          <a:p>
            <a:pPr algn="r"/>
            <a:r>
              <a:rPr lang="en-US" i="1" u="sng">
                <a:solidFill>
                  <a:srgbClr val="FFFFFF"/>
                </a:solidFill>
              </a:rPr>
              <a:t>Atria</a:t>
            </a:r>
            <a:endParaRPr lang="en-US">
              <a:solidFill>
                <a:srgbClr val="FFFFFF"/>
              </a:solidFill>
            </a:endParaRPr>
          </a:p>
        </p:txBody>
      </p:sp>
      <p:pic>
        <p:nvPicPr>
          <p:cNvPr id="4" name="Picture 3" descr="Picture">
            <a:extLst>
              <a:ext uri="{FF2B5EF4-FFF2-40B4-BE49-F238E27FC236}">
                <a16:creationId xmlns:a16="http://schemas.microsoft.com/office/drawing/2014/main" id="{2863343C-B764-431A-B680-DCE16BF5B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E6F5B4-CD80-41F7-A505-981758083062}"/>
              </a:ext>
            </a:extLst>
          </p:cNvPr>
          <p:cNvSpPr>
            <a:spLocks noGrp="1"/>
          </p:cNvSpPr>
          <p:nvPr>
            <p:ph idx="1"/>
          </p:nvPr>
        </p:nvSpPr>
        <p:spPr>
          <a:xfrm>
            <a:off x="8029319" y="917725"/>
            <a:ext cx="3424739" cy="4852362"/>
          </a:xfrm>
        </p:spPr>
        <p:txBody>
          <a:bodyPr anchor="ctr">
            <a:normAutofit fontScale="92500" lnSpcReduction="20000"/>
          </a:bodyPr>
          <a:lstStyle/>
          <a:p>
            <a:r>
              <a:rPr lang="en-US" sz="2000" b="1" dirty="0">
                <a:solidFill>
                  <a:schemeClr val="bg1"/>
                </a:solidFill>
              </a:rPr>
              <a:t>The word "atrium" comes from the Latin word for "entrance". </a:t>
            </a:r>
          </a:p>
          <a:p>
            <a:r>
              <a:rPr lang="en-US" sz="2000" b="1" dirty="0">
                <a:solidFill>
                  <a:schemeClr val="bg1"/>
                </a:solidFill>
              </a:rPr>
              <a:t>The atria </a:t>
            </a:r>
            <a:r>
              <a:rPr lang="en-US" sz="2000" b="1" i="1" dirty="0">
                <a:solidFill>
                  <a:schemeClr val="bg1"/>
                </a:solidFill>
              </a:rPr>
              <a:t>(plural for atrium)</a:t>
            </a:r>
            <a:r>
              <a:rPr lang="en-US" sz="2000" b="1" dirty="0">
                <a:solidFill>
                  <a:schemeClr val="bg1"/>
                </a:solidFill>
              </a:rPr>
              <a:t>  of the heart function to RECEIVE blood. </a:t>
            </a:r>
          </a:p>
          <a:p>
            <a:r>
              <a:rPr lang="en-US" dirty="0">
                <a:solidFill>
                  <a:schemeClr val="bg1"/>
                </a:solidFill>
              </a:rPr>
              <a:t>  The right atrium of the heart is the chamber that receives deoxygenated blood from the body. </a:t>
            </a:r>
          </a:p>
          <a:p>
            <a:r>
              <a:rPr lang="en-US" dirty="0">
                <a:solidFill>
                  <a:schemeClr val="bg1"/>
                </a:solidFill>
              </a:rPr>
              <a:t>The left atrium of the heart is the chamber that receives oxygenated blood from the lungs.</a:t>
            </a:r>
            <a:endParaRPr lang="en-US" sz="2000" b="1" dirty="0">
              <a:solidFill>
                <a:schemeClr val="bg1"/>
              </a:solidFill>
            </a:endParaRPr>
          </a:p>
        </p:txBody>
      </p:sp>
      <p:sp>
        <p:nvSpPr>
          <p:cNvPr id="5" name="Rectangle: Rounded Corners 4">
            <a:extLst>
              <a:ext uri="{FF2B5EF4-FFF2-40B4-BE49-F238E27FC236}">
                <a16:creationId xmlns:a16="http://schemas.microsoft.com/office/drawing/2014/main" id="{96DCADC9-C13D-4D4B-B74A-9C15FAA5BC45}"/>
              </a:ext>
            </a:extLst>
          </p:cNvPr>
          <p:cNvSpPr/>
          <p:nvPr/>
        </p:nvSpPr>
        <p:spPr>
          <a:xfrm>
            <a:off x="359054" y="2794518"/>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44EBDDB-C337-44D1-8035-227C41CA8B40}"/>
              </a:ext>
            </a:extLst>
          </p:cNvPr>
          <p:cNvSpPr/>
          <p:nvPr/>
        </p:nvSpPr>
        <p:spPr>
          <a:xfrm>
            <a:off x="4856770" y="2981130"/>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8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a:bodyPr>
          <a:lstStyle/>
          <a:p>
            <a:r>
              <a:rPr lang="en-US" sz="1900" b="1">
                <a:solidFill>
                  <a:srgbClr val="FFFFFF"/>
                </a:solidFill>
              </a:rPr>
              <a:t>The word "ventricle" comes from the Latin word for "belly". </a:t>
            </a:r>
          </a:p>
          <a:p>
            <a:pPr lvl="1"/>
            <a:r>
              <a:rPr lang="en-US" sz="1900" b="1">
                <a:solidFill>
                  <a:srgbClr val="FFFFFF"/>
                </a:solidFill>
              </a:rPr>
              <a:t>This origin probably comes from the fact that the ventricles of the heart are the larger of the 4 chambers. </a:t>
            </a:r>
          </a:p>
          <a:p>
            <a:pPr lvl="1"/>
            <a:r>
              <a:rPr lang="en-US" sz="1900" b="1">
                <a:solidFill>
                  <a:srgbClr val="FFFFFF"/>
                </a:solidFill>
              </a:rPr>
              <a:t>They are muscular and perform the rhythmic contraction and relaxation of the cardiac muscle that creates the "pumping" action of the heart. The ventricles both SEND blood out of the heart.</a:t>
            </a:r>
            <a:endParaRPr lang="en-US" sz="1900">
              <a:solidFill>
                <a:srgbClr val="FFFFFF"/>
              </a:solidFill>
            </a:endParaRPr>
          </a:p>
          <a:p>
            <a:endParaRPr lang="en-US" sz="1900">
              <a:solidFill>
                <a:srgbClr val="FFFFFF"/>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79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fontScale="85000" lnSpcReduction="10000"/>
          </a:bodyPr>
          <a:lstStyle/>
          <a:p>
            <a:r>
              <a:rPr lang="en-US" sz="1900" b="1" dirty="0">
                <a:solidFill>
                  <a:schemeClr val="bg1"/>
                </a:solidFill>
              </a:rPr>
              <a:t>The word "ventricle" comes from the Latin word for "belly". </a:t>
            </a:r>
          </a:p>
          <a:p>
            <a:pPr lvl="1"/>
            <a:r>
              <a:rPr lang="en-US" dirty="0">
                <a:solidFill>
                  <a:schemeClr val="bg1"/>
                </a:solidFill>
              </a:rPr>
              <a:t>This origin probably comes from the fact that the ventricles of the heart are the larger, more rounded chambers of the heart. </a:t>
            </a:r>
          </a:p>
          <a:p>
            <a:pPr lvl="1"/>
            <a:r>
              <a:rPr lang="en-US" dirty="0">
                <a:solidFill>
                  <a:schemeClr val="bg1"/>
                </a:solidFill>
              </a:rPr>
              <a:t>The ventricles receive blood from the atria and the send that blood out of the heart. The ventricles create the "pumping" action of the heart by the rhythmic contraction and relaxation of the cardiac muscle (myocardium). </a:t>
            </a:r>
            <a:endParaRPr lang="en-US" sz="1900" dirty="0">
              <a:solidFill>
                <a:schemeClr val="bg1"/>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2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a:bodyPr>
          <a:lstStyle/>
          <a:p>
            <a:r>
              <a:rPr lang="en-US" sz="2000" dirty="0">
                <a:solidFill>
                  <a:schemeClr val="bg1"/>
                </a:solidFill>
              </a:rPr>
              <a:t>The right ventricle receives the deoxygenated blood from the right atrium and sends that blood out to the lungs to pick up oxygen. The blood picks up oxygen and return to the heart at the left atrium. </a:t>
            </a:r>
          </a:p>
          <a:p>
            <a:r>
              <a:rPr lang="en-US" sz="2000" dirty="0">
                <a:solidFill>
                  <a:schemeClr val="bg1"/>
                </a:solidFill>
              </a:rPr>
              <a:t>The left ventricle receives the oxygenated blood from the left atrium and sends that blood out to the body. </a:t>
            </a:r>
            <a:endParaRPr lang="en-US" sz="1900" dirty="0">
              <a:solidFill>
                <a:schemeClr val="bg1"/>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1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90B3C-ED18-4823-A34E-922F03B33EF1}"/>
              </a:ext>
            </a:extLst>
          </p:cNvPr>
          <p:cNvSpPr>
            <a:spLocks noGrp="1"/>
          </p:cNvSpPr>
          <p:nvPr>
            <p:ph type="title"/>
          </p:nvPr>
        </p:nvSpPr>
        <p:spPr>
          <a:xfrm>
            <a:off x="838200" y="631825"/>
            <a:ext cx="10515600" cy="1325563"/>
          </a:xfrm>
        </p:spPr>
        <p:txBody>
          <a:bodyPr>
            <a:normAutofit/>
          </a:bodyPr>
          <a:lstStyle/>
          <a:p>
            <a:r>
              <a:rPr lang="en-US" b="1" i="1" u="sng" dirty="0"/>
              <a:t>Ventricles</a:t>
            </a:r>
            <a:endParaRPr lang="en-US" dirty="0"/>
          </a:p>
        </p:txBody>
      </p:sp>
      <p:sp>
        <p:nvSpPr>
          <p:cNvPr id="3" name="Content Placeholder 2">
            <a:extLst>
              <a:ext uri="{FF2B5EF4-FFF2-40B4-BE49-F238E27FC236}">
                <a16:creationId xmlns:a16="http://schemas.microsoft.com/office/drawing/2014/main" id="{FE78CBA5-7328-426E-BFE3-9B7DDBFD3D1F}"/>
              </a:ext>
            </a:extLst>
          </p:cNvPr>
          <p:cNvSpPr>
            <a:spLocks noGrp="1"/>
          </p:cNvSpPr>
          <p:nvPr>
            <p:ph idx="1"/>
          </p:nvPr>
        </p:nvSpPr>
        <p:spPr>
          <a:xfrm>
            <a:off x="838200" y="2057400"/>
            <a:ext cx="10515600" cy="3871762"/>
          </a:xfrm>
        </p:spPr>
        <p:txBody>
          <a:bodyPr>
            <a:normAutofit/>
          </a:bodyPr>
          <a:lstStyle/>
          <a:p>
            <a:r>
              <a:rPr lang="en-US" sz="2400"/>
              <a:t>The ventricle is a heart chamber which collects blood from an atrium and pumps it out of the heart. </a:t>
            </a:r>
          </a:p>
          <a:p>
            <a:pPr lvl="1"/>
            <a:r>
              <a:rPr lang="en-US" dirty="0"/>
              <a:t>There are two ventricles: the right ventricle pumps blood into the pulmonary circulation for the lungs, and the left ventricle pumps blood into the systemic circulation for the rest of the body. </a:t>
            </a:r>
          </a:p>
          <a:p>
            <a:pPr lvl="1"/>
            <a:r>
              <a:rPr lang="en-US" dirty="0"/>
              <a:t>Ventricles have thicker walls than the atria, and thus can create the higher blood pressure. </a:t>
            </a:r>
          </a:p>
          <a:p>
            <a:pPr lvl="1"/>
            <a:r>
              <a:rPr lang="en-US" dirty="0"/>
              <a:t>Comparing the left and right ventricle, the left ventricle has thicker walls because it needs to pump blood to the whole body. </a:t>
            </a:r>
          </a:p>
        </p:txBody>
      </p:sp>
    </p:spTree>
    <p:extLst>
      <p:ext uri="{BB962C8B-B14F-4D97-AF65-F5344CB8AC3E}">
        <p14:creationId xmlns:p14="http://schemas.microsoft.com/office/powerpoint/2010/main" val="78231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E72D5-703A-4B82-95EB-3BFAF0598943}"/>
              </a:ext>
            </a:extLst>
          </p:cNvPr>
          <p:cNvSpPr>
            <a:spLocks noGrp="1"/>
          </p:cNvSpPr>
          <p:nvPr>
            <p:ph idx="1"/>
          </p:nvPr>
        </p:nvSpPr>
        <p:spPr>
          <a:xfrm>
            <a:off x="838200" y="223042"/>
            <a:ext cx="10515600" cy="4351338"/>
          </a:xfrm>
        </p:spPr>
        <p:txBody>
          <a:bodyPr/>
          <a:lstStyle/>
          <a:p>
            <a:r>
              <a:rPr lang="en-US" dirty="0"/>
              <a:t>The left atrium receives oxygenated blood from the left and right pulmonary veins which carries blood coming from the blood vessels surrounding the lungs. </a:t>
            </a:r>
          </a:p>
        </p:txBody>
      </p:sp>
      <p:pic>
        <p:nvPicPr>
          <p:cNvPr id="12290" name="Picture 2" descr="Picture">
            <a:extLst>
              <a:ext uri="{FF2B5EF4-FFF2-40B4-BE49-F238E27FC236}">
                <a16:creationId xmlns:a16="http://schemas.microsoft.com/office/drawing/2014/main" id="{EBF228AB-1E1D-4B7D-BB7D-389A352B7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57" y="1439295"/>
            <a:ext cx="10947286" cy="555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3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A6BC-0293-4468-BD5E-71B83DC02336}"/>
              </a:ext>
            </a:extLst>
          </p:cNvPr>
          <p:cNvSpPr>
            <a:spLocks noGrp="1"/>
          </p:cNvSpPr>
          <p:nvPr>
            <p:ph type="title"/>
          </p:nvPr>
        </p:nvSpPr>
        <p:spPr>
          <a:xfrm>
            <a:off x="4965430" y="629268"/>
            <a:ext cx="6586491" cy="1286160"/>
          </a:xfrm>
        </p:spPr>
        <p:txBody>
          <a:bodyPr anchor="b">
            <a:normAutofit/>
          </a:bodyPr>
          <a:lstStyle/>
          <a:p>
            <a:r>
              <a:rPr lang="en-US" sz="3700"/>
              <a:t>The Flow of Blood Through the</a:t>
            </a:r>
            <a:br>
              <a:rPr lang="en-US" sz="3700"/>
            </a:br>
            <a:r>
              <a:rPr lang="en-US" sz="3700"/>
              <a:t>​Chambers of the Heart</a:t>
            </a:r>
          </a:p>
        </p:txBody>
      </p:sp>
      <p:pic>
        <p:nvPicPr>
          <p:cNvPr id="59396" name="Picture 4" descr="Picture">
            <a:extLst>
              <a:ext uri="{FF2B5EF4-FFF2-40B4-BE49-F238E27FC236}">
                <a16:creationId xmlns:a16="http://schemas.microsoft.com/office/drawing/2014/main" id="{A4D79E68-230C-48A7-9238-F23EF365F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C70B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705E7E-117C-40E8-A6CB-60250B959601}"/>
              </a:ext>
            </a:extLst>
          </p:cNvPr>
          <p:cNvSpPr>
            <a:spLocks noGrp="1"/>
          </p:cNvSpPr>
          <p:nvPr>
            <p:ph idx="1"/>
          </p:nvPr>
        </p:nvSpPr>
        <p:spPr>
          <a:xfrm>
            <a:off x="4965431" y="2438400"/>
            <a:ext cx="6586489" cy="3785419"/>
          </a:xfrm>
        </p:spPr>
        <p:txBody>
          <a:bodyPr>
            <a:normAutofit/>
          </a:bodyPr>
          <a:lstStyle/>
          <a:p>
            <a:r>
              <a:rPr lang="en-US" sz="2000" dirty="0"/>
              <a:t>    The right atrium receives the deoxygenated blood that has traveled through the body. This blood has a low level of oxygen and a high level of carbon dioxide. This blood also has low pressure since it has traveled a good distance since it got its last "push" from the heart.</a:t>
            </a:r>
          </a:p>
          <a:p>
            <a:r>
              <a:rPr lang="en-US" sz="2000" dirty="0"/>
              <a:t>    This deoxygenated blood from the lower and upper body travels to the right atrium, and then travels to the right ventricle. When the right ventricle contracts, it pushes the deoxygenated blood out of the heart and sends it to the lungs. (This is the pulmonary circuit). </a:t>
            </a:r>
          </a:p>
        </p:txBody>
      </p:sp>
    </p:spTree>
    <p:extLst>
      <p:ext uri="{BB962C8B-B14F-4D97-AF65-F5344CB8AC3E}">
        <p14:creationId xmlns:p14="http://schemas.microsoft.com/office/powerpoint/2010/main" val="123457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648929" y="629266"/>
            <a:ext cx="3651467" cy="1676603"/>
          </a:xfrm>
        </p:spPr>
        <p:txBody>
          <a:bodyPr>
            <a:normAutofit/>
          </a:bodyPr>
          <a:lstStyle/>
          <a:p>
            <a:r>
              <a:rPr lang="en-US" sz="3100" b="1" i="1" u="sng"/>
              <a:t>Components of the Cardiovascular System</a:t>
            </a:r>
            <a:endParaRPr lang="en-US" sz="3100"/>
          </a:p>
        </p:txBody>
      </p: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648931" y="2438400"/>
            <a:ext cx="3651466" cy="3785419"/>
          </a:xfrm>
        </p:spPr>
        <p:txBody>
          <a:bodyPr>
            <a:normAutofit/>
          </a:bodyPr>
          <a:lstStyle/>
          <a:p>
            <a:r>
              <a:rPr lang="en-US" sz="1800" b="1" i="1" u="sng"/>
              <a:t>The 3 Components of the Cardiovascular System are...</a:t>
            </a:r>
            <a:br>
              <a:rPr lang="en-US" sz="1800"/>
            </a:br>
            <a:br>
              <a:rPr lang="en-US" sz="1800"/>
            </a:br>
            <a:r>
              <a:rPr lang="en-US" sz="1800" b="1" u="sng"/>
              <a:t>1) The Heart </a:t>
            </a:r>
            <a:r>
              <a:rPr lang="en-US" sz="1800"/>
              <a:t>  - The function of the heart is to pump the blood around the body. It does this by creating a pressure gradient that forces the movement of the blood.</a:t>
            </a:r>
            <a:br>
              <a:rPr lang="en-US" sz="1800"/>
            </a:br>
            <a:endParaRPr lang="en-US" sz="1800"/>
          </a:p>
        </p:txBody>
      </p:sp>
      <p:pic>
        <p:nvPicPr>
          <p:cNvPr id="5" name="Picture 4" descr="A picture containing indoor, orange, red, holding&#10;&#10;Description automatically generated">
            <a:extLst>
              <a:ext uri="{FF2B5EF4-FFF2-40B4-BE49-F238E27FC236}">
                <a16:creationId xmlns:a16="http://schemas.microsoft.com/office/drawing/2014/main" id="{58198608-FBEB-42E8-B9D9-C5DB4C87FA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6" r="-2" b="-2"/>
          <a:stretch/>
        </p:blipFill>
        <p:spPr>
          <a:xfrm>
            <a:off x="4639056" y="10"/>
            <a:ext cx="7552944" cy="6857990"/>
          </a:xfrm>
          <a:prstGeom prst="rect">
            <a:avLst/>
          </a:prstGeom>
          <a:effectLst/>
        </p:spPr>
      </p:pic>
      <p:sp>
        <p:nvSpPr>
          <p:cNvPr id="6" name="TextBox 5">
            <a:extLst>
              <a:ext uri="{FF2B5EF4-FFF2-40B4-BE49-F238E27FC236}">
                <a16:creationId xmlns:a16="http://schemas.microsoft.com/office/drawing/2014/main" id="{2B6ACF59-52BC-41A4-A160-084ACE73780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ear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51997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A6BC-0293-4468-BD5E-71B83DC02336}"/>
              </a:ext>
            </a:extLst>
          </p:cNvPr>
          <p:cNvSpPr>
            <a:spLocks noGrp="1"/>
          </p:cNvSpPr>
          <p:nvPr>
            <p:ph type="title"/>
          </p:nvPr>
        </p:nvSpPr>
        <p:spPr>
          <a:xfrm>
            <a:off x="4965430" y="629268"/>
            <a:ext cx="6586491" cy="1286160"/>
          </a:xfrm>
        </p:spPr>
        <p:txBody>
          <a:bodyPr anchor="b">
            <a:normAutofit/>
          </a:bodyPr>
          <a:lstStyle/>
          <a:p>
            <a:r>
              <a:rPr lang="en-US" sz="3700"/>
              <a:t>The Flow of Blood Through the</a:t>
            </a:r>
            <a:br>
              <a:rPr lang="en-US" sz="3700"/>
            </a:br>
            <a:r>
              <a:rPr lang="en-US" sz="3700"/>
              <a:t>​Chambers of the Heart</a:t>
            </a:r>
          </a:p>
        </p:txBody>
      </p:sp>
      <p:pic>
        <p:nvPicPr>
          <p:cNvPr id="59396" name="Picture 4" descr="Picture">
            <a:extLst>
              <a:ext uri="{FF2B5EF4-FFF2-40B4-BE49-F238E27FC236}">
                <a16:creationId xmlns:a16="http://schemas.microsoft.com/office/drawing/2014/main" id="{A4D79E68-230C-48A7-9238-F23EF365F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C70B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705E7E-117C-40E8-A6CB-60250B959601}"/>
              </a:ext>
            </a:extLst>
          </p:cNvPr>
          <p:cNvSpPr>
            <a:spLocks noGrp="1"/>
          </p:cNvSpPr>
          <p:nvPr>
            <p:ph idx="1"/>
          </p:nvPr>
        </p:nvSpPr>
        <p:spPr>
          <a:xfrm>
            <a:off x="4965431" y="2438400"/>
            <a:ext cx="6586489" cy="3785419"/>
          </a:xfrm>
        </p:spPr>
        <p:txBody>
          <a:bodyPr>
            <a:normAutofit/>
          </a:bodyPr>
          <a:lstStyle/>
          <a:p>
            <a:r>
              <a:rPr lang="en-US" sz="2000" dirty="0"/>
              <a:t> As this blood passes by the lungs, it picks up oxygen and gets rid of carbon dioxide.</a:t>
            </a:r>
          </a:p>
          <a:p>
            <a:r>
              <a:rPr lang="en-US" sz="2000" dirty="0"/>
              <a:t>     The oxygenated blood from the lungs then travels back to the heart to get another "push" before it goes to the body (this is the systemic circuit). </a:t>
            </a:r>
          </a:p>
          <a:p>
            <a:r>
              <a:rPr lang="en-US" sz="2000" dirty="0"/>
              <a:t> The left atrium receives the oxygenated blood coming from the lungs. This blood enters the left atrium and then travels to the left ventricle.</a:t>
            </a:r>
          </a:p>
          <a:p>
            <a:r>
              <a:rPr lang="en-US" sz="2000" dirty="0"/>
              <a:t> The left ventricle contracts to push the oxygenated blood out of the heart and to the body in order to deliver oxygen and nutrients to the cells and to pick up unwanted substances like waste and carbon dioxide.</a:t>
            </a:r>
          </a:p>
        </p:txBody>
      </p:sp>
    </p:spTree>
    <p:extLst>
      <p:ext uri="{BB962C8B-B14F-4D97-AF65-F5344CB8AC3E}">
        <p14:creationId xmlns:p14="http://schemas.microsoft.com/office/powerpoint/2010/main" val="2589891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8" name="Picture 2" descr="Picture">
            <a:extLst>
              <a:ext uri="{FF2B5EF4-FFF2-40B4-BE49-F238E27FC236}">
                <a16:creationId xmlns:a16="http://schemas.microsoft.com/office/drawing/2014/main" id="{99AF4CF2-0F3A-4919-B40F-900FE1E010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758" y="643467"/>
            <a:ext cx="94424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77B1-D39C-44AB-947B-0B0288DC6C83}"/>
              </a:ext>
            </a:extLst>
          </p:cNvPr>
          <p:cNvSpPr>
            <a:spLocks noGrp="1"/>
          </p:cNvSpPr>
          <p:nvPr>
            <p:ph type="title"/>
          </p:nvPr>
        </p:nvSpPr>
        <p:spPr/>
        <p:txBody>
          <a:bodyPr>
            <a:normAutofit/>
          </a:bodyPr>
          <a:lstStyle/>
          <a:p>
            <a:r>
              <a:rPr lang="en-US" b="1" i="1" u="sng" dirty="0"/>
              <a:t>The Flow of Blood Through the Chambers of the Heart</a:t>
            </a:r>
            <a:r>
              <a:rPr lang="en-US" i="1" u="sng" dirty="0"/>
              <a:t>   </a:t>
            </a:r>
            <a:endParaRPr lang="en-US" dirty="0"/>
          </a:p>
        </p:txBody>
      </p:sp>
      <p:sp>
        <p:nvSpPr>
          <p:cNvPr id="3" name="Content Placeholder 2">
            <a:extLst>
              <a:ext uri="{FF2B5EF4-FFF2-40B4-BE49-F238E27FC236}">
                <a16:creationId xmlns:a16="http://schemas.microsoft.com/office/drawing/2014/main" id="{1487D9E7-EAE7-4957-88A4-8EE316ACCB97}"/>
              </a:ext>
            </a:extLst>
          </p:cNvPr>
          <p:cNvSpPr>
            <a:spLocks noGrp="1"/>
          </p:cNvSpPr>
          <p:nvPr>
            <p:ph idx="1"/>
          </p:nvPr>
        </p:nvSpPr>
        <p:spPr/>
        <p:txBody>
          <a:bodyPr/>
          <a:lstStyle/>
          <a:p>
            <a:r>
              <a:rPr lang="en-US" b="1" i="1" dirty="0"/>
              <a:t>The blood vessels that transport blood to and from all the body make up the SYSTEMIC CIRCUIT. </a:t>
            </a:r>
          </a:p>
          <a:p>
            <a:r>
              <a:rPr lang="en-US" b="1" i="1" dirty="0"/>
              <a:t>So the 2 chambers of the heart that </a:t>
            </a:r>
            <a:r>
              <a:rPr lang="en-US" b="1" i="1" u="sng" dirty="0"/>
              <a:t>receive</a:t>
            </a:r>
            <a:r>
              <a:rPr lang="en-US" b="1" i="1" dirty="0"/>
              <a:t> blood are the ATRIA (atria= plural;  atrium= singular) and the two chambers of the heart that </a:t>
            </a:r>
            <a:r>
              <a:rPr lang="en-US" b="1" i="1" u="sng" dirty="0"/>
              <a:t>send</a:t>
            </a:r>
            <a:r>
              <a:rPr lang="en-US" b="1" i="1" dirty="0"/>
              <a:t> blood are the VENTRICLES. </a:t>
            </a:r>
          </a:p>
          <a:p>
            <a:r>
              <a:rPr lang="en-US" b="1" i="1" dirty="0"/>
              <a:t>The ventricles contract and relax rhythmically to create the pumping action of the heart. </a:t>
            </a:r>
            <a:endParaRPr lang="en-US" dirty="0"/>
          </a:p>
          <a:p>
            <a:endParaRPr lang="en-US" dirty="0"/>
          </a:p>
        </p:txBody>
      </p:sp>
    </p:spTree>
    <p:extLst>
      <p:ext uri="{BB962C8B-B14F-4D97-AF65-F5344CB8AC3E}">
        <p14:creationId xmlns:p14="http://schemas.microsoft.com/office/powerpoint/2010/main" val="220362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07A81-3E30-4915-9042-2982585FF09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Superior Vena Cava</a:t>
            </a:r>
          </a:p>
        </p:txBody>
      </p:sp>
      <p:pic>
        <p:nvPicPr>
          <p:cNvPr id="75778" name="Picture 2" descr="Picture">
            <a:extLst>
              <a:ext uri="{FF2B5EF4-FFF2-40B4-BE49-F238E27FC236}">
                <a16:creationId xmlns:a16="http://schemas.microsoft.com/office/drawing/2014/main" id="{D3FF1670-7F83-471E-BD4D-DF8C014903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8B0E94-04F4-4C4D-B9BC-3E620A142D2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right atrium receives deoxygenated blood from the upper portions of the body (the head, neck and arms) through the superior vena cava. </a:t>
            </a:r>
          </a:p>
        </p:txBody>
      </p:sp>
    </p:spTree>
    <p:extLst>
      <p:ext uri="{BB962C8B-B14F-4D97-AF65-F5344CB8AC3E}">
        <p14:creationId xmlns:p14="http://schemas.microsoft.com/office/powerpoint/2010/main" val="226198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07A81-3E30-4915-9042-2982585FF09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Inferior Vena Cava</a:t>
            </a:r>
          </a:p>
        </p:txBody>
      </p:sp>
      <p:pic>
        <p:nvPicPr>
          <p:cNvPr id="76802" name="Picture 2" descr="Picture">
            <a:extLst>
              <a:ext uri="{FF2B5EF4-FFF2-40B4-BE49-F238E27FC236}">
                <a16:creationId xmlns:a16="http://schemas.microsoft.com/office/drawing/2014/main" id="{6AFAFAC2-662F-4251-BDE3-D1FB42037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8B0E94-04F4-4C4D-B9BC-3E620A142D2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right atrium receives deoxygenated blood from the lower portions of the body (the torso and legs) through the inferior vena cava.  </a:t>
            </a:r>
          </a:p>
        </p:txBody>
      </p:sp>
    </p:spTree>
    <p:extLst>
      <p:ext uri="{BB962C8B-B14F-4D97-AF65-F5344CB8AC3E}">
        <p14:creationId xmlns:p14="http://schemas.microsoft.com/office/powerpoint/2010/main" val="2544424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1E54037-B03F-425C-8D1F-34BD8806EA67}"/>
              </a:ext>
            </a:extLst>
          </p:cNvPr>
          <p:cNvSpPr>
            <a:spLocks noChangeArrowheads="1"/>
          </p:cNvSpPr>
          <p:nvPr/>
        </p:nvSpPr>
        <p:spPr bwMode="auto">
          <a:xfrm>
            <a:off x="556532" y="643467"/>
            <a:ext cx="11210925" cy="74483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3200" b="1" i="0" u="sng" strike="noStrike" kern="1200" cap="none" normalizeH="0" baseline="0">
                <a:ln>
                  <a:noFill/>
                </a:ln>
                <a:solidFill>
                  <a:schemeClr val="bg1"/>
                </a:solidFill>
                <a:effectLst/>
                <a:latin typeface="+mj-lt"/>
                <a:ea typeface="+mj-ea"/>
                <a:cs typeface="+mj-cs"/>
              </a:rPr>
              <a:t>The Valves of the Heart​</a:t>
            </a:r>
            <a:endParaRPr kumimoji="0" lang="en-US" altLang="en-US" sz="3200" b="0" i="0" u="none" strike="noStrike" kern="1200" cap="none" normalizeH="0" baseline="0">
              <a:ln>
                <a:noFill/>
              </a:ln>
              <a:solidFill>
                <a:schemeClr val="bg1"/>
              </a:solidFill>
              <a:effectLst/>
              <a:latin typeface="+mj-lt"/>
              <a:ea typeface="+mj-ea"/>
              <a:cs typeface="+mj-cs"/>
            </a:endParaRPr>
          </a:p>
        </p:txBody>
      </p:sp>
      <p:pic>
        <p:nvPicPr>
          <p:cNvPr id="62466" name="Picture 2" descr="Picture">
            <a:extLst>
              <a:ext uri="{FF2B5EF4-FFF2-40B4-BE49-F238E27FC236}">
                <a16:creationId xmlns:a16="http://schemas.microsoft.com/office/drawing/2014/main" id="{5C50529A-5CAE-4E4D-BD60-EFF3350306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01274" y="1675227"/>
            <a:ext cx="7989452"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1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1E54037-B03F-425C-8D1F-34BD8806EA67}"/>
              </a:ext>
            </a:extLst>
          </p:cNvPr>
          <p:cNvSpPr>
            <a:spLocks noChangeArrowheads="1"/>
          </p:cNvSpPr>
          <p:nvPr/>
        </p:nvSpPr>
        <p:spPr bwMode="auto">
          <a:xfrm>
            <a:off x="640080" y="2074363"/>
            <a:ext cx="2752354" cy="2709275"/>
          </a:xfrm>
          <a:prstGeom prst="ellipse">
            <a:avLst/>
          </a:prstGeom>
          <a:solidFill>
            <a:srgbClr val="262626"/>
          </a:solidFill>
          <a:ln w="174625" cmpd="thinThick">
            <a:solidFill>
              <a:srgbClr val="262626"/>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2600" b="1" i="0" u="sng" strike="noStrike" kern="1200" cap="none" normalizeH="0" baseline="0">
                <a:ln>
                  <a:noFill/>
                </a:ln>
                <a:solidFill>
                  <a:srgbClr val="FFFFFF"/>
                </a:solidFill>
                <a:effectLst/>
                <a:latin typeface="+mj-lt"/>
                <a:ea typeface="+mj-ea"/>
                <a:cs typeface="+mj-cs"/>
              </a:rPr>
              <a:t>The Valves of the Heart​</a:t>
            </a:r>
            <a:endParaRPr kumimoji="0" lang="en-US" altLang="en-US" sz="2600" b="0" i="0" u="none" strike="noStrike" kern="1200" cap="none" normalizeH="0" baseline="0">
              <a:ln>
                <a:noFill/>
              </a:ln>
              <a:solidFill>
                <a:srgbClr val="FFFFFF"/>
              </a:solidFill>
              <a:effectLst/>
              <a:latin typeface="+mj-lt"/>
              <a:ea typeface="+mj-ea"/>
              <a:cs typeface="+mj-cs"/>
            </a:endParaRPr>
          </a:p>
        </p:txBody>
      </p:sp>
      <p:pic>
        <p:nvPicPr>
          <p:cNvPr id="64514" name="Picture 2" descr="Picture">
            <a:extLst>
              <a:ext uri="{FF2B5EF4-FFF2-40B4-BE49-F238E27FC236}">
                <a16:creationId xmlns:a16="http://schemas.microsoft.com/office/drawing/2014/main" id="{20BCEBAC-0CF0-4140-825E-65209A6A7B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5414" y="668493"/>
            <a:ext cx="8333606" cy="55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77B1-D39C-44AB-947B-0B0288DC6C83}"/>
              </a:ext>
            </a:extLst>
          </p:cNvPr>
          <p:cNvSpPr>
            <a:spLocks noGrp="1"/>
          </p:cNvSpPr>
          <p:nvPr>
            <p:ph type="title"/>
          </p:nvPr>
        </p:nvSpPr>
        <p:spPr>
          <a:xfrm>
            <a:off x="838200" y="0"/>
            <a:ext cx="10515599" cy="932688"/>
          </a:xfrm>
        </p:spPr>
        <p:txBody>
          <a:bodyPr vert="horz" lIns="91440" tIns="45720" rIns="91440" bIns="45720" rtlCol="0" anchor="b">
            <a:normAutofit/>
          </a:bodyPr>
          <a:lstStyle/>
          <a:p>
            <a:pPr algn="ctr"/>
            <a:r>
              <a:rPr lang="en-US" sz="3700" b="1" i="1" u="sng" kern="1200" dirty="0">
                <a:solidFill>
                  <a:schemeClr val="tx1"/>
                </a:solidFill>
                <a:latin typeface="+mj-lt"/>
                <a:ea typeface="+mj-ea"/>
                <a:cs typeface="+mj-cs"/>
              </a:rPr>
              <a:t>The Flow of Blood Through the Chambers of the Heart</a:t>
            </a:r>
            <a:r>
              <a:rPr lang="en-US" sz="3700" i="1" u="sng" kern="1200" dirty="0">
                <a:solidFill>
                  <a:schemeClr val="tx1"/>
                </a:solidFill>
                <a:latin typeface="+mj-lt"/>
                <a:ea typeface="+mj-ea"/>
                <a:cs typeface="+mj-cs"/>
              </a:rPr>
              <a:t>   </a:t>
            </a:r>
            <a:endParaRPr lang="en-US" sz="3700" kern="1200" dirty="0">
              <a:solidFill>
                <a:schemeClr val="tx1"/>
              </a:solidFill>
              <a:latin typeface="+mj-lt"/>
              <a:ea typeface="+mj-ea"/>
              <a:cs typeface="+mj-cs"/>
            </a:endParaRPr>
          </a:p>
        </p:txBody>
      </p:sp>
      <p:pic>
        <p:nvPicPr>
          <p:cNvPr id="15362" name="Picture 2" descr="Picture">
            <a:extLst>
              <a:ext uri="{FF2B5EF4-FFF2-40B4-BE49-F238E27FC236}">
                <a16:creationId xmlns:a16="http://schemas.microsoft.com/office/drawing/2014/main" id="{23BB0FFF-5732-4AF3-9293-3BC369BBD2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4598" y="1223778"/>
            <a:ext cx="9549529" cy="563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0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FDE32A-27AA-4EC4-9A83-9B00217EF8C3}"/>
              </a:ext>
            </a:extLst>
          </p:cNvPr>
          <p:cNvSpPr>
            <a:spLocks noGrp="1"/>
          </p:cNvSpPr>
          <p:nvPr>
            <p:ph type="title"/>
          </p:nvPr>
        </p:nvSpPr>
        <p:spPr>
          <a:xfrm>
            <a:off x="4384039" y="365125"/>
            <a:ext cx="7164493" cy="1325563"/>
          </a:xfrm>
        </p:spPr>
        <p:txBody>
          <a:bodyPr>
            <a:normAutofit/>
          </a:bodyPr>
          <a:lstStyle/>
          <a:p>
            <a:r>
              <a:rPr lang="en-US" dirty="0"/>
              <a:t>The Valves of the Heart</a:t>
            </a:r>
          </a:p>
        </p:txBody>
      </p:sp>
      <p:pic>
        <p:nvPicPr>
          <p:cNvPr id="6" name="Picture 2" descr="Picture">
            <a:extLst>
              <a:ext uri="{FF2B5EF4-FFF2-40B4-BE49-F238E27FC236}">
                <a16:creationId xmlns:a16="http://schemas.microsoft.com/office/drawing/2014/main" id="{C972CF08-65ED-4754-9176-19A9EAC455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80060" y="1112813"/>
            <a:ext cx="3425957" cy="46318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52F8F5-572E-407C-BD2B-06D51F750311}"/>
              </a:ext>
            </a:extLst>
          </p:cNvPr>
          <p:cNvSpPr>
            <a:spLocks noGrp="1"/>
          </p:cNvSpPr>
          <p:nvPr>
            <p:ph idx="1"/>
          </p:nvPr>
        </p:nvSpPr>
        <p:spPr>
          <a:xfrm>
            <a:off x="4387515" y="2022601"/>
            <a:ext cx="7161017" cy="4154361"/>
          </a:xfrm>
        </p:spPr>
        <p:txBody>
          <a:bodyPr>
            <a:normAutofit/>
          </a:bodyPr>
          <a:lstStyle/>
          <a:p>
            <a:r>
              <a:rPr lang="en-US" dirty="0"/>
              <a:t>​     The function of the heart valves is to assure that blood flows in only one direction through the heart. When there is an increase in pressure of the blood, that pressure acts to push the valve open. </a:t>
            </a:r>
          </a:p>
          <a:p>
            <a:r>
              <a:rPr lang="en-US" dirty="0"/>
              <a:t>The valves only open in one direction, which prevents back flow and guides the blood to flow in the proper direction.</a:t>
            </a:r>
          </a:p>
        </p:txBody>
      </p:sp>
    </p:spTree>
    <p:extLst>
      <p:ext uri="{BB962C8B-B14F-4D97-AF65-F5344CB8AC3E}">
        <p14:creationId xmlns:p14="http://schemas.microsoft.com/office/powerpoint/2010/main" val="356510176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561C-1E79-4D0F-83AE-6831DEB30638}"/>
              </a:ext>
            </a:extLst>
          </p:cNvPr>
          <p:cNvSpPr>
            <a:spLocks noGrp="1"/>
          </p:cNvSpPr>
          <p:nvPr>
            <p:ph type="title"/>
          </p:nvPr>
        </p:nvSpPr>
        <p:spPr/>
        <p:txBody>
          <a:bodyPr/>
          <a:lstStyle/>
          <a:p>
            <a:r>
              <a:rPr lang="en-US" b="1" i="1" dirty="0"/>
              <a:t>The four valves of the heart are as follows: </a:t>
            </a:r>
            <a:endParaRPr lang="en-US" dirty="0"/>
          </a:p>
        </p:txBody>
      </p:sp>
      <p:sp>
        <p:nvSpPr>
          <p:cNvPr id="3" name="Content Placeholder 2">
            <a:extLst>
              <a:ext uri="{FF2B5EF4-FFF2-40B4-BE49-F238E27FC236}">
                <a16:creationId xmlns:a16="http://schemas.microsoft.com/office/drawing/2014/main" id="{420246DD-3583-496B-AE07-249421EA3991}"/>
              </a:ext>
            </a:extLst>
          </p:cNvPr>
          <p:cNvSpPr>
            <a:spLocks noGrp="1"/>
          </p:cNvSpPr>
          <p:nvPr>
            <p:ph idx="1"/>
          </p:nvPr>
        </p:nvSpPr>
        <p:spPr/>
        <p:txBody>
          <a:bodyPr>
            <a:normAutofit fontScale="92500"/>
          </a:bodyPr>
          <a:lstStyle/>
          <a:p>
            <a:r>
              <a:rPr lang="en-US" b="1" dirty="0"/>
              <a:t>The Tricuspid Valve</a:t>
            </a:r>
            <a:r>
              <a:rPr lang="en-US" dirty="0"/>
              <a:t> is an atrioventricular (AV) valve that allows for the one-way movement of blood from the right atrium to the right ventricle.</a:t>
            </a:r>
          </a:p>
          <a:p>
            <a:r>
              <a:rPr lang="en-US" b="1" dirty="0"/>
              <a:t>The Pulmonary Semilunar Valve </a:t>
            </a:r>
            <a:r>
              <a:rPr lang="en-US" dirty="0"/>
              <a:t>is a semilunar (SV) valve that allows for the one-way movement of blood from the right ventricle to the pulmonary arteries (which travel to the lungs).</a:t>
            </a:r>
          </a:p>
          <a:p>
            <a:r>
              <a:rPr lang="en-US" b="1" dirty="0"/>
              <a:t>The Mitral (Bicuspid)</a:t>
            </a:r>
            <a:r>
              <a:rPr lang="en-US" dirty="0"/>
              <a:t> </a:t>
            </a:r>
            <a:r>
              <a:rPr lang="en-US" b="1" dirty="0"/>
              <a:t>Valve</a:t>
            </a:r>
            <a:r>
              <a:rPr lang="en-US" dirty="0"/>
              <a:t> is an atrioventricular (AV) valve that allows for the one-way movement of blood from the left atrium to the left ventricle.</a:t>
            </a:r>
          </a:p>
          <a:p>
            <a:r>
              <a:rPr lang="en-US" b="1" dirty="0"/>
              <a:t>The Aortic Semilunar Valve</a:t>
            </a:r>
            <a:r>
              <a:rPr lang="en-US" dirty="0"/>
              <a:t> is a semilunar (SV) valve that allows for the one-way movement of blood from the left ventricle to the aorta (which travel to the body).</a:t>
            </a:r>
          </a:p>
          <a:p>
            <a:endParaRPr lang="en-US" dirty="0"/>
          </a:p>
        </p:txBody>
      </p:sp>
    </p:spTree>
    <p:extLst>
      <p:ext uri="{BB962C8B-B14F-4D97-AF65-F5344CB8AC3E}">
        <p14:creationId xmlns:p14="http://schemas.microsoft.com/office/powerpoint/2010/main" val="402175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A88F95A-0069-41BE-8BFB-4EFFF2B241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935" b="21065"/>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709448" y="1913950"/>
            <a:ext cx="4204137" cy="1342754"/>
          </a:xfrm>
        </p:spPr>
        <p:txBody>
          <a:bodyPr>
            <a:normAutofit/>
          </a:bodyPr>
          <a:lstStyle/>
          <a:p>
            <a:pPr algn="ctr"/>
            <a:r>
              <a:rPr lang="en-US" sz="3600" b="1" i="1" u="sng"/>
              <a:t>Components of the Cardiovascular System</a:t>
            </a:r>
            <a:endParaRPr lang="en-US" sz="36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525516" y="3417573"/>
            <a:ext cx="4593021" cy="2619839"/>
          </a:xfrm>
        </p:spPr>
        <p:txBody>
          <a:bodyPr anchor="ctr">
            <a:normAutofit/>
          </a:bodyPr>
          <a:lstStyle/>
          <a:p>
            <a:r>
              <a:rPr lang="en-US" sz="1800" b="1" i="1" u="sng"/>
              <a:t>The 3 Components of the Cardiovascular System are...</a:t>
            </a:r>
            <a:br>
              <a:rPr lang="en-US" sz="1800"/>
            </a:br>
            <a:br>
              <a:rPr lang="en-US" sz="1800"/>
            </a:br>
            <a:r>
              <a:rPr lang="en-US" sz="1800" b="1" u="sng"/>
              <a:t>2) The Blood</a:t>
            </a:r>
            <a:r>
              <a:rPr lang="en-US" sz="1800"/>
              <a:t>   - The function of the blood is to deliver oxygen and nutrients to the cells of the body and to take away the unwanted waste products and carbon dioxide from the cells. </a:t>
            </a:r>
            <a:br>
              <a:rPr lang="en-US" sz="1800"/>
            </a:br>
            <a:endParaRPr lang="en-US" sz="1800"/>
          </a:p>
        </p:txBody>
      </p:sp>
      <p:sp>
        <p:nvSpPr>
          <p:cNvPr id="6" name="TextBox 5">
            <a:extLst>
              <a:ext uri="{FF2B5EF4-FFF2-40B4-BE49-F238E27FC236}">
                <a16:creationId xmlns:a16="http://schemas.microsoft.com/office/drawing/2014/main" id="{619FCAA4-1649-4CCB-BDF1-4E621B0F61CB}"/>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imeo.com/326505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26077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dirty="0"/>
              <a:t>The Tricuspid Valve</a:t>
            </a:r>
            <a:r>
              <a:rPr lang="en-US" sz="2000" dirty="0"/>
              <a:t> is an atrioventricular (AV) valve that allows for the one-way movement of blood from the right atrium to the right ventricle.</a:t>
            </a:r>
          </a:p>
          <a:p>
            <a:pPr marL="0" indent="0">
              <a:buNone/>
            </a:pPr>
            <a:endParaRPr lang="en-US" sz="2000" dirty="0"/>
          </a:p>
        </p:txBody>
      </p:sp>
      <p:pic>
        <p:nvPicPr>
          <p:cNvPr id="18434" name="Picture 2" descr="Picture">
            <a:extLst>
              <a:ext uri="{FF2B5EF4-FFF2-40B4-BE49-F238E27FC236}">
                <a16:creationId xmlns:a16="http://schemas.microsoft.com/office/drawing/2014/main" id="{4E10A693-544C-47E2-A79C-E1CE747EB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1" r="1185"/>
          <a:stretch/>
        </p:blipFill>
        <p:spPr bwMode="auto">
          <a:xfrm>
            <a:off x="5297763" y="1529829"/>
            <a:ext cx="6250769" cy="363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605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dirty="0">
                <a:solidFill>
                  <a:srgbClr val="FFFFFF"/>
                </a:solidFill>
              </a:rPr>
              <a:t>The Mitral (Bicuspid)</a:t>
            </a:r>
            <a:r>
              <a:rPr lang="en-US" sz="2000" dirty="0">
                <a:solidFill>
                  <a:srgbClr val="FFFFFF"/>
                </a:solidFill>
              </a:rPr>
              <a:t> </a:t>
            </a:r>
            <a:r>
              <a:rPr lang="en-US" sz="2000" b="1" dirty="0">
                <a:solidFill>
                  <a:srgbClr val="FFFFFF"/>
                </a:solidFill>
              </a:rPr>
              <a:t>Valve</a:t>
            </a:r>
            <a:r>
              <a:rPr lang="en-US" sz="2000" dirty="0">
                <a:solidFill>
                  <a:srgbClr val="FFFFFF"/>
                </a:solidFill>
              </a:rPr>
              <a:t> is an atrioventricular (AV) valve that allows for the one-way movement of blood from the left atrium to the left ventricle.</a:t>
            </a:r>
          </a:p>
          <a:p>
            <a:pPr marL="0" indent="0">
              <a:buNone/>
            </a:pPr>
            <a:endParaRPr lang="en-US" sz="2000" dirty="0"/>
          </a:p>
        </p:txBody>
      </p:sp>
      <p:pic>
        <p:nvPicPr>
          <p:cNvPr id="18434" name="Picture 2" descr="Picture">
            <a:extLst>
              <a:ext uri="{FF2B5EF4-FFF2-40B4-BE49-F238E27FC236}">
                <a16:creationId xmlns:a16="http://schemas.microsoft.com/office/drawing/2014/main" id="{4E10A693-544C-47E2-A79C-E1CE747EB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1" r="1185"/>
          <a:stretch/>
        </p:blipFill>
        <p:spPr bwMode="auto">
          <a:xfrm>
            <a:off x="5297763" y="1529829"/>
            <a:ext cx="6250769" cy="363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8746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a:t>The Pulmonary Semilunar Valve </a:t>
            </a:r>
            <a:r>
              <a:rPr lang="en-US" sz="2000"/>
              <a:t>is a semilunar (SV) valve that allows for the one-way movement of blood from the right ventricle to the pulmonary arteries (which travel to the lungs).</a:t>
            </a:r>
          </a:p>
          <a:p>
            <a:pPr marL="0" indent="0">
              <a:buNone/>
            </a:pPr>
            <a:endParaRPr lang="en-US" sz="2000"/>
          </a:p>
        </p:txBody>
      </p:sp>
      <p:pic>
        <p:nvPicPr>
          <p:cNvPr id="19458" name="Picture 2" descr="Picture">
            <a:extLst>
              <a:ext uri="{FF2B5EF4-FFF2-40B4-BE49-F238E27FC236}">
                <a16:creationId xmlns:a16="http://schemas.microsoft.com/office/drawing/2014/main" id="{2CFAAD84-2B4C-46BE-B93E-6DE16A8248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473336"/>
            <a:ext cx="6250769" cy="37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2369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a:t>The Aortic Semilunar Valve</a:t>
            </a:r>
            <a:r>
              <a:rPr lang="en-US" sz="2000"/>
              <a:t> is a semilunar (SV) valve that allows for the one-way movement of blood from the left ventricle to the aorta (which travel to the body).</a:t>
            </a:r>
          </a:p>
          <a:p>
            <a:pPr marL="0" indent="0">
              <a:buNone/>
            </a:pPr>
            <a:endParaRPr lang="en-US" sz="2000"/>
          </a:p>
          <a:p>
            <a:pPr marL="0" indent="0">
              <a:buNone/>
            </a:pPr>
            <a:endParaRPr lang="en-US" sz="2000"/>
          </a:p>
        </p:txBody>
      </p:sp>
      <p:pic>
        <p:nvPicPr>
          <p:cNvPr id="19458" name="Picture 2" descr="Picture">
            <a:extLst>
              <a:ext uri="{FF2B5EF4-FFF2-40B4-BE49-F238E27FC236}">
                <a16:creationId xmlns:a16="http://schemas.microsoft.com/office/drawing/2014/main" id="{2CFAAD84-2B4C-46BE-B93E-6DE16A8248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473336"/>
            <a:ext cx="6250769" cy="37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7780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Picture">
            <a:extLst>
              <a:ext uri="{FF2B5EF4-FFF2-40B4-BE49-F238E27FC236}">
                <a16:creationId xmlns:a16="http://schemas.microsoft.com/office/drawing/2014/main" id="{D5FA3B45-2086-4A42-B832-CD6754FD0E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5495" y="643467"/>
            <a:ext cx="844100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CA1A80-5124-4C75-A399-01C7667812F6}"/>
              </a:ext>
            </a:extLst>
          </p:cNvPr>
          <p:cNvSpPr/>
          <p:nvPr/>
        </p:nvSpPr>
        <p:spPr>
          <a:xfrm>
            <a:off x="477011" y="480060"/>
            <a:ext cx="3415720" cy="1754326"/>
          </a:xfrm>
          <a:prstGeom prst="rect">
            <a:avLst/>
          </a:prstGeom>
        </p:spPr>
        <p:txBody>
          <a:bodyPr wrap="square">
            <a:spAutoFit/>
          </a:bodyPr>
          <a:lstStyle/>
          <a:p>
            <a:r>
              <a:rPr lang="en-US" b="1" dirty="0">
                <a:latin typeface="Roboto"/>
              </a:rPr>
              <a:t> Deoxygenated blood comes from the body and goes to the right atrium. The blood then travels through the TRICUSPID VALVE to get to the right ventricle. </a:t>
            </a:r>
            <a:endParaRPr lang="en-US" dirty="0"/>
          </a:p>
        </p:txBody>
      </p:sp>
      <p:sp>
        <p:nvSpPr>
          <p:cNvPr id="5" name="Rectangle 4">
            <a:extLst>
              <a:ext uri="{FF2B5EF4-FFF2-40B4-BE49-F238E27FC236}">
                <a16:creationId xmlns:a16="http://schemas.microsoft.com/office/drawing/2014/main" id="{BB6E0D20-490C-419A-AB3D-709364D816C5}"/>
              </a:ext>
            </a:extLst>
          </p:cNvPr>
          <p:cNvSpPr/>
          <p:nvPr/>
        </p:nvSpPr>
        <p:spPr>
          <a:xfrm>
            <a:off x="477011" y="4069616"/>
            <a:ext cx="3048000" cy="2308324"/>
          </a:xfrm>
          <a:prstGeom prst="rect">
            <a:avLst/>
          </a:prstGeom>
        </p:spPr>
        <p:txBody>
          <a:bodyPr wrap="square">
            <a:spAutoFit/>
          </a:bodyPr>
          <a:lstStyle/>
          <a:p>
            <a:r>
              <a:rPr lang="en-US" b="1" dirty="0">
                <a:latin typeface="Roboto"/>
              </a:rPr>
              <a:t>Once the right ventricle contracts, this blood is then pumped through the PULMONARY SEMILUNAR VALVE to the pulmonary arteries which will carry the blood to the lungs.</a:t>
            </a:r>
            <a:endParaRPr lang="en-US" dirty="0"/>
          </a:p>
        </p:txBody>
      </p:sp>
      <p:sp>
        <p:nvSpPr>
          <p:cNvPr id="6" name="Rectangle 5">
            <a:extLst>
              <a:ext uri="{FF2B5EF4-FFF2-40B4-BE49-F238E27FC236}">
                <a16:creationId xmlns:a16="http://schemas.microsoft.com/office/drawing/2014/main" id="{BEEE0CFD-E12C-41BD-A677-94661E6957C7}"/>
              </a:ext>
            </a:extLst>
          </p:cNvPr>
          <p:cNvSpPr/>
          <p:nvPr/>
        </p:nvSpPr>
        <p:spPr>
          <a:xfrm>
            <a:off x="7938349" y="643467"/>
            <a:ext cx="3776638" cy="1477328"/>
          </a:xfrm>
          <a:prstGeom prst="rect">
            <a:avLst/>
          </a:prstGeom>
        </p:spPr>
        <p:txBody>
          <a:bodyPr wrap="square">
            <a:spAutoFit/>
          </a:bodyPr>
          <a:lstStyle/>
          <a:p>
            <a:r>
              <a:rPr lang="en-US" b="1" dirty="0">
                <a:latin typeface="Roboto"/>
              </a:rPr>
              <a:t>Oxygenated blood comes from the lungs and enters the left atrium. The blood then travels through the MITRAL (BICUSPID) VALVE to the left ventricle. </a:t>
            </a:r>
            <a:endParaRPr lang="en-US" dirty="0"/>
          </a:p>
        </p:txBody>
      </p:sp>
      <p:sp>
        <p:nvSpPr>
          <p:cNvPr id="7" name="Rectangle 6">
            <a:extLst>
              <a:ext uri="{FF2B5EF4-FFF2-40B4-BE49-F238E27FC236}">
                <a16:creationId xmlns:a16="http://schemas.microsoft.com/office/drawing/2014/main" id="{923B56C0-BDF5-41E0-992B-EBFE60790BBE}"/>
              </a:ext>
            </a:extLst>
          </p:cNvPr>
          <p:cNvSpPr/>
          <p:nvPr/>
        </p:nvSpPr>
        <p:spPr>
          <a:xfrm>
            <a:off x="8792504" y="4623614"/>
            <a:ext cx="3048000" cy="1754326"/>
          </a:xfrm>
          <a:prstGeom prst="rect">
            <a:avLst/>
          </a:prstGeom>
        </p:spPr>
        <p:txBody>
          <a:bodyPr wrap="square">
            <a:spAutoFit/>
          </a:bodyPr>
          <a:lstStyle/>
          <a:p>
            <a:r>
              <a:rPr lang="en-US" b="1" dirty="0">
                <a:latin typeface="Roboto"/>
              </a:rPr>
              <a:t>When the left ventricle contracts, the blood is pumped through the AORTIC SEMILUNAR VALVE to the aorta where it will travel to the body.</a:t>
            </a:r>
            <a:endParaRPr lang="en-US" dirty="0"/>
          </a:p>
        </p:txBody>
      </p:sp>
    </p:spTree>
    <p:extLst>
      <p:ext uri="{BB962C8B-B14F-4D97-AF65-F5344CB8AC3E}">
        <p14:creationId xmlns:p14="http://schemas.microsoft.com/office/powerpoint/2010/main" val="1719725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Picture">
            <a:extLst>
              <a:ext uri="{FF2B5EF4-FFF2-40B4-BE49-F238E27FC236}">
                <a16:creationId xmlns:a16="http://schemas.microsoft.com/office/drawing/2014/main" id="{E2E64D81-D100-41B9-A678-333B568147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758" y="643467"/>
            <a:ext cx="94424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85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Picture">
            <a:extLst>
              <a:ext uri="{FF2B5EF4-FFF2-40B4-BE49-F238E27FC236}">
                <a16:creationId xmlns:a16="http://schemas.microsoft.com/office/drawing/2014/main" id="{C29ABC4E-845C-4255-8BDF-C5C0A3BC60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4678" y="643467"/>
            <a:ext cx="94026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21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D5EF-A9B2-45FC-A7B6-52A4CD0B0BB9}"/>
              </a:ext>
            </a:extLst>
          </p:cNvPr>
          <p:cNvSpPr>
            <a:spLocks noGrp="1"/>
          </p:cNvSpPr>
          <p:nvPr>
            <p:ph type="title"/>
          </p:nvPr>
        </p:nvSpPr>
        <p:spPr>
          <a:xfrm>
            <a:off x="648929" y="629266"/>
            <a:ext cx="6422849" cy="1676603"/>
          </a:xfrm>
        </p:spPr>
        <p:txBody>
          <a:bodyPr>
            <a:normAutofit/>
          </a:bodyPr>
          <a:lstStyle/>
          <a:p>
            <a:r>
              <a:rPr lang="en-US" b="1"/>
              <a:t>VEINS</a:t>
            </a:r>
            <a:endParaRPr lang="en-US"/>
          </a:p>
        </p:txBody>
      </p:sp>
      <p:sp>
        <p:nvSpPr>
          <p:cNvPr id="17" name="Rectangle 1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A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7CFA0ACD-1FD5-428A-8DC1-800D521DC1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909" t="-3011" r="-26598" b="3011"/>
          <a:stretch/>
        </p:blipFill>
        <p:spPr>
          <a:xfrm>
            <a:off x="8205633" y="722376"/>
            <a:ext cx="4831097" cy="5413248"/>
          </a:xfrm>
          <a:prstGeom prst="rect">
            <a:avLst/>
          </a:prstGeom>
          <a:effectLst/>
        </p:spPr>
      </p:pic>
      <p:graphicFrame>
        <p:nvGraphicFramePr>
          <p:cNvPr id="5" name="Content Placeholder 2">
            <a:extLst>
              <a:ext uri="{FF2B5EF4-FFF2-40B4-BE49-F238E27FC236}">
                <a16:creationId xmlns:a16="http://schemas.microsoft.com/office/drawing/2014/main" id="{BEDD8332-7FDC-47EC-B4E1-25F1A371336A}"/>
              </a:ext>
            </a:extLst>
          </p:cNvPr>
          <p:cNvGraphicFramePr>
            <a:graphicFrameLocks noGrp="1"/>
          </p:cNvGraphicFramePr>
          <p:nvPr>
            <p:ph idx="1"/>
            <p:extLst>
              <p:ext uri="{D42A27DB-BD31-4B8C-83A1-F6EECF244321}">
                <p14:modId xmlns:p14="http://schemas.microsoft.com/office/powerpoint/2010/main" val="3441944269"/>
              </p:ext>
            </p:extLst>
          </p:nvPr>
        </p:nvGraphicFramePr>
        <p:xfrm>
          <a:off x="648931" y="2438400"/>
          <a:ext cx="6422848"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731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CC17-B1CA-4063-BA94-EC2BEDD4D408}"/>
              </a:ext>
            </a:extLst>
          </p:cNvPr>
          <p:cNvSpPr>
            <a:spLocks noGrp="1"/>
          </p:cNvSpPr>
          <p:nvPr>
            <p:ph type="title"/>
          </p:nvPr>
        </p:nvSpPr>
        <p:spPr>
          <a:xfrm>
            <a:off x="838200" y="365125"/>
            <a:ext cx="10515600" cy="1325563"/>
          </a:xfrm>
        </p:spPr>
        <p:txBody>
          <a:bodyPr>
            <a:normAutofit/>
          </a:bodyPr>
          <a:lstStyle/>
          <a:p>
            <a:r>
              <a:rPr lang="en-US" b="1" dirty="0"/>
              <a:t>capillaries</a:t>
            </a:r>
            <a:endParaRPr lang="en-US" dirty="0"/>
          </a:p>
        </p:txBody>
      </p:sp>
      <p:sp>
        <p:nvSpPr>
          <p:cNvPr id="3" name="Content Placeholder 2">
            <a:extLst>
              <a:ext uri="{FF2B5EF4-FFF2-40B4-BE49-F238E27FC236}">
                <a16:creationId xmlns:a16="http://schemas.microsoft.com/office/drawing/2014/main" id="{78B60B9C-B5D6-4A4C-82BD-19825BD8C985}"/>
              </a:ext>
            </a:extLst>
          </p:cNvPr>
          <p:cNvSpPr>
            <a:spLocks noGrp="1"/>
          </p:cNvSpPr>
          <p:nvPr>
            <p:ph idx="1"/>
          </p:nvPr>
        </p:nvSpPr>
        <p:spPr>
          <a:xfrm>
            <a:off x="838200" y="1825625"/>
            <a:ext cx="3797807" cy="4351338"/>
          </a:xfrm>
        </p:spPr>
        <p:txBody>
          <a:bodyPr>
            <a:normAutofit/>
          </a:bodyPr>
          <a:lstStyle/>
          <a:p>
            <a:r>
              <a:rPr lang="en-US" sz="1900" b="1"/>
              <a:t>Inside the capillaries, exchange of oxygen and carbon dioxide takes place. </a:t>
            </a:r>
          </a:p>
          <a:p>
            <a:r>
              <a:rPr lang="en-US" sz="1900" b="1"/>
              <a:t>Red blood cells inside the capillary releases their oxygen which passes through the wall and into the surrounding cells. </a:t>
            </a:r>
          </a:p>
          <a:p>
            <a:pPr lvl="1"/>
            <a:r>
              <a:rPr lang="en-US" sz="1900" b="1"/>
              <a:t>No cells of the body can be more than just a few cells away from tissue. </a:t>
            </a:r>
          </a:p>
          <a:p>
            <a:pPr lvl="1"/>
            <a:r>
              <a:rPr lang="en-US" sz="1900" b="1"/>
              <a:t>The tissue then releases waste, such as carbon dioxide, which then passes through the wall and into the red blood cells.</a:t>
            </a:r>
            <a:endParaRPr lang="en-US" sz="1900"/>
          </a:p>
          <a:p>
            <a:pPr marL="0" indent="0">
              <a:buNone/>
            </a:pPr>
            <a:endParaRPr lang="en-US" sz="1900"/>
          </a:p>
        </p:txBody>
      </p:sp>
      <p:pic>
        <p:nvPicPr>
          <p:cNvPr id="5" name="Picture 4" descr="A close up of text on a white background&#10;&#10;Description automatically generated">
            <a:extLst>
              <a:ext uri="{FF2B5EF4-FFF2-40B4-BE49-F238E27FC236}">
                <a16:creationId xmlns:a16="http://schemas.microsoft.com/office/drawing/2014/main" id="{0056A630-A253-49DE-A174-A7AF9E03A3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33" b="-1"/>
          <a:stretch/>
        </p:blipFill>
        <p:spPr>
          <a:xfrm>
            <a:off x="5120640" y="1904281"/>
            <a:ext cx="6233160" cy="4272681"/>
          </a:xfrm>
          <a:prstGeom prst="rect">
            <a:avLst/>
          </a:prstGeom>
        </p:spPr>
      </p:pic>
    </p:spTree>
    <p:extLst>
      <p:ext uri="{BB962C8B-B14F-4D97-AF65-F5344CB8AC3E}">
        <p14:creationId xmlns:p14="http://schemas.microsoft.com/office/powerpoint/2010/main" val="1537251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60B9C-B5D6-4A4C-82BD-19825BD8C985}"/>
              </a:ext>
            </a:extLst>
          </p:cNvPr>
          <p:cNvSpPr>
            <a:spLocks noGrp="1"/>
          </p:cNvSpPr>
          <p:nvPr>
            <p:ph idx="1"/>
          </p:nvPr>
        </p:nvSpPr>
        <p:spPr>
          <a:xfrm>
            <a:off x="838200" y="1825625"/>
            <a:ext cx="3797807" cy="4351338"/>
          </a:xfrm>
        </p:spPr>
        <p:txBody>
          <a:bodyPr>
            <a:normAutofit/>
          </a:bodyPr>
          <a:lstStyle/>
          <a:p>
            <a:r>
              <a:rPr lang="en-US" b="1" dirty="0"/>
              <a:t> Arteries carry blood to smaller blood vessels called arterioles. </a:t>
            </a:r>
          </a:p>
          <a:p>
            <a:r>
              <a:rPr lang="en-US" b="1" dirty="0"/>
              <a:t>From the arterioles, the blood then enters one or more capillaries. </a:t>
            </a:r>
            <a:endParaRPr lang="en-US" sz="1900" dirty="0"/>
          </a:p>
        </p:txBody>
      </p:sp>
      <p:pic>
        <p:nvPicPr>
          <p:cNvPr id="5" name="Picture 4" descr="A close up of text on a white background&#10;&#10;Description automatically generated">
            <a:extLst>
              <a:ext uri="{FF2B5EF4-FFF2-40B4-BE49-F238E27FC236}">
                <a16:creationId xmlns:a16="http://schemas.microsoft.com/office/drawing/2014/main" id="{0056A630-A253-49DE-A174-A7AF9E03A3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33" b="-1"/>
          <a:stretch/>
        </p:blipFill>
        <p:spPr>
          <a:xfrm>
            <a:off x="5120640" y="1904281"/>
            <a:ext cx="6233160" cy="4272681"/>
          </a:xfrm>
          <a:prstGeom prst="rect">
            <a:avLst/>
          </a:prstGeom>
        </p:spPr>
      </p:pic>
      <p:sp>
        <p:nvSpPr>
          <p:cNvPr id="6" name="TextBox 5">
            <a:extLst>
              <a:ext uri="{FF2B5EF4-FFF2-40B4-BE49-F238E27FC236}">
                <a16:creationId xmlns:a16="http://schemas.microsoft.com/office/drawing/2014/main" id="{2889238F-0A17-470A-BE44-6B9F1A052453}"/>
              </a:ext>
            </a:extLst>
          </p:cNvPr>
          <p:cNvSpPr txBox="1"/>
          <p:nvPr/>
        </p:nvSpPr>
        <p:spPr>
          <a:xfrm>
            <a:off x="9046758" y="597690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Venu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7" name="Title 6">
            <a:extLst>
              <a:ext uri="{FF2B5EF4-FFF2-40B4-BE49-F238E27FC236}">
                <a16:creationId xmlns:a16="http://schemas.microsoft.com/office/drawing/2014/main" id="{F93A2280-9C5B-4B6A-8309-0D08CB3583D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2669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1514292" y="513612"/>
            <a:ext cx="9894133" cy="1031216"/>
          </a:xfrm>
        </p:spPr>
        <p:txBody>
          <a:bodyPr anchor="b">
            <a:normAutofit/>
          </a:bodyPr>
          <a:lstStyle/>
          <a:p>
            <a:r>
              <a:rPr lang="en-US" b="1" i="1" u="sng" dirty="0"/>
              <a:t>Components of the Cardiovascular System</a:t>
            </a:r>
            <a:endParaRPr lang="en-US" dirty="0"/>
          </a:p>
        </p:txBody>
      </p:sp>
      <p:pic>
        <p:nvPicPr>
          <p:cNvPr id="5" name="Picture 4" descr="A picture containing dryer&#10;&#10;Description automatically generated">
            <a:extLst>
              <a:ext uri="{FF2B5EF4-FFF2-40B4-BE49-F238E27FC236}">
                <a16:creationId xmlns:a16="http://schemas.microsoft.com/office/drawing/2014/main" id="{6D5DA1F1-8869-4AE8-9BA9-08C2F961A2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14293" y="2699479"/>
            <a:ext cx="5069382" cy="2534691"/>
          </a:xfrm>
          <a:prstGeom prst="rect">
            <a:avLst/>
          </a:prstGeom>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7781373" y="2279151"/>
            <a:ext cx="3627063" cy="3387145"/>
          </a:xfrm>
        </p:spPr>
        <p:txBody>
          <a:bodyPr anchor="ctr">
            <a:normAutofit/>
          </a:bodyPr>
          <a:lstStyle/>
          <a:p>
            <a:r>
              <a:rPr lang="en-US" sz="2000" b="1" i="1" u="sng"/>
              <a:t>The 3 Components of the Cardiovascular System are...</a:t>
            </a:r>
            <a:br>
              <a:rPr lang="en-US" sz="2000"/>
            </a:br>
            <a:br>
              <a:rPr lang="en-US" sz="2000"/>
            </a:br>
            <a:r>
              <a:rPr lang="en-US" sz="2000" b="1" u="sng"/>
              <a:t>3) The Blood Vessels</a:t>
            </a:r>
            <a:r>
              <a:rPr lang="en-US" sz="2000"/>
              <a:t>   - The function of the blood vessels is to provide the network of passage ways that the blood can travel in. In short, the blood vessels allow the blood to travel through the body.</a:t>
            </a:r>
            <a:br>
              <a:rPr lang="en-US" sz="2000"/>
            </a:br>
            <a:br>
              <a:rPr lang="en-US" sz="2000"/>
            </a:br>
            <a:endParaRPr lang="en-US" sz="2000"/>
          </a:p>
        </p:txBody>
      </p:sp>
    </p:spTree>
    <p:extLst>
      <p:ext uri="{BB962C8B-B14F-4D97-AF65-F5344CB8AC3E}">
        <p14:creationId xmlns:p14="http://schemas.microsoft.com/office/powerpoint/2010/main" val="1111149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FD640F-6205-4009-BA5A-DAA44428B6B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capillaries</a:t>
            </a:r>
            <a:endParaRPr lang="en-US" sz="2800"/>
          </a:p>
        </p:txBody>
      </p:sp>
      <p:sp>
        <p:nvSpPr>
          <p:cNvPr id="3" name="Content Placeholder 2">
            <a:extLst>
              <a:ext uri="{FF2B5EF4-FFF2-40B4-BE49-F238E27FC236}">
                <a16:creationId xmlns:a16="http://schemas.microsoft.com/office/drawing/2014/main" id="{C7DF4C67-4B5B-42F2-B19B-39CE4AD76151}"/>
              </a:ext>
            </a:extLst>
          </p:cNvPr>
          <p:cNvSpPr>
            <a:spLocks noGrp="1"/>
          </p:cNvSpPr>
          <p:nvPr>
            <p:ph idx="1"/>
          </p:nvPr>
        </p:nvSpPr>
        <p:spPr>
          <a:xfrm>
            <a:off x="643468" y="2638043"/>
            <a:ext cx="3363974" cy="3415623"/>
          </a:xfrm>
        </p:spPr>
        <p:txBody>
          <a:bodyPr>
            <a:normAutofit/>
          </a:bodyPr>
          <a:lstStyle/>
          <a:p>
            <a:r>
              <a:rPr lang="en-US" sz="1700" b="1"/>
              <a:t>The capillaries are the sites of gas exchange and nutrient/waste exchange. </a:t>
            </a:r>
          </a:p>
          <a:p>
            <a:r>
              <a:rPr lang="en-US" sz="1700" b="1"/>
              <a:t>The walls of capillaries are only one cell-layer thick. The walls of the capillaries must be extremely thin in order to allow for diffusion of gasses and other substances to occur. </a:t>
            </a:r>
          </a:p>
          <a:p>
            <a:r>
              <a:rPr lang="en-US" sz="1700" b="1"/>
              <a:t>The capillaries are so thin that the blood cells can only pass in single file.</a:t>
            </a:r>
            <a:endParaRPr lang="en-US" sz="1700"/>
          </a:p>
        </p:txBody>
      </p:sp>
      <p:pic>
        <p:nvPicPr>
          <p:cNvPr id="5" name="Picture 4">
            <a:extLst>
              <a:ext uri="{FF2B5EF4-FFF2-40B4-BE49-F238E27FC236}">
                <a16:creationId xmlns:a16="http://schemas.microsoft.com/office/drawing/2014/main" id="{C1FC05DB-9962-483A-AB4F-33B5252B7B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504590"/>
            <a:ext cx="6250769" cy="3687953"/>
          </a:xfrm>
          <a:prstGeom prst="rect">
            <a:avLst/>
          </a:prstGeom>
        </p:spPr>
      </p:pic>
      <p:sp>
        <p:nvSpPr>
          <p:cNvPr id="6" name="TextBox 5">
            <a:extLst>
              <a:ext uri="{FF2B5EF4-FFF2-40B4-BE49-F238E27FC236}">
                <a16:creationId xmlns:a16="http://schemas.microsoft.com/office/drawing/2014/main" id="{43227CEC-F24E-4345-805F-07F2D65FFDCA}"/>
              </a:ext>
            </a:extLst>
          </p:cNvPr>
          <p:cNvSpPr txBox="1"/>
          <p:nvPr/>
        </p:nvSpPr>
        <p:spPr>
          <a:xfrm>
            <a:off x="9241490" y="499248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Precapillary_sphinc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7554606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E80841-55F1-42BA-9615-C188BAB6DD1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Arterioles</a:t>
            </a:r>
            <a:endParaRPr lang="en-US" sz="2800"/>
          </a:p>
        </p:txBody>
      </p:sp>
      <p:sp>
        <p:nvSpPr>
          <p:cNvPr id="3" name="Content Placeholder 2">
            <a:extLst>
              <a:ext uri="{FF2B5EF4-FFF2-40B4-BE49-F238E27FC236}">
                <a16:creationId xmlns:a16="http://schemas.microsoft.com/office/drawing/2014/main" id="{44C263D2-01ED-4FA3-9779-CB021F6FCA1E}"/>
              </a:ext>
            </a:extLst>
          </p:cNvPr>
          <p:cNvSpPr>
            <a:spLocks noGrp="1"/>
          </p:cNvSpPr>
          <p:nvPr>
            <p:ph idx="1"/>
          </p:nvPr>
        </p:nvSpPr>
        <p:spPr>
          <a:xfrm>
            <a:off x="643468" y="2638043"/>
            <a:ext cx="3363974" cy="3415623"/>
          </a:xfrm>
        </p:spPr>
        <p:txBody>
          <a:bodyPr>
            <a:normAutofit/>
          </a:bodyPr>
          <a:lstStyle/>
          <a:p>
            <a:br>
              <a:rPr lang="en-US" sz="1400"/>
            </a:br>
            <a:r>
              <a:rPr lang="en-US" sz="1400" b="1"/>
              <a:t>An arteriole is a small artery that extends and leads to capillaries. </a:t>
            </a:r>
          </a:p>
          <a:p>
            <a:r>
              <a:rPr lang="en-US" sz="1400" b="1"/>
              <a:t>Arterioles have thick smooth muscular walls. </a:t>
            </a:r>
          </a:p>
          <a:p>
            <a:r>
              <a:rPr lang="en-US" sz="1400" b="1"/>
              <a:t>These smooth muscles are able to contract (causing vessel constriction) and relax (causing vessel dilation). </a:t>
            </a:r>
          </a:p>
          <a:p>
            <a:r>
              <a:rPr lang="en-US" sz="1400" b="1"/>
              <a:t>This contracting and relaxing affects blood pressure; the higher number of vessels dilated, the lower blood pressure will be. </a:t>
            </a:r>
          </a:p>
          <a:p>
            <a:r>
              <a:rPr lang="en-US" sz="1400" b="1"/>
              <a:t>Arterioles are just visible to the naked eye.</a:t>
            </a:r>
            <a:endParaRPr lang="en-US" sz="1400"/>
          </a:p>
        </p:txBody>
      </p:sp>
      <p:pic>
        <p:nvPicPr>
          <p:cNvPr id="28674" name="Picture 2" descr="Related image">
            <a:extLst>
              <a:ext uri="{FF2B5EF4-FFF2-40B4-BE49-F238E27FC236}">
                <a16:creationId xmlns:a16="http://schemas.microsoft.com/office/drawing/2014/main" id="{1FF85998-1DAA-466E-BB35-7C93E42D0F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5190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Capillaries</a:t>
            </a:r>
            <a:endParaRPr lang="en-US" sz="2800"/>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643468" y="2638043"/>
            <a:ext cx="3363974" cy="3415623"/>
          </a:xfrm>
        </p:spPr>
        <p:txBody>
          <a:bodyPr>
            <a:normAutofit/>
          </a:bodyPr>
          <a:lstStyle/>
          <a:p>
            <a:br>
              <a:rPr lang="en-US" sz="1700"/>
            </a:br>
            <a:r>
              <a:rPr lang="en-US" sz="1700" b="1"/>
              <a:t>Capillaries are the smallest of a body’s vessels; they connect arteries and veins, and most closely interact with tissues. </a:t>
            </a:r>
          </a:p>
          <a:p>
            <a:pPr lvl="1"/>
            <a:r>
              <a:rPr lang="en-US" sz="1700" b="1"/>
              <a:t>They are very prevalent in the body; total surface area is about 6,300 square meters. Because of this, no cell is very far from a capillary, no more than 50 micrometers away. </a:t>
            </a:r>
            <a:endParaRPr lang="en-US" sz="1700"/>
          </a:p>
        </p:txBody>
      </p:sp>
      <p:pic>
        <p:nvPicPr>
          <p:cNvPr id="27650" name="Picture 2" descr="Related image">
            <a:extLst>
              <a:ext uri="{FF2B5EF4-FFF2-40B4-BE49-F238E27FC236}">
                <a16:creationId xmlns:a16="http://schemas.microsoft.com/office/drawing/2014/main" id="{1FE27024-310A-4600-AC63-0087DCA4E7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2316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6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Capillaries</a:t>
            </a:r>
            <a:endParaRPr lang="en-US">
              <a:solidFill>
                <a:srgbClr val="FFFFFF"/>
              </a:solidFill>
            </a:endParaRPr>
          </a:p>
        </p:txBody>
      </p:sp>
      <p:pic>
        <p:nvPicPr>
          <p:cNvPr id="29698" name="Picture 2" descr="Related image">
            <a:extLst>
              <a:ext uri="{FF2B5EF4-FFF2-40B4-BE49-F238E27FC236}">
                <a16:creationId xmlns:a16="http://schemas.microsoft.com/office/drawing/2014/main" id="{43E84D76-09BB-4B46-B92A-057BC540D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0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8029319" y="917725"/>
            <a:ext cx="3424739" cy="4852362"/>
          </a:xfrm>
        </p:spPr>
        <p:txBody>
          <a:bodyPr anchor="ctr">
            <a:normAutofit/>
          </a:bodyPr>
          <a:lstStyle/>
          <a:p>
            <a:r>
              <a:rPr lang="en-US" sz="1900" b="1">
                <a:solidFill>
                  <a:srgbClr val="FFFFFF"/>
                </a:solidFill>
              </a:rPr>
              <a:t>The walls of capillaries are composed of a single layer of cells, the endothelium, which is the inner lining of all the vessels. </a:t>
            </a:r>
          </a:p>
          <a:p>
            <a:pPr lvl="1"/>
            <a:r>
              <a:rPr lang="en-US" sz="1900" b="1">
                <a:solidFill>
                  <a:srgbClr val="FFFFFF"/>
                </a:solidFill>
              </a:rPr>
              <a:t>This layer is so thin that molecules such as oxygen, water and lipids can pass through them by diffusion and enter the tissues. </a:t>
            </a:r>
          </a:p>
          <a:p>
            <a:pPr lvl="1"/>
            <a:r>
              <a:rPr lang="en-US" sz="1900" b="1">
                <a:solidFill>
                  <a:srgbClr val="FFFFFF"/>
                </a:solidFill>
              </a:rPr>
              <a:t>Waste products such as carbon dioxide and urea can diffuse back into the blood to be carried away for removal from the body. </a:t>
            </a:r>
          </a:p>
        </p:txBody>
      </p:sp>
    </p:spTree>
    <p:extLst>
      <p:ext uri="{BB962C8B-B14F-4D97-AF65-F5344CB8AC3E}">
        <p14:creationId xmlns:p14="http://schemas.microsoft.com/office/powerpoint/2010/main" val="230784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5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Capillaries</a:t>
            </a:r>
            <a:endParaRPr lang="en-US">
              <a:solidFill>
                <a:srgbClr val="FFFFFF"/>
              </a:solidFill>
            </a:endParaRPr>
          </a:p>
        </p:txBody>
      </p:sp>
      <p:pic>
        <p:nvPicPr>
          <p:cNvPr id="26626" name="Picture 2" descr="Image result for capillary bed">
            <a:extLst>
              <a:ext uri="{FF2B5EF4-FFF2-40B4-BE49-F238E27FC236}">
                <a16:creationId xmlns:a16="http://schemas.microsoft.com/office/drawing/2014/main" id="{ED3166DD-2945-4087-BA8D-16C79DEDE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8029319" y="917725"/>
            <a:ext cx="3424739" cy="4852362"/>
          </a:xfrm>
        </p:spPr>
        <p:txBody>
          <a:bodyPr anchor="ctr">
            <a:normAutofit/>
          </a:bodyPr>
          <a:lstStyle/>
          <a:p>
            <a:pPr lvl="1"/>
            <a:r>
              <a:rPr lang="en-US" sz="1700" b="1">
                <a:solidFill>
                  <a:srgbClr val="FFFFFF"/>
                </a:solidFill>
              </a:rPr>
              <a:t>The "capillary bed" is the network of capillaries present throughout the body.</a:t>
            </a:r>
          </a:p>
          <a:p>
            <a:pPr lvl="1"/>
            <a:r>
              <a:rPr lang="en-US" sz="1700" b="1">
                <a:solidFill>
                  <a:srgbClr val="FFFFFF"/>
                </a:solidFill>
              </a:rPr>
              <a:t> These beds are able to be “opened” and “closed” at any given time, according to need. </a:t>
            </a:r>
          </a:p>
          <a:p>
            <a:pPr lvl="1"/>
            <a:r>
              <a:rPr lang="en-US" sz="1700" b="1">
                <a:solidFill>
                  <a:srgbClr val="FFFFFF"/>
                </a:solidFill>
              </a:rPr>
              <a:t>This process is called autoregulation and capillary beds usually carry no more than 25% of the amount of blood it could hold at any time. </a:t>
            </a:r>
          </a:p>
          <a:p>
            <a:pPr lvl="1"/>
            <a:r>
              <a:rPr lang="en-US" sz="1700" b="1">
                <a:solidFill>
                  <a:srgbClr val="FFFFFF"/>
                </a:solidFill>
              </a:rPr>
              <a:t>The more metabolically active the cells, the more capillaries it will require to supply nutrients.</a:t>
            </a:r>
            <a:endParaRPr lang="en-US" sz="1700">
              <a:solidFill>
                <a:srgbClr val="FFFFFF"/>
              </a:solidFill>
            </a:endParaRPr>
          </a:p>
        </p:txBody>
      </p:sp>
    </p:spTree>
    <p:extLst>
      <p:ext uri="{BB962C8B-B14F-4D97-AF65-F5344CB8AC3E}">
        <p14:creationId xmlns:p14="http://schemas.microsoft.com/office/powerpoint/2010/main" val="4239340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DEFC-6E13-408F-A1AC-5772F006DBD5}"/>
              </a:ext>
            </a:extLst>
          </p:cNvPr>
          <p:cNvSpPr>
            <a:spLocks noGrp="1"/>
          </p:cNvSpPr>
          <p:nvPr>
            <p:ph type="title"/>
          </p:nvPr>
        </p:nvSpPr>
        <p:spPr/>
        <p:txBody>
          <a:bodyPr/>
          <a:lstStyle/>
          <a:p>
            <a:r>
              <a:rPr lang="en-US" b="1" i="1" dirty="0"/>
              <a:t>The Arteries</a:t>
            </a:r>
            <a:endParaRPr lang="en-US" dirty="0"/>
          </a:p>
        </p:txBody>
      </p:sp>
      <p:sp>
        <p:nvSpPr>
          <p:cNvPr id="3" name="Content Placeholder 2">
            <a:extLst>
              <a:ext uri="{FF2B5EF4-FFF2-40B4-BE49-F238E27FC236}">
                <a16:creationId xmlns:a16="http://schemas.microsoft.com/office/drawing/2014/main" id="{80A91148-A479-479D-8A0F-8448BB39A7E0}"/>
              </a:ext>
            </a:extLst>
          </p:cNvPr>
          <p:cNvSpPr>
            <a:spLocks noGrp="1"/>
          </p:cNvSpPr>
          <p:nvPr>
            <p:ph idx="1"/>
          </p:nvPr>
        </p:nvSpPr>
        <p:spPr/>
        <p:txBody>
          <a:bodyPr/>
          <a:lstStyle/>
          <a:p>
            <a:br>
              <a:rPr lang="en-US" dirty="0"/>
            </a:br>
            <a:r>
              <a:rPr lang="en-US" b="1" dirty="0"/>
              <a:t>The main arteries of the heart include</a:t>
            </a:r>
            <a:br>
              <a:rPr lang="en-US" b="1" dirty="0"/>
            </a:br>
            <a:r>
              <a:rPr lang="en-US" b="1" dirty="0"/>
              <a:t>1) The Aorta</a:t>
            </a:r>
            <a:br>
              <a:rPr lang="en-US" b="1" dirty="0"/>
            </a:br>
            <a:r>
              <a:rPr lang="en-US" b="1" dirty="0"/>
              <a:t>2) The Pulmonary Trunk</a:t>
            </a:r>
            <a:br>
              <a:rPr lang="en-US" b="1" dirty="0"/>
            </a:br>
            <a:r>
              <a:rPr lang="en-US" b="1" dirty="0"/>
              <a:t>3) The Pulmonary Arteries</a:t>
            </a:r>
            <a:br>
              <a:rPr lang="en-US" b="1" dirty="0"/>
            </a:br>
            <a:r>
              <a:rPr lang="en-US" b="1" dirty="0"/>
              <a:t>4) The Coronary Arteries</a:t>
            </a:r>
            <a:endParaRPr lang="en-US" dirty="0"/>
          </a:p>
        </p:txBody>
      </p:sp>
    </p:spTree>
    <p:extLst>
      <p:ext uri="{BB962C8B-B14F-4D97-AF65-F5344CB8AC3E}">
        <p14:creationId xmlns:p14="http://schemas.microsoft.com/office/powerpoint/2010/main" val="1414350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A6A5-FE83-4C56-A21B-3BF82854D9E5}"/>
              </a:ext>
            </a:extLst>
          </p:cNvPr>
          <p:cNvSpPr>
            <a:spLocks noGrp="1"/>
          </p:cNvSpPr>
          <p:nvPr>
            <p:ph type="title"/>
          </p:nvPr>
        </p:nvSpPr>
        <p:spPr>
          <a:xfrm>
            <a:off x="648929" y="629266"/>
            <a:ext cx="5127031" cy="1676603"/>
          </a:xfrm>
        </p:spPr>
        <p:txBody>
          <a:bodyPr>
            <a:normAutofit/>
          </a:bodyPr>
          <a:lstStyle/>
          <a:p>
            <a:r>
              <a:rPr lang="en-US" dirty="0"/>
              <a:t>The Aorta</a:t>
            </a:r>
          </a:p>
        </p:txBody>
      </p:sp>
      <p:sp>
        <p:nvSpPr>
          <p:cNvPr id="3" name="Content Placeholder 2">
            <a:extLst>
              <a:ext uri="{FF2B5EF4-FFF2-40B4-BE49-F238E27FC236}">
                <a16:creationId xmlns:a16="http://schemas.microsoft.com/office/drawing/2014/main" id="{2AD26288-39B9-4FF1-85C2-996322581B7F}"/>
              </a:ext>
            </a:extLst>
          </p:cNvPr>
          <p:cNvSpPr>
            <a:spLocks noGrp="1"/>
          </p:cNvSpPr>
          <p:nvPr>
            <p:ph idx="1"/>
          </p:nvPr>
        </p:nvSpPr>
        <p:spPr>
          <a:xfrm>
            <a:off x="648930" y="2438400"/>
            <a:ext cx="5127029" cy="3785419"/>
          </a:xfrm>
        </p:spPr>
        <p:txBody>
          <a:bodyPr>
            <a:normAutofit fontScale="92500" lnSpcReduction="10000"/>
          </a:bodyPr>
          <a:lstStyle/>
          <a:p>
            <a:r>
              <a:rPr lang="en-US" sz="2400" b="1" dirty="0"/>
              <a:t>The largest artery in the body is the AORTA.</a:t>
            </a:r>
          </a:p>
          <a:p>
            <a:r>
              <a:rPr lang="en-US" sz="2400" b="1" dirty="0"/>
              <a:t> It is the largest and strongest artery in the body and it marks the beginning of the systemic circuit (HEART --&gt; BODY --&gt; HEART). </a:t>
            </a:r>
          </a:p>
          <a:p>
            <a:r>
              <a:rPr lang="en-US" sz="2400" b="1" dirty="0"/>
              <a:t>Oxygenated blood gets pumped out of the left ventricle through the aortic semilunar valve, into the aorta.​ </a:t>
            </a:r>
            <a:r>
              <a:rPr lang="en-US" sz="2400" dirty="0"/>
              <a:t>​​</a:t>
            </a:r>
          </a:p>
          <a:p>
            <a:r>
              <a:rPr lang="en-US" sz="2400" b="1" dirty="0"/>
              <a:t>The aorta is the largest of the arteries in the systemic circuit</a:t>
            </a:r>
            <a:endParaRPr lang="en-US" sz="2400" dirty="0"/>
          </a:p>
        </p:txBody>
      </p:sp>
      <p:pic>
        <p:nvPicPr>
          <p:cNvPr id="30722" name="Picture 2" descr="Picture">
            <a:extLst>
              <a:ext uri="{FF2B5EF4-FFF2-40B4-BE49-F238E27FC236}">
                <a16:creationId xmlns:a16="http://schemas.microsoft.com/office/drawing/2014/main" id="{700CAA15-CFE2-43CB-BC55-1E572BDF0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46" r="5171"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90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5538" name="Picture 2" descr="Picture">
            <a:extLst>
              <a:ext uri="{FF2B5EF4-FFF2-40B4-BE49-F238E27FC236}">
                <a16:creationId xmlns:a16="http://schemas.microsoft.com/office/drawing/2014/main" id="{44E255EE-40A1-4005-98B2-87E6D2D7AD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96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5BA5EB3-1E86-4D10-B593-F0A2350EEA6A}"/>
              </a:ext>
            </a:extLst>
          </p:cNvPr>
          <p:cNvSpPr/>
          <p:nvPr/>
        </p:nvSpPr>
        <p:spPr>
          <a:xfrm>
            <a:off x="8172028" y="1358537"/>
            <a:ext cx="3363974" cy="4695129"/>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3200" dirty="0">
                <a:solidFill>
                  <a:schemeClr val="bg1"/>
                </a:solidFill>
              </a:rPr>
              <a:t> The aorta is the largest artery in the body. The function of the aorta is to send oxygenated blood to the body.</a:t>
            </a:r>
          </a:p>
          <a:p>
            <a:pPr indent="-228600">
              <a:lnSpc>
                <a:spcPct val="90000"/>
              </a:lnSpc>
              <a:spcAft>
                <a:spcPts val="600"/>
              </a:spcAft>
              <a:buFont typeface="Arial" panose="020B0604020202020204" pitchFamily="34" charset="0"/>
              <a:buChar char="•"/>
            </a:pPr>
            <a:r>
              <a:rPr lang="en-US" sz="3200" dirty="0">
                <a:solidFill>
                  <a:schemeClr val="bg1"/>
                </a:solidFill>
              </a:rPr>
              <a:t> That means all of the blood in the systemic circuit of the circulatory system has to go through the aorta. </a:t>
            </a:r>
          </a:p>
        </p:txBody>
      </p:sp>
      <p:sp>
        <p:nvSpPr>
          <p:cNvPr id="5" name="Rectangle 4">
            <a:extLst>
              <a:ext uri="{FF2B5EF4-FFF2-40B4-BE49-F238E27FC236}">
                <a16:creationId xmlns:a16="http://schemas.microsoft.com/office/drawing/2014/main" id="{FC589E1F-313E-4F96-96B1-BD112A8C264B}"/>
              </a:ext>
            </a:extLst>
          </p:cNvPr>
          <p:cNvSpPr/>
          <p:nvPr/>
        </p:nvSpPr>
        <p:spPr>
          <a:xfrm>
            <a:off x="8172028" y="458801"/>
            <a:ext cx="2552622" cy="369332"/>
          </a:xfrm>
          <a:prstGeom prst="rect">
            <a:avLst/>
          </a:prstGeom>
        </p:spPr>
        <p:txBody>
          <a:bodyPr wrap="none">
            <a:spAutoFit/>
          </a:bodyPr>
          <a:lstStyle/>
          <a:p>
            <a:r>
              <a:rPr lang="en-US" b="1" i="1" u="sng" dirty="0"/>
              <a:t>The Regions of the Aorta</a:t>
            </a:r>
            <a:endParaRPr lang="en-US" dirty="0"/>
          </a:p>
        </p:txBody>
      </p:sp>
      <p:sp>
        <p:nvSpPr>
          <p:cNvPr id="6" name="Rectangle: Rounded Corners 5">
            <a:extLst>
              <a:ext uri="{FF2B5EF4-FFF2-40B4-BE49-F238E27FC236}">
                <a16:creationId xmlns:a16="http://schemas.microsoft.com/office/drawing/2014/main" id="{3319A9EB-40F9-454A-AF84-9467D7ED6389}"/>
              </a:ext>
            </a:extLst>
          </p:cNvPr>
          <p:cNvSpPr/>
          <p:nvPr/>
        </p:nvSpPr>
        <p:spPr>
          <a:xfrm>
            <a:off x="7528560" y="161918"/>
            <a:ext cx="4654296" cy="5542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u="sng" dirty="0"/>
              <a:t>The Regions of the Aorta</a:t>
            </a:r>
            <a:endParaRPr lang="en-US" dirty="0"/>
          </a:p>
        </p:txBody>
      </p:sp>
    </p:spTree>
    <p:extLst>
      <p:ext uri="{BB962C8B-B14F-4D97-AF65-F5344CB8AC3E}">
        <p14:creationId xmlns:p14="http://schemas.microsoft.com/office/powerpoint/2010/main" val="2003177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644DB104-C6B2-4E70-961D-0142862BEB5B}"/>
              </a:ext>
            </a:extLst>
          </p:cNvPr>
          <p:cNvSpPr>
            <a:spLocks noGrp="1"/>
          </p:cNvSpPr>
          <p:nvPr>
            <p:ph idx="1"/>
          </p:nvPr>
        </p:nvSpPr>
        <p:spPr>
          <a:xfrm>
            <a:off x="643468" y="574767"/>
            <a:ext cx="3363974" cy="5478900"/>
          </a:xfrm>
        </p:spPr>
        <p:txBody>
          <a:bodyPr vert="horz" lIns="91440" tIns="45720" rIns="91440" bIns="45720" rtlCol="0">
            <a:normAutofit/>
          </a:bodyPr>
          <a:lstStyle/>
          <a:p>
            <a:pPr marL="0" indent="0">
              <a:spcAft>
                <a:spcPts val="600"/>
              </a:spcAft>
              <a:buNone/>
            </a:pPr>
            <a:r>
              <a:rPr lang="en-US" sz="3600" b="1" i="1" u="sng" dirty="0"/>
              <a:t>The aorta has different regions </a:t>
            </a:r>
          </a:p>
          <a:p>
            <a:pPr>
              <a:spcAft>
                <a:spcPts val="600"/>
              </a:spcAft>
            </a:pPr>
            <a:endParaRPr lang="en-US" sz="2000" dirty="0"/>
          </a:p>
          <a:p>
            <a:pPr>
              <a:spcAft>
                <a:spcPts val="600"/>
              </a:spcAft>
            </a:pPr>
            <a:r>
              <a:rPr lang="en-US" sz="3200" dirty="0"/>
              <a:t>The first segment of the aorta ascends upward and is appropriately called the ascending aorta. </a:t>
            </a:r>
          </a:p>
        </p:txBody>
      </p:sp>
      <p:pic>
        <p:nvPicPr>
          <p:cNvPr id="6" name="Picture 2" descr="Picture">
            <a:extLst>
              <a:ext uri="{FF2B5EF4-FFF2-40B4-BE49-F238E27FC236}">
                <a16:creationId xmlns:a16="http://schemas.microsoft.com/office/drawing/2014/main" id="{21B95B41-A337-4FC1-A497-2388F8684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 t="1" r="22413" b="59247"/>
          <a:stretch/>
        </p:blipFill>
        <p:spPr bwMode="auto">
          <a:xfrm>
            <a:off x="5297763" y="1845488"/>
            <a:ext cx="6250769" cy="300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15979"/>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65658-8D58-43C1-82F2-3223BE1AFED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i="1" u="sng"/>
              <a:t>The Regions of the Aorta</a:t>
            </a:r>
            <a:endParaRPr lang="en-US" sz="2800" b="1"/>
          </a:p>
        </p:txBody>
      </p:sp>
      <p:sp>
        <p:nvSpPr>
          <p:cNvPr id="3" name="Content Placeholder 2">
            <a:extLst>
              <a:ext uri="{FF2B5EF4-FFF2-40B4-BE49-F238E27FC236}">
                <a16:creationId xmlns:a16="http://schemas.microsoft.com/office/drawing/2014/main" id="{558D2D6E-43B1-41D9-B0C3-FF5838FB0475}"/>
              </a:ext>
            </a:extLst>
          </p:cNvPr>
          <p:cNvSpPr>
            <a:spLocks noGrp="1"/>
          </p:cNvSpPr>
          <p:nvPr>
            <p:ph idx="1"/>
          </p:nvPr>
        </p:nvSpPr>
        <p:spPr>
          <a:xfrm>
            <a:off x="643468" y="2638043"/>
            <a:ext cx="3363974" cy="3415623"/>
          </a:xfrm>
        </p:spPr>
        <p:txBody>
          <a:bodyPr>
            <a:normAutofit/>
          </a:bodyPr>
          <a:lstStyle/>
          <a:p>
            <a:r>
              <a:rPr lang="en-US" sz="2000"/>
              <a:t>The next segment makes a U-turn and forms and arch. This portion is called the aortic arch. </a:t>
            </a:r>
          </a:p>
          <a:p>
            <a:r>
              <a:rPr lang="en-US" sz="2000"/>
              <a:t>The aortic arch has 3 vessels that project off of it superior. These 3 vessels collectively, function to bring oxygenated blood to the upper portions of the body. </a:t>
            </a:r>
          </a:p>
        </p:txBody>
      </p:sp>
      <p:pic>
        <p:nvPicPr>
          <p:cNvPr id="4" name="Picture 2" descr="Picture">
            <a:extLst>
              <a:ext uri="{FF2B5EF4-FFF2-40B4-BE49-F238E27FC236}">
                <a16:creationId xmlns:a16="http://schemas.microsoft.com/office/drawing/2014/main" id="{4B04C79C-5FC4-40EB-B46A-93F92F6B9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014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97AB-4602-4752-9532-063ED24E3BDA}"/>
              </a:ext>
            </a:extLst>
          </p:cNvPr>
          <p:cNvSpPr>
            <a:spLocks noGrp="1"/>
          </p:cNvSpPr>
          <p:nvPr>
            <p:ph type="title"/>
          </p:nvPr>
        </p:nvSpPr>
        <p:spPr>
          <a:xfrm>
            <a:off x="648929" y="629266"/>
            <a:ext cx="5127031" cy="1676603"/>
          </a:xfrm>
        </p:spPr>
        <p:txBody>
          <a:bodyPr>
            <a:normAutofit/>
          </a:bodyPr>
          <a:lstStyle/>
          <a:p>
            <a:r>
              <a:rPr lang="en-US" sz="3700" dirty="0"/>
              <a:t>The cardiovascular system circulates blood around two loops.</a:t>
            </a:r>
          </a:p>
        </p:txBody>
      </p:sp>
      <p:sp>
        <p:nvSpPr>
          <p:cNvPr id="3" name="Content Placeholder 2">
            <a:extLst>
              <a:ext uri="{FF2B5EF4-FFF2-40B4-BE49-F238E27FC236}">
                <a16:creationId xmlns:a16="http://schemas.microsoft.com/office/drawing/2014/main" id="{2B552DDC-57CF-44FB-8F59-255367AF762F}"/>
              </a:ext>
            </a:extLst>
          </p:cNvPr>
          <p:cNvSpPr>
            <a:spLocks noGrp="1"/>
          </p:cNvSpPr>
          <p:nvPr>
            <p:ph idx="1"/>
          </p:nvPr>
        </p:nvSpPr>
        <p:spPr>
          <a:xfrm>
            <a:off x="648930" y="2438400"/>
            <a:ext cx="5127029" cy="3785419"/>
          </a:xfrm>
        </p:spPr>
        <p:txBody>
          <a:bodyPr>
            <a:normAutofit/>
          </a:bodyPr>
          <a:lstStyle/>
          <a:p>
            <a:endParaRPr lang="en-US" sz="2600" dirty="0"/>
          </a:p>
          <a:p>
            <a:r>
              <a:rPr lang="en-US" sz="2600" dirty="0"/>
              <a:t>THE PULMONARY CIRCUIT - Functions to bring blood from the heart to the lungs and back to the heart</a:t>
            </a:r>
          </a:p>
          <a:p>
            <a:r>
              <a:rPr lang="en-US" sz="2600" dirty="0"/>
              <a:t>THE SYSTEMIC CIRCUIT - Functions to bring blood from the heart to all the parts of the body (except  the lungs)  and then back to the heart.</a:t>
            </a:r>
          </a:p>
          <a:p>
            <a:pPr marL="0" indent="0">
              <a:buNone/>
            </a:pPr>
            <a:endParaRPr lang="en-US" sz="2600" dirty="0"/>
          </a:p>
        </p:txBody>
      </p:sp>
      <p:pic>
        <p:nvPicPr>
          <p:cNvPr id="1026" name="Picture 2" descr="Picture">
            <a:extLst>
              <a:ext uri="{FF2B5EF4-FFF2-40B4-BE49-F238E27FC236}">
                <a16:creationId xmlns:a16="http://schemas.microsoft.com/office/drawing/2014/main" id="{AAC98F9D-EA0A-4586-9B1B-F431F8836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90" b="2"/>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01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65658-8D58-43C1-82F2-3223BE1AFED8}"/>
              </a:ext>
            </a:extLst>
          </p:cNvPr>
          <p:cNvSpPr>
            <a:spLocks noGrp="1"/>
          </p:cNvSpPr>
          <p:nvPr>
            <p:ph type="title"/>
          </p:nvPr>
        </p:nvSpPr>
        <p:spPr>
          <a:xfrm>
            <a:off x="524256" y="4767072"/>
            <a:ext cx="6594189" cy="1625210"/>
          </a:xfrm>
        </p:spPr>
        <p:txBody>
          <a:bodyPr>
            <a:normAutofit/>
          </a:bodyPr>
          <a:lstStyle/>
          <a:p>
            <a:pPr algn="r"/>
            <a:r>
              <a:rPr lang="en-US" b="1" i="1" u="sng">
                <a:solidFill>
                  <a:srgbClr val="FFFFFF"/>
                </a:solidFill>
              </a:rPr>
              <a:t>The Regions of the Aorta</a:t>
            </a:r>
            <a:endParaRPr lang="en-US" b="1">
              <a:solidFill>
                <a:srgbClr val="FFFFFF"/>
              </a:solidFill>
            </a:endParaRPr>
          </a:p>
        </p:txBody>
      </p:sp>
      <p:pic>
        <p:nvPicPr>
          <p:cNvPr id="66562" name="Picture 2" descr="Picture">
            <a:extLst>
              <a:ext uri="{FF2B5EF4-FFF2-40B4-BE49-F238E27FC236}">
                <a16:creationId xmlns:a16="http://schemas.microsoft.com/office/drawing/2014/main" id="{39FF12BC-B1C7-4A59-9DD7-B303FEC807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8"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8D2D6E-43B1-41D9-B0C3-FF5838FB0475}"/>
              </a:ext>
            </a:extLst>
          </p:cNvPr>
          <p:cNvSpPr>
            <a:spLocks noGrp="1"/>
          </p:cNvSpPr>
          <p:nvPr>
            <p:ph idx="1"/>
          </p:nvPr>
        </p:nvSpPr>
        <p:spPr>
          <a:xfrm>
            <a:off x="8029319" y="917725"/>
            <a:ext cx="3424739" cy="4852362"/>
          </a:xfrm>
        </p:spPr>
        <p:txBody>
          <a:bodyPr anchor="ctr">
            <a:normAutofit lnSpcReduction="10000"/>
          </a:bodyPr>
          <a:lstStyle/>
          <a:p>
            <a:r>
              <a:rPr lang="en-US" sz="2000" dirty="0">
                <a:solidFill>
                  <a:srgbClr val="FFFFFF"/>
                </a:solidFill>
              </a:rPr>
              <a:t>After the aortic arch, the aorta turns inferiorly and descends as the descending aorta. </a:t>
            </a:r>
          </a:p>
          <a:p>
            <a:r>
              <a:rPr lang="en-US" sz="2000" dirty="0">
                <a:solidFill>
                  <a:srgbClr val="FFFFFF"/>
                </a:solidFill>
              </a:rPr>
              <a:t>The portion of the descending aorta that gives through the thoracic cavity ids called the thoracic aorta.</a:t>
            </a:r>
          </a:p>
          <a:p>
            <a:r>
              <a:rPr lang="en-US" sz="2000" dirty="0">
                <a:solidFill>
                  <a:srgbClr val="FFFFFF"/>
                </a:solidFill>
              </a:rPr>
              <a:t> Once the thoracic aorta travels through the diaphragm, it leave the thoracic cavity and enters into the abdominal cavity. </a:t>
            </a:r>
          </a:p>
          <a:p>
            <a:r>
              <a:rPr lang="en-US" sz="2000" dirty="0">
                <a:solidFill>
                  <a:srgbClr val="FFFFFF"/>
                </a:solidFill>
              </a:rPr>
              <a:t>This portion of the descending aorta is called the abdominal aorta.</a:t>
            </a:r>
          </a:p>
        </p:txBody>
      </p:sp>
    </p:spTree>
    <p:extLst>
      <p:ext uri="{BB962C8B-B14F-4D97-AF65-F5344CB8AC3E}">
        <p14:creationId xmlns:p14="http://schemas.microsoft.com/office/powerpoint/2010/main" val="338039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E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08A1D-249D-4C80-995B-6C8516D199D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Branches of the Aortic Arch</a:t>
            </a:r>
          </a:p>
        </p:txBody>
      </p:sp>
      <p:pic>
        <p:nvPicPr>
          <p:cNvPr id="69635" name="Picture 3" descr="Picture">
            <a:extLst>
              <a:ext uri="{FF2B5EF4-FFF2-40B4-BE49-F238E27FC236}">
                <a16:creationId xmlns:a16="http://schemas.microsoft.com/office/drawing/2014/main" id="{F96DF572-F869-4AB0-901D-84F378270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5357C2-C297-4366-9FA7-C7E9A340C97E}"/>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aortic arch contains 3 branches</a:t>
            </a:r>
          </a:p>
          <a:p>
            <a:pPr lvl="1"/>
            <a:r>
              <a:rPr lang="en-US" sz="2000">
                <a:solidFill>
                  <a:srgbClr val="FFFFFF"/>
                </a:solidFill>
              </a:rPr>
              <a:t>the brachiocephalic trunk </a:t>
            </a:r>
          </a:p>
          <a:p>
            <a:pPr lvl="1"/>
            <a:r>
              <a:rPr lang="en-US" sz="2000">
                <a:solidFill>
                  <a:srgbClr val="FFFFFF"/>
                </a:solidFill>
              </a:rPr>
              <a:t>the left common carotid artery </a:t>
            </a:r>
          </a:p>
          <a:p>
            <a:pPr lvl="1"/>
            <a:r>
              <a:rPr lang="en-US" sz="2000">
                <a:solidFill>
                  <a:srgbClr val="FFFFFF"/>
                </a:solidFill>
              </a:rPr>
              <a:t>the left subclavian artery </a:t>
            </a:r>
          </a:p>
        </p:txBody>
      </p:sp>
    </p:spTree>
    <p:extLst>
      <p:ext uri="{BB962C8B-B14F-4D97-AF65-F5344CB8AC3E}">
        <p14:creationId xmlns:p14="http://schemas.microsoft.com/office/powerpoint/2010/main" val="1011864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08A1D-249D-4C80-995B-6C8516D199D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CA5357C2-C297-4366-9FA7-C7E9A340C97E}"/>
              </a:ext>
            </a:extLst>
          </p:cNvPr>
          <p:cNvSpPr>
            <a:spLocks noGrp="1"/>
          </p:cNvSpPr>
          <p:nvPr>
            <p:ph idx="1"/>
          </p:nvPr>
        </p:nvSpPr>
        <p:spPr>
          <a:xfrm>
            <a:off x="643468" y="2638043"/>
            <a:ext cx="3363974" cy="3415623"/>
          </a:xfrm>
        </p:spPr>
        <p:txBody>
          <a:bodyPr>
            <a:normAutofit/>
          </a:bodyPr>
          <a:lstStyle/>
          <a:p>
            <a:r>
              <a:rPr lang="en-US" sz="1900"/>
              <a:t>The 3 branches of the aortic arch function, collectively, to carry oxygenated blood to the upper regions of the body. </a:t>
            </a:r>
          </a:p>
          <a:p>
            <a:r>
              <a:rPr lang="en-US" sz="1900"/>
              <a:t>The first branch is the </a:t>
            </a:r>
            <a:r>
              <a:rPr lang="en-US" sz="1900" b="1"/>
              <a:t>brachiocephalic trunk</a:t>
            </a:r>
            <a:r>
              <a:rPr lang="en-US" sz="1900"/>
              <a:t>.</a:t>
            </a:r>
          </a:p>
          <a:p>
            <a:pPr lvl="1"/>
            <a:r>
              <a:rPr lang="en-US" sz="1900"/>
              <a:t> The brachiocephalic trunk bifurcates (splits into 2) to form the </a:t>
            </a:r>
            <a:r>
              <a:rPr lang="en-US" sz="1900" b="1"/>
              <a:t>right subclavian artery </a:t>
            </a:r>
            <a:r>
              <a:rPr lang="en-US" sz="1900"/>
              <a:t>and the </a:t>
            </a:r>
            <a:r>
              <a:rPr lang="en-US" sz="1900" b="1"/>
              <a:t>right common carotid artery</a:t>
            </a:r>
            <a:r>
              <a:rPr lang="en-US" sz="1900"/>
              <a:t>. </a:t>
            </a:r>
          </a:p>
        </p:txBody>
      </p:sp>
      <p:pic>
        <p:nvPicPr>
          <p:cNvPr id="12" name="Picture 2" descr="Picture">
            <a:extLst>
              <a:ext uri="{FF2B5EF4-FFF2-40B4-BE49-F238E27FC236}">
                <a16:creationId xmlns:a16="http://schemas.microsoft.com/office/drawing/2014/main" id="{B76FEE86-F665-4941-8DAC-6378620845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43269"/>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C418C-77F2-4C51-A590-19B122B8AA5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76200BE4-6D2D-4960-BFEF-3E9A6ACB7FC9}"/>
              </a:ext>
            </a:extLst>
          </p:cNvPr>
          <p:cNvSpPr>
            <a:spLocks noGrp="1"/>
          </p:cNvSpPr>
          <p:nvPr>
            <p:ph idx="1"/>
          </p:nvPr>
        </p:nvSpPr>
        <p:spPr>
          <a:xfrm>
            <a:off x="643468" y="2638043"/>
            <a:ext cx="3363974" cy="3415623"/>
          </a:xfrm>
        </p:spPr>
        <p:txBody>
          <a:bodyPr>
            <a:normAutofit/>
          </a:bodyPr>
          <a:lstStyle/>
          <a:p>
            <a:r>
              <a:rPr lang="en-US" sz="2000"/>
              <a:t>The right subclavian artery supplies blood to the right arm and the right common carotid artery will continue to travel superiorly and supply blood to the right side of the head, neck and brain. </a:t>
            </a:r>
          </a:p>
        </p:txBody>
      </p:sp>
      <p:pic>
        <p:nvPicPr>
          <p:cNvPr id="70658" name="Picture 2" descr="Picture">
            <a:extLst>
              <a:ext uri="{FF2B5EF4-FFF2-40B4-BE49-F238E27FC236}">
                <a16:creationId xmlns:a16="http://schemas.microsoft.com/office/drawing/2014/main" id="{533A9702-DD4F-483A-A8C9-982D1AFC9E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88103"/>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C418C-77F2-4C51-A590-19B122B8AA5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76200BE4-6D2D-4960-BFEF-3E9A6ACB7FC9}"/>
              </a:ext>
            </a:extLst>
          </p:cNvPr>
          <p:cNvSpPr>
            <a:spLocks noGrp="1"/>
          </p:cNvSpPr>
          <p:nvPr>
            <p:ph idx="1"/>
          </p:nvPr>
        </p:nvSpPr>
        <p:spPr>
          <a:xfrm>
            <a:off x="643468" y="2638043"/>
            <a:ext cx="3363974" cy="3945637"/>
          </a:xfrm>
        </p:spPr>
        <p:txBody>
          <a:bodyPr>
            <a:normAutofit fontScale="77500" lnSpcReduction="20000"/>
          </a:bodyPr>
          <a:lstStyle/>
          <a:p>
            <a:r>
              <a:rPr lang="en-US" dirty="0"/>
              <a:t> The second branch is the </a:t>
            </a:r>
            <a:r>
              <a:rPr lang="en-US" b="1" dirty="0"/>
              <a:t>left common carotid artery </a:t>
            </a:r>
            <a:r>
              <a:rPr lang="en-US" dirty="0"/>
              <a:t>and it supplies blood to the left side of the head, neck and brain.</a:t>
            </a:r>
          </a:p>
          <a:p>
            <a:r>
              <a:rPr lang="en-US" dirty="0"/>
              <a:t> The third branch is the </a:t>
            </a:r>
            <a:r>
              <a:rPr lang="en-US" b="1" dirty="0"/>
              <a:t>left subclavian artery </a:t>
            </a:r>
            <a:r>
              <a:rPr lang="en-US" dirty="0"/>
              <a:t>and it supplies blood to the left arm.</a:t>
            </a:r>
            <a:br>
              <a:rPr lang="en-US" dirty="0"/>
            </a:br>
            <a:endParaRPr lang="en-US" dirty="0"/>
          </a:p>
          <a:p>
            <a:r>
              <a:rPr lang="en-US" dirty="0"/>
              <a:t> The </a:t>
            </a:r>
            <a:r>
              <a:rPr lang="en-US" b="1" dirty="0"/>
              <a:t>descending aorta </a:t>
            </a:r>
            <a:r>
              <a:rPr lang="en-US" dirty="0"/>
              <a:t>supplies blood to the lower portions of the body.</a:t>
            </a:r>
            <a:endParaRPr lang="en-US" sz="2000" dirty="0"/>
          </a:p>
        </p:txBody>
      </p:sp>
      <p:pic>
        <p:nvPicPr>
          <p:cNvPr id="70658" name="Picture 2" descr="Picture">
            <a:extLst>
              <a:ext uri="{FF2B5EF4-FFF2-40B4-BE49-F238E27FC236}">
                <a16:creationId xmlns:a16="http://schemas.microsoft.com/office/drawing/2014/main" id="{533A9702-DD4F-483A-A8C9-982D1AFC9E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20834"/>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B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2BE707-4547-4D46-ABD4-8E11D3A78EA7}"/>
              </a:ext>
            </a:extLst>
          </p:cNvPr>
          <p:cNvSpPr>
            <a:spLocks noGrp="1"/>
          </p:cNvSpPr>
          <p:nvPr>
            <p:ph type="title"/>
          </p:nvPr>
        </p:nvSpPr>
        <p:spPr>
          <a:xfrm>
            <a:off x="524256" y="4767072"/>
            <a:ext cx="6594189" cy="1625210"/>
          </a:xfrm>
        </p:spPr>
        <p:txBody>
          <a:bodyPr>
            <a:normAutofit/>
          </a:bodyPr>
          <a:lstStyle/>
          <a:p>
            <a:pPr algn="r"/>
            <a:r>
              <a:rPr lang="en-US" sz="3700" b="1">
                <a:solidFill>
                  <a:srgbClr val="FFFFFF"/>
                </a:solidFill>
              </a:rPr>
              <a:t>PULMONARY TRUNK AND PULMONARY ARTERIES</a:t>
            </a:r>
            <a:br>
              <a:rPr lang="en-US" sz="3700">
                <a:solidFill>
                  <a:srgbClr val="FFFFFF"/>
                </a:solidFill>
              </a:rPr>
            </a:br>
            <a:endParaRPr lang="en-US" sz="3700">
              <a:solidFill>
                <a:srgbClr val="FFFFFF"/>
              </a:solidFill>
            </a:endParaRPr>
          </a:p>
        </p:txBody>
      </p:sp>
      <p:pic>
        <p:nvPicPr>
          <p:cNvPr id="31746" name="Picture 2" descr="Picture">
            <a:extLst>
              <a:ext uri="{FF2B5EF4-FFF2-40B4-BE49-F238E27FC236}">
                <a16:creationId xmlns:a16="http://schemas.microsoft.com/office/drawing/2014/main" id="{B1AB46E5-8236-4138-9BD4-B86102C84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25" r="1" b="153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95D739-A425-4450-A6A2-BE2FBA75F84C}"/>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    Another large artery you see in the heart is colored BLUE because it is carrying deoxygenated blood from the right ventricle to the lungs. </a:t>
            </a:r>
          </a:p>
          <a:p>
            <a:r>
              <a:rPr lang="en-US" sz="2000" dirty="0">
                <a:solidFill>
                  <a:srgbClr val="FFFFFF"/>
                </a:solidFill>
              </a:rPr>
              <a:t>This artery is called the pulmonary trunk. </a:t>
            </a:r>
          </a:p>
          <a:p>
            <a:r>
              <a:rPr lang="en-US" sz="2000" dirty="0">
                <a:solidFill>
                  <a:srgbClr val="FFFFFF"/>
                </a:solidFill>
              </a:rPr>
              <a:t>The pulmonary trunk branches off to form the right and left pulmonary arteries. The right pulmonary artery carries the blood to the right lung and the left pulmonary artery carries blood to the left lung.</a:t>
            </a:r>
          </a:p>
          <a:p>
            <a:endParaRPr lang="en-US" sz="2000" dirty="0">
              <a:solidFill>
                <a:srgbClr val="FFFFFF"/>
              </a:solidFill>
            </a:endParaRPr>
          </a:p>
        </p:txBody>
      </p:sp>
    </p:spTree>
    <p:extLst>
      <p:ext uri="{BB962C8B-B14F-4D97-AF65-F5344CB8AC3E}">
        <p14:creationId xmlns:p14="http://schemas.microsoft.com/office/powerpoint/2010/main" val="1339128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769DA-8190-4BE6-AFF2-47838AF9A62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Brachiocephalic Veins</a:t>
            </a:r>
          </a:p>
        </p:txBody>
      </p:sp>
      <p:pic>
        <p:nvPicPr>
          <p:cNvPr id="72706" name="Picture 2" descr="Picture">
            <a:extLst>
              <a:ext uri="{FF2B5EF4-FFF2-40B4-BE49-F238E27FC236}">
                <a16:creationId xmlns:a16="http://schemas.microsoft.com/office/drawing/2014/main" id="{BA9945BF-AC47-4AAF-8DA5-11106AF573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20F049-B8F1-403B-B5DA-1C5CFB0567E6}"/>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The right and left brachiocephalic veins come together to form the superior vena cava. </a:t>
            </a:r>
          </a:p>
          <a:p>
            <a:pPr lvl="1"/>
            <a:r>
              <a:rPr lang="en-US" sz="1700">
                <a:solidFill>
                  <a:srgbClr val="FFFFFF"/>
                </a:solidFill>
              </a:rPr>
              <a:t>The word "brachio-" means "upper arm" and the word "cephalic" means "head". </a:t>
            </a:r>
          </a:p>
          <a:p>
            <a:pPr lvl="1"/>
            <a:r>
              <a:rPr lang="en-US" sz="1700">
                <a:solidFill>
                  <a:srgbClr val="FFFFFF"/>
                </a:solidFill>
              </a:rPr>
              <a:t>The right brachiocephalic vein brings deoxygenated blood from the right side of the head and the right arm, to the superior vena cava. </a:t>
            </a:r>
          </a:p>
          <a:p>
            <a:pPr lvl="1"/>
            <a:r>
              <a:rPr lang="en-US" sz="1700">
                <a:solidFill>
                  <a:srgbClr val="FFFFFF"/>
                </a:solidFill>
              </a:rPr>
              <a:t>The left brachiocephalic vein brings deoxygenated blood from the left side of the head and neck and the left arm, to the superior vena cava</a:t>
            </a:r>
          </a:p>
          <a:p>
            <a:endParaRPr lang="en-US" sz="1700">
              <a:solidFill>
                <a:srgbClr val="FFFFFF"/>
              </a:solidFill>
            </a:endParaRPr>
          </a:p>
        </p:txBody>
      </p:sp>
    </p:spTree>
    <p:extLst>
      <p:ext uri="{BB962C8B-B14F-4D97-AF65-F5344CB8AC3E}">
        <p14:creationId xmlns:p14="http://schemas.microsoft.com/office/powerpoint/2010/main" val="3179655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8EC03-CCBF-4BF2-8C6E-067CFFCBC900}"/>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Pulmonary Veins</a:t>
            </a:r>
          </a:p>
        </p:txBody>
      </p:sp>
      <p:pic>
        <p:nvPicPr>
          <p:cNvPr id="74754" name="Picture 2" descr="Picture">
            <a:extLst>
              <a:ext uri="{FF2B5EF4-FFF2-40B4-BE49-F238E27FC236}">
                <a16:creationId xmlns:a16="http://schemas.microsoft.com/office/drawing/2014/main" id="{379FCE1B-5529-4742-A74A-5E78D7DE8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406EB0-453B-4258-A250-9DFEB947C6AB}"/>
              </a:ext>
            </a:extLst>
          </p:cNvPr>
          <p:cNvSpPr>
            <a:spLocks noGrp="1"/>
          </p:cNvSpPr>
          <p:nvPr>
            <p:ph idx="1"/>
          </p:nvPr>
        </p:nvSpPr>
        <p:spPr>
          <a:xfrm>
            <a:off x="8029319" y="917725"/>
            <a:ext cx="3424739" cy="4852362"/>
          </a:xfrm>
        </p:spPr>
        <p:txBody>
          <a:bodyPr anchor="ctr">
            <a:normAutofit/>
          </a:bodyPr>
          <a:lstStyle/>
          <a:p>
            <a:r>
              <a:rPr lang="en-US" sz="1900">
                <a:solidFill>
                  <a:srgbClr val="FFFFFF"/>
                </a:solidFill>
              </a:rPr>
              <a:t>        Oxygenated blood coming from the lungs returns to the heart through the right and left pulmonary veins. </a:t>
            </a:r>
          </a:p>
          <a:p>
            <a:r>
              <a:rPr lang="en-US" sz="1900">
                <a:solidFill>
                  <a:srgbClr val="FFFFFF"/>
                </a:solidFill>
              </a:rPr>
              <a:t>The veins are colored RED, because these veins carry oxygenated blood. </a:t>
            </a:r>
          </a:p>
          <a:p>
            <a:r>
              <a:rPr lang="en-US" sz="1900">
                <a:solidFill>
                  <a:srgbClr val="FFFFFF"/>
                </a:solidFill>
              </a:rPr>
              <a:t>The right pulmonary veins bring oxygenated blood from the right lung to the left atrium of the heart. </a:t>
            </a:r>
          </a:p>
          <a:p>
            <a:r>
              <a:rPr lang="en-US" sz="1900">
                <a:solidFill>
                  <a:srgbClr val="FFFFFF"/>
                </a:solidFill>
              </a:rPr>
              <a:t>The left pulmonary veins bring oxygenated blood from the left lung to the left atrium of the heart.</a:t>
            </a:r>
          </a:p>
          <a:p>
            <a:endParaRPr lang="en-US" sz="1900">
              <a:solidFill>
                <a:srgbClr val="FFFFFF"/>
              </a:solidFill>
            </a:endParaRPr>
          </a:p>
        </p:txBody>
      </p:sp>
    </p:spTree>
    <p:extLst>
      <p:ext uri="{BB962C8B-B14F-4D97-AF65-F5344CB8AC3E}">
        <p14:creationId xmlns:p14="http://schemas.microsoft.com/office/powerpoint/2010/main" val="837004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DC9C-47FE-4936-9B4D-980D7AE6BBF2}"/>
              </a:ext>
            </a:extLst>
          </p:cNvPr>
          <p:cNvSpPr>
            <a:spLocks noGrp="1"/>
          </p:cNvSpPr>
          <p:nvPr>
            <p:ph type="title"/>
          </p:nvPr>
        </p:nvSpPr>
        <p:spPr>
          <a:xfrm>
            <a:off x="6053668" y="803325"/>
            <a:ext cx="5314536" cy="1325563"/>
          </a:xfrm>
        </p:spPr>
        <p:txBody>
          <a:bodyPr>
            <a:normAutofit/>
          </a:bodyPr>
          <a:lstStyle/>
          <a:p>
            <a:r>
              <a:rPr lang="en-US" b="1" dirty="0"/>
              <a:t>CORONARY ARTERIES</a:t>
            </a:r>
            <a:endParaRPr lang="en-US"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art Organ">
            <a:extLst>
              <a:ext uri="{FF2B5EF4-FFF2-40B4-BE49-F238E27FC236}">
                <a16:creationId xmlns:a16="http://schemas.microsoft.com/office/drawing/2014/main" id="{F110F2AC-11C4-411B-9D9F-39F47703D8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6236DDD-BCB4-438D-B779-35F56EC171FB}"/>
              </a:ext>
            </a:extLst>
          </p:cNvPr>
          <p:cNvSpPr>
            <a:spLocks noGrp="1"/>
          </p:cNvSpPr>
          <p:nvPr>
            <p:ph idx="1"/>
          </p:nvPr>
        </p:nvSpPr>
        <p:spPr>
          <a:xfrm>
            <a:off x="6053667" y="2279018"/>
            <a:ext cx="5314543" cy="3375920"/>
          </a:xfrm>
        </p:spPr>
        <p:txBody>
          <a:bodyPr anchor="t">
            <a:normAutofit/>
          </a:bodyPr>
          <a:lstStyle/>
          <a:p>
            <a:r>
              <a:rPr lang="en-US" sz="1800" b="1"/>
              <a:t>Although blood fills the chambers of the heart, the muscle tissue of the heart, or myocardium, is so thick that it requires coronary blood vessels to deliver blood deep into the myocardium. </a:t>
            </a:r>
          </a:p>
          <a:p>
            <a:r>
              <a:rPr lang="en-US" sz="1800" b="1"/>
              <a:t>The vessels that supply blood high in oxygen to the myocardium are known as coronary arteries. </a:t>
            </a:r>
          </a:p>
          <a:p>
            <a:r>
              <a:rPr lang="en-US" sz="1800" b="1"/>
              <a:t>The vessels that remove the deoxygenated blood from the heart muscle are known as cardiac veins. </a:t>
            </a:r>
            <a:endParaRPr lang="en-US" sz="1800"/>
          </a:p>
        </p:txBody>
      </p:sp>
    </p:spTree>
    <p:extLst>
      <p:ext uri="{BB962C8B-B14F-4D97-AF65-F5344CB8AC3E}">
        <p14:creationId xmlns:p14="http://schemas.microsoft.com/office/powerpoint/2010/main" val="307328927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DC9C-47FE-4936-9B4D-980D7AE6BBF2}"/>
              </a:ext>
            </a:extLst>
          </p:cNvPr>
          <p:cNvSpPr>
            <a:spLocks noGrp="1"/>
          </p:cNvSpPr>
          <p:nvPr>
            <p:ph type="title"/>
          </p:nvPr>
        </p:nvSpPr>
        <p:spPr>
          <a:xfrm>
            <a:off x="838200" y="365125"/>
            <a:ext cx="10515600" cy="1325563"/>
          </a:xfrm>
        </p:spPr>
        <p:txBody>
          <a:bodyPr>
            <a:normAutofit/>
          </a:bodyPr>
          <a:lstStyle/>
          <a:p>
            <a:r>
              <a:rPr lang="en-US" b="1"/>
              <a:t>CORONARY ARTERIES</a:t>
            </a:r>
            <a:endParaRPr lang="en-US"/>
          </a:p>
        </p:txBody>
      </p:sp>
      <p:sp>
        <p:nvSpPr>
          <p:cNvPr id="3" name="Content Placeholder 2">
            <a:extLst>
              <a:ext uri="{FF2B5EF4-FFF2-40B4-BE49-F238E27FC236}">
                <a16:creationId xmlns:a16="http://schemas.microsoft.com/office/drawing/2014/main" id="{76236DDD-BCB4-438D-B779-35F56EC171FB}"/>
              </a:ext>
            </a:extLst>
          </p:cNvPr>
          <p:cNvSpPr>
            <a:spLocks noGrp="1"/>
          </p:cNvSpPr>
          <p:nvPr>
            <p:ph idx="1"/>
          </p:nvPr>
        </p:nvSpPr>
        <p:spPr>
          <a:xfrm>
            <a:off x="838200" y="1825625"/>
            <a:ext cx="3797807" cy="4351338"/>
          </a:xfrm>
        </p:spPr>
        <p:txBody>
          <a:bodyPr>
            <a:normAutofit/>
          </a:bodyPr>
          <a:lstStyle/>
          <a:p>
            <a:r>
              <a:rPr lang="en-US" sz="1900" b="1"/>
              <a:t>The coronary arteries that run on the surface of the heart are called epicardial coronary arteries</a:t>
            </a:r>
          </a:p>
          <a:p>
            <a:r>
              <a:rPr lang="en-US" sz="1900" b="1"/>
              <a:t>These relatively narrow vessels are commonly affected by atherosclerosis and can become blocked, causing angina (heart pain) or a myocardial infarction (heart attack). </a:t>
            </a:r>
          </a:p>
          <a:p>
            <a:r>
              <a:rPr lang="en-US" sz="1900" b="1"/>
              <a:t>The coronary arteries are classified as "end circulation", since they represent the only source of blood supply to the myocardium.</a:t>
            </a:r>
            <a:endParaRPr lang="en-US" sz="1900"/>
          </a:p>
        </p:txBody>
      </p:sp>
      <p:pic>
        <p:nvPicPr>
          <p:cNvPr id="34818" name="Picture 2" descr="Picture">
            <a:extLst>
              <a:ext uri="{FF2B5EF4-FFF2-40B4-BE49-F238E27FC236}">
                <a16:creationId xmlns:a16="http://schemas.microsoft.com/office/drawing/2014/main" id="{2E407385-4822-4FDE-84E0-E67C4197F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978"/>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3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97AB-4602-4752-9532-063ED24E3BDA}"/>
              </a:ext>
            </a:extLst>
          </p:cNvPr>
          <p:cNvSpPr>
            <a:spLocks noGrp="1"/>
          </p:cNvSpPr>
          <p:nvPr>
            <p:ph type="title"/>
          </p:nvPr>
        </p:nvSpPr>
        <p:spPr>
          <a:xfrm>
            <a:off x="4965430" y="629268"/>
            <a:ext cx="6586491" cy="1286160"/>
          </a:xfrm>
        </p:spPr>
        <p:txBody>
          <a:bodyPr anchor="b">
            <a:normAutofit/>
          </a:bodyPr>
          <a:lstStyle/>
          <a:p>
            <a:r>
              <a:rPr lang="en-US" sz="3400"/>
              <a:t>The cardiovascular system circulates blood around two loops.</a:t>
            </a:r>
          </a:p>
        </p:txBody>
      </p:sp>
      <p:pic>
        <p:nvPicPr>
          <p:cNvPr id="2050" name="Picture 2" descr="Picture">
            <a:extLst>
              <a:ext uri="{FF2B5EF4-FFF2-40B4-BE49-F238E27FC236}">
                <a16:creationId xmlns:a16="http://schemas.microsoft.com/office/drawing/2014/main" id="{8E7F8672-1A81-40B0-94C5-D0F37071A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1" r="205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70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552DDC-57CF-44FB-8F59-255367AF762F}"/>
              </a:ext>
            </a:extLst>
          </p:cNvPr>
          <p:cNvSpPr>
            <a:spLocks noGrp="1"/>
          </p:cNvSpPr>
          <p:nvPr>
            <p:ph idx="1"/>
          </p:nvPr>
        </p:nvSpPr>
        <p:spPr>
          <a:xfrm>
            <a:off x="4965431" y="2438400"/>
            <a:ext cx="6586489" cy="3785419"/>
          </a:xfrm>
        </p:spPr>
        <p:txBody>
          <a:bodyPr>
            <a:normAutofit/>
          </a:bodyPr>
          <a:lstStyle/>
          <a:p>
            <a:r>
              <a:rPr lang="en-US" sz="2000"/>
              <a:t>In pulmonary circulation, deoxygenated blood travels from the heart to the lungs to gain oxygen and get rid of carbon dioxide before returning to the heart.</a:t>
            </a:r>
          </a:p>
          <a:p>
            <a:endParaRPr lang="en-US" sz="2000"/>
          </a:p>
          <a:p>
            <a:r>
              <a:rPr lang="en-US" sz="2000"/>
              <a:t>In contrast, in systemic circulation, oxygenated blood is pumped from the heart to the body and deoxygenated blood is returned back to the heart. .</a:t>
            </a:r>
          </a:p>
          <a:p>
            <a:pPr marL="0" indent="0">
              <a:buNone/>
            </a:pPr>
            <a:endParaRPr lang="en-US" sz="2000"/>
          </a:p>
        </p:txBody>
      </p:sp>
    </p:spTree>
    <p:extLst>
      <p:ext uri="{BB962C8B-B14F-4D97-AF65-F5344CB8AC3E}">
        <p14:creationId xmlns:p14="http://schemas.microsoft.com/office/powerpoint/2010/main" val="1701193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320A-4F83-42FC-A1B2-3A3C6D351483}"/>
              </a:ext>
            </a:extLst>
          </p:cNvPr>
          <p:cNvSpPr>
            <a:spLocks noGrp="1"/>
          </p:cNvSpPr>
          <p:nvPr>
            <p:ph type="title"/>
          </p:nvPr>
        </p:nvSpPr>
        <p:spPr>
          <a:xfrm>
            <a:off x="648929" y="629266"/>
            <a:ext cx="3651467" cy="1676603"/>
          </a:xfrm>
        </p:spPr>
        <p:txBody>
          <a:bodyPr>
            <a:normAutofit/>
          </a:bodyPr>
          <a:lstStyle/>
          <a:p>
            <a:r>
              <a:rPr lang="en-US" b="1" dirty="0"/>
              <a:t>coronary arteries:</a:t>
            </a:r>
            <a:endParaRPr lang="en-US" dirty="0"/>
          </a:p>
        </p:txBody>
      </p:sp>
      <p:sp>
        <p:nvSpPr>
          <p:cNvPr id="3" name="Content Placeholder 2">
            <a:extLst>
              <a:ext uri="{FF2B5EF4-FFF2-40B4-BE49-F238E27FC236}">
                <a16:creationId xmlns:a16="http://schemas.microsoft.com/office/drawing/2014/main" id="{D7B872CB-2B24-4281-A71F-C7925978A351}"/>
              </a:ext>
            </a:extLst>
          </p:cNvPr>
          <p:cNvSpPr>
            <a:spLocks noGrp="1"/>
          </p:cNvSpPr>
          <p:nvPr>
            <p:ph idx="1"/>
          </p:nvPr>
        </p:nvSpPr>
        <p:spPr>
          <a:xfrm>
            <a:off x="648931" y="2438400"/>
            <a:ext cx="3651466" cy="3785419"/>
          </a:xfrm>
        </p:spPr>
        <p:txBody>
          <a:bodyPr>
            <a:normAutofit/>
          </a:bodyPr>
          <a:lstStyle/>
          <a:p>
            <a:r>
              <a:rPr lang="en-US" sz="1800" b="1" dirty="0"/>
              <a:t>There are two main coronary arteries:</a:t>
            </a:r>
            <a:br>
              <a:rPr lang="en-US" sz="1800" b="1" dirty="0"/>
            </a:br>
            <a:r>
              <a:rPr lang="en-US" sz="1800" b="1" dirty="0"/>
              <a:t>• Right coronary artery</a:t>
            </a:r>
            <a:br>
              <a:rPr lang="en-US" sz="1800" b="1" dirty="0"/>
            </a:br>
            <a:r>
              <a:rPr lang="en-US" sz="1800" b="1" dirty="0"/>
              <a:t>• Left coronary artery</a:t>
            </a:r>
            <a:br>
              <a:rPr lang="en-US" sz="1800" b="1" dirty="0"/>
            </a:br>
            <a:br>
              <a:rPr lang="en-US" sz="1800" b="1" dirty="0"/>
            </a:br>
            <a:r>
              <a:rPr lang="en-US" sz="1800" b="1" dirty="0"/>
              <a:t>Both of these arteries originate from the beginning (root) of the aorta, immediately above the aortic valve. </a:t>
            </a:r>
            <a:endParaRPr lang="en-US" sz="1800" dirty="0"/>
          </a:p>
        </p:txBody>
      </p:sp>
      <p:pic>
        <p:nvPicPr>
          <p:cNvPr id="33794" name="Picture 2" descr="Picture">
            <a:extLst>
              <a:ext uri="{FF2B5EF4-FFF2-40B4-BE49-F238E27FC236}">
                <a16:creationId xmlns:a16="http://schemas.microsoft.com/office/drawing/2014/main" id="{2709B62E-7844-47AC-855E-0DB7E7C61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4914"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04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320A-4F83-42FC-A1B2-3A3C6D351483}"/>
              </a:ext>
            </a:extLst>
          </p:cNvPr>
          <p:cNvSpPr>
            <a:spLocks noGrp="1"/>
          </p:cNvSpPr>
          <p:nvPr>
            <p:ph type="title"/>
          </p:nvPr>
        </p:nvSpPr>
        <p:spPr>
          <a:xfrm>
            <a:off x="648929" y="629266"/>
            <a:ext cx="3651467" cy="1676603"/>
          </a:xfrm>
        </p:spPr>
        <p:txBody>
          <a:bodyPr>
            <a:normAutofit/>
          </a:bodyPr>
          <a:lstStyle/>
          <a:p>
            <a:r>
              <a:rPr lang="en-US" b="1" dirty="0"/>
              <a:t>coronary arteries:</a:t>
            </a:r>
            <a:endParaRPr lang="en-US" dirty="0"/>
          </a:p>
        </p:txBody>
      </p:sp>
      <p:sp>
        <p:nvSpPr>
          <p:cNvPr id="3" name="Content Placeholder 2">
            <a:extLst>
              <a:ext uri="{FF2B5EF4-FFF2-40B4-BE49-F238E27FC236}">
                <a16:creationId xmlns:a16="http://schemas.microsoft.com/office/drawing/2014/main" id="{D7B872CB-2B24-4281-A71F-C7925978A351}"/>
              </a:ext>
            </a:extLst>
          </p:cNvPr>
          <p:cNvSpPr>
            <a:spLocks noGrp="1"/>
          </p:cNvSpPr>
          <p:nvPr>
            <p:ph idx="1"/>
          </p:nvPr>
        </p:nvSpPr>
        <p:spPr>
          <a:xfrm>
            <a:off x="648931" y="2438400"/>
            <a:ext cx="3651466" cy="3785419"/>
          </a:xfrm>
        </p:spPr>
        <p:txBody>
          <a:bodyPr>
            <a:normAutofit fontScale="77500" lnSpcReduction="20000"/>
          </a:bodyPr>
          <a:lstStyle/>
          <a:p>
            <a:r>
              <a:rPr lang="en-US" dirty="0"/>
              <a:t>The heart itself needs a supply of blood. </a:t>
            </a:r>
          </a:p>
          <a:p>
            <a:r>
              <a:rPr lang="en-US" dirty="0"/>
              <a:t>There are two arteries that begin at the base of the aorta called the right and left coronary arteries.</a:t>
            </a:r>
          </a:p>
          <a:p>
            <a:r>
              <a:rPr lang="en-US" dirty="0"/>
              <a:t> The right coronary artery supplies oxygenated blood to the cardiac muscles on the right side of the heart and the left coronary artery supplies oxygenated blood to the cardiac muscles on the left side of the heart. </a:t>
            </a:r>
            <a:endParaRPr lang="en-US" sz="1800" dirty="0"/>
          </a:p>
        </p:txBody>
      </p:sp>
      <p:pic>
        <p:nvPicPr>
          <p:cNvPr id="33794" name="Picture 2" descr="Picture">
            <a:extLst>
              <a:ext uri="{FF2B5EF4-FFF2-40B4-BE49-F238E27FC236}">
                <a16:creationId xmlns:a16="http://schemas.microsoft.com/office/drawing/2014/main" id="{2709B62E-7844-47AC-855E-0DB7E7C61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4914"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22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4982BA-438D-4CDD-A402-5D1D32F03A80}"/>
              </a:ext>
            </a:extLst>
          </p:cNvPr>
          <p:cNvSpPr>
            <a:spLocks noGrp="1"/>
          </p:cNvSpPr>
          <p:nvPr>
            <p:ph type="title"/>
          </p:nvPr>
        </p:nvSpPr>
        <p:spPr>
          <a:xfrm>
            <a:off x="524256" y="4767072"/>
            <a:ext cx="6594189" cy="1625210"/>
          </a:xfrm>
        </p:spPr>
        <p:txBody>
          <a:bodyPr>
            <a:normAutofit/>
          </a:bodyPr>
          <a:lstStyle/>
          <a:p>
            <a:pPr algn="r"/>
            <a:r>
              <a:rPr lang="en-US" b="1" i="1" dirty="0">
                <a:solidFill>
                  <a:srgbClr val="FFFFFF"/>
                </a:solidFill>
              </a:rPr>
              <a:t>THE VEINS</a:t>
            </a:r>
            <a:r>
              <a:rPr lang="en-US" dirty="0">
                <a:solidFill>
                  <a:srgbClr val="FFFFFF"/>
                </a:solidFill>
              </a:rPr>
              <a:t> </a:t>
            </a:r>
          </a:p>
        </p:txBody>
      </p:sp>
      <p:pic>
        <p:nvPicPr>
          <p:cNvPr id="35842" name="Picture 2" descr="Picture">
            <a:extLst>
              <a:ext uri="{FF2B5EF4-FFF2-40B4-BE49-F238E27FC236}">
                <a16:creationId xmlns:a16="http://schemas.microsoft.com/office/drawing/2014/main" id="{10FC08FE-5166-4B79-AB0E-5FB643B1A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04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7EBFD1-7B8D-4228-B44C-764BC92F2699}"/>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 </a:t>
            </a:r>
          </a:p>
          <a:p>
            <a:r>
              <a:rPr lang="en-US" sz="2000" b="1" dirty="0">
                <a:solidFill>
                  <a:srgbClr val="FFFFFF"/>
                </a:solidFill>
              </a:rPr>
              <a:t>Systemic arteries split from the aorta and direct blood into the capillaries. Cells consume the oxygen and nutrients and add carbon dioxide, wastes, enzymes and hormones. The veins drain the deoxygenated blood from the capillaries and return the blood to the right atrium.</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359319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4982BA-438D-4CDD-A402-5D1D32F03A80}"/>
              </a:ext>
            </a:extLst>
          </p:cNvPr>
          <p:cNvSpPr>
            <a:spLocks noGrp="1"/>
          </p:cNvSpPr>
          <p:nvPr>
            <p:ph type="title"/>
          </p:nvPr>
        </p:nvSpPr>
        <p:spPr>
          <a:xfrm>
            <a:off x="524256" y="4767072"/>
            <a:ext cx="6594189" cy="1625210"/>
          </a:xfrm>
        </p:spPr>
        <p:txBody>
          <a:bodyPr>
            <a:normAutofit/>
          </a:bodyPr>
          <a:lstStyle/>
          <a:p>
            <a:pPr algn="r"/>
            <a:r>
              <a:rPr lang="en-US" b="1" i="1" dirty="0">
                <a:solidFill>
                  <a:srgbClr val="FFFFFF"/>
                </a:solidFill>
              </a:rPr>
              <a:t>THE VEINS</a:t>
            </a:r>
            <a:r>
              <a:rPr lang="en-US" dirty="0">
                <a:solidFill>
                  <a:srgbClr val="FFFFFF"/>
                </a:solidFill>
              </a:rPr>
              <a:t> </a:t>
            </a:r>
          </a:p>
        </p:txBody>
      </p:sp>
      <p:pic>
        <p:nvPicPr>
          <p:cNvPr id="35842" name="Picture 2" descr="Picture">
            <a:extLst>
              <a:ext uri="{FF2B5EF4-FFF2-40B4-BE49-F238E27FC236}">
                <a16:creationId xmlns:a16="http://schemas.microsoft.com/office/drawing/2014/main" id="{10FC08FE-5166-4B79-AB0E-5FB643B1A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04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7EBFD1-7B8D-4228-B44C-764BC92F2699}"/>
              </a:ext>
            </a:extLst>
          </p:cNvPr>
          <p:cNvSpPr>
            <a:spLocks noGrp="1"/>
          </p:cNvSpPr>
          <p:nvPr>
            <p:ph idx="1"/>
          </p:nvPr>
        </p:nvSpPr>
        <p:spPr>
          <a:xfrm>
            <a:off x="8029319" y="917725"/>
            <a:ext cx="3424739" cy="4852362"/>
          </a:xfrm>
        </p:spPr>
        <p:txBody>
          <a:bodyPr anchor="ctr">
            <a:normAutofit/>
          </a:bodyPr>
          <a:lstStyle/>
          <a:p>
            <a:r>
              <a:rPr lang="en-US" sz="2000" b="1" dirty="0">
                <a:solidFill>
                  <a:srgbClr val="FFFFFF"/>
                </a:solidFill>
              </a:rPr>
              <a:t>The largest veins of the body are the superior and inferior vena cava. </a:t>
            </a:r>
          </a:p>
          <a:p>
            <a:r>
              <a:rPr lang="en-US" sz="2000" b="1" dirty="0">
                <a:solidFill>
                  <a:srgbClr val="FFFFFF"/>
                </a:solidFill>
              </a:rPr>
              <a:t>The superior vena cava brings deoxygenated blood from the upper body to the right atrium. </a:t>
            </a:r>
          </a:p>
          <a:p>
            <a:r>
              <a:rPr lang="en-US" sz="2000" b="1" dirty="0">
                <a:solidFill>
                  <a:srgbClr val="FFFFFF"/>
                </a:solidFill>
              </a:rPr>
              <a:t>The inferior vena cava brings deoxygenated blood from the lower body to the right atrium.  </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627133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AE61-5FEB-4FB6-9F9C-0BDC1B526C34}"/>
              </a:ext>
            </a:extLst>
          </p:cNvPr>
          <p:cNvSpPr>
            <a:spLocks noGrp="1"/>
          </p:cNvSpPr>
          <p:nvPr>
            <p:ph type="title"/>
          </p:nvPr>
        </p:nvSpPr>
        <p:spPr/>
        <p:txBody>
          <a:bodyPr/>
          <a:lstStyle/>
          <a:p>
            <a:r>
              <a:rPr lang="en-US" b="1" dirty="0"/>
              <a:t>VEINS</a:t>
            </a:r>
            <a:endParaRPr lang="en-US" dirty="0"/>
          </a:p>
        </p:txBody>
      </p:sp>
      <p:sp>
        <p:nvSpPr>
          <p:cNvPr id="3" name="Content Placeholder 2">
            <a:extLst>
              <a:ext uri="{FF2B5EF4-FFF2-40B4-BE49-F238E27FC236}">
                <a16:creationId xmlns:a16="http://schemas.microsoft.com/office/drawing/2014/main" id="{F7B439D4-5BB2-4A00-B072-F8F14B246005}"/>
              </a:ext>
            </a:extLst>
          </p:cNvPr>
          <p:cNvSpPr>
            <a:spLocks noGrp="1"/>
          </p:cNvSpPr>
          <p:nvPr>
            <p:ph idx="1"/>
          </p:nvPr>
        </p:nvSpPr>
        <p:spPr/>
        <p:txBody>
          <a:bodyPr>
            <a:normAutofit/>
          </a:bodyPr>
          <a:lstStyle/>
          <a:p>
            <a:r>
              <a:rPr lang="en-US" b="1" dirty="0"/>
              <a:t>Veins carry blood to the heart. </a:t>
            </a:r>
          </a:p>
          <a:p>
            <a:r>
              <a:rPr lang="en-US" b="1" dirty="0"/>
              <a:t>The veins lack the smooth muscle that we see in arteries.  </a:t>
            </a:r>
          </a:p>
          <a:p>
            <a:pPr lvl="1"/>
            <a:r>
              <a:rPr lang="en-US" b="1" dirty="0"/>
              <a:t>Since veins are vessels that are headed back to the heart, it has been a long time (and distance) from its last “push" from the heart.  </a:t>
            </a:r>
          </a:p>
          <a:p>
            <a:pPr lvl="1"/>
            <a:r>
              <a:rPr lang="en-US" b="1" dirty="0"/>
              <a:t>For this reason, veins have low blood pressure compared to arteries. </a:t>
            </a:r>
          </a:p>
          <a:p>
            <a:pPr lvl="1"/>
            <a:r>
              <a:rPr lang="en-US" b="1" dirty="0"/>
              <a:t>Larger veins have one-way valves called venous valves to prevent the backflow of blood. </a:t>
            </a:r>
            <a:br>
              <a:rPr lang="en-US" b="1" dirty="0"/>
            </a:br>
            <a:endParaRPr lang="en-US" dirty="0"/>
          </a:p>
        </p:txBody>
      </p:sp>
    </p:spTree>
    <p:extLst>
      <p:ext uri="{BB962C8B-B14F-4D97-AF65-F5344CB8AC3E}">
        <p14:creationId xmlns:p14="http://schemas.microsoft.com/office/powerpoint/2010/main" val="903634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4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A09572-7684-4A33-A114-8503BA90303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 pulmonary veins </a:t>
            </a:r>
          </a:p>
        </p:txBody>
      </p:sp>
      <p:pic>
        <p:nvPicPr>
          <p:cNvPr id="37890" name="Picture 2" descr="Picture">
            <a:extLst>
              <a:ext uri="{FF2B5EF4-FFF2-40B4-BE49-F238E27FC236}">
                <a16:creationId xmlns:a16="http://schemas.microsoft.com/office/drawing/2014/main" id="{185D1337-D6B6-4F99-AEBD-7BA48B14AA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 r="1276"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211BE8-2018-45EB-B1C7-55CB48BE6958}"/>
              </a:ext>
            </a:extLst>
          </p:cNvPr>
          <p:cNvSpPr>
            <a:spLocks noGrp="1"/>
          </p:cNvSpPr>
          <p:nvPr>
            <p:ph idx="1"/>
          </p:nvPr>
        </p:nvSpPr>
        <p:spPr>
          <a:xfrm>
            <a:off x="8029319" y="917725"/>
            <a:ext cx="3424739" cy="4852362"/>
          </a:xfrm>
        </p:spPr>
        <p:txBody>
          <a:bodyPr anchor="ctr">
            <a:normAutofit/>
          </a:bodyPr>
          <a:lstStyle/>
          <a:p>
            <a:pPr marL="0" indent="0">
              <a:buNone/>
            </a:pPr>
            <a:endParaRPr lang="en-US" sz="2000" dirty="0">
              <a:solidFill>
                <a:srgbClr val="FFFFFF"/>
              </a:solidFill>
            </a:endParaRPr>
          </a:p>
          <a:p>
            <a:r>
              <a:rPr lang="en-US" sz="2000" dirty="0">
                <a:solidFill>
                  <a:srgbClr val="FFFFFF"/>
                </a:solidFill>
              </a:rPr>
              <a:t> Oxygenated blood coming from the lungs returns to the heart through the right and left pulmonary veins. </a:t>
            </a:r>
          </a:p>
          <a:p>
            <a:r>
              <a:rPr lang="en-US" sz="2000" dirty="0">
                <a:solidFill>
                  <a:srgbClr val="FFFFFF"/>
                </a:solidFill>
              </a:rPr>
              <a:t>The right pulmonary veins bring oxygenated blood from the right lung to the left atrium of the heart. </a:t>
            </a:r>
          </a:p>
          <a:p>
            <a:r>
              <a:rPr lang="en-US" sz="2000" dirty="0">
                <a:solidFill>
                  <a:srgbClr val="FFFFFF"/>
                </a:solidFill>
              </a:rPr>
              <a:t>The left pulmonary veins bring oxygenated blood from the left lung to the left atrium of the heart.</a:t>
            </a:r>
          </a:p>
        </p:txBody>
      </p:sp>
    </p:spTree>
    <p:extLst>
      <p:ext uri="{BB962C8B-B14F-4D97-AF65-F5344CB8AC3E}">
        <p14:creationId xmlns:p14="http://schemas.microsoft.com/office/powerpoint/2010/main" val="991996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0CC1-1A98-44EF-BFFB-72049793437A}"/>
              </a:ext>
            </a:extLst>
          </p:cNvPr>
          <p:cNvSpPr>
            <a:spLocks noGrp="1"/>
          </p:cNvSpPr>
          <p:nvPr>
            <p:ph type="title"/>
          </p:nvPr>
        </p:nvSpPr>
        <p:spPr/>
        <p:txBody>
          <a:bodyPr/>
          <a:lstStyle/>
          <a:p>
            <a:r>
              <a:rPr lang="en-US" b="1" u="sng" dirty="0"/>
              <a:t>Venules</a:t>
            </a:r>
            <a:endParaRPr lang="en-US" dirty="0"/>
          </a:p>
        </p:txBody>
      </p:sp>
      <p:sp>
        <p:nvSpPr>
          <p:cNvPr id="3" name="Content Placeholder 2">
            <a:extLst>
              <a:ext uri="{FF2B5EF4-FFF2-40B4-BE49-F238E27FC236}">
                <a16:creationId xmlns:a16="http://schemas.microsoft.com/office/drawing/2014/main" id="{02B8BFAF-E22D-453A-814D-8AD74E714FD9}"/>
              </a:ext>
            </a:extLst>
          </p:cNvPr>
          <p:cNvSpPr>
            <a:spLocks noGrp="1"/>
          </p:cNvSpPr>
          <p:nvPr>
            <p:ph idx="1"/>
          </p:nvPr>
        </p:nvSpPr>
        <p:spPr/>
        <p:txBody>
          <a:bodyPr/>
          <a:lstStyle/>
          <a:p>
            <a:r>
              <a:rPr lang="en-US" b="1" dirty="0"/>
              <a:t>A venule is a small vein that allows deoxygenated blood to return from the capillary beds to the larger blood veins, except in the pulmonary circuit were the blood is oxygenated. </a:t>
            </a:r>
          </a:p>
          <a:p>
            <a:r>
              <a:rPr lang="en-US" b="1" dirty="0"/>
              <a:t>Venules have three layers; they have the same makeup as arteries with less smooth muscle, making them thinner.</a:t>
            </a:r>
            <a:endParaRPr lang="en-US" dirty="0"/>
          </a:p>
        </p:txBody>
      </p:sp>
    </p:spTree>
    <p:extLst>
      <p:ext uri="{BB962C8B-B14F-4D97-AF65-F5344CB8AC3E}">
        <p14:creationId xmlns:p14="http://schemas.microsoft.com/office/powerpoint/2010/main" val="882532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A3DADA-84CF-47A4-B414-6FA8F0B4792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800" b="1" i="1" u="sng" strike="noStrike" cap="none" normalizeH="0" baseline="0">
                <a:ln>
                  <a:noFill/>
                </a:ln>
                <a:effectLst/>
                <a:latin typeface="Roboto"/>
              </a:rPr>
              <a:t>TISSUE LAYERS OF THE HEART</a:t>
            </a:r>
            <a:br>
              <a:rPr kumimoji="0" lang="en-US" altLang="en-US" sz="2800" b="0" i="0" u="none" strike="noStrike" cap="none" normalizeH="0" baseline="0">
                <a:ln>
                  <a:noFill/>
                </a:ln>
                <a:effectLst/>
                <a:latin typeface="Roboto"/>
              </a:rPr>
            </a:br>
            <a:endParaRPr kumimoji="0" lang="en-US" altLang="en-US" sz="2800" b="0" i="0" u="none" strike="noStrike" cap="none" normalizeH="0" baseline="0">
              <a:ln>
                <a:noFill/>
              </a:ln>
              <a:effectLst/>
            </a:endParaRPr>
          </a:p>
          <a:p>
            <a:pPr marL="0" marR="0" lvl="0" indent="0" algn="ctr"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a:ln>
                <a:noFill/>
              </a:ln>
              <a:effectLst/>
              <a:latin typeface="Arial" panose="020B0604020202020204" pitchFamily="34" charset="0"/>
            </a:endParaRPr>
          </a:p>
        </p:txBody>
      </p:sp>
      <p:sp>
        <p:nvSpPr>
          <p:cNvPr id="7" name="Content Placeholder 6">
            <a:extLst>
              <a:ext uri="{FF2B5EF4-FFF2-40B4-BE49-F238E27FC236}">
                <a16:creationId xmlns:a16="http://schemas.microsoft.com/office/drawing/2014/main" id="{E7AACA8F-B73A-49C5-A992-6175316FEE77}"/>
              </a:ext>
            </a:extLst>
          </p:cNvPr>
          <p:cNvSpPr>
            <a:spLocks noGrp="1"/>
          </p:cNvSpPr>
          <p:nvPr>
            <p:ph idx="1"/>
          </p:nvPr>
        </p:nvSpPr>
        <p:spPr>
          <a:xfrm>
            <a:off x="643468" y="2638043"/>
            <a:ext cx="3363974" cy="3415623"/>
          </a:xfrm>
        </p:spPr>
        <p:txBody>
          <a:bodyPr>
            <a:normAutofit/>
          </a:bodyPr>
          <a:lstStyle/>
          <a:p>
            <a:r>
              <a:rPr lang="en-US" sz="1600"/>
              <a:t>The pericardium (lining of the pericardial cavity) is the thick, membranous sac that surrounds the heart. It protects and lubricates the heart. </a:t>
            </a:r>
          </a:p>
          <a:p>
            <a:r>
              <a:rPr lang="en-US" sz="1600"/>
              <a:t>There are two layers to the pericardium: the fibrous pericardium and the serous pericardium. </a:t>
            </a:r>
          </a:p>
          <a:p>
            <a:r>
              <a:rPr lang="en-US" sz="1600"/>
              <a:t>The  serous pericardium is divided into two layers; in between these two layers there is a space called the pericardial cavity.</a:t>
            </a:r>
          </a:p>
        </p:txBody>
      </p:sp>
      <p:pic>
        <p:nvPicPr>
          <p:cNvPr id="38915" name="Picture 3" descr="Picture">
            <a:extLst>
              <a:ext uri="{FF2B5EF4-FFF2-40B4-BE49-F238E27FC236}">
                <a16:creationId xmlns:a16="http://schemas.microsoft.com/office/drawing/2014/main" id="{86E5CAFA-697E-4B84-9675-A00CD2E8B9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4087" y="643467"/>
            <a:ext cx="597812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59747"/>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a:bodyPr>
          <a:lstStyle/>
          <a:p>
            <a:r>
              <a:rPr lang="en-US" b="1"/>
              <a:t>The Epicardium</a:t>
            </a:r>
            <a:endParaRPr lang="en-US"/>
          </a:p>
          <a:p>
            <a:pPr lvl="1"/>
            <a:r>
              <a:rPr lang="en-US" b="1"/>
              <a:t>The Visceral Layer of the Serous Pericardium Makes Up the Epicardium</a:t>
            </a:r>
            <a:endParaRPr lang="en-US"/>
          </a:p>
          <a:p>
            <a:r>
              <a:rPr lang="en-US" b="1"/>
              <a:t>The Myocardium</a:t>
            </a:r>
            <a:endParaRPr lang="en-US"/>
          </a:p>
          <a:p>
            <a:pPr lvl="1"/>
            <a:r>
              <a:rPr lang="en-US" b="1"/>
              <a:t>Thick Layer of Cardiac Muscle Tissue</a:t>
            </a:r>
            <a:endParaRPr lang="en-US"/>
          </a:p>
          <a:p>
            <a:r>
              <a:rPr lang="en-US" b="1"/>
              <a:t>The Endocardium</a:t>
            </a:r>
            <a:endParaRPr lang="en-US"/>
          </a:p>
          <a:p>
            <a:pPr lvl="1"/>
            <a:r>
              <a:rPr lang="en-US" b="1"/>
              <a:t>Inner lining </a:t>
            </a:r>
            <a:endParaRPr lang="en-US"/>
          </a:p>
          <a:p>
            <a:endParaRPr lang="en-US" dirty="0"/>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97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a:bodyPr>
          <a:lstStyle/>
          <a:p>
            <a:r>
              <a:rPr lang="en-US" b="1" u="sng" dirty="0"/>
              <a:t>Epicardium</a:t>
            </a:r>
            <a:br>
              <a:rPr lang="en-US" dirty="0"/>
            </a:br>
            <a:r>
              <a:rPr lang="en-US" dirty="0"/>
              <a:t>The outer most layer next to the myocardium is known as the Epicardium. </a:t>
            </a:r>
          </a:p>
          <a:p>
            <a:r>
              <a:rPr lang="en-US" dirty="0"/>
              <a:t>This is the outer layer after endocardium and myocardium that consists of a thin layer of connective tissue and fat.</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5" name="Picture 2" descr="Picture">
            <a:extLst>
              <a:ext uri="{FF2B5EF4-FFF2-40B4-BE49-F238E27FC236}">
                <a16:creationId xmlns:a16="http://schemas.microsoft.com/office/drawing/2014/main" id="{9C6BBB19-6D22-4C70-997A-E16D3298A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4" r="2332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16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a:bodyPr>
          <a:lstStyle/>
          <a:p>
            <a:br>
              <a:rPr lang="en-US" sz="2000"/>
            </a:br>
            <a:r>
              <a:rPr lang="en-US" sz="2000" b="1"/>
              <a:t> Systemic Circulation is the movement of blood from the heart through ALL OF THE PARTS OF THE BODY except THE LUNGS. </a:t>
            </a:r>
          </a:p>
          <a:p>
            <a:pPr lvl="1"/>
            <a:r>
              <a:rPr lang="en-US" sz="2000" b="1"/>
              <a:t>As the blood travels around the body, the blood delivers oxygen and nutrients to the cells of the body and picks up the unwanted waste products and carbon dioxide from the cells, while bringing deoxygenated blood back to the heart.</a:t>
            </a:r>
            <a:endParaRPr lang="en-US" sz="2000"/>
          </a:p>
        </p:txBody>
      </p:sp>
    </p:spTree>
    <p:extLst>
      <p:ext uri="{BB962C8B-B14F-4D97-AF65-F5344CB8AC3E}">
        <p14:creationId xmlns:p14="http://schemas.microsoft.com/office/powerpoint/2010/main" val="13091506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lnSpcReduction="10000"/>
          </a:bodyPr>
          <a:lstStyle/>
          <a:p>
            <a:r>
              <a:rPr lang="en-US" b="1" u="sng" dirty="0"/>
              <a:t>Endocardium</a:t>
            </a:r>
            <a:br>
              <a:rPr lang="en-US" dirty="0"/>
            </a:br>
            <a:r>
              <a:rPr lang="en-US" dirty="0"/>
              <a:t>The endocardium is the innermost lining of the heart which consists of the endothelial cells forming a smooth membrane in places, and a pocked and </a:t>
            </a:r>
            <a:r>
              <a:rPr lang="en-US" dirty="0" err="1"/>
              <a:t>tribeculated</a:t>
            </a:r>
            <a:r>
              <a:rPr lang="en-US" dirty="0"/>
              <a:t> surface in others (mainly the ventricles, or lower pumping chambers).</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00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fontScale="92500" lnSpcReduction="20000"/>
          </a:bodyPr>
          <a:lstStyle/>
          <a:p>
            <a:r>
              <a:rPr lang="en-US" b="1" u="sng" dirty="0"/>
              <a:t>Myocardium</a:t>
            </a:r>
            <a:br>
              <a:rPr lang="en-US" dirty="0"/>
            </a:br>
            <a:r>
              <a:rPr lang="en-US" dirty="0"/>
              <a:t>The myocardium is the muscular tissue of the heart. The myocardium is composed of specialized cardiac muscle cells with an ability not possessed by muscle tissue elsewhere in the body. Cardiac muscle, like other muscles, can contract, but it can also conduct electricity, like nerves. The blood to the myocardium is supplied by the coronary arteries. </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42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fontScale="92500" lnSpcReduction="20000"/>
          </a:bodyPr>
          <a:lstStyle/>
          <a:p>
            <a:r>
              <a:rPr lang="en-US" dirty="0"/>
              <a:t>If these arteries are occluded by atherosclerosis and/or thrombosis, this can lead to angina pectoris or myocardial infarction due to ischemia (lack of oxygen). Failure of the heart to contract properly (for various reasons) is termed heart failure, generally leading to fluid retention, edema, pulmonary edema, renal insufficiency, hepatomegaly, a shortened life expectancy and decreased quality of life.</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9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Picture">
            <a:extLst>
              <a:ext uri="{FF2B5EF4-FFF2-40B4-BE49-F238E27FC236}">
                <a16:creationId xmlns:a16="http://schemas.microsoft.com/office/drawing/2014/main" id="{873CEB6E-BAE8-4A6E-ACEF-FABD6B88AA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9936" y="643467"/>
            <a:ext cx="671212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58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2" descr="Picture">
            <a:extLst>
              <a:ext uri="{FF2B5EF4-FFF2-40B4-BE49-F238E27FC236}">
                <a16:creationId xmlns:a16="http://schemas.microsoft.com/office/drawing/2014/main" id="{CDDEE19B-69AA-4A5B-B603-17DE866891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3356" y="643466"/>
            <a:ext cx="960528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62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descr="Picture">
            <a:extLst>
              <a:ext uri="{FF2B5EF4-FFF2-40B4-BE49-F238E27FC236}">
                <a16:creationId xmlns:a16="http://schemas.microsoft.com/office/drawing/2014/main" id="{011595D8-0BEA-4717-94CA-03C2D16523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7550" y="643467"/>
            <a:ext cx="70968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75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353E-4A39-4A54-900C-F81C33AE8F4C}"/>
              </a:ext>
            </a:extLst>
          </p:cNvPr>
          <p:cNvSpPr>
            <a:spLocks noGrp="1"/>
          </p:cNvSpPr>
          <p:nvPr>
            <p:ph type="title"/>
          </p:nvPr>
        </p:nvSpPr>
        <p:spPr>
          <a:xfrm>
            <a:off x="762001" y="803325"/>
            <a:ext cx="5314536" cy="1325563"/>
          </a:xfrm>
        </p:spPr>
        <p:txBody>
          <a:bodyPr>
            <a:normAutofit/>
          </a:bodyPr>
          <a:lstStyle/>
          <a:p>
            <a:r>
              <a:rPr lang="en-US" dirty="0"/>
              <a:t>THE RED BLOOD CELLS (ERYTHROCYTES)</a:t>
            </a:r>
          </a:p>
        </p:txBody>
      </p:sp>
      <p:sp>
        <p:nvSpPr>
          <p:cNvPr id="3" name="Content Placeholder 2">
            <a:extLst>
              <a:ext uri="{FF2B5EF4-FFF2-40B4-BE49-F238E27FC236}">
                <a16:creationId xmlns:a16="http://schemas.microsoft.com/office/drawing/2014/main" id="{FA442DAE-A3F2-4F6E-8AAD-1162AB032F77}"/>
              </a:ext>
            </a:extLst>
          </p:cNvPr>
          <p:cNvSpPr>
            <a:spLocks noGrp="1"/>
          </p:cNvSpPr>
          <p:nvPr>
            <p:ph idx="1"/>
          </p:nvPr>
        </p:nvSpPr>
        <p:spPr>
          <a:xfrm>
            <a:off x="762000" y="2279018"/>
            <a:ext cx="5314543" cy="3375920"/>
          </a:xfrm>
        </p:spPr>
        <p:txBody>
          <a:bodyPr anchor="t">
            <a:normAutofit/>
          </a:bodyPr>
          <a:lstStyle/>
          <a:p>
            <a:endParaRPr lang="en-US" sz="1800"/>
          </a:p>
          <a:p>
            <a:r>
              <a:rPr lang="en-US" sz="1800"/>
              <a:t>    The proper name for Red Blood Cells is Erythrocytes. Red blood cells are short-lived and do not have a nucleus.</a:t>
            </a:r>
          </a:p>
          <a:p>
            <a:r>
              <a:rPr lang="en-US" sz="1800"/>
              <a:t>   The main function of the erythrocytes is to</a:t>
            </a:r>
          </a:p>
          <a:p>
            <a:pPr lvl="1"/>
            <a:r>
              <a:rPr lang="en-US" sz="1800"/>
              <a:t>transport oxygen to the cells of the body</a:t>
            </a:r>
          </a:p>
          <a:p>
            <a:pPr lvl="1"/>
            <a:r>
              <a:rPr lang="en-US" sz="1800"/>
              <a:t>take away carbon dioxide from the cells of the body</a:t>
            </a: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5" name="Picture 3" descr="Picture">
            <a:extLst>
              <a:ext uri="{FF2B5EF4-FFF2-40B4-BE49-F238E27FC236}">
                <a16:creationId xmlns:a16="http://schemas.microsoft.com/office/drawing/2014/main" id="{A784A17D-D2CD-49CF-AE26-42D4866E6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0" r="1456"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98901"/>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353E-4A39-4A54-900C-F81C33AE8F4C}"/>
              </a:ext>
            </a:extLst>
          </p:cNvPr>
          <p:cNvSpPr>
            <a:spLocks noGrp="1"/>
          </p:cNvSpPr>
          <p:nvPr>
            <p:ph type="title"/>
          </p:nvPr>
        </p:nvSpPr>
        <p:spPr>
          <a:xfrm>
            <a:off x="648929" y="629266"/>
            <a:ext cx="5127031" cy="1676603"/>
          </a:xfrm>
        </p:spPr>
        <p:txBody>
          <a:bodyPr>
            <a:normAutofit/>
          </a:bodyPr>
          <a:lstStyle/>
          <a:p>
            <a:r>
              <a:rPr lang="en-US" sz="4100"/>
              <a:t>THE RED BLOOD CELLS (ERYTHROCYTES)</a:t>
            </a:r>
          </a:p>
        </p:txBody>
      </p:sp>
      <p:sp>
        <p:nvSpPr>
          <p:cNvPr id="3" name="Content Placeholder 2">
            <a:extLst>
              <a:ext uri="{FF2B5EF4-FFF2-40B4-BE49-F238E27FC236}">
                <a16:creationId xmlns:a16="http://schemas.microsoft.com/office/drawing/2014/main" id="{FA442DAE-A3F2-4F6E-8AAD-1162AB032F77}"/>
              </a:ext>
            </a:extLst>
          </p:cNvPr>
          <p:cNvSpPr>
            <a:spLocks noGrp="1"/>
          </p:cNvSpPr>
          <p:nvPr>
            <p:ph idx="1"/>
          </p:nvPr>
        </p:nvSpPr>
        <p:spPr>
          <a:xfrm>
            <a:off x="648930" y="2438400"/>
            <a:ext cx="5127029" cy="3785419"/>
          </a:xfrm>
        </p:spPr>
        <p:txBody>
          <a:bodyPr>
            <a:normAutofit/>
          </a:bodyPr>
          <a:lstStyle/>
          <a:p>
            <a:r>
              <a:rPr lang="en-US" dirty="0"/>
              <a:t> The red blood cells are rather easy to spot on slides, because they do not have a nucleus! Red blood cells (like all blood cells) form from hematopoietic stem cells in the bone marrow.</a:t>
            </a:r>
          </a:p>
          <a:p>
            <a:r>
              <a:rPr lang="en-US" dirty="0"/>
              <a:t> As they mature, they lose their nucleus, their DNA and many of their organelles. </a:t>
            </a:r>
          </a:p>
        </p:txBody>
      </p:sp>
      <p:pic>
        <p:nvPicPr>
          <p:cNvPr id="49155" name="Picture 3" descr="Picture">
            <a:extLst>
              <a:ext uri="{FF2B5EF4-FFF2-40B4-BE49-F238E27FC236}">
                <a16:creationId xmlns:a16="http://schemas.microsoft.com/office/drawing/2014/main" id="{A784A17D-D2CD-49CF-AE26-42D4866E6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 r="618"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92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4C4D00-F246-446A-A086-ED07938E7F59}"/>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i="1" kern="1200" dirty="0">
                <a:solidFill>
                  <a:srgbClr val="FFFFFF"/>
                </a:solidFill>
                <a:latin typeface="+mj-lt"/>
                <a:ea typeface="+mj-ea"/>
                <a:cs typeface="+mj-cs"/>
              </a:rPr>
              <a:t>THE WHITE BLOOD CELLS (LEUKOCYTES)</a:t>
            </a:r>
            <a:endParaRPr lang="en-US" sz="54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0178" name="Picture 2" descr="Picture">
            <a:extLst>
              <a:ext uri="{FF2B5EF4-FFF2-40B4-BE49-F238E27FC236}">
                <a16:creationId xmlns:a16="http://schemas.microsoft.com/office/drawing/2014/main" id="{FFB6F663-0036-4180-816C-1976D00D81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0861" y="2509911"/>
            <a:ext cx="9575178"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447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2023-1334-4B4A-A54B-B18D026CA8EA}"/>
              </a:ext>
            </a:extLst>
          </p:cNvPr>
          <p:cNvSpPr>
            <a:spLocks noGrp="1"/>
          </p:cNvSpPr>
          <p:nvPr>
            <p:ph type="title"/>
          </p:nvPr>
        </p:nvSpPr>
        <p:spPr>
          <a:xfrm>
            <a:off x="838200" y="365125"/>
            <a:ext cx="10515600" cy="1325563"/>
          </a:xfrm>
        </p:spPr>
        <p:txBody>
          <a:bodyPr>
            <a:normAutofit/>
          </a:bodyPr>
          <a:lstStyle/>
          <a:p>
            <a:r>
              <a:rPr lang="en-US" b="1" i="1" dirty="0"/>
              <a:t>THE WHITE BLOOD CELLS (LEUKOCYTES)</a:t>
            </a:r>
            <a:endParaRPr lang="en-US" dirty="0"/>
          </a:p>
        </p:txBody>
      </p:sp>
      <p:sp>
        <p:nvSpPr>
          <p:cNvPr id="3" name="Content Placeholder 2">
            <a:extLst>
              <a:ext uri="{FF2B5EF4-FFF2-40B4-BE49-F238E27FC236}">
                <a16:creationId xmlns:a16="http://schemas.microsoft.com/office/drawing/2014/main" id="{CA793F29-FB8D-4457-854C-7EADD6D78597}"/>
              </a:ext>
            </a:extLst>
          </p:cNvPr>
          <p:cNvSpPr>
            <a:spLocks noGrp="1"/>
          </p:cNvSpPr>
          <p:nvPr>
            <p:ph idx="1"/>
          </p:nvPr>
        </p:nvSpPr>
        <p:spPr>
          <a:xfrm>
            <a:off x="838200" y="1825625"/>
            <a:ext cx="3797807" cy="4351338"/>
          </a:xfrm>
        </p:spPr>
        <p:txBody>
          <a:bodyPr>
            <a:normAutofit lnSpcReduction="10000"/>
          </a:bodyPr>
          <a:lstStyle/>
          <a:p>
            <a:r>
              <a:rPr lang="en-US" sz="3600" b="1" dirty="0"/>
              <a:t>White blood cells help to protect your body against infection and fight disease. </a:t>
            </a:r>
          </a:p>
          <a:p>
            <a:r>
              <a:rPr lang="en-US" sz="3600" b="1" dirty="0"/>
              <a:t>Unlike the red blood cells, white blood cells DO have a nucleus. </a:t>
            </a:r>
            <a:endParaRPr lang="en-US" sz="3600" dirty="0"/>
          </a:p>
        </p:txBody>
      </p:sp>
      <p:pic>
        <p:nvPicPr>
          <p:cNvPr id="51202" name="Picture 2" descr="Picture">
            <a:extLst>
              <a:ext uri="{FF2B5EF4-FFF2-40B4-BE49-F238E27FC236}">
                <a16:creationId xmlns:a16="http://schemas.microsoft.com/office/drawing/2014/main" id="{5E7E2041-CCD6-4F3E-B0DD-D07A5924C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25"/>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5" name="Picture 2" descr="Picture">
            <a:extLst>
              <a:ext uri="{FF2B5EF4-FFF2-40B4-BE49-F238E27FC236}">
                <a16:creationId xmlns:a16="http://schemas.microsoft.com/office/drawing/2014/main" id="{9C6BBB19-6D22-4C70-997A-E16D3298A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4" r="2332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16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a:bodyPr>
          <a:lstStyle/>
          <a:p>
            <a:r>
              <a:rPr lang="en-US" b="1" dirty="0"/>
              <a:t> The systemic circuit begins when the oxygenated blood is pumped out of the left ventricle to the aorta (the largest artery in the body). </a:t>
            </a:r>
          </a:p>
          <a:p>
            <a:r>
              <a:rPr lang="en-US" b="1" dirty="0"/>
              <a:t>The aorta branches into major arteries that travel to the upper and lower body. </a:t>
            </a:r>
            <a:endParaRPr lang="en-US" sz="2000" dirty="0"/>
          </a:p>
        </p:txBody>
      </p:sp>
    </p:spTree>
    <p:extLst>
      <p:ext uri="{BB962C8B-B14F-4D97-AF65-F5344CB8AC3E}">
        <p14:creationId xmlns:p14="http://schemas.microsoft.com/office/powerpoint/2010/main" val="3175953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2023-1334-4B4A-A54B-B18D026CA8EA}"/>
              </a:ext>
            </a:extLst>
          </p:cNvPr>
          <p:cNvSpPr>
            <a:spLocks noGrp="1"/>
          </p:cNvSpPr>
          <p:nvPr>
            <p:ph type="title"/>
          </p:nvPr>
        </p:nvSpPr>
        <p:spPr>
          <a:xfrm>
            <a:off x="838200" y="365125"/>
            <a:ext cx="10515600" cy="1325563"/>
          </a:xfrm>
        </p:spPr>
        <p:txBody>
          <a:bodyPr>
            <a:normAutofit/>
          </a:bodyPr>
          <a:lstStyle/>
          <a:p>
            <a:r>
              <a:rPr lang="en-US" sz="7200" b="1" i="1" dirty="0"/>
              <a:t>Platelets</a:t>
            </a:r>
            <a:endParaRPr lang="en-US" sz="7200" dirty="0"/>
          </a:p>
        </p:txBody>
      </p:sp>
      <p:sp>
        <p:nvSpPr>
          <p:cNvPr id="3" name="Content Placeholder 2">
            <a:extLst>
              <a:ext uri="{FF2B5EF4-FFF2-40B4-BE49-F238E27FC236}">
                <a16:creationId xmlns:a16="http://schemas.microsoft.com/office/drawing/2014/main" id="{CA793F29-FB8D-4457-854C-7EADD6D78597}"/>
              </a:ext>
            </a:extLst>
          </p:cNvPr>
          <p:cNvSpPr>
            <a:spLocks noGrp="1"/>
          </p:cNvSpPr>
          <p:nvPr>
            <p:ph idx="1"/>
          </p:nvPr>
        </p:nvSpPr>
        <p:spPr>
          <a:xfrm>
            <a:off x="838200" y="1825625"/>
            <a:ext cx="3797807" cy="4351338"/>
          </a:xfrm>
        </p:spPr>
        <p:txBody>
          <a:bodyPr>
            <a:normAutofit/>
          </a:bodyPr>
          <a:lstStyle/>
          <a:p>
            <a:r>
              <a:rPr lang="en-US" dirty="0"/>
              <a:t>The platelets appear as small darkly stained fragments on the slide. </a:t>
            </a:r>
          </a:p>
          <a:p>
            <a:r>
              <a:rPr lang="en-US" dirty="0"/>
              <a:t>These are blood clotting factors. </a:t>
            </a:r>
            <a:endParaRPr lang="en-US" sz="3600" dirty="0"/>
          </a:p>
        </p:txBody>
      </p:sp>
      <p:pic>
        <p:nvPicPr>
          <p:cNvPr id="51202" name="Picture 2" descr="Picture">
            <a:extLst>
              <a:ext uri="{FF2B5EF4-FFF2-40B4-BE49-F238E27FC236}">
                <a16:creationId xmlns:a16="http://schemas.microsoft.com/office/drawing/2014/main" id="{5E7E2041-CCD6-4F3E-B0DD-D07A5924C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25"/>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84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DEE69-6B14-4505-B649-6E71DC1841F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Composition of the Blood</a:t>
            </a:r>
            <a:endParaRPr lang="en-US" sz="2800">
              <a:solidFill>
                <a:schemeClr val="bg1"/>
              </a:solidFill>
            </a:endParaRPr>
          </a:p>
        </p:txBody>
      </p:sp>
      <p:sp>
        <p:nvSpPr>
          <p:cNvPr id="3" name="Content Placeholder 2">
            <a:extLst>
              <a:ext uri="{FF2B5EF4-FFF2-40B4-BE49-F238E27FC236}">
                <a16:creationId xmlns:a16="http://schemas.microsoft.com/office/drawing/2014/main" id="{823DEDCF-8C8B-4A27-B17A-A08C522BFD32}"/>
              </a:ext>
            </a:extLst>
          </p:cNvPr>
          <p:cNvSpPr>
            <a:spLocks noGrp="1"/>
          </p:cNvSpPr>
          <p:nvPr>
            <p:ph idx="1"/>
          </p:nvPr>
        </p:nvSpPr>
        <p:spPr>
          <a:xfrm>
            <a:off x="643468" y="2638044"/>
            <a:ext cx="3363974" cy="3415622"/>
          </a:xfrm>
        </p:spPr>
        <p:txBody>
          <a:bodyPr>
            <a:normAutofit/>
          </a:bodyPr>
          <a:lstStyle/>
          <a:p>
            <a:r>
              <a:rPr lang="en-US" sz="1900">
                <a:solidFill>
                  <a:schemeClr val="bg1"/>
                </a:solidFill>
              </a:rPr>
              <a:t>Erythrocytes (Red Blood Cells)</a:t>
            </a:r>
          </a:p>
          <a:p>
            <a:pPr lvl="1"/>
            <a:r>
              <a:rPr lang="en-US" sz="1900">
                <a:solidFill>
                  <a:schemeClr val="bg1"/>
                </a:solidFill>
              </a:rPr>
              <a:t>Carry oxygen to the cells</a:t>
            </a:r>
          </a:p>
          <a:p>
            <a:pPr lvl="1"/>
            <a:r>
              <a:rPr lang="en-US" sz="1900">
                <a:solidFill>
                  <a:schemeClr val="bg1"/>
                </a:solidFill>
              </a:rPr>
              <a:t>Carry carbon dioxide away from the cells</a:t>
            </a:r>
          </a:p>
          <a:p>
            <a:pPr lvl="1"/>
            <a:r>
              <a:rPr lang="en-US" sz="1900">
                <a:solidFill>
                  <a:schemeClr val="bg1"/>
                </a:solidFill>
              </a:rPr>
              <a:t>Lack nuclei and mitochondria</a:t>
            </a:r>
          </a:p>
          <a:p>
            <a:pPr lvl="1"/>
            <a:r>
              <a:rPr lang="en-US" sz="1900">
                <a:solidFill>
                  <a:schemeClr val="bg1"/>
                </a:solidFill>
              </a:rPr>
              <a:t>Short life span - 120-day life span</a:t>
            </a:r>
          </a:p>
          <a:p>
            <a:pPr lvl="1"/>
            <a:r>
              <a:rPr lang="en-US" sz="1900">
                <a:solidFill>
                  <a:schemeClr val="bg1"/>
                </a:solidFill>
              </a:rPr>
              <a:t>Contain hemoglobin and transferrin</a:t>
            </a:r>
            <a:br>
              <a:rPr lang="en-US" sz="1900">
                <a:solidFill>
                  <a:schemeClr val="bg1"/>
                </a:solidFill>
              </a:rPr>
            </a:br>
            <a:endParaRPr lang="en-US" sz="1900">
              <a:solidFill>
                <a:schemeClr val="bg1"/>
              </a:solidFill>
            </a:endParaRPr>
          </a:p>
          <a:p>
            <a:endParaRPr lang="en-US" sz="1900">
              <a:solidFill>
                <a:schemeClr val="bg1"/>
              </a:solidFill>
            </a:endParaRPr>
          </a:p>
        </p:txBody>
      </p:sp>
      <p:pic>
        <p:nvPicPr>
          <p:cNvPr id="5" name="Picture 4" descr="A picture containing object&#10;&#10;Description automatically generated">
            <a:extLst>
              <a:ext uri="{FF2B5EF4-FFF2-40B4-BE49-F238E27FC236}">
                <a16:creationId xmlns:a16="http://schemas.microsoft.com/office/drawing/2014/main" id="{71B53F55-F063-48EF-A330-0C59C31328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78413" y="643467"/>
            <a:ext cx="5489469" cy="5410199"/>
          </a:xfrm>
          <a:prstGeom prst="rect">
            <a:avLst/>
          </a:prstGeom>
        </p:spPr>
      </p:pic>
    </p:spTree>
    <p:extLst>
      <p:ext uri="{BB962C8B-B14F-4D97-AF65-F5344CB8AC3E}">
        <p14:creationId xmlns:p14="http://schemas.microsoft.com/office/powerpoint/2010/main" val="1028173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2C6-F0C9-4CE9-B143-3E4AC18FD90A}"/>
              </a:ext>
            </a:extLst>
          </p:cNvPr>
          <p:cNvSpPr>
            <a:spLocks noGrp="1"/>
          </p:cNvSpPr>
          <p:nvPr>
            <p:ph type="title"/>
          </p:nvPr>
        </p:nvSpPr>
        <p:spPr>
          <a:xfrm>
            <a:off x="481013" y="3752849"/>
            <a:ext cx="3290887" cy="2452687"/>
          </a:xfrm>
        </p:spPr>
        <p:txBody>
          <a:bodyPr anchor="ctr">
            <a:normAutofit/>
          </a:bodyPr>
          <a:lstStyle/>
          <a:p>
            <a:r>
              <a:rPr lang="en-US" sz="3600" b="1"/>
              <a:t>Composition of the Blood</a:t>
            </a:r>
            <a:endParaRPr lang="en-US" sz="3600"/>
          </a:p>
        </p:txBody>
      </p:sp>
      <p:pic>
        <p:nvPicPr>
          <p:cNvPr id="5" name="Picture 4">
            <a:extLst>
              <a:ext uri="{FF2B5EF4-FFF2-40B4-BE49-F238E27FC236}">
                <a16:creationId xmlns:a16="http://schemas.microsoft.com/office/drawing/2014/main" id="{2941C572-5E61-4B83-9AED-ACD4AB182C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754" b="17816"/>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54521D1-61A9-4055-96BC-946B5BAF06CB}"/>
              </a:ext>
            </a:extLst>
          </p:cNvPr>
          <p:cNvSpPr>
            <a:spLocks noGrp="1"/>
          </p:cNvSpPr>
          <p:nvPr>
            <p:ph idx="1"/>
          </p:nvPr>
        </p:nvSpPr>
        <p:spPr>
          <a:xfrm>
            <a:off x="4223982" y="3752850"/>
            <a:ext cx="7485413" cy="3105140"/>
          </a:xfrm>
        </p:spPr>
        <p:txBody>
          <a:bodyPr anchor="ctr">
            <a:normAutofit/>
          </a:bodyPr>
          <a:lstStyle/>
          <a:p>
            <a:r>
              <a:rPr lang="en-US" sz="2400" dirty="0"/>
              <a:t>Leukocytes (White Blood Cells)</a:t>
            </a:r>
          </a:p>
          <a:p>
            <a:pPr lvl="1"/>
            <a:r>
              <a:rPr lang="en-US" dirty="0"/>
              <a:t>Have nuclei and mitochondria</a:t>
            </a:r>
          </a:p>
          <a:p>
            <a:pPr lvl="1"/>
            <a:endParaRPr lang="en-US" dirty="0"/>
          </a:p>
          <a:p>
            <a:r>
              <a:rPr lang="en-US" sz="2400" dirty="0"/>
              <a:t>2 Categories of Leukocytes</a:t>
            </a:r>
          </a:p>
          <a:p>
            <a:pPr lvl="1"/>
            <a:r>
              <a:rPr lang="en-US" dirty="0"/>
              <a:t>Granular leukocytes: neutrophils, eosinophils, and basophils</a:t>
            </a:r>
          </a:p>
          <a:p>
            <a:pPr lvl="1"/>
            <a:r>
              <a:rPr lang="en-US" dirty="0" err="1"/>
              <a:t>Aggranular</a:t>
            </a:r>
            <a:r>
              <a:rPr lang="en-US" dirty="0"/>
              <a:t> leukocytes: monocytes and lymphocytes</a:t>
            </a:r>
          </a:p>
          <a:p>
            <a:endParaRPr lang="en-US" sz="2400" dirty="0"/>
          </a:p>
        </p:txBody>
      </p:sp>
    </p:spTree>
    <p:extLst>
      <p:ext uri="{BB962C8B-B14F-4D97-AF65-F5344CB8AC3E}">
        <p14:creationId xmlns:p14="http://schemas.microsoft.com/office/powerpoint/2010/main" val="2490398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88CC70-9989-4E49-8372-8DFAAE1ECECD}"/>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Formed Elements in the Blood - </a:t>
            </a:r>
            <a:r>
              <a:rPr lang="en-US" dirty="0">
                <a:solidFill>
                  <a:srgbClr val="FFFFFF"/>
                </a:solidFill>
              </a:rPr>
              <a:t>Leukopoiesis  </a:t>
            </a:r>
          </a:p>
        </p:txBody>
      </p:sp>
      <p:pic>
        <p:nvPicPr>
          <p:cNvPr id="5" name="Picture 4" descr="A close up of a flower&#10;&#10;Description automatically generated">
            <a:extLst>
              <a:ext uri="{FF2B5EF4-FFF2-40B4-BE49-F238E27FC236}">
                <a16:creationId xmlns:a16="http://schemas.microsoft.com/office/drawing/2014/main" id="{3FBDA183-C58C-465E-977C-76F94C5A56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20"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E6DEC5-758F-4EF8-91D6-39FA5876BCCF}"/>
              </a:ext>
            </a:extLst>
          </p:cNvPr>
          <p:cNvSpPr>
            <a:spLocks noGrp="1"/>
          </p:cNvSpPr>
          <p:nvPr>
            <p:ph idx="1"/>
          </p:nvPr>
        </p:nvSpPr>
        <p:spPr>
          <a:xfrm>
            <a:off x="8029319" y="917725"/>
            <a:ext cx="3424739" cy="4852362"/>
          </a:xfrm>
        </p:spPr>
        <p:txBody>
          <a:bodyPr anchor="ctr">
            <a:normAutofit/>
          </a:bodyPr>
          <a:lstStyle/>
          <a:p>
            <a:pPr marL="0" indent="0">
              <a:buNone/>
            </a:pPr>
            <a:r>
              <a:rPr lang="en-US" sz="2000" b="1" dirty="0">
                <a:solidFill>
                  <a:srgbClr val="FFFFFF"/>
                </a:solidFill>
              </a:rPr>
              <a:t>Hematopoiesis Process of blood cell formation:</a:t>
            </a:r>
            <a:br>
              <a:rPr lang="en-US" sz="2000" dirty="0">
                <a:solidFill>
                  <a:srgbClr val="FFFFFF"/>
                </a:solidFill>
              </a:rPr>
            </a:br>
            <a:endParaRPr lang="en-US" sz="2000" dirty="0">
              <a:solidFill>
                <a:srgbClr val="FFFFFF"/>
              </a:solidFill>
            </a:endParaRPr>
          </a:p>
          <a:p>
            <a:r>
              <a:rPr lang="en-US" sz="2000" dirty="0">
                <a:solidFill>
                  <a:srgbClr val="FFFFFF"/>
                </a:solidFill>
              </a:rPr>
              <a:t>Leukopoiesis: white blood cells</a:t>
            </a:r>
          </a:p>
          <a:p>
            <a:pPr lvl="1"/>
            <a:r>
              <a:rPr lang="en-US" sz="2000" dirty="0">
                <a:solidFill>
                  <a:srgbClr val="FFFFFF"/>
                </a:solidFill>
              </a:rPr>
              <a:t>Red bone marrow and lymphoid tissues</a:t>
            </a:r>
          </a:p>
          <a:p>
            <a:pPr lvl="1"/>
            <a:r>
              <a:rPr lang="en-US" sz="2000" dirty="0">
                <a:solidFill>
                  <a:srgbClr val="FFFFFF"/>
                </a:solidFill>
              </a:rPr>
              <a:t>Cytokine regulation</a:t>
            </a:r>
          </a:p>
        </p:txBody>
      </p:sp>
    </p:spTree>
    <p:extLst>
      <p:ext uri="{BB962C8B-B14F-4D97-AF65-F5344CB8AC3E}">
        <p14:creationId xmlns:p14="http://schemas.microsoft.com/office/powerpoint/2010/main" val="3363533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8BC0BD-CA72-4464-8E10-EC8CDF182017}"/>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Structure of the Heart</a:t>
            </a:r>
            <a:r>
              <a:rPr lang="en-US">
                <a:solidFill>
                  <a:srgbClr val="FFFFFF"/>
                </a:solidFill>
              </a:rPr>
              <a:t> </a:t>
            </a:r>
          </a:p>
        </p:txBody>
      </p:sp>
      <p:pic>
        <p:nvPicPr>
          <p:cNvPr id="5" name="Picture 4" descr="A close up of a device&#10;&#10;Description automatically generated">
            <a:extLst>
              <a:ext uri="{FF2B5EF4-FFF2-40B4-BE49-F238E27FC236}">
                <a16:creationId xmlns:a16="http://schemas.microsoft.com/office/drawing/2014/main" id="{26990201-E614-4068-AC66-108DE31E3265}"/>
              </a:ext>
            </a:extLst>
          </p:cNvPr>
          <p:cNvPicPr>
            <a:picLocks noChangeAspect="1"/>
          </p:cNvPicPr>
          <p:nvPr/>
        </p:nvPicPr>
        <p:blipFill rotWithShape="1">
          <a:blip r:embed="rId2">
            <a:extLst>
              <a:ext uri="{28A0092B-C50C-407E-A947-70E740481C1C}">
                <a14:useLocalDpi xmlns:a14="http://schemas.microsoft.com/office/drawing/2010/main" val="0"/>
              </a:ext>
            </a:extLst>
          </a:blip>
          <a:srcRect r="1" b="1370"/>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9EDECD-962A-44D6-A9F2-87D632F05033}"/>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Right atrium: receives deoxygenated blood from the body</a:t>
            </a:r>
          </a:p>
          <a:p>
            <a:r>
              <a:rPr lang="en-US" sz="2000">
                <a:solidFill>
                  <a:srgbClr val="FFFFFF"/>
                </a:solidFill>
              </a:rPr>
              <a:t>Left atrium: receives oxygenated blood from the lungs</a:t>
            </a:r>
          </a:p>
          <a:p>
            <a:r>
              <a:rPr lang="en-US" sz="2000">
                <a:solidFill>
                  <a:srgbClr val="FFFFFF"/>
                </a:solidFill>
              </a:rPr>
              <a:t>Right ventricle: pumps deoxygenated blood to the lungs</a:t>
            </a:r>
          </a:p>
          <a:p>
            <a:r>
              <a:rPr lang="en-US" sz="2000">
                <a:solidFill>
                  <a:srgbClr val="FFFFFF"/>
                </a:solidFill>
              </a:rPr>
              <a:t>Left ventricle: pumps oxygenated blood to the body</a:t>
            </a:r>
            <a:br>
              <a:rPr lang="en-US" sz="2000">
                <a:solidFill>
                  <a:srgbClr val="FFFFFF"/>
                </a:solidFill>
              </a:rPr>
            </a:b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9045848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5CBAF-617F-4B6A-8461-65DA971B7DA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Pulmonary and Systemic Circulations</a:t>
            </a:r>
            <a:endParaRPr lang="en-US" sz="2800">
              <a:solidFill>
                <a:schemeClr val="bg1"/>
              </a:solidFill>
            </a:endParaRPr>
          </a:p>
        </p:txBody>
      </p:sp>
      <p:sp>
        <p:nvSpPr>
          <p:cNvPr id="3" name="Content Placeholder 2">
            <a:extLst>
              <a:ext uri="{FF2B5EF4-FFF2-40B4-BE49-F238E27FC236}">
                <a16:creationId xmlns:a16="http://schemas.microsoft.com/office/drawing/2014/main" id="{CD3B7910-0FA1-4D1E-BC01-67DD679399D1}"/>
              </a:ext>
            </a:extLst>
          </p:cNvPr>
          <p:cNvSpPr>
            <a:spLocks noGrp="1"/>
          </p:cNvSpPr>
          <p:nvPr>
            <p:ph idx="1"/>
          </p:nvPr>
        </p:nvSpPr>
        <p:spPr>
          <a:xfrm>
            <a:off x="643468" y="2638044"/>
            <a:ext cx="3363974" cy="3415622"/>
          </a:xfrm>
        </p:spPr>
        <p:txBody>
          <a:bodyPr>
            <a:normAutofit/>
          </a:bodyPr>
          <a:lstStyle/>
          <a:p>
            <a:endParaRPr lang="en-US" sz="2000">
              <a:solidFill>
                <a:schemeClr val="bg1"/>
              </a:solidFill>
            </a:endParaRPr>
          </a:p>
          <a:p>
            <a:r>
              <a:rPr lang="en-US" sz="2000">
                <a:solidFill>
                  <a:schemeClr val="bg1"/>
                </a:solidFill>
              </a:rPr>
              <a:t>Pulmonary: between heart and lungs</a:t>
            </a:r>
          </a:p>
          <a:p>
            <a:pPr lvl="1"/>
            <a:r>
              <a:rPr lang="en-US" sz="2000">
                <a:solidFill>
                  <a:schemeClr val="bg1"/>
                </a:solidFill>
              </a:rPr>
              <a:t>Blood pumps to lungs via pulmonary arteries.</a:t>
            </a:r>
          </a:p>
          <a:p>
            <a:pPr lvl="1"/>
            <a:r>
              <a:rPr lang="en-US" sz="2000">
                <a:solidFill>
                  <a:schemeClr val="bg1"/>
                </a:solidFill>
              </a:rPr>
              <a:t>Blood returns to heart via pulmonary veins.</a:t>
            </a:r>
            <a:br>
              <a:rPr lang="en-US" sz="2000">
                <a:solidFill>
                  <a:schemeClr val="bg1"/>
                </a:solidFill>
              </a:rPr>
            </a:br>
            <a:endParaRPr lang="en-US" sz="2000">
              <a:solidFill>
                <a:schemeClr val="bg1"/>
              </a:solidFill>
            </a:endParaRPr>
          </a:p>
          <a:p>
            <a:endParaRPr lang="en-US" sz="200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00D19194-799C-453E-B8EB-F2180668B6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9423" y="643467"/>
            <a:ext cx="4747449" cy="5410199"/>
          </a:xfrm>
          <a:prstGeom prst="rect">
            <a:avLst/>
          </a:prstGeom>
        </p:spPr>
      </p:pic>
    </p:spTree>
    <p:extLst>
      <p:ext uri="{BB962C8B-B14F-4D97-AF65-F5344CB8AC3E}">
        <p14:creationId xmlns:p14="http://schemas.microsoft.com/office/powerpoint/2010/main" val="152176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5107</Words>
  <Application>Microsoft Office PowerPoint</Application>
  <PresentationFormat>Widescreen</PresentationFormat>
  <Paragraphs>334</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Roboto</vt:lpstr>
      <vt:lpstr>Office Theme</vt:lpstr>
      <vt:lpstr>The Circulatory System</vt:lpstr>
      <vt:lpstr> The cardiovascular system functions </vt:lpstr>
      <vt:lpstr>Components of the Cardiovascular System</vt:lpstr>
      <vt:lpstr>Components of the Cardiovascular System</vt:lpstr>
      <vt:lpstr>Components of the Cardiovascular System</vt:lpstr>
      <vt:lpstr>The cardiovascular system circulates blood around two loops.</vt:lpstr>
      <vt:lpstr>The cardiovascular system circulates blood around two loops.</vt:lpstr>
      <vt:lpstr>THE SYSTEMIC CIRCUIT    </vt:lpstr>
      <vt:lpstr>THE SYSTEMIC CIRCUIT    </vt:lpstr>
      <vt:lpstr>THE SYSTEMIC CIRCUIT    </vt:lpstr>
      <vt:lpstr>THE SYSTEMIC CIRCUIT    </vt:lpstr>
      <vt:lpstr>the pulmonary circuit</vt:lpstr>
      <vt:lpstr>The Vessels of the Circulatory System ​</vt:lpstr>
      <vt:lpstr>ARTERIES</vt:lpstr>
      <vt:lpstr>VEINS</vt:lpstr>
      <vt:lpstr>The Vessels of the Circulatory System ​</vt:lpstr>
      <vt:lpstr>The Vessels of the Circulatory System ​</vt:lpstr>
      <vt:lpstr>the pulmonary circuit</vt:lpstr>
      <vt:lpstr>The Heart</vt:lpstr>
      <vt:lpstr>The Heart</vt:lpstr>
      <vt:lpstr>Heart Chambers</vt:lpstr>
      <vt:lpstr>Chambers</vt:lpstr>
      <vt:lpstr>Atria</vt:lpstr>
      <vt:lpstr>Ventricles</vt:lpstr>
      <vt:lpstr>Ventricles</vt:lpstr>
      <vt:lpstr>Ventricles</vt:lpstr>
      <vt:lpstr>Ventricles</vt:lpstr>
      <vt:lpstr>PowerPoint Presentation</vt:lpstr>
      <vt:lpstr>The Flow of Blood Through the ​Chambers of the Heart</vt:lpstr>
      <vt:lpstr>The Flow of Blood Through the ​Chambers of the Heart</vt:lpstr>
      <vt:lpstr>PowerPoint Presentation</vt:lpstr>
      <vt:lpstr>The Flow of Blood Through the Chambers of the Heart   </vt:lpstr>
      <vt:lpstr>Superior Vena Cava</vt:lpstr>
      <vt:lpstr>Inferior Vena Cava</vt:lpstr>
      <vt:lpstr>PowerPoint Presentation</vt:lpstr>
      <vt:lpstr>PowerPoint Presentation</vt:lpstr>
      <vt:lpstr>The Flow of Blood Through the Chambers of the Heart   </vt:lpstr>
      <vt:lpstr>The Valves of the Heart</vt:lpstr>
      <vt:lpstr>The four valves of the heart are as follows: </vt:lpstr>
      <vt:lpstr>The four main valves of the heart are as follows: ​ </vt:lpstr>
      <vt:lpstr>The four main valves of the heart are as follows: ​ </vt:lpstr>
      <vt:lpstr>The four main valves of the heart are as follows: ​ </vt:lpstr>
      <vt:lpstr>The four main valves of the heart are as follows: ​ </vt:lpstr>
      <vt:lpstr>PowerPoint Presentation</vt:lpstr>
      <vt:lpstr>PowerPoint Presentation</vt:lpstr>
      <vt:lpstr>PowerPoint Presentation</vt:lpstr>
      <vt:lpstr>VEINS</vt:lpstr>
      <vt:lpstr>capillaries</vt:lpstr>
      <vt:lpstr>PowerPoint Presentation</vt:lpstr>
      <vt:lpstr>capillaries</vt:lpstr>
      <vt:lpstr>Arterioles</vt:lpstr>
      <vt:lpstr>Capillaries</vt:lpstr>
      <vt:lpstr>Capillaries</vt:lpstr>
      <vt:lpstr>Capillaries</vt:lpstr>
      <vt:lpstr>The Arteries</vt:lpstr>
      <vt:lpstr>The Aorta</vt:lpstr>
      <vt:lpstr>PowerPoint Presentation</vt:lpstr>
      <vt:lpstr>PowerPoint Presentation</vt:lpstr>
      <vt:lpstr>The Regions of the Aorta</vt:lpstr>
      <vt:lpstr>The Regions of the Aorta</vt:lpstr>
      <vt:lpstr>The Branches of the Aortic Arch</vt:lpstr>
      <vt:lpstr>The Branches of the Aortic Arch</vt:lpstr>
      <vt:lpstr>The Branches of the Aortic Arch</vt:lpstr>
      <vt:lpstr>The Branches of the Aortic Arch</vt:lpstr>
      <vt:lpstr>PULMONARY TRUNK AND PULMONARY ARTERIES </vt:lpstr>
      <vt:lpstr>The Brachiocephalic Veins</vt:lpstr>
      <vt:lpstr>The Pulmonary Veins</vt:lpstr>
      <vt:lpstr>CORONARY ARTERIES</vt:lpstr>
      <vt:lpstr>CORONARY ARTERIES</vt:lpstr>
      <vt:lpstr>coronary arteries:</vt:lpstr>
      <vt:lpstr>coronary arteries:</vt:lpstr>
      <vt:lpstr>THE VEINS </vt:lpstr>
      <vt:lpstr>THE VEINS </vt:lpstr>
      <vt:lpstr>VEINS</vt:lpstr>
      <vt:lpstr> pulmonary veins </vt:lpstr>
      <vt:lpstr>Venules</vt:lpstr>
      <vt:lpstr>TISSUE LAYERS OF THE HEART  </vt:lpstr>
      <vt:lpstr>The walls of the heart have 3 layers.</vt:lpstr>
      <vt:lpstr>The walls of the heart have 3 layers.</vt:lpstr>
      <vt:lpstr>The walls of the heart have 3 layers.</vt:lpstr>
      <vt:lpstr>The walls of the heart have 3 layers.</vt:lpstr>
      <vt:lpstr>The walls of the heart have 3 layers.</vt:lpstr>
      <vt:lpstr>PowerPoint Presentation</vt:lpstr>
      <vt:lpstr>PowerPoint Presentation</vt:lpstr>
      <vt:lpstr>PowerPoint Presentation</vt:lpstr>
      <vt:lpstr>THE RED BLOOD CELLS (ERYTHROCYTES)</vt:lpstr>
      <vt:lpstr>THE RED BLOOD CELLS (ERYTHROCYTES)</vt:lpstr>
      <vt:lpstr>THE WHITE BLOOD CELLS (LEUKOCYTES)</vt:lpstr>
      <vt:lpstr>THE WHITE BLOOD CELLS (LEUKOCYTES)</vt:lpstr>
      <vt:lpstr>Platelets</vt:lpstr>
      <vt:lpstr>Composition of the Blood</vt:lpstr>
      <vt:lpstr>Composition of the Blood</vt:lpstr>
      <vt:lpstr>Formed Elements in the Blood - Leukopoiesis  </vt:lpstr>
      <vt:lpstr>Structure of the Heart </vt:lpstr>
      <vt:lpstr>Pulmonary and Systemic Circulations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dc:title>
  <dc:creator>Cynthia Anderson</dc:creator>
  <cp:lastModifiedBy>Cynthia Anderson</cp:lastModifiedBy>
  <cp:revision>2</cp:revision>
  <dcterms:created xsi:type="dcterms:W3CDTF">2019-11-18T23:37:31Z</dcterms:created>
  <dcterms:modified xsi:type="dcterms:W3CDTF">2019-12-06T10:18:54Z</dcterms:modified>
</cp:coreProperties>
</file>