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0.xml" ContentType="application/vnd.openxmlformats-officedocument.presentationml.notesSlide+xml"/>
  <Override PartName="/ppt/media/image63.jpg" ContentType="image/png"/>
  <Override PartName="/ppt/notesSlides/notesSlide8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  <p:sldMasterId id="2147483703" r:id="rId2"/>
    <p:sldMasterId id="2147483727" r:id="rId3"/>
    <p:sldMasterId id="2147483739" r:id="rId4"/>
    <p:sldMasterId id="2147483751" r:id="rId5"/>
    <p:sldMasterId id="2147483775" r:id="rId6"/>
    <p:sldMasterId id="2147483787" r:id="rId7"/>
    <p:sldMasterId id="2147483811" r:id="rId8"/>
  </p:sldMasterIdLst>
  <p:notesMasterIdLst>
    <p:notesMasterId r:id="rId106"/>
  </p:notesMasterIdLst>
  <p:handoutMasterIdLst>
    <p:handoutMasterId r:id="rId107"/>
  </p:handoutMasterIdLst>
  <p:sldIdLst>
    <p:sldId id="275" r:id="rId9"/>
    <p:sldId id="273" r:id="rId10"/>
    <p:sldId id="276" r:id="rId11"/>
    <p:sldId id="278" r:id="rId12"/>
    <p:sldId id="279" r:id="rId13"/>
    <p:sldId id="686" r:id="rId14"/>
    <p:sldId id="280" r:id="rId15"/>
    <p:sldId id="687" r:id="rId16"/>
    <p:sldId id="298" r:id="rId17"/>
    <p:sldId id="301" r:id="rId18"/>
    <p:sldId id="308" r:id="rId19"/>
    <p:sldId id="309" r:id="rId20"/>
    <p:sldId id="315" r:id="rId21"/>
    <p:sldId id="316" r:id="rId22"/>
    <p:sldId id="320" r:id="rId23"/>
    <p:sldId id="324" r:id="rId24"/>
    <p:sldId id="327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270" r:id="rId34"/>
    <p:sldId id="266" r:id="rId35"/>
    <p:sldId id="267" r:id="rId36"/>
    <p:sldId id="268" r:id="rId37"/>
    <p:sldId id="258" r:id="rId38"/>
    <p:sldId id="260" r:id="rId39"/>
    <p:sldId id="261" r:id="rId40"/>
    <p:sldId id="262" r:id="rId41"/>
    <p:sldId id="263" r:id="rId42"/>
    <p:sldId id="343" r:id="rId43"/>
    <p:sldId id="344" r:id="rId44"/>
    <p:sldId id="346" r:id="rId45"/>
    <p:sldId id="348" r:id="rId46"/>
    <p:sldId id="349" r:id="rId47"/>
    <p:sldId id="350" r:id="rId48"/>
    <p:sldId id="360" r:id="rId49"/>
    <p:sldId id="362" r:id="rId50"/>
    <p:sldId id="363" r:id="rId51"/>
    <p:sldId id="364" r:id="rId52"/>
    <p:sldId id="447" r:id="rId53"/>
    <p:sldId id="448" r:id="rId54"/>
    <p:sldId id="449" r:id="rId55"/>
    <p:sldId id="451" r:id="rId56"/>
    <p:sldId id="455" r:id="rId57"/>
    <p:sldId id="457" r:id="rId58"/>
    <p:sldId id="372" r:id="rId59"/>
    <p:sldId id="376" r:id="rId60"/>
    <p:sldId id="377" r:id="rId61"/>
    <p:sldId id="379" r:id="rId62"/>
    <p:sldId id="384" r:id="rId63"/>
    <p:sldId id="385" r:id="rId64"/>
    <p:sldId id="386" r:id="rId65"/>
    <p:sldId id="389" r:id="rId66"/>
    <p:sldId id="391" r:id="rId67"/>
    <p:sldId id="392" r:id="rId68"/>
    <p:sldId id="395" r:id="rId69"/>
    <p:sldId id="442" r:id="rId70"/>
    <p:sldId id="443" r:id="rId71"/>
    <p:sldId id="467" r:id="rId72"/>
    <p:sldId id="469" r:id="rId73"/>
    <p:sldId id="470" r:id="rId74"/>
    <p:sldId id="473" r:id="rId75"/>
    <p:sldId id="474" r:id="rId76"/>
    <p:sldId id="475" r:id="rId77"/>
    <p:sldId id="477" r:id="rId78"/>
    <p:sldId id="488" r:id="rId79"/>
    <p:sldId id="490" r:id="rId80"/>
    <p:sldId id="492" r:id="rId81"/>
    <p:sldId id="494" r:id="rId82"/>
    <p:sldId id="495" r:id="rId83"/>
    <p:sldId id="496" r:id="rId84"/>
    <p:sldId id="497" r:id="rId85"/>
    <p:sldId id="498" r:id="rId86"/>
    <p:sldId id="507" r:id="rId87"/>
    <p:sldId id="508" r:id="rId88"/>
    <p:sldId id="516" r:id="rId89"/>
    <p:sldId id="529" r:id="rId90"/>
    <p:sldId id="532" r:id="rId91"/>
    <p:sldId id="533" r:id="rId92"/>
    <p:sldId id="534" r:id="rId93"/>
    <p:sldId id="553" r:id="rId94"/>
    <p:sldId id="555" r:id="rId95"/>
    <p:sldId id="568" r:id="rId96"/>
    <p:sldId id="592" r:id="rId97"/>
    <p:sldId id="593" r:id="rId98"/>
    <p:sldId id="594" r:id="rId99"/>
    <p:sldId id="595" r:id="rId100"/>
    <p:sldId id="616" r:id="rId101"/>
    <p:sldId id="617" r:id="rId102"/>
    <p:sldId id="627" r:id="rId103"/>
    <p:sldId id="628" r:id="rId104"/>
    <p:sldId id="630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928"/>
    <a:srgbClr val="C34E25"/>
    <a:srgbClr val="C24D25"/>
    <a:srgbClr val="50BBC8"/>
    <a:srgbClr val="C82B24"/>
    <a:srgbClr val="81A31B"/>
    <a:srgbClr val="3E69A1"/>
    <a:srgbClr val="FEAD4A"/>
    <a:srgbClr val="FFB347"/>
    <a:srgbClr val="3F5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5" autoAdjust="0"/>
    <p:restoredTop sz="93900" autoAdjust="0"/>
  </p:normalViewPr>
  <p:slideViewPr>
    <p:cSldViewPr snapToGrid="0">
      <p:cViewPr varScale="1">
        <p:scale>
          <a:sx n="93" d="100"/>
          <a:sy n="93" d="100"/>
        </p:scale>
        <p:origin x="1968" y="72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presProps" Target="presProp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viewProps" Target="viewProps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theme" Target="theme/theme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39EE83-74EF-46AF-9E2B-A13C16A56C02}" type="doc">
      <dgm:prSet loTypeId="urn:microsoft.com/office/officeart/2016/7/layout/VerticalSolidAction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E31270D-3E90-4F7E-9D6D-2F8F1AE55083}">
      <dgm:prSet/>
      <dgm:spPr/>
      <dgm:t>
        <a:bodyPr/>
        <a:lstStyle/>
        <a:p>
          <a:r>
            <a:rPr lang="en-US"/>
            <a:t>Group</a:t>
          </a:r>
        </a:p>
      </dgm:t>
    </dgm:pt>
    <dgm:pt modelId="{C1B1058F-6F70-494C-AB05-8B0D4C5D711B}" type="parTrans" cxnId="{416A4793-8E27-4317-BFC5-B092ACF0B8B7}">
      <dgm:prSet/>
      <dgm:spPr/>
      <dgm:t>
        <a:bodyPr/>
        <a:lstStyle/>
        <a:p>
          <a:endParaRPr lang="en-US"/>
        </a:p>
      </dgm:t>
    </dgm:pt>
    <dgm:pt modelId="{FC98A1BF-F418-40CA-A3C6-E0D199A071B7}" type="sibTrans" cxnId="{416A4793-8E27-4317-BFC5-B092ACF0B8B7}">
      <dgm:prSet/>
      <dgm:spPr/>
      <dgm:t>
        <a:bodyPr/>
        <a:lstStyle/>
        <a:p>
          <a:endParaRPr lang="en-US"/>
        </a:p>
      </dgm:t>
    </dgm:pt>
    <dgm:pt modelId="{1DDB919D-CE1E-495F-9004-327AB9F28587}">
      <dgm:prSet/>
      <dgm:spPr/>
      <dgm:t>
        <a:bodyPr/>
        <a:lstStyle/>
        <a:p>
          <a:r>
            <a:rPr lang="en-US"/>
            <a:t>Group A fibers</a:t>
          </a:r>
        </a:p>
      </dgm:t>
    </dgm:pt>
    <dgm:pt modelId="{1DB77D0E-1856-4C81-98B1-1F04331DE07D}" type="parTrans" cxnId="{B075F8A1-4DDF-4BF5-9812-EC1B42DD7A35}">
      <dgm:prSet/>
      <dgm:spPr/>
      <dgm:t>
        <a:bodyPr/>
        <a:lstStyle/>
        <a:p>
          <a:endParaRPr lang="en-US"/>
        </a:p>
      </dgm:t>
    </dgm:pt>
    <dgm:pt modelId="{FA55A9D0-1F01-4A6A-9EC9-A24955042874}" type="sibTrans" cxnId="{B075F8A1-4DDF-4BF5-9812-EC1B42DD7A35}">
      <dgm:prSet/>
      <dgm:spPr/>
      <dgm:t>
        <a:bodyPr/>
        <a:lstStyle/>
        <a:p>
          <a:endParaRPr lang="en-US"/>
        </a:p>
      </dgm:t>
    </dgm:pt>
    <dgm:pt modelId="{92290FF3-BBE9-4D73-864B-847EB89D5D4E}">
      <dgm:prSet/>
      <dgm:spPr/>
      <dgm:t>
        <a:bodyPr/>
        <a:lstStyle/>
        <a:p>
          <a:r>
            <a:rPr lang="en-US"/>
            <a:t>Large diameter, myelinated somatic sensory and motor fibers of skin, skeletal muscles, joints</a:t>
          </a:r>
        </a:p>
      </dgm:t>
    </dgm:pt>
    <dgm:pt modelId="{32B54F45-F83B-4A2F-98F1-FDCC7B1D472E}" type="parTrans" cxnId="{96AB60C0-3336-419F-AD2D-9BEB87AB8BA9}">
      <dgm:prSet/>
      <dgm:spPr/>
      <dgm:t>
        <a:bodyPr/>
        <a:lstStyle/>
        <a:p>
          <a:endParaRPr lang="en-US"/>
        </a:p>
      </dgm:t>
    </dgm:pt>
    <dgm:pt modelId="{B1CB4EB3-20ED-4146-B16A-AED832B20913}" type="sibTrans" cxnId="{96AB60C0-3336-419F-AD2D-9BEB87AB8BA9}">
      <dgm:prSet/>
      <dgm:spPr/>
      <dgm:t>
        <a:bodyPr/>
        <a:lstStyle/>
        <a:p>
          <a:endParaRPr lang="en-US"/>
        </a:p>
      </dgm:t>
    </dgm:pt>
    <dgm:pt modelId="{2F6AB595-34F9-4FFD-9788-18975A5E6DBC}">
      <dgm:prSet/>
      <dgm:spPr/>
      <dgm:t>
        <a:bodyPr/>
        <a:lstStyle/>
        <a:p>
          <a:r>
            <a:rPr lang="en-US"/>
            <a:t>Transmit at 150 m/s</a:t>
          </a:r>
        </a:p>
      </dgm:t>
    </dgm:pt>
    <dgm:pt modelId="{519EF111-1BA3-40D8-971C-9E2D04F511C1}" type="parTrans" cxnId="{D039729D-7560-4162-B822-90E8D176744E}">
      <dgm:prSet/>
      <dgm:spPr/>
      <dgm:t>
        <a:bodyPr/>
        <a:lstStyle/>
        <a:p>
          <a:endParaRPr lang="en-US"/>
        </a:p>
      </dgm:t>
    </dgm:pt>
    <dgm:pt modelId="{C14EBE73-23DA-416F-B21D-B6781AD7936F}" type="sibTrans" cxnId="{D039729D-7560-4162-B822-90E8D176744E}">
      <dgm:prSet/>
      <dgm:spPr/>
      <dgm:t>
        <a:bodyPr/>
        <a:lstStyle/>
        <a:p>
          <a:endParaRPr lang="en-US"/>
        </a:p>
      </dgm:t>
    </dgm:pt>
    <dgm:pt modelId="{CAEFCC8B-B454-4B32-8060-B8090236DDCF}">
      <dgm:prSet/>
      <dgm:spPr/>
      <dgm:t>
        <a:bodyPr/>
        <a:lstStyle/>
        <a:p>
          <a:r>
            <a:rPr lang="en-US"/>
            <a:t>Group</a:t>
          </a:r>
        </a:p>
      </dgm:t>
    </dgm:pt>
    <dgm:pt modelId="{C1EBCF69-C5B0-481A-8E9B-79948CD6B2A0}" type="parTrans" cxnId="{C98A3731-0766-43C9-B0B7-EEBF2353F891}">
      <dgm:prSet/>
      <dgm:spPr/>
      <dgm:t>
        <a:bodyPr/>
        <a:lstStyle/>
        <a:p>
          <a:endParaRPr lang="en-US"/>
        </a:p>
      </dgm:t>
    </dgm:pt>
    <dgm:pt modelId="{C11DCB09-086B-4C8E-9B87-DC663FC800F7}" type="sibTrans" cxnId="{C98A3731-0766-43C9-B0B7-EEBF2353F891}">
      <dgm:prSet/>
      <dgm:spPr/>
      <dgm:t>
        <a:bodyPr/>
        <a:lstStyle/>
        <a:p>
          <a:endParaRPr lang="en-US"/>
        </a:p>
      </dgm:t>
    </dgm:pt>
    <dgm:pt modelId="{C91E1311-47BE-47BC-8B62-668D290EBBA8}">
      <dgm:prSet/>
      <dgm:spPr/>
      <dgm:t>
        <a:bodyPr/>
        <a:lstStyle/>
        <a:p>
          <a:r>
            <a:rPr lang="en-US"/>
            <a:t>Group B fibers</a:t>
          </a:r>
        </a:p>
      </dgm:t>
    </dgm:pt>
    <dgm:pt modelId="{F42EC70F-1456-4682-A8F2-099173C8B875}" type="parTrans" cxnId="{C5D85D55-5D1A-4A3B-9A74-4A5C436FBBF8}">
      <dgm:prSet/>
      <dgm:spPr/>
      <dgm:t>
        <a:bodyPr/>
        <a:lstStyle/>
        <a:p>
          <a:endParaRPr lang="en-US"/>
        </a:p>
      </dgm:t>
    </dgm:pt>
    <dgm:pt modelId="{CB9A5FC5-255F-444C-80CC-D50CAE82DCAC}" type="sibTrans" cxnId="{C5D85D55-5D1A-4A3B-9A74-4A5C436FBBF8}">
      <dgm:prSet/>
      <dgm:spPr/>
      <dgm:t>
        <a:bodyPr/>
        <a:lstStyle/>
        <a:p>
          <a:endParaRPr lang="en-US"/>
        </a:p>
      </dgm:t>
    </dgm:pt>
    <dgm:pt modelId="{89AF7CD9-4171-41AC-89E0-BF09A0B1E913}">
      <dgm:prSet/>
      <dgm:spPr/>
      <dgm:t>
        <a:bodyPr/>
        <a:lstStyle/>
        <a:p>
          <a:r>
            <a:rPr lang="en-US"/>
            <a:t>Intermediate diameter, lightly myelinated fibers</a:t>
          </a:r>
        </a:p>
      </dgm:t>
    </dgm:pt>
    <dgm:pt modelId="{34441278-CBBB-4BC2-A45D-E73FF2BD8152}" type="parTrans" cxnId="{68CFC7B1-037C-449B-9705-DE10C0F8283A}">
      <dgm:prSet/>
      <dgm:spPr/>
      <dgm:t>
        <a:bodyPr/>
        <a:lstStyle/>
        <a:p>
          <a:endParaRPr lang="en-US"/>
        </a:p>
      </dgm:t>
    </dgm:pt>
    <dgm:pt modelId="{EC27B208-1A57-466B-81CA-67FADDA49A9A}" type="sibTrans" cxnId="{68CFC7B1-037C-449B-9705-DE10C0F8283A}">
      <dgm:prSet/>
      <dgm:spPr/>
      <dgm:t>
        <a:bodyPr/>
        <a:lstStyle/>
        <a:p>
          <a:endParaRPr lang="en-US"/>
        </a:p>
      </dgm:t>
    </dgm:pt>
    <dgm:pt modelId="{34A85024-9969-49AB-8AC9-74B0F63A07ED}">
      <dgm:prSet/>
      <dgm:spPr/>
      <dgm:t>
        <a:bodyPr/>
        <a:lstStyle/>
        <a:p>
          <a:r>
            <a:rPr lang="en-US"/>
            <a:t>Transmit at 15 m/s</a:t>
          </a:r>
        </a:p>
      </dgm:t>
    </dgm:pt>
    <dgm:pt modelId="{9A4CA56B-A6DE-4AB5-A2D4-7AD3067589EE}" type="parTrans" cxnId="{B7AF4F15-C615-4E83-938B-4853E2B5E04C}">
      <dgm:prSet/>
      <dgm:spPr/>
      <dgm:t>
        <a:bodyPr/>
        <a:lstStyle/>
        <a:p>
          <a:endParaRPr lang="en-US"/>
        </a:p>
      </dgm:t>
    </dgm:pt>
    <dgm:pt modelId="{52D790B4-CA3B-44CB-BFAB-A04B4274E5E7}" type="sibTrans" cxnId="{B7AF4F15-C615-4E83-938B-4853E2B5E04C}">
      <dgm:prSet/>
      <dgm:spPr/>
      <dgm:t>
        <a:bodyPr/>
        <a:lstStyle/>
        <a:p>
          <a:endParaRPr lang="en-US"/>
        </a:p>
      </dgm:t>
    </dgm:pt>
    <dgm:pt modelId="{71844CFE-AED8-4EDD-9E77-2CDD68E1139F}">
      <dgm:prSet/>
      <dgm:spPr/>
      <dgm:t>
        <a:bodyPr/>
        <a:lstStyle/>
        <a:p>
          <a:r>
            <a:rPr lang="en-US"/>
            <a:t>Group</a:t>
          </a:r>
        </a:p>
      </dgm:t>
    </dgm:pt>
    <dgm:pt modelId="{F7EDFE44-F15B-4C7E-8069-2687183008D5}" type="parTrans" cxnId="{4C532403-F09E-429F-99A0-B5322335F989}">
      <dgm:prSet/>
      <dgm:spPr/>
      <dgm:t>
        <a:bodyPr/>
        <a:lstStyle/>
        <a:p>
          <a:endParaRPr lang="en-US"/>
        </a:p>
      </dgm:t>
    </dgm:pt>
    <dgm:pt modelId="{97903DC6-1C37-4319-B6EB-057B5A94F2B3}" type="sibTrans" cxnId="{4C532403-F09E-429F-99A0-B5322335F989}">
      <dgm:prSet/>
      <dgm:spPr/>
      <dgm:t>
        <a:bodyPr/>
        <a:lstStyle/>
        <a:p>
          <a:endParaRPr lang="en-US"/>
        </a:p>
      </dgm:t>
    </dgm:pt>
    <dgm:pt modelId="{6287F5A5-E919-4664-B847-A47558D97EBC}">
      <dgm:prSet/>
      <dgm:spPr/>
      <dgm:t>
        <a:bodyPr/>
        <a:lstStyle/>
        <a:p>
          <a:r>
            <a:rPr lang="en-US"/>
            <a:t>Group C fibers</a:t>
          </a:r>
        </a:p>
      </dgm:t>
    </dgm:pt>
    <dgm:pt modelId="{605B4BEE-52F7-42FB-A582-DB8A64C18478}" type="parTrans" cxnId="{67DFE066-3AB5-4C04-B765-D65C68B2372F}">
      <dgm:prSet/>
      <dgm:spPr/>
      <dgm:t>
        <a:bodyPr/>
        <a:lstStyle/>
        <a:p>
          <a:endParaRPr lang="en-US"/>
        </a:p>
      </dgm:t>
    </dgm:pt>
    <dgm:pt modelId="{E24B691D-A890-4549-BFD5-89A125828602}" type="sibTrans" cxnId="{67DFE066-3AB5-4C04-B765-D65C68B2372F}">
      <dgm:prSet/>
      <dgm:spPr/>
      <dgm:t>
        <a:bodyPr/>
        <a:lstStyle/>
        <a:p>
          <a:endParaRPr lang="en-US"/>
        </a:p>
      </dgm:t>
    </dgm:pt>
    <dgm:pt modelId="{65CE7A5C-2CFA-4D9C-A9D7-AB597E0C931C}">
      <dgm:prSet/>
      <dgm:spPr/>
      <dgm:t>
        <a:bodyPr/>
        <a:lstStyle/>
        <a:p>
          <a:r>
            <a:rPr lang="en-US"/>
            <a:t>Smallest diameter, unmyelinated ANS fibers</a:t>
          </a:r>
        </a:p>
      </dgm:t>
    </dgm:pt>
    <dgm:pt modelId="{D1684D43-8672-402A-9EC9-EDA96020BC4A}" type="parTrans" cxnId="{2DEE1CE2-DB3E-4907-AB55-78B03ED8A15C}">
      <dgm:prSet/>
      <dgm:spPr/>
      <dgm:t>
        <a:bodyPr/>
        <a:lstStyle/>
        <a:p>
          <a:endParaRPr lang="en-US"/>
        </a:p>
      </dgm:t>
    </dgm:pt>
    <dgm:pt modelId="{A7EA72C8-7EC7-43F1-8BD2-A007506F70B7}" type="sibTrans" cxnId="{2DEE1CE2-DB3E-4907-AB55-78B03ED8A15C}">
      <dgm:prSet/>
      <dgm:spPr/>
      <dgm:t>
        <a:bodyPr/>
        <a:lstStyle/>
        <a:p>
          <a:endParaRPr lang="en-US"/>
        </a:p>
      </dgm:t>
    </dgm:pt>
    <dgm:pt modelId="{3548908E-B9CD-4FD9-8A2F-E7C68F577251}">
      <dgm:prSet/>
      <dgm:spPr/>
      <dgm:t>
        <a:bodyPr/>
        <a:lstStyle/>
        <a:p>
          <a:r>
            <a:rPr lang="en-US"/>
            <a:t>Transmit at 1 m/s</a:t>
          </a:r>
        </a:p>
      </dgm:t>
    </dgm:pt>
    <dgm:pt modelId="{8D3C78F1-C385-416F-B924-674263F75F18}" type="parTrans" cxnId="{9C0E9340-7541-47AC-91C7-D18E31D7FC99}">
      <dgm:prSet/>
      <dgm:spPr/>
      <dgm:t>
        <a:bodyPr/>
        <a:lstStyle/>
        <a:p>
          <a:endParaRPr lang="en-US"/>
        </a:p>
      </dgm:t>
    </dgm:pt>
    <dgm:pt modelId="{FDDCB030-7494-4F2F-AC68-DEB7D0AA270F}" type="sibTrans" cxnId="{9C0E9340-7541-47AC-91C7-D18E31D7FC99}">
      <dgm:prSet/>
      <dgm:spPr/>
      <dgm:t>
        <a:bodyPr/>
        <a:lstStyle/>
        <a:p>
          <a:endParaRPr lang="en-US"/>
        </a:p>
      </dgm:t>
    </dgm:pt>
    <dgm:pt modelId="{D5715632-0DAA-484F-9494-56AE7EA19C30}" type="pres">
      <dgm:prSet presAssocID="{CB39EE83-74EF-46AF-9E2B-A13C16A56C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9451A0-37BE-4B11-B2FE-4559022A13C1}" type="pres">
      <dgm:prSet presAssocID="{5E31270D-3E90-4F7E-9D6D-2F8F1AE55083}" presName="linNode" presStyleCnt="0"/>
      <dgm:spPr/>
    </dgm:pt>
    <dgm:pt modelId="{B0D869FF-63B7-43BC-A7A3-00E909EEE6A1}" type="pres">
      <dgm:prSet presAssocID="{5E31270D-3E90-4F7E-9D6D-2F8F1AE55083}" presName="parentText" presStyleLbl="alignNode1" presStyleIdx="0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6AE2CD43-64DD-4CBC-AE5A-433F17E0A22B}" type="pres">
      <dgm:prSet presAssocID="{5E31270D-3E90-4F7E-9D6D-2F8F1AE55083}" presName="descendantText" presStyleLbl="alignAccFollowNode1" presStyleIdx="0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1AFB7B97-F6AD-4565-BFE4-711E89BDDA8A}" type="pres">
      <dgm:prSet presAssocID="{FC98A1BF-F418-40CA-A3C6-E0D199A071B7}" presName="sp" presStyleCnt="0"/>
      <dgm:spPr/>
    </dgm:pt>
    <dgm:pt modelId="{71050D5C-E8C8-41D8-BC7E-C05AE8F0864A}" type="pres">
      <dgm:prSet presAssocID="{CAEFCC8B-B454-4B32-8060-B8090236DDCF}" presName="linNode" presStyleCnt="0"/>
      <dgm:spPr/>
    </dgm:pt>
    <dgm:pt modelId="{C7AF1A99-6639-483B-A0F6-694553307457}" type="pres">
      <dgm:prSet presAssocID="{CAEFCC8B-B454-4B32-8060-B8090236DDCF}" presName="parentText" presStyleLbl="alignNode1" presStyleIdx="1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D50A6650-A72E-4D16-AE90-7E04E38F9616}" type="pres">
      <dgm:prSet presAssocID="{CAEFCC8B-B454-4B32-8060-B8090236DDCF}" presName="descendantText" presStyleLbl="alignAccFollowNode1" presStyleIdx="1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89443B1E-B276-4E8F-8180-61EA12940AB1}" type="pres">
      <dgm:prSet presAssocID="{C11DCB09-086B-4C8E-9B87-DC663FC800F7}" presName="sp" presStyleCnt="0"/>
      <dgm:spPr/>
    </dgm:pt>
    <dgm:pt modelId="{67E324C2-F5A5-4785-BD2D-57743BEE93FE}" type="pres">
      <dgm:prSet presAssocID="{71844CFE-AED8-4EDD-9E77-2CDD68E1139F}" presName="linNode" presStyleCnt="0"/>
      <dgm:spPr/>
    </dgm:pt>
    <dgm:pt modelId="{AAE91F72-CBB9-4C12-850F-2B4A75C0F052}" type="pres">
      <dgm:prSet presAssocID="{71844CFE-AED8-4EDD-9E77-2CDD68E1139F}" presName="parentText" presStyleLbl="alignNode1" presStyleIdx="2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4EF97C95-7802-4BB8-8D00-1E10E3C0EEF7}" type="pres">
      <dgm:prSet presAssocID="{71844CFE-AED8-4EDD-9E77-2CDD68E1139F}" presName="descendantText" presStyleLbl="alignAccFollowNode1" presStyleIdx="2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4672DDAB-04A1-4F03-9D1C-4D4DF9A0FDDA}" type="presOf" srcId="{89AF7CD9-4171-41AC-89E0-BF09A0B1E913}" destId="{D50A6650-A72E-4D16-AE90-7E04E38F9616}" srcOrd="0" destOrd="1" presId="urn:microsoft.com/office/officeart/2016/7/layout/VerticalSolidActionList"/>
    <dgm:cxn modelId="{EE709E19-12AF-4DAD-94AC-AD07B3A1D0C6}" type="presOf" srcId="{6287F5A5-E919-4664-B847-A47558D97EBC}" destId="{4EF97C95-7802-4BB8-8D00-1E10E3C0EEF7}" srcOrd="0" destOrd="0" presId="urn:microsoft.com/office/officeart/2016/7/layout/VerticalSolidActionList"/>
    <dgm:cxn modelId="{C5D85D55-5D1A-4A3B-9A74-4A5C436FBBF8}" srcId="{CAEFCC8B-B454-4B32-8060-B8090236DDCF}" destId="{C91E1311-47BE-47BC-8B62-668D290EBBA8}" srcOrd="0" destOrd="0" parTransId="{F42EC70F-1456-4682-A8F2-099173C8B875}" sibTransId="{CB9A5FC5-255F-444C-80CC-D50CAE82DCAC}"/>
    <dgm:cxn modelId="{2DEE1CE2-DB3E-4907-AB55-78B03ED8A15C}" srcId="{6287F5A5-E919-4664-B847-A47558D97EBC}" destId="{65CE7A5C-2CFA-4D9C-A9D7-AB597E0C931C}" srcOrd="0" destOrd="0" parTransId="{D1684D43-8672-402A-9EC9-EDA96020BC4A}" sibTransId="{A7EA72C8-7EC7-43F1-8BD2-A007506F70B7}"/>
    <dgm:cxn modelId="{B7AF4F15-C615-4E83-938B-4853E2B5E04C}" srcId="{C91E1311-47BE-47BC-8B62-668D290EBBA8}" destId="{34A85024-9969-49AB-8AC9-74B0F63A07ED}" srcOrd="1" destOrd="0" parTransId="{9A4CA56B-A6DE-4AB5-A2D4-7AD3067589EE}" sibTransId="{52D790B4-CA3B-44CB-BFAB-A04B4274E5E7}"/>
    <dgm:cxn modelId="{E971AAE6-55C0-49C1-B5B9-2663B47F57FE}" type="presOf" srcId="{CB39EE83-74EF-46AF-9E2B-A13C16A56C02}" destId="{D5715632-0DAA-484F-9494-56AE7EA19C30}" srcOrd="0" destOrd="0" presId="urn:microsoft.com/office/officeart/2016/7/layout/VerticalSolidActionList"/>
    <dgm:cxn modelId="{065E0C79-A5A0-4C14-9FC1-B4872997726F}" type="presOf" srcId="{92290FF3-BBE9-4D73-864B-847EB89D5D4E}" destId="{6AE2CD43-64DD-4CBC-AE5A-433F17E0A22B}" srcOrd="0" destOrd="1" presId="urn:microsoft.com/office/officeart/2016/7/layout/VerticalSolidActionList"/>
    <dgm:cxn modelId="{4D12AEF0-5A67-4B28-BEFA-54AB97F46378}" type="presOf" srcId="{2F6AB595-34F9-4FFD-9788-18975A5E6DBC}" destId="{6AE2CD43-64DD-4CBC-AE5A-433F17E0A22B}" srcOrd="0" destOrd="2" presId="urn:microsoft.com/office/officeart/2016/7/layout/VerticalSolidActionList"/>
    <dgm:cxn modelId="{68CFC7B1-037C-449B-9705-DE10C0F8283A}" srcId="{C91E1311-47BE-47BC-8B62-668D290EBBA8}" destId="{89AF7CD9-4171-41AC-89E0-BF09A0B1E913}" srcOrd="0" destOrd="0" parTransId="{34441278-CBBB-4BC2-A45D-E73FF2BD8152}" sibTransId="{EC27B208-1A57-466B-81CA-67FADDA49A9A}"/>
    <dgm:cxn modelId="{4C532403-F09E-429F-99A0-B5322335F989}" srcId="{CB39EE83-74EF-46AF-9E2B-A13C16A56C02}" destId="{71844CFE-AED8-4EDD-9E77-2CDD68E1139F}" srcOrd="2" destOrd="0" parTransId="{F7EDFE44-F15B-4C7E-8069-2687183008D5}" sibTransId="{97903DC6-1C37-4319-B6EB-057B5A94F2B3}"/>
    <dgm:cxn modelId="{96AB60C0-3336-419F-AD2D-9BEB87AB8BA9}" srcId="{1DDB919D-CE1E-495F-9004-327AB9F28587}" destId="{92290FF3-BBE9-4D73-864B-847EB89D5D4E}" srcOrd="0" destOrd="0" parTransId="{32B54F45-F83B-4A2F-98F1-FDCC7B1D472E}" sibTransId="{B1CB4EB3-20ED-4146-B16A-AED832B20913}"/>
    <dgm:cxn modelId="{25C88E63-9A7E-4577-88EE-1275B73E1D8C}" type="presOf" srcId="{1DDB919D-CE1E-495F-9004-327AB9F28587}" destId="{6AE2CD43-64DD-4CBC-AE5A-433F17E0A22B}" srcOrd="0" destOrd="0" presId="urn:microsoft.com/office/officeart/2016/7/layout/VerticalSolidActionList"/>
    <dgm:cxn modelId="{B2FACA3C-88F1-4985-97C6-AC563B785633}" type="presOf" srcId="{65CE7A5C-2CFA-4D9C-A9D7-AB597E0C931C}" destId="{4EF97C95-7802-4BB8-8D00-1E10E3C0EEF7}" srcOrd="0" destOrd="1" presId="urn:microsoft.com/office/officeart/2016/7/layout/VerticalSolidActionList"/>
    <dgm:cxn modelId="{6D04DCDB-C258-453E-AACB-57870B9B21C9}" type="presOf" srcId="{C91E1311-47BE-47BC-8B62-668D290EBBA8}" destId="{D50A6650-A72E-4D16-AE90-7E04E38F9616}" srcOrd="0" destOrd="0" presId="urn:microsoft.com/office/officeart/2016/7/layout/VerticalSolidActionList"/>
    <dgm:cxn modelId="{416A4793-8E27-4317-BFC5-B092ACF0B8B7}" srcId="{CB39EE83-74EF-46AF-9E2B-A13C16A56C02}" destId="{5E31270D-3E90-4F7E-9D6D-2F8F1AE55083}" srcOrd="0" destOrd="0" parTransId="{C1B1058F-6F70-494C-AB05-8B0D4C5D711B}" sibTransId="{FC98A1BF-F418-40CA-A3C6-E0D199A071B7}"/>
    <dgm:cxn modelId="{D039729D-7560-4162-B822-90E8D176744E}" srcId="{1DDB919D-CE1E-495F-9004-327AB9F28587}" destId="{2F6AB595-34F9-4FFD-9788-18975A5E6DBC}" srcOrd="1" destOrd="0" parTransId="{519EF111-1BA3-40D8-971C-9E2D04F511C1}" sibTransId="{C14EBE73-23DA-416F-B21D-B6781AD7936F}"/>
    <dgm:cxn modelId="{B6B67F52-B6B4-473D-8A42-D74DB5E80155}" type="presOf" srcId="{CAEFCC8B-B454-4B32-8060-B8090236DDCF}" destId="{C7AF1A99-6639-483B-A0F6-694553307457}" srcOrd="0" destOrd="0" presId="urn:microsoft.com/office/officeart/2016/7/layout/VerticalSolidActionList"/>
    <dgm:cxn modelId="{C98A3731-0766-43C9-B0B7-EEBF2353F891}" srcId="{CB39EE83-74EF-46AF-9E2B-A13C16A56C02}" destId="{CAEFCC8B-B454-4B32-8060-B8090236DDCF}" srcOrd="1" destOrd="0" parTransId="{C1EBCF69-C5B0-481A-8E9B-79948CD6B2A0}" sibTransId="{C11DCB09-086B-4C8E-9B87-DC663FC800F7}"/>
    <dgm:cxn modelId="{541DC43E-B037-4C6B-BFD3-6E5A04E1FDA8}" type="presOf" srcId="{3548908E-B9CD-4FD9-8A2F-E7C68F577251}" destId="{4EF97C95-7802-4BB8-8D00-1E10E3C0EEF7}" srcOrd="0" destOrd="2" presId="urn:microsoft.com/office/officeart/2016/7/layout/VerticalSolidActionList"/>
    <dgm:cxn modelId="{B075F8A1-4DDF-4BF5-9812-EC1B42DD7A35}" srcId="{5E31270D-3E90-4F7E-9D6D-2F8F1AE55083}" destId="{1DDB919D-CE1E-495F-9004-327AB9F28587}" srcOrd="0" destOrd="0" parTransId="{1DB77D0E-1856-4C81-98B1-1F04331DE07D}" sibTransId="{FA55A9D0-1F01-4A6A-9EC9-A24955042874}"/>
    <dgm:cxn modelId="{C465EE2F-C18F-4013-8B49-DCD6E3258AF2}" type="presOf" srcId="{5E31270D-3E90-4F7E-9D6D-2F8F1AE55083}" destId="{B0D869FF-63B7-43BC-A7A3-00E909EEE6A1}" srcOrd="0" destOrd="0" presId="urn:microsoft.com/office/officeart/2016/7/layout/VerticalSolidActionList"/>
    <dgm:cxn modelId="{9C0E9340-7541-47AC-91C7-D18E31D7FC99}" srcId="{6287F5A5-E919-4664-B847-A47558D97EBC}" destId="{3548908E-B9CD-4FD9-8A2F-E7C68F577251}" srcOrd="1" destOrd="0" parTransId="{8D3C78F1-C385-416F-B924-674263F75F18}" sibTransId="{FDDCB030-7494-4F2F-AC68-DEB7D0AA270F}"/>
    <dgm:cxn modelId="{660A8B76-A943-4C71-82D6-BCDDAE59FAE1}" type="presOf" srcId="{71844CFE-AED8-4EDD-9E77-2CDD68E1139F}" destId="{AAE91F72-CBB9-4C12-850F-2B4A75C0F052}" srcOrd="0" destOrd="0" presId="urn:microsoft.com/office/officeart/2016/7/layout/VerticalSolidActionList"/>
    <dgm:cxn modelId="{B9BBFDFA-F609-4374-865B-04E167788CEA}" type="presOf" srcId="{34A85024-9969-49AB-8AC9-74B0F63A07ED}" destId="{D50A6650-A72E-4D16-AE90-7E04E38F9616}" srcOrd="0" destOrd="2" presId="urn:microsoft.com/office/officeart/2016/7/layout/VerticalSolidActionList"/>
    <dgm:cxn modelId="{67DFE066-3AB5-4C04-B765-D65C68B2372F}" srcId="{71844CFE-AED8-4EDD-9E77-2CDD68E1139F}" destId="{6287F5A5-E919-4664-B847-A47558D97EBC}" srcOrd="0" destOrd="0" parTransId="{605B4BEE-52F7-42FB-A582-DB8A64C18478}" sibTransId="{E24B691D-A890-4549-BFD5-89A125828602}"/>
    <dgm:cxn modelId="{849228C5-FE63-4B70-982F-70DD7228BABD}" type="presParOf" srcId="{D5715632-0DAA-484F-9494-56AE7EA19C30}" destId="{229451A0-37BE-4B11-B2FE-4559022A13C1}" srcOrd="0" destOrd="0" presId="urn:microsoft.com/office/officeart/2016/7/layout/VerticalSolidActionList"/>
    <dgm:cxn modelId="{38A889AD-DC18-46A1-A252-DA0961D8A14B}" type="presParOf" srcId="{229451A0-37BE-4B11-B2FE-4559022A13C1}" destId="{B0D869FF-63B7-43BC-A7A3-00E909EEE6A1}" srcOrd="0" destOrd="0" presId="urn:microsoft.com/office/officeart/2016/7/layout/VerticalSolidActionList"/>
    <dgm:cxn modelId="{6AB92784-2868-4449-934F-0F155B4D7544}" type="presParOf" srcId="{229451A0-37BE-4B11-B2FE-4559022A13C1}" destId="{6AE2CD43-64DD-4CBC-AE5A-433F17E0A22B}" srcOrd="1" destOrd="0" presId="urn:microsoft.com/office/officeart/2016/7/layout/VerticalSolidActionList"/>
    <dgm:cxn modelId="{640EF496-67DD-4D57-9822-6113DE04FA08}" type="presParOf" srcId="{D5715632-0DAA-484F-9494-56AE7EA19C30}" destId="{1AFB7B97-F6AD-4565-BFE4-711E89BDDA8A}" srcOrd="1" destOrd="0" presId="urn:microsoft.com/office/officeart/2016/7/layout/VerticalSolidActionList"/>
    <dgm:cxn modelId="{28872B4C-9197-4B1D-9E4B-0D544859F8A9}" type="presParOf" srcId="{D5715632-0DAA-484F-9494-56AE7EA19C30}" destId="{71050D5C-E8C8-41D8-BC7E-C05AE8F0864A}" srcOrd="2" destOrd="0" presId="urn:microsoft.com/office/officeart/2016/7/layout/VerticalSolidActionList"/>
    <dgm:cxn modelId="{A659273C-01DC-4163-B0F2-2DAB15179F18}" type="presParOf" srcId="{71050D5C-E8C8-41D8-BC7E-C05AE8F0864A}" destId="{C7AF1A99-6639-483B-A0F6-694553307457}" srcOrd="0" destOrd="0" presId="urn:microsoft.com/office/officeart/2016/7/layout/VerticalSolidActionList"/>
    <dgm:cxn modelId="{968CE536-B9E1-4726-A33D-B3134B437C8B}" type="presParOf" srcId="{71050D5C-E8C8-41D8-BC7E-C05AE8F0864A}" destId="{D50A6650-A72E-4D16-AE90-7E04E38F9616}" srcOrd="1" destOrd="0" presId="urn:microsoft.com/office/officeart/2016/7/layout/VerticalSolidActionList"/>
    <dgm:cxn modelId="{E6271A3F-5A26-45C3-8307-87219B3887AD}" type="presParOf" srcId="{D5715632-0DAA-484F-9494-56AE7EA19C30}" destId="{89443B1E-B276-4E8F-8180-61EA12940AB1}" srcOrd="3" destOrd="0" presId="urn:microsoft.com/office/officeart/2016/7/layout/VerticalSolidActionList"/>
    <dgm:cxn modelId="{E11F0731-A386-48B8-9002-5BD15C7B6586}" type="presParOf" srcId="{D5715632-0DAA-484F-9494-56AE7EA19C30}" destId="{67E324C2-F5A5-4785-BD2D-57743BEE93FE}" srcOrd="4" destOrd="0" presId="urn:microsoft.com/office/officeart/2016/7/layout/VerticalSolidActionList"/>
    <dgm:cxn modelId="{3DB3953A-8760-4C1A-B01D-46943C8603FE}" type="presParOf" srcId="{67E324C2-F5A5-4785-BD2D-57743BEE93FE}" destId="{AAE91F72-CBB9-4C12-850F-2B4A75C0F052}" srcOrd="0" destOrd="0" presId="urn:microsoft.com/office/officeart/2016/7/layout/VerticalSolidActionList"/>
    <dgm:cxn modelId="{E84AE056-7ADF-4191-801E-0C7771F1E28B}" type="presParOf" srcId="{67E324C2-F5A5-4785-BD2D-57743BEE93FE}" destId="{4EF97C95-7802-4BB8-8D00-1E10E3C0EEF7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737B7-2F78-4F30-A97D-BA9DA1C57114}" type="doc">
      <dgm:prSet loTypeId="urn:microsoft.com/office/officeart/2005/8/layout/vProcess5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8C03C01-F03E-4DAE-9FFA-217714D19B5C}">
      <dgm:prSet/>
      <dgm:spPr/>
      <dgm:t>
        <a:bodyPr/>
        <a:lstStyle/>
        <a:p>
          <a:r>
            <a:rPr lang="en-US"/>
            <a:t>Regulates sleep-wake cycles</a:t>
          </a:r>
        </a:p>
      </dgm:t>
    </dgm:pt>
    <dgm:pt modelId="{1FDB8847-E3D1-4D7F-B979-F4FFECB6E362}" type="parTrans" cxnId="{E78B7617-AD5B-4D9F-A34C-E8BDC8EE9D59}">
      <dgm:prSet/>
      <dgm:spPr/>
      <dgm:t>
        <a:bodyPr/>
        <a:lstStyle/>
        <a:p>
          <a:endParaRPr lang="en-US"/>
        </a:p>
      </dgm:t>
    </dgm:pt>
    <dgm:pt modelId="{E14BB062-0C9E-449B-A8EE-24F1445D5F62}" type="sibTrans" cxnId="{E78B7617-AD5B-4D9F-A34C-E8BDC8EE9D59}">
      <dgm:prSet/>
      <dgm:spPr/>
      <dgm:t>
        <a:bodyPr/>
        <a:lstStyle/>
        <a:p>
          <a:endParaRPr lang="en-US"/>
        </a:p>
      </dgm:t>
    </dgm:pt>
    <dgm:pt modelId="{6E007984-CB3F-486A-B5CE-AD15BEF6F2E2}">
      <dgm:prSet/>
      <dgm:spPr/>
      <dgm:t>
        <a:bodyPr/>
        <a:lstStyle/>
        <a:p>
          <a:r>
            <a:rPr lang="en-US" b="1"/>
            <a:t>Suprachiasmatic nucleus</a:t>
          </a:r>
          <a:r>
            <a:rPr lang="en-US"/>
            <a:t> (biological clock)</a:t>
          </a:r>
        </a:p>
      </dgm:t>
    </dgm:pt>
    <dgm:pt modelId="{D0008DC7-ED86-4C6A-BDDC-417C7607270E}" type="parTrans" cxnId="{AEDD3745-51FE-402B-8F31-83F6B9FE8CB6}">
      <dgm:prSet/>
      <dgm:spPr/>
      <dgm:t>
        <a:bodyPr/>
        <a:lstStyle/>
        <a:p>
          <a:endParaRPr lang="en-US"/>
        </a:p>
      </dgm:t>
    </dgm:pt>
    <dgm:pt modelId="{241402A5-ED7C-4D73-8125-218A27B90B1D}" type="sibTrans" cxnId="{AEDD3745-51FE-402B-8F31-83F6B9FE8CB6}">
      <dgm:prSet/>
      <dgm:spPr/>
      <dgm:t>
        <a:bodyPr/>
        <a:lstStyle/>
        <a:p>
          <a:endParaRPr lang="en-US"/>
        </a:p>
      </dgm:t>
    </dgm:pt>
    <dgm:pt modelId="{15EAB85C-D957-413A-B795-E6B883BC0581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Controls endocrine system</a:t>
          </a:r>
        </a:p>
      </dgm:t>
    </dgm:pt>
    <dgm:pt modelId="{ABF175F6-BAEC-4C73-BFBB-6246682528B2}" type="parTrans" cxnId="{48686875-B131-42E4-9684-942D6CA6B649}">
      <dgm:prSet/>
      <dgm:spPr/>
      <dgm:t>
        <a:bodyPr/>
        <a:lstStyle/>
        <a:p>
          <a:endParaRPr lang="en-US"/>
        </a:p>
      </dgm:t>
    </dgm:pt>
    <dgm:pt modelId="{37305878-01ED-4A4C-8B51-182EAA290938}" type="sibTrans" cxnId="{48686875-B131-42E4-9684-942D6CA6B649}">
      <dgm:prSet/>
      <dgm:spPr/>
      <dgm:t>
        <a:bodyPr/>
        <a:lstStyle/>
        <a:p>
          <a:endParaRPr lang="en-US"/>
        </a:p>
      </dgm:t>
    </dgm:pt>
    <dgm:pt modelId="{FD5B3D18-5192-4B84-9A63-E0676D3E0963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Controls secretions of anterior pituitary gland</a:t>
          </a:r>
        </a:p>
      </dgm:t>
    </dgm:pt>
    <dgm:pt modelId="{CC162419-D2C4-453F-89BA-EAE7C9C5E3E5}" type="parTrans" cxnId="{4BCDD6E9-4974-4B74-ACD6-B63EF62E20A9}">
      <dgm:prSet/>
      <dgm:spPr/>
      <dgm:t>
        <a:bodyPr/>
        <a:lstStyle/>
        <a:p>
          <a:endParaRPr lang="en-US"/>
        </a:p>
      </dgm:t>
    </dgm:pt>
    <dgm:pt modelId="{03ED585E-802F-49EF-950C-2AE4E76D4886}" type="sibTrans" cxnId="{4BCDD6E9-4974-4B74-ACD6-B63EF62E20A9}">
      <dgm:prSet/>
      <dgm:spPr/>
      <dgm:t>
        <a:bodyPr/>
        <a:lstStyle/>
        <a:p>
          <a:endParaRPr lang="en-US"/>
        </a:p>
      </dgm:t>
    </dgm:pt>
    <dgm:pt modelId="{6ECAF2BA-9706-4CC4-AD20-B163F8CFFA1A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Produces posterior pituitary hormones</a:t>
          </a:r>
        </a:p>
      </dgm:t>
    </dgm:pt>
    <dgm:pt modelId="{F2BB994D-ABC5-44CD-A1C4-D8A1ACF68295}" type="parTrans" cxnId="{E496F5C2-7C4B-45F6-B6C7-AD1710D9F881}">
      <dgm:prSet/>
      <dgm:spPr/>
      <dgm:t>
        <a:bodyPr/>
        <a:lstStyle/>
        <a:p>
          <a:endParaRPr lang="en-US"/>
        </a:p>
      </dgm:t>
    </dgm:pt>
    <dgm:pt modelId="{B1315C32-66CB-4E07-8EAB-5C8A44ACE3C5}" type="sibTrans" cxnId="{E496F5C2-7C4B-45F6-B6C7-AD1710D9F881}">
      <dgm:prSet/>
      <dgm:spPr/>
      <dgm:t>
        <a:bodyPr/>
        <a:lstStyle/>
        <a:p>
          <a:endParaRPr lang="en-US"/>
        </a:p>
      </dgm:t>
    </dgm:pt>
    <dgm:pt modelId="{80D58A4E-826E-4171-A489-F3B7BC50C326}" type="pres">
      <dgm:prSet presAssocID="{C95737B7-2F78-4F30-A97D-BA9DA1C5711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9B4E98-5EF4-4153-850F-16D3388B193C}" type="pres">
      <dgm:prSet presAssocID="{C95737B7-2F78-4F30-A97D-BA9DA1C57114}" presName="dummyMaxCanvas" presStyleCnt="0">
        <dgm:presLayoutVars/>
      </dgm:prSet>
      <dgm:spPr/>
    </dgm:pt>
    <dgm:pt modelId="{3F979F56-CD83-4586-A8EB-09578FB8744F}" type="pres">
      <dgm:prSet presAssocID="{C95737B7-2F78-4F30-A97D-BA9DA1C57114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08270-7FE6-4031-8B4B-952B9C804463}" type="pres">
      <dgm:prSet presAssocID="{C95737B7-2F78-4F30-A97D-BA9DA1C57114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A0A9D3-A55A-4BE2-8CD2-9DAE1E5D7782}" type="pres">
      <dgm:prSet presAssocID="{C95737B7-2F78-4F30-A97D-BA9DA1C57114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E2FE1-6B26-4933-A172-462B6EBC8B2F}" type="pres">
      <dgm:prSet presAssocID="{C95737B7-2F78-4F30-A97D-BA9DA1C57114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EB03EB-8DD1-4E11-9614-8022817A15C5}" type="pres">
      <dgm:prSet presAssocID="{C95737B7-2F78-4F30-A97D-BA9DA1C57114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EF4D1A-9787-41EB-91BE-825E535BE6F8}" type="presOf" srcId="{6E007984-CB3F-486A-B5CE-AD15BEF6F2E2}" destId="{3F979F56-CD83-4586-A8EB-09578FB8744F}" srcOrd="0" destOrd="1" presId="urn:microsoft.com/office/officeart/2005/8/layout/vProcess5"/>
    <dgm:cxn modelId="{48686875-B131-42E4-9684-942D6CA6B649}" srcId="{C95737B7-2F78-4F30-A97D-BA9DA1C57114}" destId="{15EAB85C-D957-413A-B795-E6B883BC0581}" srcOrd="1" destOrd="0" parTransId="{ABF175F6-BAEC-4C73-BFBB-6246682528B2}" sibTransId="{37305878-01ED-4A4C-8B51-182EAA290938}"/>
    <dgm:cxn modelId="{E496F5C2-7C4B-45F6-B6C7-AD1710D9F881}" srcId="{15EAB85C-D957-413A-B795-E6B883BC0581}" destId="{6ECAF2BA-9706-4CC4-AD20-B163F8CFFA1A}" srcOrd="1" destOrd="0" parTransId="{F2BB994D-ABC5-44CD-A1C4-D8A1ACF68295}" sibTransId="{B1315C32-66CB-4E07-8EAB-5C8A44ACE3C5}"/>
    <dgm:cxn modelId="{10DCFB26-AE1B-4070-8F00-38E6C724480B}" type="presOf" srcId="{6ECAF2BA-9706-4CC4-AD20-B163F8CFFA1A}" destId="{06408270-7FE6-4031-8B4B-952B9C804463}" srcOrd="0" destOrd="2" presId="urn:microsoft.com/office/officeart/2005/8/layout/vProcess5"/>
    <dgm:cxn modelId="{AEDD3745-51FE-402B-8F31-83F6B9FE8CB6}" srcId="{C8C03C01-F03E-4DAE-9FFA-217714D19B5C}" destId="{6E007984-CB3F-486A-B5CE-AD15BEF6F2E2}" srcOrd="0" destOrd="0" parTransId="{D0008DC7-ED86-4C6A-BDDC-417C7607270E}" sibTransId="{241402A5-ED7C-4D73-8125-218A27B90B1D}"/>
    <dgm:cxn modelId="{1470E5E0-602F-49BF-8998-8A049BF612B7}" type="presOf" srcId="{15EAB85C-D957-413A-B795-E6B883BC0581}" destId="{D9EB03EB-8DD1-4E11-9614-8022817A15C5}" srcOrd="1" destOrd="0" presId="urn:microsoft.com/office/officeart/2005/8/layout/vProcess5"/>
    <dgm:cxn modelId="{A03EE8CB-A476-499F-BA06-1B6D502D798C}" type="presOf" srcId="{15EAB85C-D957-413A-B795-E6B883BC0581}" destId="{06408270-7FE6-4031-8B4B-952B9C804463}" srcOrd="0" destOrd="0" presId="urn:microsoft.com/office/officeart/2005/8/layout/vProcess5"/>
    <dgm:cxn modelId="{6E677531-B5A3-428A-910C-064E35FA9243}" type="presOf" srcId="{FD5B3D18-5192-4B84-9A63-E0676D3E0963}" destId="{06408270-7FE6-4031-8B4B-952B9C804463}" srcOrd="0" destOrd="1" presId="urn:microsoft.com/office/officeart/2005/8/layout/vProcess5"/>
    <dgm:cxn modelId="{9E6BDA74-4A7C-4713-9C69-4C72E8258229}" type="presOf" srcId="{6E007984-CB3F-486A-B5CE-AD15BEF6F2E2}" destId="{983E2FE1-6B26-4933-A172-462B6EBC8B2F}" srcOrd="1" destOrd="1" presId="urn:microsoft.com/office/officeart/2005/8/layout/vProcess5"/>
    <dgm:cxn modelId="{E78B7617-AD5B-4D9F-A34C-E8BDC8EE9D59}" srcId="{C95737B7-2F78-4F30-A97D-BA9DA1C57114}" destId="{C8C03C01-F03E-4DAE-9FFA-217714D19B5C}" srcOrd="0" destOrd="0" parTransId="{1FDB8847-E3D1-4D7F-B979-F4FFECB6E362}" sibTransId="{E14BB062-0C9E-449B-A8EE-24F1445D5F62}"/>
    <dgm:cxn modelId="{52903A42-97B1-4BD3-A351-4ED45788A974}" type="presOf" srcId="{6ECAF2BA-9706-4CC4-AD20-B163F8CFFA1A}" destId="{D9EB03EB-8DD1-4E11-9614-8022817A15C5}" srcOrd="1" destOrd="2" presId="urn:microsoft.com/office/officeart/2005/8/layout/vProcess5"/>
    <dgm:cxn modelId="{0ECC9ABC-AC76-4AE3-A6C7-FD4EDC36A093}" type="presOf" srcId="{C95737B7-2F78-4F30-A97D-BA9DA1C57114}" destId="{80D58A4E-826E-4171-A489-F3B7BC50C326}" srcOrd="0" destOrd="0" presId="urn:microsoft.com/office/officeart/2005/8/layout/vProcess5"/>
    <dgm:cxn modelId="{EAF3C157-F54A-4EB2-BADD-216CCDDEBFA3}" type="presOf" srcId="{C8C03C01-F03E-4DAE-9FFA-217714D19B5C}" destId="{983E2FE1-6B26-4933-A172-462B6EBC8B2F}" srcOrd="1" destOrd="0" presId="urn:microsoft.com/office/officeart/2005/8/layout/vProcess5"/>
    <dgm:cxn modelId="{457FFF9D-434E-46A4-9541-00881ABECC3E}" type="presOf" srcId="{FD5B3D18-5192-4B84-9A63-E0676D3E0963}" destId="{D9EB03EB-8DD1-4E11-9614-8022817A15C5}" srcOrd="1" destOrd="1" presId="urn:microsoft.com/office/officeart/2005/8/layout/vProcess5"/>
    <dgm:cxn modelId="{71D2EF8D-13EF-48C6-9ED1-A5B65E4B90E0}" type="presOf" srcId="{C8C03C01-F03E-4DAE-9FFA-217714D19B5C}" destId="{3F979F56-CD83-4586-A8EB-09578FB8744F}" srcOrd="0" destOrd="0" presId="urn:microsoft.com/office/officeart/2005/8/layout/vProcess5"/>
    <dgm:cxn modelId="{4BCDD6E9-4974-4B74-ACD6-B63EF62E20A9}" srcId="{15EAB85C-D957-413A-B795-E6B883BC0581}" destId="{FD5B3D18-5192-4B84-9A63-E0676D3E0963}" srcOrd="0" destOrd="0" parTransId="{CC162419-D2C4-453F-89BA-EAE7C9C5E3E5}" sibTransId="{03ED585E-802F-49EF-950C-2AE4E76D4886}"/>
    <dgm:cxn modelId="{2170F043-B4A5-4238-B3AA-0E4C991C8D6C}" type="presOf" srcId="{E14BB062-0C9E-449B-A8EE-24F1445D5F62}" destId="{CBA0A9D3-A55A-4BE2-8CD2-9DAE1E5D7782}" srcOrd="0" destOrd="0" presId="urn:microsoft.com/office/officeart/2005/8/layout/vProcess5"/>
    <dgm:cxn modelId="{DA37C85B-4F7F-4642-B066-36DA8B717E89}" type="presParOf" srcId="{80D58A4E-826E-4171-A489-F3B7BC50C326}" destId="{E69B4E98-5EF4-4153-850F-16D3388B193C}" srcOrd="0" destOrd="0" presId="urn:microsoft.com/office/officeart/2005/8/layout/vProcess5"/>
    <dgm:cxn modelId="{BCC4AFCE-9804-4639-8465-FE64C3243808}" type="presParOf" srcId="{80D58A4E-826E-4171-A489-F3B7BC50C326}" destId="{3F979F56-CD83-4586-A8EB-09578FB8744F}" srcOrd="1" destOrd="0" presId="urn:microsoft.com/office/officeart/2005/8/layout/vProcess5"/>
    <dgm:cxn modelId="{3DADA0B6-F884-4A15-9C69-58A80C091E7E}" type="presParOf" srcId="{80D58A4E-826E-4171-A489-F3B7BC50C326}" destId="{06408270-7FE6-4031-8B4B-952B9C804463}" srcOrd="2" destOrd="0" presId="urn:microsoft.com/office/officeart/2005/8/layout/vProcess5"/>
    <dgm:cxn modelId="{05A553FE-C647-4B95-A749-4F68AC638BAA}" type="presParOf" srcId="{80D58A4E-826E-4171-A489-F3B7BC50C326}" destId="{CBA0A9D3-A55A-4BE2-8CD2-9DAE1E5D7782}" srcOrd="3" destOrd="0" presId="urn:microsoft.com/office/officeart/2005/8/layout/vProcess5"/>
    <dgm:cxn modelId="{E7CE5F6E-B004-437E-BB73-1550B49FBEA4}" type="presParOf" srcId="{80D58A4E-826E-4171-A489-F3B7BC50C326}" destId="{983E2FE1-6B26-4933-A172-462B6EBC8B2F}" srcOrd="4" destOrd="0" presId="urn:microsoft.com/office/officeart/2005/8/layout/vProcess5"/>
    <dgm:cxn modelId="{551F6C2A-369F-49B8-A38C-41C4B36C4F94}" type="presParOf" srcId="{80D58A4E-826E-4171-A489-F3B7BC50C326}" destId="{D9EB03EB-8DD1-4E11-9614-8022817A15C5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A9AD2C-CFC7-44E4-B9DF-DAB9EC9485EF}" type="doc">
      <dgm:prSet loTypeId="urn:microsoft.com/office/officeart/2009/3/layout/HorizontalOrganizationChart" loCatId="hierarchy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F7BD985-098C-409B-8B33-203B552D16C8}">
      <dgm:prSet/>
      <dgm:spPr/>
      <dgm:t>
        <a:bodyPr/>
        <a:lstStyle/>
        <a:p>
          <a:r>
            <a:rPr lang="en-US"/>
            <a:t>Helps maintain stable environment for brain </a:t>
          </a:r>
        </a:p>
      </dgm:t>
    </dgm:pt>
    <dgm:pt modelId="{F8B5FD4D-D117-469C-ACC2-C994E7B76E87}" type="parTrans" cxnId="{66BE1331-C836-459E-9B5D-9F839228EB81}">
      <dgm:prSet/>
      <dgm:spPr/>
      <dgm:t>
        <a:bodyPr/>
        <a:lstStyle/>
        <a:p>
          <a:endParaRPr lang="en-US"/>
        </a:p>
      </dgm:t>
    </dgm:pt>
    <dgm:pt modelId="{82FBE7A9-7DDC-4FD4-989F-72A432D4C1B4}" type="sibTrans" cxnId="{66BE1331-C836-459E-9B5D-9F839228EB81}">
      <dgm:prSet/>
      <dgm:spPr/>
      <dgm:t>
        <a:bodyPr/>
        <a:lstStyle/>
        <a:p>
          <a:endParaRPr lang="en-US"/>
        </a:p>
      </dgm:t>
    </dgm:pt>
    <dgm:pt modelId="{8792F5A6-0EAF-43DD-AEE1-18A4B9731AC6}">
      <dgm:prSet/>
      <dgm:spPr/>
      <dgm:t>
        <a:bodyPr/>
        <a:lstStyle/>
        <a:p>
          <a:r>
            <a:rPr lang="en-US"/>
            <a:t>Separates neurons from some bloodborne substances</a:t>
          </a:r>
        </a:p>
      </dgm:t>
    </dgm:pt>
    <dgm:pt modelId="{0140F30D-995C-43AB-A7A4-086B2C0EA8F3}" type="parTrans" cxnId="{5A6A287E-8A78-4AAE-B141-C30977912964}">
      <dgm:prSet/>
      <dgm:spPr/>
      <dgm:t>
        <a:bodyPr/>
        <a:lstStyle/>
        <a:p>
          <a:endParaRPr lang="en-US"/>
        </a:p>
      </dgm:t>
    </dgm:pt>
    <dgm:pt modelId="{DAFB4C35-8595-4815-9CB3-3F411F262E1A}" type="sibTrans" cxnId="{5A6A287E-8A78-4AAE-B141-C30977912964}">
      <dgm:prSet/>
      <dgm:spPr/>
      <dgm:t>
        <a:bodyPr/>
        <a:lstStyle/>
        <a:p>
          <a:endParaRPr lang="en-US"/>
        </a:p>
      </dgm:t>
    </dgm:pt>
    <dgm:pt modelId="{E5CF2EB5-5443-4DB3-8838-C2DFB869BDC3}" type="pres">
      <dgm:prSet presAssocID="{52A9AD2C-CFC7-44E4-B9DF-DAB9EC9485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6276940-6AB3-4A8A-AD5A-1C17E2BA54A7}" type="pres">
      <dgm:prSet presAssocID="{2F7BD985-098C-409B-8B33-203B552D16C8}" presName="hierRoot1" presStyleCnt="0">
        <dgm:presLayoutVars>
          <dgm:hierBranch val="init"/>
        </dgm:presLayoutVars>
      </dgm:prSet>
      <dgm:spPr/>
    </dgm:pt>
    <dgm:pt modelId="{56BAFB48-C979-424D-92C4-99FCB59247A3}" type="pres">
      <dgm:prSet presAssocID="{2F7BD985-098C-409B-8B33-203B552D16C8}" presName="rootComposite1" presStyleCnt="0"/>
      <dgm:spPr/>
    </dgm:pt>
    <dgm:pt modelId="{31A78D45-6EB5-4BB3-B4B2-EA6977CA9F0A}" type="pres">
      <dgm:prSet presAssocID="{2F7BD985-098C-409B-8B33-203B552D16C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D66A8A-3D13-47B2-BB45-FB9B328122EE}" type="pres">
      <dgm:prSet presAssocID="{2F7BD985-098C-409B-8B33-203B552D16C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5FE1861-FF65-498D-8F6A-7D35250D0DDE}" type="pres">
      <dgm:prSet presAssocID="{2F7BD985-098C-409B-8B33-203B552D16C8}" presName="hierChild2" presStyleCnt="0"/>
      <dgm:spPr/>
    </dgm:pt>
    <dgm:pt modelId="{4DC38D07-BE33-46B1-A9BF-3D8299385D31}" type="pres">
      <dgm:prSet presAssocID="{2F7BD985-098C-409B-8B33-203B552D16C8}" presName="hierChild3" presStyleCnt="0"/>
      <dgm:spPr/>
    </dgm:pt>
    <dgm:pt modelId="{35A65224-5D0D-4A9A-A073-F91623FB9A54}" type="pres">
      <dgm:prSet presAssocID="{8792F5A6-0EAF-43DD-AEE1-18A4B9731AC6}" presName="hierRoot1" presStyleCnt="0">
        <dgm:presLayoutVars>
          <dgm:hierBranch val="init"/>
        </dgm:presLayoutVars>
      </dgm:prSet>
      <dgm:spPr/>
    </dgm:pt>
    <dgm:pt modelId="{168A6660-14B4-4566-B4E5-2E9A60DF57A5}" type="pres">
      <dgm:prSet presAssocID="{8792F5A6-0EAF-43DD-AEE1-18A4B9731AC6}" presName="rootComposite1" presStyleCnt="0"/>
      <dgm:spPr/>
    </dgm:pt>
    <dgm:pt modelId="{BCFE37E8-B9B5-43EC-99F0-A5426BE70468}" type="pres">
      <dgm:prSet presAssocID="{8792F5A6-0EAF-43DD-AEE1-18A4B9731AC6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10C018-54E9-49EB-A326-B54DF9CDCD1B}" type="pres">
      <dgm:prSet presAssocID="{8792F5A6-0EAF-43DD-AEE1-18A4B9731AC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B3AC719-CB4A-46F0-AF98-AC22DED49C9B}" type="pres">
      <dgm:prSet presAssocID="{8792F5A6-0EAF-43DD-AEE1-18A4B9731AC6}" presName="hierChild2" presStyleCnt="0"/>
      <dgm:spPr/>
    </dgm:pt>
    <dgm:pt modelId="{B0FD0537-C498-4B76-A8FC-B4374BADB2CF}" type="pres">
      <dgm:prSet presAssocID="{8792F5A6-0EAF-43DD-AEE1-18A4B9731AC6}" presName="hierChild3" presStyleCnt="0"/>
      <dgm:spPr/>
    </dgm:pt>
  </dgm:ptLst>
  <dgm:cxnLst>
    <dgm:cxn modelId="{1E1311E5-DCFF-4DCA-AB92-7C952D4BFCFB}" type="presOf" srcId="{2F7BD985-098C-409B-8B33-203B552D16C8}" destId="{E5D66A8A-3D13-47B2-BB45-FB9B328122EE}" srcOrd="1" destOrd="0" presId="urn:microsoft.com/office/officeart/2009/3/layout/HorizontalOrganizationChart"/>
    <dgm:cxn modelId="{2A82D808-1A47-4C32-ADE9-BBFE3496A5E6}" type="presOf" srcId="{2F7BD985-098C-409B-8B33-203B552D16C8}" destId="{31A78D45-6EB5-4BB3-B4B2-EA6977CA9F0A}" srcOrd="0" destOrd="0" presId="urn:microsoft.com/office/officeart/2009/3/layout/HorizontalOrganizationChart"/>
    <dgm:cxn modelId="{3261CBB0-5D81-4F1E-957E-9BE3562EA1E4}" type="presOf" srcId="{8792F5A6-0EAF-43DD-AEE1-18A4B9731AC6}" destId="{8710C018-54E9-49EB-A326-B54DF9CDCD1B}" srcOrd="1" destOrd="0" presId="urn:microsoft.com/office/officeart/2009/3/layout/HorizontalOrganizationChart"/>
    <dgm:cxn modelId="{AD5726F9-C29E-435B-A7D7-965EBDDDA725}" type="presOf" srcId="{8792F5A6-0EAF-43DD-AEE1-18A4B9731AC6}" destId="{BCFE37E8-B9B5-43EC-99F0-A5426BE70468}" srcOrd="0" destOrd="0" presId="urn:microsoft.com/office/officeart/2009/3/layout/HorizontalOrganizationChart"/>
    <dgm:cxn modelId="{66BE1331-C836-459E-9B5D-9F839228EB81}" srcId="{52A9AD2C-CFC7-44E4-B9DF-DAB9EC9485EF}" destId="{2F7BD985-098C-409B-8B33-203B552D16C8}" srcOrd="0" destOrd="0" parTransId="{F8B5FD4D-D117-469C-ACC2-C994E7B76E87}" sibTransId="{82FBE7A9-7DDC-4FD4-989F-72A432D4C1B4}"/>
    <dgm:cxn modelId="{99101D9F-CD98-4526-B653-4EC4BC231445}" type="presOf" srcId="{52A9AD2C-CFC7-44E4-B9DF-DAB9EC9485EF}" destId="{E5CF2EB5-5443-4DB3-8838-C2DFB869BDC3}" srcOrd="0" destOrd="0" presId="urn:microsoft.com/office/officeart/2009/3/layout/HorizontalOrganizationChart"/>
    <dgm:cxn modelId="{5A6A287E-8A78-4AAE-B141-C30977912964}" srcId="{52A9AD2C-CFC7-44E4-B9DF-DAB9EC9485EF}" destId="{8792F5A6-0EAF-43DD-AEE1-18A4B9731AC6}" srcOrd="1" destOrd="0" parTransId="{0140F30D-995C-43AB-A7A4-086B2C0EA8F3}" sibTransId="{DAFB4C35-8595-4815-9CB3-3F411F262E1A}"/>
    <dgm:cxn modelId="{6CA3126A-2457-4B06-B5E0-B8FFBAD33BE9}" type="presParOf" srcId="{E5CF2EB5-5443-4DB3-8838-C2DFB869BDC3}" destId="{66276940-6AB3-4A8A-AD5A-1C17E2BA54A7}" srcOrd="0" destOrd="0" presId="urn:microsoft.com/office/officeart/2009/3/layout/HorizontalOrganizationChart"/>
    <dgm:cxn modelId="{844F5A65-CB00-4E97-ADE1-3BFE82C60C0D}" type="presParOf" srcId="{66276940-6AB3-4A8A-AD5A-1C17E2BA54A7}" destId="{56BAFB48-C979-424D-92C4-99FCB59247A3}" srcOrd="0" destOrd="0" presId="urn:microsoft.com/office/officeart/2009/3/layout/HorizontalOrganizationChart"/>
    <dgm:cxn modelId="{6550544A-B0CB-4CF1-A995-46033435C04A}" type="presParOf" srcId="{56BAFB48-C979-424D-92C4-99FCB59247A3}" destId="{31A78D45-6EB5-4BB3-B4B2-EA6977CA9F0A}" srcOrd="0" destOrd="0" presId="urn:microsoft.com/office/officeart/2009/3/layout/HorizontalOrganizationChart"/>
    <dgm:cxn modelId="{09AB248D-1354-4A36-8566-D994ADE4DE5A}" type="presParOf" srcId="{56BAFB48-C979-424D-92C4-99FCB59247A3}" destId="{E5D66A8A-3D13-47B2-BB45-FB9B328122EE}" srcOrd="1" destOrd="0" presId="urn:microsoft.com/office/officeart/2009/3/layout/HorizontalOrganizationChart"/>
    <dgm:cxn modelId="{E260E31A-F4C6-4076-B595-8A10EFFA0E41}" type="presParOf" srcId="{66276940-6AB3-4A8A-AD5A-1C17E2BA54A7}" destId="{E5FE1861-FF65-498D-8F6A-7D35250D0DDE}" srcOrd="1" destOrd="0" presId="urn:microsoft.com/office/officeart/2009/3/layout/HorizontalOrganizationChart"/>
    <dgm:cxn modelId="{3CAB8F0D-F0DD-42B5-BABC-425EE738992D}" type="presParOf" srcId="{66276940-6AB3-4A8A-AD5A-1C17E2BA54A7}" destId="{4DC38D07-BE33-46B1-A9BF-3D8299385D31}" srcOrd="2" destOrd="0" presId="urn:microsoft.com/office/officeart/2009/3/layout/HorizontalOrganizationChart"/>
    <dgm:cxn modelId="{A450AF8F-AB22-42CA-91AF-5C25FA34CC67}" type="presParOf" srcId="{E5CF2EB5-5443-4DB3-8838-C2DFB869BDC3}" destId="{35A65224-5D0D-4A9A-A073-F91623FB9A54}" srcOrd="1" destOrd="0" presId="urn:microsoft.com/office/officeart/2009/3/layout/HorizontalOrganizationChart"/>
    <dgm:cxn modelId="{56EA0531-0A97-4CDB-BF85-DFA57614773E}" type="presParOf" srcId="{35A65224-5D0D-4A9A-A073-F91623FB9A54}" destId="{168A6660-14B4-4566-B4E5-2E9A60DF57A5}" srcOrd="0" destOrd="0" presId="urn:microsoft.com/office/officeart/2009/3/layout/HorizontalOrganizationChart"/>
    <dgm:cxn modelId="{189905AB-09DD-485F-849E-68858CC905C0}" type="presParOf" srcId="{168A6660-14B4-4566-B4E5-2E9A60DF57A5}" destId="{BCFE37E8-B9B5-43EC-99F0-A5426BE70468}" srcOrd="0" destOrd="0" presId="urn:microsoft.com/office/officeart/2009/3/layout/HorizontalOrganizationChart"/>
    <dgm:cxn modelId="{B8C15E10-D982-4FE2-B4A4-337EBCEB1DCD}" type="presParOf" srcId="{168A6660-14B4-4566-B4E5-2E9A60DF57A5}" destId="{8710C018-54E9-49EB-A326-B54DF9CDCD1B}" srcOrd="1" destOrd="0" presId="urn:microsoft.com/office/officeart/2009/3/layout/HorizontalOrganizationChart"/>
    <dgm:cxn modelId="{8527FB31-F9F0-486F-A0A4-82B0B8F48284}" type="presParOf" srcId="{35A65224-5D0D-4A9A-A073-F91623FB9A54}" destId="{FB3AC719-CB4A-46F0-AF98-AC22DED49C9B}" srcOrd="1" destOrd="0" presId="urn:microsoft.com/office/officeart/2009/3/layout/HorizontalOrganizationChart"/>
    <dgm:cxn modelId="{800101A8-7CB6-4EAD-A1D2-B9D3386628AE}" type="presParOf" srcId="{35A65224-5D0D-4A9A-A073-F91623FB9A54}" destId="{B0FD0537-C498-4B76-A8FC-B4374BADB2C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2CD43-64DD-4CBC-AE5A-433F17E0A22B}">
      <dsp:nvSpPr>
        <dsp:cNvPr id="0" name=""/>
        <dsp:cNvSpPr/>
      </dsp:nvSpPr>
      <dsp:spPr>
        <a:xfrm>
          <a:off x="913447" y="1741"/>
          <a:ext cx="3653790" cy="178482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94" tIns="453345" rIns="70894" bIns="453345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Group A fibers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Large diameter, myelinated somatic sensory and motor fibers of skin, skeletal muscles, joints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Transmit at 150 m/s</a:t>
          </a:r>
        </a:p>
      </dsp:txBody>
      <dsp:txXfrm>
        <a:off x="913447" y="1741"/>
        <a:ext cx="3653790" cy="1784821"/>
      </dsp:txXfrm>
    </dsp:sp>
    <dsp:sp modelId="{B0D869FF-63B7-43BC-A7A3-00E909EEE6A1}">
      <dsp:nvSpPr>
        <dsp:cNvPr id="0" name=""/>
        <dsp:cNvSpPr/>
      </dsp:nvSpPr>
      <dsp:spPr>
        <a:xfrm>
          <a:off x="0" y="1741"/>
          <a:ext cx="913447" cy="17848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37" tIns="176301" rIns="48337" bIns="176301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Group</a:t>
          </a:r>
        </a:p>
      </dsp:txBody>
      <dsp:txXfrm>
        <a:off x="0" y="1741"/>
        <a:ext cx="913447" cy="1784821"/>
      </dsp:txXfrm>
    </dsp:sp>
    <dsp:sp modelId="{D50A6650-A72E-4D16-AE90-7E04E38F9616}">
      <dsp:nvSpPr>
        <dsp:cNvPr id="0" name=""/>
        <dsp:cNvSpPr/>
      </dsp:nvSpPr>
      <dsp:spPr>
        <a:xfrm>
          <a:off x="913447" y="1893651"/>
          <a:ext cx="3653790" cy="178482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94" tIns="453345" rIns="70894" bIns="453345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Group B fibers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Intermediate diameter, lightly myelinated fibers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Transmit at 15 m/s</a:t>
          </a:r>
        </a:p>
      </dsp:txBody>
      <dsp:txXfrm>
        <a:off x="913447" y="1893651"/>
        <a:ext cx="3653790" cy="1784821"/>
      </dsp:txXfrm>
    </dsp:sp>
    <dsp:sp modelId="{C7AF1A99-6639-483B-A0F6-694553307457}">
      <dsp:nvSpPr>
        <dsp:cNvPr id="0" name=""/>
        <dsp:cNvSpPr/>
      </dsp:nvSpPr>
      <dsp:spPr>
        <a:xfrm>
          <a:off x="0" y="1893651"/>
          <a:ext cx="913447" cy="17848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37" tIns="176301" rIns="48337" bIns="176301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Group</a:t>
          </a:r>
        </a:p>
      </dsp:txBody>
      <dsp:txXfrm>
        <a:off x="0" y="1893651"/>
        <a:ext cx="913447" cy="1784821"/>
      </dsp:txXfrm>
    </dsp:sp>
    <dsp:sp modelId="{4EF97C95-7802-4BB8-8D00-1E10E3C0EEF7}">
      <dsp:nvSpPr>
        <dsp:cNvPr id="0" name=""/>
        <dsp:cNvSpPr/>
      </dsp:nvSpPr>
      <dsp:spPr>
        <a:xfrm>
          <a:off x="913447" y="3785562"/>
          <a:ext cx="3653790" cy="178482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94" tIns="453345" rIns="70894" bIns="453345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Group C fibers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Smallest diameter, unmyelinated ANS fibers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Transmit at 1 m/s</a:t>
          </a:r>
        </a:p>
      </dsp:txBody>
      <dsp:txXfrm>
        <a:off x="913447" y="3785562"/>
        <a:ext cx="3653790" cy="1784821"/>
      </dsp:txXfrm>
    </dsp:sp>
    <dsp:sp modelId="{AAE91F72-CBB9-4C12-850F-2B4A75C0F052}">
      <dsp:nvSpPr>
        <dsp:cNvPr id="0" name=""/>
        <dsp:cNvSpPr/>
      </dsp:nvSpPr>
      <dsp:spPr>
        <a:xfrm>
          <a:off x="0" y="3785562"/>
          <a:ext cx="913447" cy="178482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337" tIns="176301" rIns="48337" bIns="176301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Group</a:t>
          </a:r>
        </a:p>
      </dsp:txBody>
      <dsp:txXfrm>
        <a:off x="0" y="3785562"/>
        <a:ext cx="913447" cy="1784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79F56-CD83-4586-A8EB-09578FB8744F}">
      <dsp:nvSpPr>
        <dsp:cNvPr id="0" name=""/>
        <dsp:cNvSpPr/>
      </dsp:nvSpPr>
      <dsp:spPr>
        <a:xfrm>
          <a:off x="0" y="0"/>
          <a:ext cx="6703695" cy="19581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Regulates sleep-wake cycles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/>
            <a:t>Suprachiasmatic nucleus</a:t>
          </a:r>
          <a:r>
            <a:rPr lang="en-US" sz="2000" kern="1200"/>
            <a:t> (biological clock)</a:t>
          </a:r>
        </a:p>
      </dsp:txBody>
      <dsp:txXfrm>
        <a:off x="57351" y="57351"/>
        <a:ext cx="4679843" cy="1843400"/>
      </dsp:txXfrm>
    </dsp:sp>
    <dsp:sp modelId="{06408270-7FE6-4031-8B4B-952B9C804463}">
      <dsp:nvSpPr>
        <dsp:cNvPr id="0" name=""/>
        <dsp:cNvSpPr/>
      </dsp:nvSpPr>
      <dsp:spPr>
        <a:xfrm>
          <a:off x="1183004" y="2393235"/>
          <a:ext cx="6703695" cy="1958102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Controls endocrine system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/>
            <a:t>Controls secretions of anterior pituitary gland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/>
            <a:t>Produces posterior pituitary hormones</a:t>
          </a:r>
        </a:p>
      </dsp:txBody>
      <dsp:txXfrm>
        <a:off x="1240355" y="2450586"/>
        <a:ext cx="4133221" cy="1843400"/>
      </dsp:txXfrm>
    </dsp:sp>
    <dsp:sp modelId="{CBA0A9D3-A55A-4BE2-8CD2-9DAE1E5D7782}">
      <dsp:nvSpPr>
        <dsp:cNvPr id="0" name=""/>
        <dsp:cNvSpPr/>
      </dsp:nvSpPr>
      <dsp:spPr>
        <a:xfrm>
          <a:off x="5430928" y="1539285"/>
          <a:ext cx="1272766" cy="127276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717300" y="1539285"/>
        <a:ext cx="700022" cy="957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78D45-6EB5-4BB3-B4B2-EA6977CA9F0A}">
      <dsp:nvSpPr>
        <dsp:cNvPr id="0" name=""/>
        <dsp:cNvSpPr/>
      </dsp:nvSpPr>
      <dsp:spPr>
        <a:xfrm>
          <a:off x="479" y="443825"/>
          <a:ext cx="3925658" cy="11973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Helps maintain stable environment for brain </a:t>
          </a:r>
        </a:p>
      </dsp:txBody>
      <dsp:txXfrm>
        <a:off x="479" y="443825"/>
        <a:ext cx="3925658" cy="1197325"/>
      </dsp:txXfrm>
    </dsp:sp>
    <dsp:sp modelId="{BCFE37E8-B9B5-43EC-99F0-A5426BE70468}">
      <dsp:nvSpPr>
        <dsp:cNvPr id="0" name=""/>
        <dsp:cNvSpPr/>
      </dsp:nvSpPr>
      <dsp:spPr>
        <a:xfrm>
          <a:off x="479" y="2131858"/>
          <a:ext cx="3925658" cy="11973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Separates neurons from some bloodborne substances</a:t>
          </a:r>
        </a:p>
      </dsp:txBody>
      <dsp:txXfrm>
        <a:off x="479" y="2131858"/>
        <a:ext cx="3925658" cy="1197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002155A7-355D-4921-8FF0-2BBDF4A58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19125A6F-D382-4318-852A-2B2E27CB5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989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DC6F43A7-B1CC-4DEB-BDB3-E0CCF3A5F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FD579397-04A8-406F-8FEE-BBCFAB5D5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172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88ED8C5B-DE01-4DD7-B141-78DB2EBABB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4AD06298-825D-4E3E-B488-3B71DA2A5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854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>
            <a:extLst>
              <a:ext uri="{FF2B5EF4-FFF2-40B4-BE49-F238E27FC236}">
                <a16:creationId xmlns:a16="http://schemas.microsoft.com/office/drawing/2014/main" id="{FB594396-39C7-437F-B37F-6F85AD9322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1235" name="Rectangle 3">
            <a:extLst>
              <a:ext uri="{FF2B5EF4-FFF2-40B4-BE49-F238E27FC236}">
                <a16:creationId xmlns:a16="http://schemas.microsoft.com/office/drawing/2014/main" id="{B473360E-FC82-492D-A8D9-9DC1CEA95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468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2C3B89D0-AF7B-42DF-986D-75F21455D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8334E01F-755A-4BEB-8A59-FBAA4A94E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714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9C13395C-2776-4FE7-B560-E8AD53C9A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EA97C8F8-A5AD-48DA-9A5D-188AFF386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53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CF638640-9FFE-4F19-BEA7-87990402A7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3E73A0FD-56AB-4CE4-A676-CED58BD45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777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AD88482A-28B2-4DF1-AA16-60BDB5F766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2D6D5EAF-064C-4688-8765-158382E91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225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B2BA3251-DA47-4795-8A3C-FC5A026255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A01D026E-5117-45F8-A415-97A2A3A266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389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6F01EAC4-5ED3-446E-B1BF-99BEAF6A9C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E7021AAB-280D-4B6A-ADE6-43C4D81CE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8973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2D61FFF2-2E2A-4726-B77A-5A5F2926A0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C9271990-781B-44A1-8667-59E264B4B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243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06961CBF-833D-49E4-BAA8-D5CA1206FC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F895E67D-E514-420F-B316-C0DA86E1E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050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666BE9B2-21D2-4487-88E0-E58757A3F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F550E955-6298-44E5-B10B-FCE797542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027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CEB5927A-8822-4302-9870-38E7E2AAFF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9AA6EB89-8880-4CEA-B7ED-AE53288F0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919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21C75D1B-0E4F-4FB7-B0F3-6B27D164A3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880C16AE-34A5-41CB-A7DC-FBF619818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498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60B18684-AA13-40A6-9AF4-3FB8FC57E2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5D761EFE-F640-4372-8ECF-238160E81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639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30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31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32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33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F0E96-6F2C-434C-A87E-41ADE8CCFF67}" type="slidenum">
              <a:rPr lang="en-US"/>
              <a:pPr/>
              <a:t>34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76E2F232-77B1-49EA-AA4B-586BE51FA6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0AF1A8E3-367D-4802-BBAE-D06FB6946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638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BF220517-59C0-40A6-92C9-982A801455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B3271954-6054-420C-A5F6-0794C9F91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6789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E39321AE-EAB1-4DAF-9711-FA9E5FF5A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5A17AB5E-727C-423E-B685-55C75A7143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914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B2883CE9-D74B-4165-B696-B8DDB6EDB0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DC2385F2-4490-4CA8-8504-24FA702DC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9115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520EC68D-DC41-41BC-BB0E-52D3BD6408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7C5533B8-D0DF-4BE5-81C6-B9438A29F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5367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C8DD8BEF-37D9-4804-8AD3-E226A3B841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42E8B2CA-40E0-4C2B-9F17-48A75866AA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5531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9E0D22DA-2EC2-494F-9FBC-7A3A2A38FF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9C44A382-DABE-433A-9FCE-69050C64F8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3767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858F74D9-50EA-476C-9EAA-1965FF0E0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29262F23-3F78-450D-98E2-FF1BDFD1BE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8404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:a16="http://schemas.microsoft.com/office/drawing/2014/main" id="{0E58A9DA-5299-4053-8672-00F30D2437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FED53D1D-3E44-4699-9350-A4D796885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17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0E36C022-2B01-4054-966A-D9E9043CD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C94FAA6A-8868-459A-84D9-78B1E548E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0347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>
            <a:extLst>
              <a:ext uri="{FF2B5EF4-FFF2-40B4-BE49-F238E27FC236}">
                <a16:creationId xmlns:a16="http://schemas.microsoft.com/office/drawing/2014/main" id="{133EBD4E-0D3E-4D7E-93E3-F3555F70F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54C71963-C986-45FB-A3DE-484AD1983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153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>
            <a:extLst>
              <a:ext uri="{FF2B5EF4-FFF2-40B4-BE49-F238E27FC236}">
                <a16:creationId xmlns:a16="http://schemas.microsoft.com/office/drawing/2014/main" id="{20EE7EE8-49B4-4DCB-AD1C-44E6080B0D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C067E3EF-2CB8-4629-88B8-98D60E060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08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1D444629-C462-43E7-8EBD-8F103A9132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4264E15-D476-41CB-A37D-949DA89461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9159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:a16="http://schemas.microsoft.com/office/drawing/2014/main" id="{3112653B-36EC-4326-8B91-E6D089238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292950E9-D303-4B8C-9BDD-46D4C618A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5022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F6144E21-9AD4-4F55-9CF8-919015199B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D7F8C453-5357-4413-B567-B63C584EBC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3702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>
            <a:extLst>
              <a:ext uri="{FF2B5EF4-FFF2-40B4-BE49-F238E27FC236}">
                <a16:creationId xmlns:a16="http://schemas.microsoft.com/office/drawing/2014/main" id="{5A6745E7-A9A6-4DA6-A06F-6DD1C73663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487B0D04-59C7-4E0B-80C2-49C37DCA2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9764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5756AD54-2853-44CA-A477-E137D756B2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8BBE9D3C-9FE2-4A99-A41E-35E348B614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992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D95FF300-4401-43B0-B4D2-616B4953AF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>
            <a:extLst>
              <a:ext uri="{FF2B5EF4-FFF2-40B4-BE49-F238E27FC236}">
                <a16:creationId xmlns:a16="http://schemas.microsoft.com/office/drawing/2014/main" id="{19F85359-8DBF-4705-A649-B7E854613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5717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372FAD72-7CA3-416B-B140-6B0A4EAF40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63A430E8-31A7-405F-A7AB-13BE47E0D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5924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B2A438FD-1F0E-4DBB-9793-C77186C7B4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0452DA75-7402-4F08-BD9D-C8A4206CE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7346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F4D2577E-8B6E-448C-9F90-8A16EF1EED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3E92F01B-7AF4-476D-A4A7-8023A90FA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2650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F9DDBC17-A1EB-4B58-A572-D178DF96DAA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3DAA1BB5-58D6-4277-9967-80C9AFF3C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4291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59BF68E3-700A-4321-B1F3-5255071F928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A6DEDAFD-63F1-48AD-BB53-22582116A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065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>
            <a:extLst>
              <a:ext uri="{FF2B5EF4-FFF2-40B4-BE49-F238E27FC236}">
                <a16:creationId xmlns:a16="http://schemas.microsoft.com/office/drawing/2014/main" id="{27B10D2A-266E-419A-A8F5-0A010B3D92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C49B30C3-D4BC-43CD-A072-357FBFCAA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052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E043CB5F-5889-4C20-AD1C-A4C4018B3A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EEE62AD7-510D-404B-858B-289331C728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0548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E7529976-4A40-4084-8AAA-B0D92211E9F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72EB2BC-F368-4EA6-AD48-7534D45797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7719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2477F40B-3F62-4B1D-BE3E-7A11D8A03C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8F385BCF-9C1B-4D6B-B37D-2AA7698A7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z="900"/>
          </a:p>
        </p:txBody>
      </p:sp>
    </p:spTree>
    <p:extLst>
      <p:ext uri="{BB962C8B-B14F-4D97-AF65-F5344CB8AC3E}">
        <p14:creationId xmlns:p14="http://schemas.microsoft.com/office/powerpoint/2010/main" val="12453247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0A64B204-8F9B-4FFF-978C-A7D637C31A0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B9C5B7A2-D53D-499B-9ED7-9D4111B67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z="900"/>
          </a:p>
        </p:txBody>
      </p:sp>
    </p:spTree>
    <p:extLst>
      <p:ext uri="{BB962C8B-B14F-4D97-AF65-F5344CB8AC3E}">
        <p14:creationId xmlns:p14="http://schemas.microsoft.com/office/powerpoint/2010/main" val="39356764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B6BC9950-743F-4147-80FA-9A72BC53ECA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F6E74FA0-76A2-4845-8D89-69E0EAC456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z="900"/>
          </a:p>
        </p:txBody>
      </p:sp>
    </p:spTree>
    <p:extLst>
      <p:ext uri="{BB962C8B-B14F-4D97-AF65-F5344CB8AC3E}">
        <p14:creationId xmlns:p14="http://schemas.microsoft.com/office/powerpoint/2010/main" val="11035102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1D1BCA20-890A-4338-B997-5E40837B201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B2A62CEC-C7A4-4132-89FB-5C36AFD72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2453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B17B7F7A-FBA6-495E-9963-288AD57F67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1198FA01-2AAE-4E2C-9633-2AA3F4FB1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407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B2779054-39FA-4E7E-B83E-D611F33C74A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F3762B44-4ACF-419B-8A2E-B98D5237D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z="900"/>
          </a:p>
        </p:txBody>
      </p:sp>
    </p:spTree>
    <p:extLst>
      <p:ext uri="{BB962C8B-B14F-4D97-AF65-F5344CB8AC3E}">
        <p14:creationId xmlns:p14="http://schemas.microsoft.com/office/powerpoint/2010/main" val="33258844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F95E90AF-EA24-4405-9727-E47522643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CEB10D93-F5B6-4D8B-B215-B217BD6DE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908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0C795474-4671-419E-AD02-EC42536CEB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E2D6C3CC-DE62-4A72-BBE8-A7998A615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83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FF904782-B621-4F26-B830-7E187FF47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9C4DB561-8058-4AD3-9883-5E96ADAF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7437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8CEDD0EE-557C-4C0B-B413-D61127F3BC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80C0B726-3DBF-42C3-ABFE-5F3FB7381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4674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7329DD1E-6606-4E73-9354-F76BC7A54C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F8F71852-187A-4863-868A-C9FBD0EE1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6686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3BFB15EC-EBFE-4789-86BF-D07F4FC6EB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F4E69B83-0D13-4C49-A8EB-4A36E130F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5135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3BE7BEA6-05A2-4F59-9ED5-C20E54658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2C94020A-631C-4F32-BC66-68FF54E4C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41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46D517CC-ED6D-4397-859D-E463889945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1FE86B55-6744-4B39-BA50-9A7035A1E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4604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E0CB3098-C1F7-47EB-B2D4-B22B3D511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41FB4B38-9E21-4C7E-A282-B444B979B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2164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D3AEDDBC-AE05-4800-93FF-E87039D4D6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41F0EF82-3912-4720-935A-2F0D83C7A8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7326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573E69E1-ACDD-431F-B657-5644392544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3EE8E6E0-220C-412A-A5D2-E75C27FF3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5888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7E73022E-7F47-44E6-A760-9A4881A61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7424D319-A15A-42AB-9AAB-9D750E28F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7487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D9000FE7-05BA-4FC2-AF74-07FFD6A673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229D71D9-9725-43CC-B8F0-7E63EF5884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15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16E31303-5E5C-45A0-9157-2EC9611028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BD068C50-9FC4-4C42-82B8-35CC1B226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9179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9249304F-F810-4B56-9AB6-95737FE12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2CFB1578-4C04-46E6-B602-55ABD567D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3685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EE12D197-40A4-4442-97A9-F3E48CF721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850E6409-23C9-4188-BBF9-FE452A8D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9844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C8297B89-2366-45B7-86AB-9EB11A0AC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069EB8E8-0B92-46C1-AADD-42AE71570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1576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E3CCB0C6-F2BC-44CC-894D-5D65DA807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8BF0CBA5-F713-4F7E-AC57-F02A6B914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3693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B6398EB4-C378-40EB-962F-643C97C083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086D2D95-3D79-4158-B128-DB0A803F7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3822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EC2297BC-956F-4A9B-BECC-ACEE3DAA32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F1021BBE-24BF-4FCC-A2E9-55ECBCFFD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7442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A591AF21-9F2B-4013-A1A0-6EEF889EAE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06E27C28-8917-4893-AF85-D846F60C59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0775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F896108E-F311-4430-BD81-55A9B92B5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A8BD326E-0546-467B-981B-37C633756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2846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532B4E40-FBDA-421E-A564-1D950645D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7E05120B-8DAB-4E50-88B1-860D68C73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0926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1691EE5F-9305-4AF5-828A-6D030D4201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E115AA4C-C8CA-4317-977A-EE0E19821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429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8DD0EF5-4199-4D45-BC07-38A176D579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17093DCE-8EA0-44DB-926C-AB8D27786B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7540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209CD48E-2F04-4E72-B9C9-97E3DE459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2FC9EA48-A462-4FA1-982E-D936F91C0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5081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59DAD488-1569-40B0-8F4F-2843819984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E6B39AAC-79A7-4AC3-AD14-BF789910F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604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95A9DAFA-5D88-4BFA-A440-42C5E1FF3C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F923C9BA-32A6-4099-8EE6-60E4A85CA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52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03AF-F8CF-4705-80E0-841D40D77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B5A3C-6D40-446C-8BFD-CA79CCBF9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4DFCC-A849-4525-AB10-BE25E96C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6111C-E84C-4B4C-BC40-EFB5DFD0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B3B42-55C4-4778-A254-3C8F30BB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ONA3268_12_mrktg.jpg">
            <a:extLst>
              <a:ext uri="{FF2B5EF4-FFF2-40B4-BE49-F238E27FC236}">
                <a16:creationId xmlns:a16="http://schemas.microsoft.com/office/drawing/2014/main" id="{CB4BB60F-CB87-474A-ACB0-AC50E776E2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78" y="603504"/>
            <a:ext cx="4887822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3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0C35-5036-4EEE-A03C-F8CE5A683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9B58D6-54F1-4C4A-A55B-8C5B22E10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5708D-9FC7-45B2-B87D-5D1DC323E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2065E-04C5-4DE8-A93F-B4C6FE0E0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3CFDC-81D4-4A8E-A6D6-D186B0B7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67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163694-361A-43A6-8E44-51053F778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36B93-1D18-43B9-BC86-50350D5AC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414D7-B129-4833-AA6A-BBFE6AB19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96F0B-7EA4-4B60-ACF5-07F533E17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FF0DC-B6C2-4DFB-856B-FC6B15A5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10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D7426F67-02D8-45C6-89FE-06A7F76CD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274638"/>
            <a:ext cx="34036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US" altLang="en-US" sz="1900"/>
              <a:t>PowerPoint</a:t>
            </a:r>
            <a:r>
              <a:rPr lang="en-US" altLang="en-US" sz="1900" baseline="30000"/>
              <a:t>®</a:t>
            </a:r>
            <a:r>
              <a:rPr lang="en-US" altLang="en-US" sz="1900"/>
              <a:t> Lecture Presentations prepared by Barbara Heard, Atlantic Cape Community College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42B118A-D403-49FD-BAFB-BFD5E0348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Aft>
                <a:spcPct val="50000"/>
              </a:spcAft>
              <a:buClr>
                <a:srgbClr val="669900"/>
              </a:buClr>
              <a:buFont typeface="Wingdings" panose="05000000000000000000" pitchFamily="2" charset="2"/>
              <a:buNone/>
            </a:pPr>
            <a:r>
              <a:rPr lang="en-US" altLang="en-US" sz="1800" b="1"/>
              <a:t>C H A P T E R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AF8029B1-9441-492B-A8E8-20D514501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9388"/>
            <a:ext cx="914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/>
            <a:r>
              <a:rPr lang="en-US" altLang="en-US" sz="900"/>
              <a:t>© 2014 Pearson Education, Inc.</a:t>
            </a:r>
          </a:p>
        </p:txBody>
      </p:sp>
      <p:sp>
        <p:nvSpPr>
          <p:cNvPr id="249861" name="Rectangle 5">
            <a:extLst>
              <a:ext uri="{FF2B5EF4-FFF2-40B4-BE49-F238E27FC236}">
                <a16:creationId xmlns:a16="http://schemas.microsoft.com/office/drawing/2014/main" id="{86B3D667-74B2-46D4-98B8-6C5039DA4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en-US" sz="2400">
              <a:latin typeface="Times" panose="02020603050405020304" pitchFamily="18" charset="0"/>
            </a:endParaRPr>
          </a:p>
        </p:txBody>
      </p:sp>
      <p:pic>
        <p:nvPicPr>
          <p:cNvPr id="249862" name="Picture 6" descr="1582MarAnatomy5e_ecat">
            <a:extLst>
              <a:ext uri="{FF2B5EF4-FFF2-40B4-BE49-F238E27FC236}">
                <a16:creationId xmlns:a16="http://schemas.microsoft.com/office/drawing/2014/main" id="{6FD82014-5398-4062-87C8-6C7AC24D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6225" cy="685641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30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4BF80-6853-47F5-9351-1299BED8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AEB5-89A1-44E0-AAEB-A5C58DBA7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6747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A480A-1761-4AFE-BE19-BEEC6A154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A07CF-F27D-4056-A442-EC5DF2B9A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724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A54D5-A017-4C8E-AFB8-50FF2F62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6891C-4C91-42F1-A635-8055928F3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6F5C-CB4A-486F-8B62-1B76BCEB8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9997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930D-36D9-4A4C-8341-D1672EBD2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9F857-DA0E-4B66-A4A6-159248B2A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7AD75-1E1C-407B-A211-79B0C4DB3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7EED09-A8CD-4E53-8072-C1DB262FA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821A60-1739-4105-BE04-5D8737192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9595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F737-DF14-4EA2-A219-34ACF93F6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5633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494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8920B-7A59-4A7C-802A-1FD671C6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2D10-7354-404F-AAE5-B91C4C5D2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2FDB0-ED20-4ED6-81BE-279137897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7806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9BA4-E360-474C-88A9-2447A9AC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A7053-3B63-474F-B8A1-C40133D39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79ED9-C5CE-4893-BF7A-41C6BE98B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7E074-3C60-4998-B916-33486F95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32DD7-2965-48F8-B761-0EA3C007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43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B6DFD-F3A9-4777-AFA9-88BB9622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3BE954-63B4-43DE-AA3B-2DD90AC79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27700-8A69-420A-9634-C9798B2BF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3879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11C28-4711-4C99-B242-1FD659C0E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62701D-362B-477E-B820-0F70EB8BA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0648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05BF5-B883-4A50-90EE-3DFCB13E3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29438" y="90488"/>
            <a:ext cx="2214562" cy="6234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958AC2-6A09-4126-866A-4012DC885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2575" y="90488"/>
            <a:ext cx="6494463" cy="6234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9150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CD5C5B3A-441C-447B-A6C3-CBA61AD9F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274638"/>
            <a:ext cx="34036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900">
                <a:latin typeface="Arial" panose="020B0604020202020204" pitchFamily="34" charset="0"/>
              </a:rPr>
              <a:t>PowerPoint</a:t>
            </a:r>
            <a:r>
              <a:rPr lang="en-US" altLang="en-US" sz="1900" baseline="30000">
                <a:latin typeface="Arial" panose="020B0604020202020204" pitchFamily="34" charset="0"/>
              </a:rPr>
              <a:t>®</a:t>
            </a:r>
            <a:r>
              <a:rPr lang="en-US" altLang="en-US" sz="1900">
                <a:latin typeface="Arial" panose="020B0604020202020204" pitchFamily="34" charset="0"/>
              </a:rPr>
              <a:t> Lecture Presentations prepared by Barbara Heard, Atlantic Cape Community College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FAD012E-F67A-4D35-8086-337149AF4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C H A P T E R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49651E55-46E2-4954-9319-0901D63A8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9388"/>
            <a:ext cx="914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900">
                <a:latin typeface="Arial" panose="020B0604020202020204" pitchFamily="34" charset="0"/>
              </a:rPr>
              <a:t>© 2014 Pearson Education, Inc.</a:t>
            </a:r>
          </a:p>
        </p:txBody>
      </p:sp>
      <p:sp>
        <p:nvSpPr>
          <p:cNvPr id="194565" name="Rectangle 5">
            <a:extLst>
              <a:ext uri="{FF2B5EF4-FFF2-40B4-BE49-F238E27FC236}">
                <a16:creationId xmlns:a16="http://schemas.microsoft.com/office/drawing/2014/main" id="{46D4C562-EE16-4692-89F2-B545C86E5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pic>
        <p:nvPicPr>
          <p:cNvPr id="194566" name="Picture 6" descr="1582MarAnatomy5e_ecat">
            <a:extLst>
              <a:ext uri="{FF2B5EF4-FFF2-40B4-BE49-F238E27FC236}">
                <a16:creationId xmlns:a16="http://schemas.microsoft.com/office/drawing/2014/main" id="{2A5D3012-9E7B-4E9D-9861-A6ABBC0C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6225" cy="685641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453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2E4A-A374-448C-BAB9-170F824B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67861-361D-4601-8184-93AD4A845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9138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FE217-0503-4535-B075-AD5990204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AEF71-140C-4FCF-BC6D-36331CFA9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657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20A58-A8DB-45B3-96B6-C4BF87C3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17488-F4D5-4FDA-A872-D77497116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28115-86BD-461B-9BB9-95BF822AD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276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27E-5351-4DE8-9393-149E6072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8B8CA-AC69-4646-904A-07DD71A78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8CBC3-FBDE-4065-A29D-D3BD9E859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AE46C7-6509-4059-A951-7A27973D6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94B360-A422-4088-A94B-B6018B537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207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FAED4-82A6-42FD-B358-091ACCFC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7171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120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1007-FE87-4264-8CD4-F42A649A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3C5A0-E0F4-455B-8C02-C7B63A004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8FD5F-8AD1-45BE-87C2-2DFC9394A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0972F-3D11-4DDB-8D18-85D7798B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6B530-7E11-4CE3-8FBC-4CB58D8A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63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404EA-B1F6-4E88-90BB-D026F447D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14D65-E460-4632-9275-1D09F4E85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B44B8-6467-4627-AD6D-99AAE550A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476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BE098-833C-4F62-B2DF-27C571297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ED2EAE-18E5-490E-AF06-8A1C39D2B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44871-C1D9-40B9-BFBF-294C32682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565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A0CAD-15CC-4D9C-90F0-70434487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0C4F8-7AF1-4C6E-B911-033423752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503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47AA5B-C497-47D4-A2A2-C755E3654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29438" y="90488"/>
            <a:ext cx="2214562" cy="6234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0A861-F8BE-4180-9949-6CEA85A49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2575" y="90488"/>
            <a:ext cx="6494463" cy="6234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188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8323D57A-ABD6-4A88-9F04-EC429FA55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274638"/>
            <a:ext cx="34036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900">
                <a:latin typeface="Arial" panose="020B0604020202020204" pitchFamily="34" charset="0"/>
              </a:rPr>
              <a:t>PowerPoint</a:t>
            </a:r>
            <a:r>
              <a:rPr lang="en-US" altLang="en-US" sz="1900" baseline="30000">
                <a:latin typeface="Arial" panose="020B0604020202020204" pitchFamily="34" charset="0"/>
              </a:rPr>
              <a:t>®</a:t>
            </a:r>
            <a:r>
              <a:rPr lang="en-US" altLang="en-US" sz="1900">
                <a:latin typeface="Arial" panose="020B0604020202020204" pitchFamily="34" charset="0"/>
              </a:rPr>
              <a:t> Lecture Presentations prepared by Barbara Heard, Atlantic Cape Community College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9D87ABCF-E494-462A-B605-361B66D85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C H A P T E R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C304C869-721A-423C-A432-178810BB1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9388"/>
            <a:ext cx="914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900">
                <a:latin typeface="Arial" panose="020B0604020202020204" pitchFamily="34" charset="0"/>
              </a:rPr>
              <a:t>© 2014 Pearson Education, Inc.</a:t>
            </a:r>
          </a:p>
        </p:txBody>
      </p:sp>
      <p:sp>
        <p:nvSpPr>
          <p:cNvPr id="169989" name="Rectangle 5">
            <a:extLst>
              <a:ext uri="{FF2B5EF4-FFF2-40B4-BE49-F238E27FC236}">
                <a16:creationId xmlns:a16="http://schemas.microsoft.com/office/drawing/2014/main" id="{2EDC00DB-F679-41A0-B8DD-E03963B6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pic>
        <p:nvPicPr>
          <p:cNvPr id="169990" name="Picture 6" descr="1582MarAnatomy5e_ecat">
            <a:extLst>
              <a:ext uri="{FF2B5EF4-FFF2-40B4-BE49-F238E27FC236}">
                <a16:creationId xmlns:a16="http://schemas.microsoft.com/office/drawing/2014/main" id="{73B7250E-9939-4FA0-BFF2-F2E80FFA9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6225" cy="685641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092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73BE-FDC0-4C35-A334-CDF62142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06EC7-8BEA-4470-A0CD-F944EF514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0553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F50C-CB98-4FB5-AD95-0F10B7D7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4AACE-49CD-41C7-A07E-1FC8B8D66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99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3C0F-49F9-46BF-BFDB-478268B4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0D6D4-9C2C-4159-9B33-222557EDE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F699E-2C06-46DA-A7C0-0C3905D9A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8091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6626F-0127-40EC-AD27-11C8B0FF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C6022-5592-4F0B-BFCE-155CE82A4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01027-071B-474C-8AD5-5E3DB5474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CAD99-482F-4E5D-BDC8-939699C9E4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88B928-C490-4831-971B-D2DA31A27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540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AB0F0-DF98-4395-94BB-F4BF9E13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0058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9B703-BA7D-4E63-B415-54869C95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CA925-B222-4D6B-A29F-E614E4963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C2C06-464E-4751-B0C7-71481EB04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ABD58-6FE7-4F8A-8000-3B990AFF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3307C-C2FC-4E8B-AA30-568179FE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D67FE-09A9-4065-9B5B-4ADCA123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2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885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86C8D-48F1-4C40-9D08-3E627E504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F6141-F390-49DB-87B8-083CA75F4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86A32-4438-48C0-B88D-A485604DF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124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D1C5-5FA4-429B-81A5-755DCB536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A64F5-2B3E-4D63-98C2-FF6189496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CCE6B-C48D-422E-A4EA-F32DA7CF1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8661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C0AD-7E48-4AB1-AA07-F4BE9BCA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8BD3B-4E00-4C64-B279-8463F714E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17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489D81-389E-4FF9-B5E5-BEB7B57888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29438" y="90488"/>
            <a:ext cx="2214562" cy="6234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6CDE-CCAB-4AE8-AD56-45504AACD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2575" y="90488"/>
            <a:ext cx="6494463" cy="6234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93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FA60E6E1-071D-403E-A653-2A79E18E4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274638"/>
            <a:ext cx="34036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900">
                <a:latin typeface="Arial" panose="020B0604020202020204" pitchFamily="34" charset="0"/>
              </a:rPr>
              <a:t>PowerPoint</a:t>
            </a:r>
            <a:r>
              <a:rPr lang="en-US" altLang="en-US" sz="1900" baseline="30000">
                <a:latin typeface="Arial" panose="020B0604020202020204" pitchFamily="34" charset="0"/>
              </a:rPr>
              <a:t>®</a:t>
            </a:r>
            <a:r>
              <a:rPr lang="en-US" altLang="en-US" sz="1900">
                <a:latin typeface="Arial" panose="020B0604020202020204" pitchFamily="34" charset="0"/>
              </a:rPr>
              <a:t> Lecture Presentations prepared by Barbara Heard, Atlantic Cape Community College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6E961B54-6627-402C-856F-D74072343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C H A P T E R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3BFD723-CD91-479F-B56E-8BF967842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9388"/>
            <a:ext cx="914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900">
                <a:latin typeface="Arial" panose="020B0604020202020204" pitchFamily="34" charset="0"/>
              </a:rPr>
              <a:t>© 2014 Pearson Education, Inc.</a:t>
            </a:r>
          </a:p>
        </p:txBody>
      </p:sp>
      <p:sp>
        <p:nvSpPr>
          <p:cNvPr id="165893" name="Rectangle 5">
            <a:extLst>
              <a:ext uri="{FF2B5EF4-FFF2-40B4-BE49-F238E27FC236}">
                <a16:creationId xmlns:a16="http://schemas.microsoft.com/office/drawing/2014/main" id="{93139EC2-FC22-41B6-9C3B-29ADF4D15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pic>
        <p:nvPicPr>
          <p:cNvPr id="165894" name="Picture 6" descr="1582MarAnatomy5e_ecat">
            <a:extLst>
              <a:ext uri="{FF2B5EF4-FFF2-40B4-BE49-F238E27FC236}">
                <a16:creationId xmlns:a16="http://schemas.microsoft.com/office/drawing/2014/main" id="{247B4F79-675B-4A5A-A566-6E9CDB76A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6225" cy="685641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493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C63E-BFDF-4E1B-89C8-2BDB071A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62ACE-FD3F-4EBE-AF69-2EB37F509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3671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C37D-D59B-40C8-B677-F29775947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CD596-F9A5-47D1-9445-0BCDCE300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867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FF2C-B2DE-4D48-9361-5C87FEBD4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A4E54-026B-42BD-AA06-B8790A4EB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FFF7B-E5E2-48A4-B559-0113ABAD6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1830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64E93-7413-4583-9712-DE68CB69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18EA3-8B24-4CAE-9DDB-6B49C60FE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50F47-6C1E-4743-881E-E571ED639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8BB25-9D4A-4ED5-9C39-3084F9969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00FD20-041D-4A0A-AA82-5AA40D983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478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4B89-1266-4ED5-96DF-8E95E4BBB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8E279-0978-4591-AB90-1D6C43EA0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CDF69-F574-4C04-9A25-77210F1B4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00F0B-4E06-4962-B64C-788CAB684D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A2B58-2E22-4405-9046-21D02768E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A4CE5-E314-407D-90C7-269B9C12F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6589E6-AB9E-4EC0-BD7F-DBD9A6C5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FEBC79-0931-41EE-B657-03DBBA97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664C-30CE-4F5C-9766-C203AFA1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3953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97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177C-4018-4C92-91A2-3E91D0C7D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329C-0A88-492A-A16D-13286993C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EAA57-3311-4F74-B930-165110AD7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825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C320-8B0F-4F6B-9971-60A25810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241ADD-6561-4D34-8B0E-2B5B85BF7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BD2F1-C0F9-48DB-8533-151F5A09B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111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B9AFF-E6AC-453E-9267-55814762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1DB207-3094-4AF9-935C-ADA68269B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8491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1FAC5A-FF84-4937-BE29-BB3425990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29438" y="90488"/>
            <a:ext cx="2214562" cy="6234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250007-B1B5-40C1-A855-42AA4146C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2575" y="90488"/>
            <a:ext cx="6494463" cy="6234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850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03AF-F8CF-4705-80E0-841D40D77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B5A3C-6D40-446C-8BFD-CA79CCBF9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4DFCC-A849-4525-AB10-BE25E96C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6111C-E84C-4B4C-BC40-EFB5DFD0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B3B42-55C4-4778-A254-3C8F30BB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94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9BA4-E360-474C-88A9-2447A9AC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A7053-3B63-474F-B8A1-C40133D39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79ED9-C5CE-4893-BF7A-41C6BE98B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7E074-3C60-4998-B916-33486F95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32DD7-2965-48F8-B761-0EA3C007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25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1007-FE87-4264-8CD4-F42A649A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3C5A0-E0F4-455B-8C02-C7B63A004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8FD5F-8AD1-45BE-87C2-2DFC9394A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0972F-3D11-4DDB-8D18-85D7798B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6B530-7E11-4CE3-8FBC-4CB58D8A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25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9B703-BA7D-4E63-B415-54869C95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CA925-B222-4D6B-A29F-E614E4963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C2C06-464E-4751-B0C7-71481EB04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ABD58-6FE7-4F8A-8000-3B990AFF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3307C-C2FC-4E8B-AA30-568179FE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D67FE-09A9-4065-9B5B-4ADCA123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7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97C1-FF3D-40B6-BB80-584D1632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A49F9E-E409-4EFA-A819-0F25534B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81F6A-B3D5-4A10-B06C-2270966C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5EF51-C1B2-4838-A1D4-4A50B3DD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1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4B89-1266-4ED5-96DF-8E95E4BBB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8E279-0978-4591-AB90-1D6C43EA0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CDF69-F574-4C04-9A25-77210F1B4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00F0B-4E06-4962-B64C-788CAB684D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A2B58-2E22-4405-9046-21D02768E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A4CE5-E314-407D-90C7-269B9C12F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6589E6-AB9E-4EC0-BD7F-DBD9A6C5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FEBC79-0931-41EE-B657-03DBBA97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94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97C1-FF3D-40B6-BB80-584D1632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A49F9E-E409-4EFA-A819-0F25534B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81F6A-B3D5-4A10-B06C-2270966C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5EF51-C1B2-4838-A1D4-4A50B3DD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58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173838-659A-4FD6-8DBE-41ACCAA6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53178-145A-43A0-82E9-177FF3F1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A970D-CB23-4ED8-919E-81CCF33A4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9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B46E-ACD0-4A34-80F3-2E58DA50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7CD9A-BA28-4879-8CE1-39C9C79A2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A1DFD-FD99-46C3-8ED8-1AA54225F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4162E-293B-4FA2-B21D-9468A2185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011A-34C8-4FBB-969E-A303ADDE0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720FB-E204-45C1-AA41-984E25F3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06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9E883-036C-47E9-AAFC-D27AB28A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2F9B19-0327-4184-B62D-D21C3EBE6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D2341-3623-437E-AF2D-ADC569D81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C02C6-8726-4CA0-9810-0BDD01DE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65209-5541-4C0F-96CA-63FD6B97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08840-E394-4982-82D1-9D688629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22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0C35-5036-4EEE-A03C-F8CE5A683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9B58D6-54F1-4C4A-A55B-8C5B22E10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5708D-9FC7-45B2-B87D-5D1DC323E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2065E-04C5-4DE8-A93F-B4C6FE0E0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3CFDC-81D4-4A8E-A6D6-D186B0B7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5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163694-361A-43A6-8E44-51053F778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36B93-1D18-43B9-BC86-50350D5AC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414D7-B129-4833-AA6A-BBFE6AB19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96F0B-7EA4-4B60-ACF5-07F533E17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FF0DC-B6C2-4DFB-856B-FC6B15A5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80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225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22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94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173838-659A-4FD6-8DBE-41ACCAA6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53178-145A-43A0-82E9-177FF3F1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A970D-CB23-4ED8-919E-81CCF33A4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45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086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89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28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50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68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960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2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90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5095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59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B46E-ACD0-4A34-80F3-2E58DA50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7CD9A-BA28-4879-8CE1-39C9C79A2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A1DFD-FD99-46C3-8ED8-1AA54225F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4162E-293B-4FA2-B21D-9468A2185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011A-34C8-4FBB-969E-A303ADDE0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720FB-E204-45C1-AA41-984E25F3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85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67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923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1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55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95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93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64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83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22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9E883-036C-47E9-AAFC-D27AB28A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2F9B19-0327-4184-B62D-D21C3EBE6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D2341-3623-437E-AF2D-ADC569D81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C02C6-8726-4CA0-9810-0BDD01DE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65209-5541-4C0F-96CA-63FD6B97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08840-E394-4982-82D1-9D688629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76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66CAC8-00CB-423A-A871-FC69E18A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D6038-2937-4BAE-A13D-844C16008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6CF00-500F-49D6-B4E0-B5967A2EE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C34A-3E43-465A-B9F4-5F42E4AB5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6B2AC-634E-4C2A-967D-02C36EFE8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9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>
            <a:extLst>
              <a:ext uri="{FF2B5EF4-FFF2-40B4-BE49-F238E27FC236}">
                <a16:creationId xmlns:a16="http://schemas.microsoft.com/office/drawing/2014/main" id="{D9647DF8-45B7-43B8-8FA5-A3892E0AE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90488"/>
            <a:ext cx="8861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700FCD4F-CA9D-47D6-BD3D-91882B619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DCCA796-17EA-46E9-9B39-E5D11926177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ECB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endParaRPr lang="en-US" altLang="en-US" sz="320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21B648BB-895E-4C83-AF01-ADC80B36A6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87313" y="6553200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GB" altLang="en-US" sz="900">
                <a:cs typeface="Arial" panose="020B0604020202020204" pitchFamily="34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0864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rgbClr val="C5525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418030DE-F035-4E16-99F4-4BF6D59761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90488"/>
            <a:ext cx="8861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90EE530C-C81B-4790-AAAB-FA03445CB0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4C3F7933-8F02-4343-AEF2-954ADB536D1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ECB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8BC76676-C02B-4A44-8534-3298DF79BD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87313" y="6553200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altLang="en-US" sz="900">
                <a:latin typeface="Arial" panose="020B0604020202020204" pitchFamily="34" charset="0"/>
                <a:cs typeface="Arial" panose="020B0604020202020204" pitchFamily="34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1260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rgbClr val="C5525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9CF71C0E-655F-4D7B-9344-4A0EB4823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90488"/>
            <a:ext cx="8861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45EBCB1D-06BB-4D1F-A8E8-86F08BF7F3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09C7078F-AA96-49D4-A7F5-8028ADBA9AC8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ECB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7AD0A834-14A3-471A-A512-35AE0E1ABE11}"/>
              </a:ext>
            </a:extLst>
          </p:cNvPr>
          <p:cNvSpPr>
            <a:spLocks noChangeArrowheads="1"/>
          </p:cNvSpPr>
          <p:nvPr/>
        </p:nvSpPr>
        <p:spPr bwMode="gray">
          <a:xfrm>
            <a:off x="87313" y="6553200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altLang="en-US" sz="900">
                <a:latin typeface="Arial" panose="020B0604020202020204" pitchFamily="34" charset="0"/>
                <a:cs typeface="Arial" panose="020B0604020202020204" pitchFamily="34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6856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rgbClr val="C5525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FC1CAECD-048E-480B-8429-EE2EC735EB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90488"/>
            <a:ext cx="8861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A2D5F121-9202-4169-AEE6-616FA986E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CF5ADDF7-B216-4990-B3FE-1DDE6545ADED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ECB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1C612B29-2777-4332-8B3D-6876B64703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87313" y="6553200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altLang="en-US" sz="900">
                <a:latin typeface="Arial" panose="020B0604020202020204" pitchFamily="34" charset="0"/>
                <a:cs typeface="Arial" panose="020B0604020202020204" pitchFamily="34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4695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rgbClr val="C5525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C55255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C55255"/>
        </a:buClr>
        <a:buFont typeface="Times" panose="02020603050405020304" pitchFamily="18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66CAC8-00CB-423A-A871-FC69E18A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D6038-2937-4BAE-A13D-844C16008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6CF00-500F-49D6-B4E0-B5967A2EE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C34A-3E43-465A-B9F4-5F42E4AB5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6B2AC-634E-4C2A-967D-02C36EFE8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5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0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E4160-E50A-4A0F-98C4-3058FD7C24AA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© 2017 Pearson Education, Inc.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DCD9F-C467-4559-81FF-21535E6F5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3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.PNG"/><Relationship Id="rId4" Type="http://schemas.openxmlformats.org/officeDocument/2006/relationships/hyperlink" Target="https://futurism.com/scientists-may-have-found-protein-that-could-help-unlock-spinal-regeneration-in-human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maken.wikiwijs.nl/95908/Senses__vertaling_stercollectie_#!page-300102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4" Type="http://schemas.openxmlformats.org/officeDocument/2006/relationships/hyperlink" Target="http://simple.wikipedia.org/wiki/action_potentia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Excitatory_postsynaptic_potentia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4" Type="http://schemas.openxmlformats.org/officeDocument/2006/relationships/hyperlink" Target="http://philschatz.com/anatomy-book/contents/m46526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.xml"/><Relationship Id="rId4" Type="http://schemas.openxmlformats.org/officeDocument/2006/relationships/hyperlink" Target="http://biology.stackexchange.com/questions/37211/why-are-potassium-channels-slower-then-sodium-channel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hyperlink" Target="http://aisbodiology.wikispaces.com/Nervous+and+Endocrine+Syste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Relationship Id="rId4" Type="http://schemas.openxmlformats.org/officeDocument/2006/relationships/hyperlink" Target="http://biology.stackexchange.com/questions/25967/nerves-neurons-axons-and-dendrites-by-example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creativecommons.org/licenses/by-nc/4.0/" TargetMode="External"/><Relationship Id="rId4" Type="http://schemas.openxmlformats.org/officeDocument/2006/relationships/hyperlink" Target="https://futurism.com/scientists-may-have-found-protein-that-could-help-unlock-spinal-regeneration-in-humans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elearningwiki.com/index.php?title=PhysicalBrain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biologycorner.com/anatomy/tissues/ch5_notes.html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creativecommons.org/licenses/by-nc/4.0/" TargetMode="External"/><Relationship Id="rId4" Type="http://schemas.openxmlformats.org/officeDocument/2006/relationships/hyperlink" Target="https://futurism.com/brain-activity-while-dreaming-can-predict-latent-actions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ewwgrosser.wikispaces.com/medulla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biomedicinabrasil.com/2014/04/analise-do-liquor-lcr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biomedicinabrasil.com/2014/04/analise-do-liquor-lcr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biomedicinabrasil.com/2014/04/analise-do-liquor-lcr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vertebrate, animal, necktie&#10;&#10;Description generated with very high confidence">
            <a:extLst>
              <a:ext uri="{FF2B5EF4-FFF2-40B4-BE49-F238E27FC236}">
                <a16:creationId xmlns:a16="http://schemas.microsoft.com/office/drawing/2014/main" id="{8548A8B6-015F-4858-8E13-53F7DA792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5718" r="14299"/>
          <a:stretch/>
        </p:blipFill>
        <p:spPr>
          <a:xfrm>
            <a:off x="-12" y="10"/>
            <a:ext cx="9141713" cy="6857990"/>
          </a:xfrm>
          <a:prstGeom prst="rect">
            <a:avLst/>
          </a:prstGeom>
        </p:spPr>
      </p:pic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CF62D2A7-8207-488C-9F46-316BA81A16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a horse&#10;&#10;Description generated with high confidence">
            <a:extLst>
              <a:ext uri="{FF2B5EF4-FFF2-40B4-BE49-F238E27FC236}">
                <a16:creationId xmlns:a16="http://schemas.microsoft.com/office/drawing/2014/main" id="{CA8352C9-CB5D-4E6D-87DB-E8F05110B8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99" r="1" b="26687"/>
          <a:stretch/>
        </p:blipFill>
        <p:spPr>
          <a:xfrm>
            <a:off x="-1737" y="-2"/>
            <a:ext cx="4081393" cy="5654940"/>
          </a:xfrm>
          <a:custGeom>
            <a:avLst/>
            <a:gdLst>
              <a:gd name="connsiteX0" fmla="*/ 0 w 5067519"/>
              <a:gd name="connsiteY0" fmla="*/ 0 h 5265942"/>
              <a:gd name="connsiteX1" fmla="*/ 4097786 w 5067519"/>
              <a:gd name="connsiteY1" fmla="*/ 0 h 5265942"/>
              <a:gd name="connsiteX2" fmla="*/ 4176264 w 5067519"/>
              <a:gd name="connsiteY2" fmla="*/ 71326 h 5265942"/>
              <a:gd name="connsiteX3" fmla="*/ 5067519 w 5067519"/>
              <a:gd name="connsiteY3" fmla="*/ 2223006 h 5265942"/>
              <a:gd name="connsiteX4" fmla="*/ 2024583 w 5067519"/>
              <a:gd name="connsiteY4" fmla="*/ 5265942 h 5265942"/>
              <a:gd name="connsiteX5" fmla="*/ 145914 w 5067519"/>
              <a:gd name="connsiteY5" fmla="*/ 4616926 h 5265942"/>
              <a:gd name="connsiteX6" fmla="*/ 0 w 5067519"/>
              <a:gd name="connsiteY6" fmla="*/ 4489006 h 526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  <p:sp>
        <p:nvSpPr>
          <p:cNvPr id="17426" name="Rectangle 18">
            <a:extLst>
              <a:ext uri="{FF2B5EF4-FFF2-40B4-BE49-F238E27FC236}">
                <a16:creationId xmlns:a16="http://schemas.microsoft.com/office/drawing/2014/main" id="{4843823A-7F40-4F63-A32C-85B030EB0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40251" y="803325"/>
            <a:ext cx="3985902" cy="1325563"/>
          </a:xfrm>
        </p:spPr>
        <p:txBody>
          <a:bodyPr>
            <a:normAutofit/>
          </a:bodyPr>
          <a:lstStyle/>
          <a:p>
            <a:r>
              <a:rPr lang="en-US" altLang="en-US"/>
              <a:t>Divisions of the Nervous System</a:t>
            </a:r>
          </a:p>
        </p:txBody>
      </p:sp>
      <p:sp>
        <p:nvSpPr>
          <p:cNvPr id="17427" name="Rectangle 19">
            <a:extLst>
              <a:ext uri="{FF2B5EF4-FFF2-40B4-BE49-F238E27FC236}">
                <a16:creationId xmlns:a16="http://schemas.microsoft.com/office/drawing/2014/main" id="{9C192FA2-9697-4B04-A937-C3C474DCD3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40250" y="2279018"/>
            <a:ext cx="3985907" cy="3375920"/>
          </a:xfrm>
        </p:spPr>
        <p:txBody>
          <a:bodyPr anchor="t">
            <a:normAutofit/>
          </a:bodyPr>
          <a:lstStyle/>
          <a:p>
            <a:r>
              <a:rPr lang="en-US" altLang="en-US" sz="1600" b="1"/>
              <a:t>Central nervous system (CNS) </a:t>
            </a:r>
          </a:p>
          <a:p>
            <a:pPr lvl="1"/>
            <a:r>
              <a:rPr lang="en-US" altLang="en-US" sz="1600"/>
              <a:t>Brain and spinal cord</a:t>
            </a:r>
          </a:p>
          <a:p>
            <a:pPr lvl="1"/>
            <a:endParaRPr lang="en-US" altLang="en-US" sz="1600"/>
          </a:p>
          <a:p>
            <a:r>
              <a:rPr lang="en-US" altLang="en-US" sz="1600" b="1"/>
              <a:t>Peripheral nervous system (PNS)</a:t>
            </a:r>
          </a:p>
          <a:p>
            <a:pPr lvl="1"/>
            <a:r>
              <a:rPr lang="en-US" altLang="en-US" sz="1600"/>
              <a:t>Everything outside of the CNS</a:t>
            </a:r>
          </a:p>
        </p:txBody>
      </p:sp>
    </p:spTree>
    <p:extLst>
      <p:ext uri="{BB962C8B-B14F-4D97-AF65-F5344CB8AC3E}">
        <p14:creationId xmlns:p14="http://schemas.microsoft.com/office/powerpoint/2010/main" val="851223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F2B38F72-8FC4-4001-8C67-FA6B86DEC76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006" y="2"/>
            <a:ext cx="5666994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49" name="Rectangle 17">
            <a:extLst>
              <a:ext uri="{FF2B5EF4-FFF2-40B4-BE49-F238E27FC236}">
                <a16:creationId xmlns:a16="http://schemas.microsoft.com/office/drawing/2014/main" id="{1DAD8864-0F1B-498C-BF98-2BDC987524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6698" y="1222513"/>
            <a:ext cx="2750277" cy="4995408"/>
          </a:xfrm>
        </p:spPr>
        <p:txBody>
          <a:bodyPr>
            <a:normAutofit fontScale="92500" lnSpcReduction="20000"/>
          </a:bodyPr>
          <a:lstStyle/>
          <a:p>
            <a:pPr marL="342900" lvl="1" indent="0">
              <a:buNone/>
            </a:pPr>
            <a:r>
              <a:rPr lang="en-US" altLang="en-US" sz="3200" b="1" dirty="0"/>
              <a:t>Myelin Sheath</a:t>
            </a:r>
            <a:endParaRPr lang="en-US" altLang="en-US" sz="3200" dirty="0"/>
          </a:p>
          <a:p>
            <a:r>
              <a:rPr lang="en-US" altLang="en-US" sz="3200" dirty="0"/>
              <a:t>Function of myelin</a:t>
            </a:r>
          </a:p>
          <a:p>
            <a:pPr lvl="1"/>
            <a:r>
              <a:rPr lang="en-US" altLang="en-US" sz="3200" dirty="0"/>
              <a:t>Protects and electrically insulates axon</a:t>
            </a:r>
          </a:p>
          <a:p>
            <a:pPr lvl="1"/>
            <a:r>
              <a:rPr lang="en-US" altLang="en-US" sz="3200" dirty="0"/>
              <a:t>Increases speed of nerve impulse transmission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A6BA8-CB07-44B6-8BF2-9621F1C81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41" b="3"/>
          <a:stretch/>
        </p:blipFill>
        <p:spPr>
          <a:xfrm>
            <a:off x="3957066" y="640082"/>
            <a:ext cx="4707187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5548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89C98182-7F8E-4867-823C-C46540889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109" t="1" r="-2782" b="1"/>
          <a:stretch/>
        </p:blipFill>
        <p:spPr>
          <a:xfrm>
            <a:off x="-416617" y="437322"/>
            <a:ext cx="9977234" cy="6326049"/>
          </a:xfrm>
          <a:prstGeom prst="rect">
            <a:avLst/>
          </a:prstGeom>
        </p:spPr>
      </p:pic>
      <p:sp>
        <p:nvSpPr>
          <p:cNvPr id="48139" name="Rectangle 11">
            <a:extLst>
              <a:ext uri="{FF2B5EF4-FFF2-40B4-BE49-F238E27FC236}">
                <a16:creationId xmlns:a16="http://schemas.microsoft.com/office/drawing/2014/main" id="{AADD107D-76D3-49DC-B98B-F1B8C66AD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780" y="681037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Myelination in the PNS </a:t>
            </a:r>
          </a:p>
        </p:txBody>
      </p:sp>
      <p:sp>
        <p:nvSpPr>
          <p:cNvPr id="48140" name="Rectangle 12">
            <a:extLst>
              <a:ext uri="{FF2B5EF4-FFF2-40B4-BE49-F238E27FC236}">
                <a16:creationId xmlns:a16="http://schemas.microsoft.com/office/drawing/2014/main" id="{017C2667-2644-4029-BC55-C507CBD9E0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0267" y="1527451"/>
            <a:ext cx="2848355" cy="4351338"/>
          </a:xfrm>
        </p:spPr>
        <p:txBody>
          <a:bodyPr>
            <a:normAutofit/>
          </a:bodyPr>
          <a:lstStyle/>
          <a:p>
            <a:r>
              <a:rPr lang="en-US" altLang="en-US" sz="1700" b="1" dirty="0"/>
              <a:t>Nodes of Ranvier </a:t>
            </a:r>
          </a:p>
          <a:p>
            <a:pPr lvl="1"/>
            <a:r>
              <a:rPr lang="en-US" altLang="en-US" sz="1700" dirty="0"/>
              <a:t>gaps between Myelin sheath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9EFF008-1D68-4220-8212-29378DE4A55A}"/>
              </a:ext>
            </a:extLst>
          </p:cNvPr>
          <p:cNvSpPr/>
          <p:nvPr/>
        </p:nvSpPr>
        <p:spPr>
          <a:xfrm>
            <a:off x="5615609" y="2214630"/>
            <a:ext cx="168965" cy="5378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38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C2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animal, invertebrate, arthropod&#10;&#10;Description generated with very high confidence">
            <a:extLst>
              <a:ext uri="{FF2B5EF4-FFF2-40B4-BE49-F238E27FC236}">
                <a16:creationId xmlns:a16="http://schemas.microsoft.com/office/drawing/2014/main" id="{C34E1805-5B27-4CB6-80FD-487788B42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8" r="-2" b="-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49166" name="Rectangle 14">
            <a:extLst>
              <a:ext uri="{FF2B5EF4-FFF2-40B4-BE49-F238E27FC236}">
                <a16:creationId xmlns:a16="http://schemas.microsoft.com/office/drawing/2014/main" id="{FC04DA7C-2070-4D44-942A-E437031CC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Myelin Sheaths in the CNS</a:t>
            </a:r>
          </a:p>
        </p:txBody>
      </p:sp>
      <p:sp>
        <p:nvSpPr>
          <p:cNvPr id="49167" name="Rectangle 15">
            <a:extLst>
              <a:ext uri="{FF2B5EF4-FFF2-40B4-BE49-F238E27FC236}">
                <a16:creationId xmlns:a16="http://schemas.microsoft.com/office/drawing/2014/main" id="{DC4515A3-940A-4B74-80D5-E126533FB5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n-US" altLang="en-US" sz="1700" b="1">
                <a:solidFill>
                  <a:srgbClr val="FFFFFF"/>
                </a:solidFill>
              </a:rPr>
              <a:t>White matter</a:t>
            </a:r>
            <a:endParaRPr lang="en-US" altLang="en-US" sz="1700">
              <a:solidFill>
                <a:srgbClr val="FFFFFF"/>
              </a:solidFill>
            </a:endParaRP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Regions of brain and spinal cord with dense collections of myelinated fibers – usually fiber tracts</a:t>
            </a:r>
          </a:p>
          <a:p>
            <a:r>
              <a:rPr lang="en-US" altLang="en-US" sz="1700" b="1">
                <a:solidFill>
                  <a:srgbClr val="FFFFFF"/>
                </a:solidFill>
              </a:rPr>
              <a:t>Gray matter</a:t>
            </a:r>
            <a:endParaRPr lang="en-US" altLang="en-US" sz="1700">
              <a:solidFill>
                <a:srgbClr val="FFFFFF"/>
              </a:solidFill>
            </a:endParaRP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Mostly neuron cell bodies and nonmyelinated fibers</a:t>
            </a:r>
          </a:p>
        </p:txBody>
      </p:sp>
    </p:spTree>
    <p:extLst>
      <p:ext uri="{BB962C8B-B14F-4D97-AF65-F5344CB8AC3E}">
        <p14:creationId xmlns:p14="http://schemas.microsoft.com/office/powerpoint/2010/main" val="1878114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F3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3F48D2B8-0BD6-4F34-B90A-5E9DE44C2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338" r="-2" b="-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369F05-619F-42F6-AA56-5F1BFD920E85}"/>
              </a:ext>
            </a:extLst>
          </p:cNvPr>
          <p:cNvSpPr txBox="1"/>
          <p:nvPr/>
        </p:nvSpPr>
        <p:spPr>
          <a:xfrm>
            <a:off x="6836958" y="687070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maken.wikiwijs.nl/95908/Senses__vertaling_stercollectie_#!page-3001026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/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55308" name="Rectangle 12">
            <a:extLst>
              <a:ext uri="{FF2B5EF4-FFF2-40B4-BE49-F238E27FC236}">
                <a16:creationId xmlns:a16="http://schemas.microsoft.com/office/drawing/2014/main" id="{C0880445-DFE4-4900-A5EC-23A1C8BCA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Functional Classification of Neurons</a:t>
            </a:r>
          </a:p>
        </p:txBody>
      </p:sp>
      <p:sp>
        <p:nvSpPr>
          <p:cNvPr id="55309" name="Rectangle 13">
            <a:extLst>
              <a:ext uri="{FF2B5EF4-FFF2-40B4-BE49-F238E27FC236}">
                <a16:creationId xmlns:a16="http://schemas.microsoft.com/office/drawing/2014/main" id="{C335C277-7BE4-4956-A400-211FB2A895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n-US" altLang="en-US" sz="1200">
                <a:solidFill>
                  <a:srgbClr val="FFFFFF"/>
                </a:solidFill>
              </a:rPr>
              <a:t>Sensory</a:t>
            </a:r>
          </a:p>
          <a:p>
            <a:pPr lvl="1"/>
            <a:r>
              <a:rPr lang="en-US" altLang="en-US" sz="1200">
                <a:solidFill>
                  <a:srgbClr val="FFFFFF"/>
                </a:solidFill>
              </a:rPr>
              <a:t>Transmit impulses from sensory receptors toward CNS</a:t>
            </a:r>
          </a:p>
          <a:p>
            <a:pPr lvl="1"/>
            <a:r>
              <a:rPr lang="en-US" altLang="en-US" sz="1200">
                <a:solidFill>
                  <a:srgbClr val="FFFFFF"/>
                </a:solidFill>
              </a:rPr>
              <a:t>Almost all are Unipolar</a:t>
            </a:r>
          </a:p>
          <a:p>
            <a:pPr lvl="1"/>
            <a:r>
              <a:rPr lang="en-US" altLang="en-US" sz="1200">
                <a:solidFill>
                  <a:srgbClr val="FFFFFF"/>
                </a:solidFill>
              </a:rPr>
              <a:t>Cell bodies in ganglia in PNS</a:t>
            </a:r>
          </a:p>
          <a:p>
            <a:r>
              <a:rPr lang="en-US" altLang="en-US" sz="1200">
                <a:solidFill>
                  <a:srgbClr val="FFFFFF"/>
                </a:solidFill>
              </a:rPr>
              <a:t>Motor</a:t>
            </a:r>
          </a:p>
          <a:p>
            <a:pPr lvl="1"/>
            <a:r>
              <a:rPr lang="en-US" altLang="en-US" sz="1200">
                <a:solidFill>
                  <a:srgbClr val="FFFFFF"/>
                </a:solidFill>
              </a:rPr>
              <a:t>Carry impulses from CNS to effectors</a:t>
            </a:r>
          </a:p>
          <a:p>
            <a:pPr lvl="1"/>
            <a:r>
              <a:rPr lang="en-US" altLang="en-US" sz="1200">
                <a:solidFill>
                  <a:srgbClr val="FFFFFF"/>
                </a:solidFill>
              </a:rPr>
              <a:t>Multipolar</a:t>
            </a:r>
          </a:p>
          <a:p>
            <a:pPr lvl="1"/>
            <a:r>
              <a:rPr lang="en-US" altLang="en-US" sz="1200">
                <a:solidFill>
                  <a:srgbClr val="FFFFFF"/>
                </a:solidFill>
              </a:rPr>
              <a:t>Most cell bodies in CNS (except some autonomic neurons)</a:t>
            </a:r>
          </a:p>
          <a:p>
            <a:r>
              <a:rPr lang="en-US" altLang="en-US" sz="1200">
                <a:solidFill>
                  <a:srgbClr val="FFFFFF"/>
                </a:solidFill>
              </a:rPr>
              <a:t>Interneurons (association neurons)</a:t>
            </a:r>
          </a:p>
          <a:p>
            <a:pPr lvl="1"/>
            <a:r>
              <a:rPr lang="en-US" altLang="en-US" sz="1200">
                <a:solidFill>
                  <a:srgbClr val="FFFFFF"/>
                </a:solidFill>
              </a:rPr>
              <a:t>Lie between motor and sensory neurons</a:t>
            </a:r>
          </a:p>
          <a:p>
            <a:pPr lvl="1"/>
            <a:r>
              <a:rPr lang="en-US" altLang="en-US" sz="1200">
                <a:solidFill>
                  <a:srgbClr val="FFFFFF"/>
                </a:solidFill>
              </a:rPr>
              <a:t>Shuttle signals through CNS pathways; most are entirely within CNS</a:t>
            </a:r>
          </a:p>
          <a:p>
            <a:pPr lvl="1"/>
            <a:r>
              <a:rPr lang="en-US" altLang="en-US" sz="1200">
                <a:solidFill>
                  <a:srgbClr val="FFFFFF"/>
                </a:solidFill>
              </a:rPr>
              <a:t>99% of body's neurons</a:t>
            </a:r>
          </a:p>
          <a:p>
            <a:pPr lvl="1"/>
            <a:r>
              <a:rPr lang="en-US" altLang="en-US" sz="1200">
                <a:solidFill>
                  <a:srgbClr val="FFFFFF"/>
                </a:solidFill>
              </a:rPr>
              <a:t>Most confined in CNS</a:t>
            </a:r>
          </a:p>
        </p:txBody>
      </p:sp>
    </p:spTree>
    <p:extLst>
      <p:ext uri="{BB962C8B-B14F-4D97-AF65-F5344CB8AC3E}">
        <p14:creationId xmlns:p14="http://schemas.microsoft.com/office/powerpoint/2010/main" val="2059746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21" name="Picture 13" descr="table_11_01_3_labeled">
            <a:extLst>
              <a:ext uri="{FF2B5EF4-FFF2-40B4-BE49-F238E27FC236}">
                <a16:creationId xmlns:a16="http://schemas.microsoft.com/office/drawing/2014/main" id="{CFFA2C02-FB5E-457A-B477-25BB01C8B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510" b="-2"/>
          <a:stretch/>
        </p:blipFill>
        <p:spPr bwMode="auto">
          <a:xfrm>
            <a:off x="480060" y="640080"/>
            <a:ext cx="818388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0218" name="Rectangle 10">
            <a:extLst>
              <a:ext uri="{FF2B5EF4-FFF2-40B4-BE49-F238E27FC236}">
                <a16:creationId xmlns:a16="http://schemas.microsoft.com/office/drawing/2014/main" id="{B5AE1532-EA08-4F99-AE09-48064BD03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>
            <a:normAutofit/>
          </a:bodyPr>
          <a:lstStyle/>
          <a:p>
            <a:pPr algn="ctr"/>
            <a:r>
              <a:rPr lang="en-US" altLang="en-US" sz="2400" b="1"/>
              <a:t>Table 11.1  Comparison of Structural Classes of Neurons (3 of 3)</a:t>
            </a:r>
          </a:p>
        </p:txBody>
      </p:sp>
    </p:spTree>
    <p:extLst>
      <p:ext uri="{BB962C8B-B14F-4D97-AF65-F5344CB8AC3E}">
        <p14:creationId xmlns:p14="http://schemas.microsoft.com/office/powerpoint/2010/main" val="3678197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1" name="Rectangle 191">
            <a:extLst>
              <a:ext uri="{FF2B5EF4-FFF2-40B4-BE49-F238E27FC236}">
                <a16:creationId xmlns:a16="http://schemas.microsoft.com/office/drawing/2014/main" id="{C7FA33FF-088D-4F16-95A2-2C64D353DE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2" name="Rectangle 192">
            <a:extLst>
              <a:ext uri="{FF2B5EF4-FFF2-40B4-BE49-F238E27FC236}">
                <a16:creationId xmlns:a16="http://schemas.microsoft.com/office/drawing/2014/main" id="{A376EFB1-01CF-419F-ABF1-2AF02BBFCB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4606047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FF9DEA15-78BD-4750-AA18-B9F28A6D5A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4052A-C27B-460C-BED7-AE964D5DE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63474" y="1454383"/>
            <a:ext cx="3845052" cy="3793784"/>
          </a:xfrm>
          <a:prstGeom prst="rect">
            <a:avLst/>
          </a:prstGeom>
        </p:spPr>
      </p:pic>
      <p:sp>
        <p:nvSpPr>
          <p:cNvPr id="16398" name="Rectangle 14">
            <a:extLst>
              <a:ext uri="{FF2B5EF4-FFF2-40B4-BE49-F238E27FC236}">
                <a16:creationId xmlns:a16="http://schemas.microsoft.com/office/drawing/2014/main" id="{26770639-B6ED-4BEE-A5AF-B317D37DD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r>
              <a:rPr lang="en-US" altLang="en-US" sz="3500"/>
              <a:t>Definitions</a:t>
            </a:r>
          </a:p>
        </p:txBody>
      </p:sp>
      <p:sp>
        <p:nvSpPr>
          <p:cNvPr id="16399" name="Rectangle 15">
            <a:extLst>
              <a:ext uri="{FF2B5EF4-FFF2-40B4-BE49-F238E27FC236}">
                <a16:creationId xmlns:a16="http://schemas.microsoft.com/office/drawing/2014/main" id="{71536A9D-A790-47E5-AB0A-E035591816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/>
          </a:bodyPr>
          <a:lstStyle/>
          <a:p>
            <a:r>
              <a:rPr lang="en-US" altLang="en-US" sz="1700" b="1"/>
              <a:t>Voltage</a:t>
            </a:r>
            <a:r>
              <a:rPr lang="en-US" altLang="en-US" sz="1700"/>
              <a:t> is a measure of </a:t>
            </a:r>
            <a:r>
              <a:rPr lang="en-US" altLang="en-US" sz="1700" b="1" u="sng"/>
              <a:t>potential energy </a:t>
            </a:r>
            <a:r>
              <a:rPr lang="en-US" altLang="en-US" sz="1700"/>
              <a:t>generated by separated charge</a:t>
            </a:r>
          </a:p>
          <a:p>
            <a:pPr lvl="1"/>
            <a:r>
              <a:rPr lang="en-US" altLang="en-US" sz="1700"/>
              <a:t>Measured between two points in Volts (V) or Millivolts (mV) </a:t>
            </a:r>
          </a:p>
          <a:p>
            <a:pPr lvl="1"/>
            <a:r>
              <a:rPr lang="en-US" altLang="en-US" sz="1700"/>
              <a:t>Called </a:t>
            </a:r>
            <a:r>
              <a:rPr lang="en-US" altLang="en-US" sz="1700" b="1"/>
              <a:t>potential difference</a:t>
            </a:r>
            <a:r>
              <a:rPr lang="en-US" altLang="en-US" sz="1700"/>
              <a:t> or </a:t>
            </a:r>
            <a:r>
              <a:rPr lang="en-US" altLang="en-US" sz="1700" b="1"/>
              <a:t>potential</a:t>
            </a:r>
            <a:endParaRPr lang="en-US" altLang="en-US" sz="1700"/>
          </a:p>
          <a:p>
            <a:pPr lvl="2"/>
            <a:r>
              <a:rPr lang="en-US" altLang="en-US" sz="1700"/>
              <a:t>Remember the charge difference (potential) across plasma membranes!</a:t>
            </a:r>
          </a:p>
        </p:txBody>
      </p:sp>
    </p:spTree>
    <p:extLst>
      <p:ext uri="{BB962C8B-B14F-4D97-AF65-F5344CB8AC3E}">
        <p14:creationId xmlns:p14="http://schemas.microsoft.com/office/powerpoint/2010/main" val="1801573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70" name="Picture 18" descr="figure_11_06_unlabeled">
            <a:extLst>
              <a:ext uri="{FF2B5EF4-FFF2-40B4-BE49-F238E27FC236}">
                <a16:creationId xmlns:a16="http://schemas.microsoft.com/office/drawing/2014/main" id="{D6D85272-D9E5-4B14-A34C-9BA8C6C3E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"/>
          <a:stretch>
            <a:fillRect/>
          </a:stretch>
        </p:blipFill>
        <p:spPr bwMode="auto">
          <a:xfrm>
            <a:off x="273050" y="1376363"/>
            <a:ext cx="8597900" cy="39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71" name="Rectangle 19">
            <a:extLst>
              <a:ext uri="{FF2B5EF4-FFF2-40B4-BE49-F238E27FC236}">
                <a16:creationId xmlns:a16="http://schemas.microsoft.com/office/drawing/2014/main" id="{A30AF5C2-E343-4D38-899A-7F2806529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" y="1444625"/>
            <a:ext cx="295433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Chemically gated ion channels</a:t>
            </a:r>
          </a:p>
        </p:txBody>
      </p:sp>
      <p:sp>
        <p:nvSpPr>
          <p:cNvPr id="74772" name="Rectangle 20">
            <a:extLst>
              <a:ext uri="{FF2B5EF4-FFF2-40B4-BE49-F238E27FC236}">
                <a16:creationId xmlns:a16="http://schemas.microsoft.com/office/drawing/2014/main" id="{71765950-6C9D-4DBA-A9FB-3A987CEFF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413" y="1444625"/>
            <a:ext cx="2652712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Voltage-gated ion channels</a:t>
            </a:r>
          </a:p>
        </p:txBody>
      </p:sp>
      <p:sp>
        <p:nvSpPr>
          <p:cNvPr id="74773" name="Rectangle 21">
            <a:extLst>
              <a:ext uri="{FF2B5EF4-FFF2-40B4-BE49-F238E27FC236}">
                <a16:creationId xmlns:a16="http://schemas.microsoft.com/office/drawing/2014/main" id="{2A9A84C9-6040-4C3F-873A-EEB0ABF9F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725" y="1800225"/>
            <a:ext cx="2570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Open in response to binding of the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appropriate neurotransmitter</a:t>
            </a:r>
          </a:p>
        </p:txBody>
      </p:sp>
      <p:sp>
        <p:nvSpPr>
          <p:cNvPr id="74774" name="Rectangle 22">
            <a:extLst>
              <a:ext uri="{FF2B5EF4-FFF2-40B4-BE49-F238E27FC236}">
                <a16:creationId xmlns:a16="http://schemas.microsoft.com/office/drawing/2014/main" id="{58309926-449F-431C-A512-118D83DE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638" y="1800225"/>
            <a:ext cx="2201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Open in response to changes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in membrane potential</a:t>
            </a:r>
          </a:p>
        </p:txBody>
      </p:sp>
      <p:sp>
        <p:nvSpPr>
          <p:cNvPr id="74775" name="Rectangle 23">
            <a:extLst>
              <a:ext uri="{FF2B5EF4-FFF2-40B4-BE49-F238E27FC236}">
                <a16:creationId xmlns:a16="http://schemas.microsoft.com/office/drawing/2014/main" id="{BCC783E6-C5D1-4D67-8086-69063957E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2493963"/>
            <a:ext cx="679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Receptor</a:t>
            </a:r>
          </a:p>
        </p:txBody>
      </p:sp>
      <p:sp>
        <p:nvSpPr>
          <p:cNvPr id="74776" name="Rectangle 24">
            <a:extLst>
              <a:ext uri="{FF2B5EF4-FFF2-40B4-BE49-F238E27FC236}">
                <a16:creationId xmlns:a16="http://schemas.microsoft.com/office/drawing/2014/main" id="{DD409E9D-9F15-4850-B214-70ED0E04C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5" y="4813300"/>
            <a:ext cx="657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Closed</a:t>
            </a:r>
          </a:p>
        </p:txBody>
      </p:sp>
      <p:sp>
        <p:nvSpPr>
          <p:cNvPr id="74777" name="Rectangle 25">
            <a:extLst>
              <a:ext uri="{FF2B5EF4-FFF2-40B4-BE49-F238E27FC236}">
                <a16:creationId xmlns:a16="http://schemas.microsoft.com/office/drawing/2014/main" id="{EAF1C7DA-4750-4420-9F16-8C32BC606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8" y="2505075"/>
            <a:ext cx="1663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Neurotransmitter chemical 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attached to receptor</a:t>
            </a:r>
          </a:p>
        </p:txBody>
      </p:sp>
      <p:sp>
        <p:nvSpPr>
          <p:cNvPr id="74778" name="Rectangle 26">
            <a:extLst>
              <a:ext uri="{FF2B5EF4-FFF2-40B4-BE49-F238E27FC236}">
                <a16:creationId xmlns:a16="http://schemas.microsoft.com/office/drawing/2014/main" id="{026D2D0F-EE19-4943-AE8D-85D72A9BE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4813300"/>
            <a:ext cx="5445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Open</a:t>
            </a:r>
          </a:p>
        </p:txBody>
      </p:sp>
      <p:sp>
        <p:nvSpPr>
          <p:cNvPr id="74779" name="Rectangle 27">
            <a:extLst>
              <a:ext uri="{FF2B5EF4-FFF2-40B4-BE49-F238E27FC236}">
                <a16:creationId xmlns:a16="http://schemas.microsoft.com/office/drawing/2014/main" id="{2AA7B165-CAB6-4806-89EF-DA9091180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413" y="4818063"/>
            <a:ext cx="657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Closed</a:t>
            </a:r>
          </a:p>
        </p:txBody>
      </p:sp>
      <p:sp>
        <p:nvSpPr>
          <p:cNvPr id="74780" name="Rectangle 28">
            <a:extLst>
              <a:ext uri="{FF2B5EF4-FFF2-40B4-BE49-F238E27FC236}">
                <a16:creationId xmlns:a16="http://schemas.microsoft.com/office/drawing/2014/main" id="{B4E9D08C-F99F-4307-A537-6C901EB03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4818063"/>
            <a:ext cx="544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Open</a:t>
            </a:r>
          </a:p>
        </p:txBody>
      </p:sp>
      <p:sp>
        <p:nvSpPr>
          <p:cNvPr id="74781" name="Rectangle 29">
            <a:extLst>
              <a:ext uri="{FF2B5EF4-FFF2-40B4-BE49-F238E27FC236}">
                <a16:creationId xmlns:a16="http://schemas.microsoft.com/office/drawing/2014/main" id="{4F93C950-6035-484B-9ECC-58AE14FE5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3598863"/>
            <a:ext cx="7493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Chemical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binds</a:t>
            </a:r>
          </a:p>
        </p:txBody>
      </p:sp>
      <p:sp>
        <p:nvSpPr>
          <p:cNvPr id="74782" name="Rectangle 30">
            <a:extLst>
              <a:ext uri="{FF2B5EF4-FFF2-40B4-BE49-F238E27FC236}">
                <a16:creationId xmlns:a16="http://schemas.microsoft.com/office/drawing/2014/main" id="{D82D8780-7740-40DD-B7CD-6FE20EB09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475038"/>
            <a:ext cx="8191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Membrane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voltage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changes</a:t>
            </a:r>
          </a:p>
        </p:txBody>
      </p:sp>
      <p:sp>
        <p:nvSpPr>
          <p:cNvPr id="74783" name="Freeform 31">
            <a:extLst>
              <a:ext uri="{FF2B5EF4-FFF2-40B4-BE49-F238E27FC236}">
                <a16:creationId xmlns:a16="http://schemas.microsoft.com/office/drawing/2014/main" id="{0A059B67-C92A-4431-AD56-56B2B497CC49}"/>
              </a:ext>
            </a:extLst>
          </p:cNvPr>
          <p:cNvSpPr>
            <a:spLocks/>
          </p:cNvSpPr>
          <p:nvPr/>
        </p:nvSpPr>
        <p:spPr bwMode="auto">
          <a:xfrm>
            <a:off x="762000" y="2674938"/>
            <a:ext cx="242888" cy="711200"/>
          </a:xfrm>
          <a:custGeom>
            <a:avLst/>
            <a:gdLst>
              <a:gd name="T0" fmla="*/ 153 w 153"/>
              <a:gd name="T1" fmla="*/ 448 h 448"/>
              <a:gd name="T2" fmla="*/ 0 w 153"/>
              <a:gd name="T3" fmla="*/ 88 h 448"/>
              <a:gd name="T4" fmla="*/ 4 w 153"/>
              <a:gd name="T5" fmla="*/ 0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3" h="448">
                <a:moveTo>
                  <a:pt x="153" y="448"/>
                </a:moveTo>
                <a:lnTo>
                  <a:pt x="0" y="88"/>
                </a:lnTo>
                <a:lnTo>
                  <a:pt x="4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4784" name="Freeform 32">
            <a:extLst>
              <a:ext uri="{FF2B5EF4-FFF2-40B4-BE49-F238E27FC236}">
                <a16:creationId xmlns:a16="http://schemas.microsoft.com/office/drawing/2014/main" id="{4ECA26D9-5B47-4263-A09D-0FD0BF2F26B1}"/>
              </a:ext>
            </a:extLst>
          </p:cNvPr>
          <p:cNvSpPr>
            <a:spLocks/>
          </p:cNvSpPr>
          <p:nvPr/>
        </p:nvSpPr>
        <p:spPr bwMode="auto">
          <a:xfrm>
            <a:off x="2976563" y="2828925"/>
            <a:ext cx="263525" cy="500063"/>
          </a:xfrm>
          <a:custGeom>
            <a:avLst/>
            <a:gdLst>
              <a:gd name="T0" fmla="*/ 166 w 166"/>
              <a:gd name="T1" fmla="*/ 315 h 315"/>
              <a:gd name="T2" fmla="*/ 0 w 166"/>
              <a:gd name="T3" fmla="*/ 82 h 315"/>
              <a:gd name="T4" fmla="*/ 1 w 166"/>
              <a:gd name="T5" fmla="*/ 0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" h="315">
                <a:moveTo>
                  <a:pt x="166" y="315"/>
                </a:moveTo>
                <a:lnTo>
                  <a:pt x="0" y="82"/>
                </a:lnTo>
                <a:lnTo>
                  <a:pt x="1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4790" name="Rectangle 38">
            <a:extLst>
              <a:ext uri="{FF2B5EF4-FFF2-40B4-BE49-F238E27FC236}">
                <a16:creationId xmlns:a16="http://schemas.microsoft.com/office/drawing/2014/main" id="{F85FEBDE-9EF9-412A-99E3-130F64C3A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11.6  Operation of gated channels.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141AF3-C0AF-4128-8E8F-27D3062E1E51}"/>
              </a:ext>
            </a:extLst>
          </p:cNvPr>
          <p:cNvSpPr/>
          <p:nvPr/>
        </p:nvSpPr>
        <p:spPr>
          <a:xfrm>
            <a:off x="-239746" y="525576"/>
            <a:ext cx="92744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40000"/>
              </a:lnSpc>
            </a:pPr>
            <a:r>
              <a:rPr lang="en-US" altLang="en-US" b="1" dirty="0"/>
              <a:t>Chemically gated</a:t>
            </a:r>
            <a:r>
              <a:rPr lang="en-US" altLang="en-US" dirty="0"/>
              <a:t> (</a:t>
            </a:r>
            <a:r>
              <a:rPr lang="en-US" altLang="en-US" b="1" dirty="0"/>
              <a:t>ligand-gated</a:t>
            </a:r>
            <a:r>
              <a:rPr lang="en-US" altLang="en-US" dirty="0"/>
              <a:t>) channels</a:t>
            </a:r>
          </a:p>
          <a:p>
            <a:pPr lvl="2">
              <a:lnSpc>
                <a:spcPct val="140000"/>
              </a:lnSpc>
            </a:pPr>
            <a:r>
              <a:rPr lang="en-US" altLang="en-US" dirty="0"/>
              <a:t>Open with binding of a specific neurotransmitter</a:t>
            </a:r>
          </a:p>
          <a:p>
            <a:pPr lvl="2">
              <a:lnSpc>
                <a:spcPct val="140000"/>
              </a:lnSpc>
            </a:pPr>
            <a:endParaRPr lang="en-US" altLang="en-US" dirty="0"/>
          </a:p>
          <a:p>
            <a:pPr lvl="2">
              <a:lnSpc>
                <a:spcPct val="140000"/>
              </a:lnSpc>
            </a:pPr>
            <a:endParaRPr lang="en-US" altLang="en-US" dirty="0"/>
          </a:p>
          <a:p>
            <a:pPr lvl="2">
              <a:lnSpc>
                <a:spcPct val="140000"/>
              </a:lnSpc>
            </a:pPr>
            <a:endParaRPr lang="en-US" altLang="en-US" dirty="0"/>
          </a:p>
          <a:p>
            <a:pPr lvl="2">
              <a:lnSpc>
                <a:spcPct val="140000"/>
              </a:lnSpc>
            </a:pPr>
            <a:endParaRPr lang="en-US" altLang="en-US" dirty="0"/>
          </a:p>
          <a:p>
            <a:pPr lvl="2">
              <a:lnSpc>
                <a:spcPct val="140000"/>
              </a:lnSpc>
            </a:pPr>
            <a:endParaRPr lang="en-US" altLang="en-US" dirty="0"/>
          </a:p>
          <a:p>
            <a:pPr lvl="2">
              <a:lnSpc>
                <a:spcPct val="140000"/>
              </a:lnSpc>
            </a:pPr>
            <a:endParaRPr lang="en-US" altLang="en-US" dirty="0"/>
          </a:p>
          <a:p>
            <a:pPr lvl="2">
              <a:lnSpc>
                <a:spcPct val="140000"/>
              </a:lnSpc>
            </a:pPr>
            <a:endParaRPr lang="en-US" altLang="en-US" dirty="0"/>
          </a:p>
          <a:p>
            <a:pPr lvl="2">
              <a:lnSpc>
                <a:spcPct val="140000"/>
              </a:lnSpc>
            </a:pPr>
            <a:endParaRPr lang="en-US" altLang="en-US" dirty="0"/>
          </a:p>
          <a:p>
            <a:pPr lvl="2">
              <a:lnSpc>
                <a:spcPct val="140000"/>
              </a:lnSpc>
            </a:pPr>
            <a:endParaRPr lang="en-US" altLang="en-US" dirty="0"/>
          </a:p>
          <a:p>
            <a:pPr lvl="2">
              <a:lnSpc>
                <a:spcPct val="140000"/>
              </a:lnSpc>
            </a:pPr>
            <a:endParaRPr lang="en-US" altLang="en-US" dirty="0"/>
          </a:p>
          <a:p>
            <a:pPr lvl="2">
              <a:lnSpc>
                <a:spcPct val="140000"/>
              </a:lnSpc>
            </a:pPr>
            <a:endParaRPr lang="en-US" altLang="en-US" dirty="0"/>
          </a:p>
          <a:p>
            <a:pPr lvl="1">
              <a:lnSpc>
                <a:spcPct val="140000"/>
              </a:lnSpc>
            </a:pPr>
            <a:r>
              <a:rPr lang="en-US" altLang="en-US" b="1" dirty="0"/>
              <a:t>Voltage-gated</a:t>
            </a:r>
            <a:r>
              <a:rPr lang="en-US" altLang="en-US" dirty="0"/>
              <a:t> channels</a:t>
            </a:r>
          </a:p>
          <a:p>
            <a:pPr lvl="2">
              <a:lnSpc>
                <a:spcPct val="140000"/>
              </a:lnSpc>
            </a:pPr>
            <a:r>
              <a:rPr lang="en-US" altLang="en-US" dirty="0"/>
              <a:t>Open and close in response to changes in membrane potential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9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igure_11_07_unlabeled">
            <a:extLst>
              <a:ext uri="{FF2B5EF4-FFF2-40B4-BE49-F238E27FC236}">
                <a16:creationId xmlns:a16="http://schemas.microsoft.com/office/drawing/2014/main" id="{2EF41A82-1E61-4EE8-83A8-81E69586D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0"/>
          <a:stretch>
            <a:fillRect/>
          </a:stretch>
        </p:blipFill>
        <p:spPr bwMode="auto">
          <a:xfrm>
            <a:off x="273050" y="352425"/>
            <a:ext cx="85979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Rectangle 4">
            <a:extLst>
              <a:ext uri="{FF2B5EF4-FFF2-40B4-BE49-F238E27FC236}">
                <a16:creationId xmlns:a16="http://schemas.microsoft.com/office/drawing/2014/main" id="{5D5BFE32-1420-44C8-B3A3-98F1F2582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5" y="1131991"/>
            <a:ext cx="135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Voltmeter</a:t>
            </a:r>
          </a:p>
        </p:txBody>
      </p:sp>
      <p:sp>
        <p:nvSpPr>
          <p:cNvPr id="76805" name="Rectangle 5">
            <a:extLst>
              <a:ext uri="{FF2B5EF4-FFF2-40B4-BE49-F238E27FC236}">
                <a16:creationId xmlns:a16="http://schemas.microsoft.com/office/drawing/2014/main" id="{DD3EFFF9-C76B-491E-BBBB-8E2C1E336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1824038"/>
            <a:ext cx="14684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Plasma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membrane</a:t>
            </a:r>
          </a:p>
        </p:txBody>
      </p:sp>
      <p:sp>
        <p:nvSpPr>
          <p:cNvPr id="76806" name="Rectangle 6">
            <a:extLst>
              <a:ext uri="{FF2B5EF4-FFF2-40B4-BE49-F238E27FC236}">
                <a16:creationId xmlns:a16="http://schemas.microsoft.com/office/drawing/2014/main" id="{63CDDC47-05DD-4432-8582-B7875974E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2774950"/>
            <a:ext cx="1990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Microelectrode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inside cell</a:t>
            </a:r>
          </a:p>
        </p:txBody>
      </p:sp>
      <p:sp>
        <p:nvSpPr>
          <p:cNvPr id="76807" name="Rectangle 7">
            <a:extLst>
              <a:ext uri="{FF2B5EF4-FFF2-40B4-BE49-F238E27FC236}">
                <a16:creationId xmlns:a16="http://schemas.microsoft.com/office/drawing/2014/main" id="{FABD9859-7F88-47E1-A78B-3D7657F31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0" y="1903413"/>
            <a:ext cx="2301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Ground electrode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outside cell</a:t>
            </a:r>
          </a:p>
        </p:txBody>
      </p:sp>
      <p:sp>
        <p:nvSpPr>
          <p:cNvPr id="76808" name="Rectangle 8">
            <a:extLst>
              <a:ext uri="{FF2B5EF4-FFF2-40B4-BE49-F238E27FC236}">
                <a16:creationId xmlns:a16="http://schemas.microsoft.com/office/drawing/2014/main" id="{0EB71DC8-3325-456D-808A-5025CF89A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3732213"/>
            <a:ext cx="81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Axon</a:t>
            </a:r>
          </a:p>
        </p:txBody>
      </p:sp>
      <p:sp>
        <p:nvSpPr>
          <p:cNvPr id="76809" name="Rectangle 9">
            <a:extLst>
              <a:ext uri="{FF2B5EF4-FFF2-40B4-BE49-F238E27FC236}">
                <a16:creationId xmlns:a16="http://schemas.microsoft.com/office/drawing/2014/main" id="{09635173-A520-4C8B-B085-B3A175119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5456238"/>
            <a:ext cx="1073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Neuron</a:t>
            </a:r>
          </a:p>
        </p:txBody>
      </p:sp>
      <p:sp>
        <p:nvSpPr>
          <p:cNvPr id="76810" name="Freeform 10">
            <a:extLst>
              <a:ext uri="{FF2B5EF4-FFF2-40B4-BE49-F238E27FC236}">
                <a16:creationId xmlns:a16="http://schemas.microsoft.com/office/drawing/2014/main" id="{67506AE0-F443-4A02-A031-B6E676DFD3B8}"/>
              </a:ext>
            </a:extLst>
          </p:cNvPr>
          <p:cNvSpPr>
            <a:spLocks/>
          </p:cNvSpPr>
          <p:nvPr/>
        </p:nvSpPr>
        <p:spPr bwMode="auto">
          <a:xfrm>
            <a:off x="1266825" y="2032000"/>
            <a:ext cx="1782763" cy="588963"/>
          </a:xfrm>
          <a:custGeom>
            <a:avLst/>
            <a:gdLst>
              <a:gd name="T0" fmla="*/ 1123 w 1123"/>
              <a:gd name="T1" fmla="*/ 371 h 371"/>
              <a:gd name="T2" fmla="*/ 797 w 1123"/>
              <a:gd name="T3" fmla="*/ 0 h 371"/>
              <a:gd name="T4" fmla="*/ 0 w 1123"/>
              <a:gd name="T5" fmla="*/ 5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3" h="371">
                <a:moveTo>
                  <a:pt x="1123" y="371"/>
                </a:moveTo>
                <a:lnTo>
                  <a:pt x="797" y="0"/>
                </a:lnTo>
                <a:lnTo>
                  <a:pt x="0" y="5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6811" name="Freeform 11">
            <a:extLst>
              <a:ext uri="{FF2B5EF4-FFF2-40B4-BE49-F238E27FC236}">
                <a16:creationId xmlns:a16="http://schemas.microsoft.com/office/drawing/2014/main" id="{6ED957D4-F18E-4CC3-A89C-7EF60204DB53}"/>
              </a:ext>
            </a:extLst>
          </p:cNvPr>
          <p:cNvSpPr>
            <a:spLocks/>
          </p:cNvSpPr>
          <p:nvPr/>
        </p:nvSpPr>
        <p:spPr bwMode="auto">
          <a:xfrm>
            <a:off x="2201863" y="2789238"/>
            <a:ext cx="1384300" cy="207962"/>
          </a:xfrm>
          <a:custGeom>
            <a:avLst/>
            <a:gdLst>
              <a:gd name="T0" fmla="*/ 872 w 872"/>
              <a:gd name="T1" fmla="*/ 0 h 131"/>
              <a:gd name="T2" fmla="*/ 770 w 872"/>
              <a:gd name="T3" fmla="*/ 131 h 131"/>
              <a:gd name="T4" fmla="*/ 0 w 872"/>
              <a:gd name="T5" fmla="*/ 126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2" h="131">
                <a:moveTo>
                  <a:pt x="872" y="0"/>
                </a:moveTo>
                <a:lnTo>
                  <a:pt x="770" y="131"/>
                </a:lnTo>
                <a:lnTo>
                  <a:pt x="0" y="126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6812" name="Line 12">
            <a:extLst>
              <a:ext uri="{FF2B5EF4-FFF2-40B4-BE49-F238E27FC236}">
                <a16:creationId xmlns:a16="http://schemas.microsoft.com/office/drawing/2014/main" id="{A1E56CED-07D1-4910-9A8B-8EEE326AA1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65738" y="2082800"/>
            <a:ext cx="13081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6813" name="Freeform 13">
            <a:extLst>
              <a:ext uri="{FF2B5EF4-FFF2-40B4-BE49-F238E27FC236}">
                <a16:creationId xmlns:a16="http://schemas.microsoft.com/office/drawing/2014/main" id="{F1ECE659-62A2-4564-B887-D8D09BF9A3EA}"/>
              </a:ext>
            </a:extLst>
          </p:cNvPr>
          <p:cNvSpPr>
            <a:spLocks/>
          </p:cNvSpPr>
          <p:nvPr/>
        </p:nvSpPr>
        <p:spPr bwMode="auto">
          <a:xfrm>
            <a:off x="5110163" y="3944938"/>
            <a:ext cx="841375" cy="1014412"/>
          </a:xfrm>
          <a:custGeom>
            <a:avLst/>
            <a:gdLst>
              <a:gd name="T0" fmla="*/ 0 w 530"/>
              <a:gd name="T1" fmla="*/ 639 h 639"/>
              <a:gd name="T2" fmla="*/ 450 w 530"/>
              <a:gd name="T3" fmla="*/ 0 h 639"/>
              <a:gd name="T4" fmla="*/ 530 w 530"/>
              <a:gd name="T5" fmla="*/ 4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30" h="639">
                <a:moveTo>
                  <a:pt x="0" y="639"/>
                </a:moveTo>
                <a:lnTo>
                  <a:pt x="450" y="0"/>
                </a:lnTo>
                <a:lnTo>
                  <a:pt x="530" y="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6814" name="Line 14">
            <a:extLst>
              <a:ext uri="{FF2B5EF4-FFF2-40B4-BE49-F238E27FC236}">
                <a16:creationId xmlns:a16="http://schemas.microsoft.com/office/drawing/2014/main" id="{6151B0BF-24AE-465B-A997-BCD93824B0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2450" y="663575"/>
            <a:ext cx="0" cy="3063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6820" name="Rectangle 20">
            <a:extLst>
              <a:ext uri="{FF2B5EF4-FFF2-40B4-BE49-F238E27FC236}">
                <a16:creationId xmlns:a16="http://schemas.microsoft.com/office/drawing/2014/main" id="{2BB5E663-2BB3-4DAC-9D80-78C629515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050" y="6324705"/>
            <a:ext cx="8861425" cy="274637"/>
          </a:xfrm>
        </p:spPr>
        <p:txBody>
          <a:bodyPr/>
          <a:lstStyle/>
          <a:p>
            <a:r>
              <a:rPr lang="en-US" altLang="en-US" sz="1200" b="1" dirty="0">
                <a:solidFill>
                  <a:schemeClr val="tx1"/>
                </a:solidFill>
              </a:rPr>
              <a:t>Figure 11.7  Measuring membrane potential in neurons.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FB67B01-1046-476E-A162-DEA9C62ADEDA}"/>
              </a:ext>
            </a:extLst>
          </p:cNvPr>
          <p:cNvSpPr txBox="1">
            <a:spLocks noChangeArrowheads="1"/>
          </p:cNvSpPr>
          <p:nvPr/>
        </p:nvSpPr>
        <p:spPr>
          <a:xfrm>
            <a:off x="-3176" y="-11785"/>
            <a:ext cx="9251952" cy="846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b="1" dirty="0"/>
              <a:t>Potential difference across membrane of resting cell</a:t>
            </a:r>
          </a:p>
          <a:p>
            <a:pPr lvl="1"/>
            <a:r>
              <a:rPr lang="en-US" altLang="en-US" sz="1200" b="1" dirty="0"/>
              <a:t>Approximately –70 mV in neurons (cytoplasmic side of membrane negatively charged relative to outside)</a:t>
            </a:r>
          </a:p>
          <a:p>
            <a:pPr lvl="2"/>
            <a:r>
              <a:rPr lang="en-US" altLang="en-US" sz="1100" b="1" dirty="0"/>
              <a:t>Actual voltage difference varies from –40 mV to –90 mV</a:t>
            </a:r>
            <a:endParaRPr lang="en-US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9199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1" name="Rectangle 81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12" name="Rectangle 83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604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22F4312B-AC5D-4A37-AB8C-DF2637F891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r="3770" b="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29708" name="Rectangle 12">
            <a:extLst>
              <a:ext uri="{FF2B5EF4-FFF2-40B4-BE49-F238E27FC236}">
                <a16:creationId xmlns:a16="http://schemas.microsoft.com/office/drawing/2014/main" id="{43D4F9E5-0D64-46F5-90D8-E1226B4CA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Changes in Membrane Potential</a:t>
            </a:r>
          </a:p>
        </p:txBody>
      </p:sp>
      <p:sp>
        <p:nvSpPr>
          <p:cNvPr id="29709" name="Rectangle 13">
            <a:extLst>
              <a:ext uri="{FF2B5EF4-FFF2-40B4-BE49-F238E27FC236}">
                <a16:creationId xmlns:a16="http://schemas.microsoft.com/office/drawing/2014/main" id="{82ED47D4-CE9A-4511-B8E7-00A7C42F24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n-US" altLang="en-US" sz="1700">
                <a:solidFill>
                  <a:srgbClr val="FFFFFF"/>
                </a:solidFill>
              </a:rPr>
              <a:t>Terms describing membrane potential changes </a:t>
            </a:r>
            <a:r>
              <a:rPr lang="en-US" altLang="en-US" sz="1700" i="1">
                <a:solidFill>
                  <a:srgbClr val="FFFFFF"/>
                </a:solidFill>
              </a:rPr>
              <a:t>relative</a:t>
            </a:r>
            <a:r>
              <a:rPr lang="en-US" altLang="en-US" sz="1700">
                <a:solidFill>
                  <a:srgbClr val="FFFFFF"/>
                </a:solidFill>
              </a:rPr>
              <a:t> to resting membrane potential</a:t>
            </a:r>
          </a:p>
          <a:p>
            <a:r>
              <a:rPr lang="en-US" altLang="en-US" sz="1700" b="1">
                <a:solidFill>
                  <a:srgbClr val="FFFFFF"/>
                </a:solidFill>
              </a:rPr>
              <a:t>Depolarization</a:t>
            </a:r>
            <a:endParaRPr lang="en-US" altLang="en-US" sz="1700">
              <a:solidFill>
                <a:srgbClr val="FFFFFF"/>
              </a:solidFill>
            </a:endParaRP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Decrease in membrane potential (toward zero and above)</a:t>
            </a: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Inside of membrane becomes less negative than resting membrane potential</a:t>
            </a: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Increases probability of producing a nerve impulse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6B575-CE2E-41A8-823F-D05F855C6A44}"/>
              </a:ext>
            </a:extLst>
          </p:cNvPr>
          <p:cNvSpPr txBox="1"/>
          <p:nvPr/>
        </p:nvSpPr>
        <p:spPr>
          <a:xfrm>
            <a:off x="3232347" y="422907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en.wikipedia.org/wiki/Excitatory_postsynaptic_potential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/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22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figure_11_09a_unlabeled">
            <a:extLst>
              <a:ext uri="{FF2B5EF4-FFF2-40B4-BE49-F238E27FC236}">
                <a16:creationId xmlns:a16="http://schemas.microsoft.com/office/drawing/2014/main" id="{4D16E40E-365E-40B1-862B-C0F5BA19A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8"/>
          <a:stretch>
            <a:fillRect/>
          </a:stretch>
        </p:blipFill>
        <p:spPr bwMode="auto">
          <a:xfrm>
            <a:off x="273050" y="461963"/>
            <a:ext cx="8597900" cy="573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0" name="Rectangle 4">
            <a:extLst>
              <a:ext uri="{FF2B5EF4-FFF2-40B4-BE49-F238E27FC236}">
                <a16:creationId xmlns:a16="http://schemas.microsoft.com/office/drawing/2014/main" id="{6CDD5DE9-2AC0-4DAB-B235-EA0376B7F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763" y="611188"/>
            <a:ext cx="2295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Depolarizing stimulus</a:t>
            </a:r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428F0572-2178-48FD-8D09-28D1368AF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275" y="1747838"/>
            <a:ext cx="9525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Inside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positive</a:t>
            </a:r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3EBB5F1A-D47B-46BB-93C2-BF85B2692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0" y="2519363"/>
            <a:ext cx="100806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Inside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negative</a:t>
            </a:r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F4956872-25A4-47A4-88AB-65E46ADE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675" y="3090863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Depolarization</a:t>
            </a:r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A58515DB-AD69-4ED5-A49A-08E604B92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075" y="4027488"/>
            <a:ext cx="10302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Resting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potential</a:t>
            </a: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B613591C-58C6-4C47-BB7D-5A014CB2419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428081" y="2874169"/>
            <a:ext cx="37195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Membrane potential (voltage, mV)</a:t>
            </a:r>
          </a:p>
        </p:txBody>
      </p:sp>
      <p:sp>
        <p:nvSpPr>
          <p:cNvPr id="80906" name="Rectangle 10">
            <a:extLst>
              <a:ext uri="{FF2B5EF4-FFF2-40B4-BE49-F238E27FC236}">
                <a16:creationId xmlns:a16="http://schemas.microsoft.com/office/drawing/2014/main" id="{8D025772-BB12-4256-8D4E-8176CF13D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0" y="5484813"/>
            <a:ext cx="4622800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Depolarization: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membrane potential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moves toward 0 mV, the inside becoming less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negative (more positive).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07" name="Rectangle 11">
            <a:extLst>
              <a:ext uri="{FF2B5EF4-FFF2-40B4-BE49-F238E27FC236}">
                <a16:creationId xmlns:a16="http://schemas.microsoft.com/office/drawing/2014/main" id="{F7E98156-6588-44B7-97BC-517662971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038" y="5078413"/>
            <a:ext cx="12207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Time (ms)</a:t>
            </a:r>
          </a:p>
        </p:txBody>
      </p:sp>
      <p:sp>
        <p:nvSpPr>
          <p:cNvPr id="80908" name="Rectangle 12">
            <a:extLst>
              <a:ext uri="{FF2B5EF4-FFF2-40B4-BE49-F238E27FC236}">
                <a16:creationId xmlns:a16="http://schemas.microsoft.com/office/drawing/2014/main" id="{C6471746-D211-4DB2-B97F-42E34F887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1100138"/>
            <a:ext cx="528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+50</a:t>
            </a:r>
          </a:p>
        </p:txBody>
      </p:sp>
      <p:sp>
        <p:nvSpPr>
          <p:cNvPr id="80909" name="Rectangle 13">
            <a:extLst>
              <a:ext uri="{FF2B5EF4-FFF2-40B4-BE49-F238E27FC236}">
                <a16:creationId xmlns:a16="http://schemas.microsoft.com/office/drawing/2014/main" id="{75BD1CA4-7327-4AA3-91F5-2D3B0F75F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2189163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80910" name="Rectangle 14">
            <a:extLst>
              <a:ext uri="{FF2B5EF4-FFF2-40B4-BE49-F238E27FC236}">
                <a16:creationId xmlns:a16="http://schemas.microsoft.com/office/drawing/2014/main" id="{49473FC1-A7FE-456D-A4C8-636F4C1B5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888" y="3184525"/>
            <a:ext cx="523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–50</a:t>
            </a:r>
          </a:p>
        </p:txBody>
      </p:sp>
      <p:sp>
        <p:nvSpPr>
          <p:cNvPr id="80911" name="Rectangle 15">
            <a:extLst>
              <a:ext uri="{FF2B5EF4-FFF2-40B4-BE49-F238E27FC236}">
                <a16:creationId xmlns:a16="http://schemas.microsoft.com/office/drawing/2014/main" id="{ABED84B8-FE64-4C4A-8414-06224EF2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3802063"/>
            <a:ext cx="523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–70</a:t>
            </a:r>
          </a:p>
        </p:txBody>
      </p:sp>
      <p:sp>
        <p:nvSpPr>
          <p:cNvPr id="80912" name="Rectangle 16">
            <a:extLst>
              <a:ext uri="{FF2B5EF4-FFF2-40B4-BE49-F238E27FC236}">
                <a16:creationId xmlns:a16="http://schemas.microsoft.com/office/drawing/2014/main" id="{F0C4961D-A749-4D51-86D1-16B605561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113" y="4641850"/>
            <a:ext cx="636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–100</a:t>
            </a:r>
          </a:p>
        </p:txBody>
      </p:sp>
      <p:sp>
        <p:nvSpPr>
          <p:cNvPr id="80913" name="Rectangle 17">
            <a:extLst>
              <a:ext uri="{FF2B5EF4-FFF2-40B4-BE49-F238E27FC236}">
                <a16:creationId xmlns:a16="http://schemas.microsoft.com/office/drawing/2014/main" id="{2A423D66-1EC0-4183-AF5A-EA12ADAEB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263" y="485140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80914" name="Rectangle 18">
            <a:extLst>
              <a:ext uri="{FF2B5EF4-FFF2-40B4-BE49-F238E27FC236}">
                <a16:creationId xmlns:a16="http://schemas.microsoft.com/office/drawing/2014/main" id="{F200A164-1ACC-4808-853B-768BC9D36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48514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80915" name="Rectangle 19">
            <a:extLst>
              <a:ext uri="{FF2B5EF4-FFF2-40B4-BE49-F238E27FC236}">
                <a16:creationId xmlns:a16="http://schemas.microsoft.com/office/drawing/2014/main" id="{F659443C-F628-4F96-A6D7-802482275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485140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80916" name="Rectangle 20">
            <a:extLst>
              <a:ext uri="{FF2B5EF4-FFF2-40B4-BE49-F238E27FC236}">
                <a16:creationId xmlns:a16="http://schemas.microsoft.com/office/drawing/2014/main" id="{2E4A473D-64CB-4B21-AAAA-7C29627DA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48514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80917" name="Rectangle 21">
            <a:extLst>
              <a:ext uri="{FF2B5EF4-FFF2-40B4-BE49-F238E27FC236}">
                <a16:creationId xmlns:a16="http://schemas.microsoft.com/office/drawing/2014/main" id="{9205DD51-40FB-4C42-AAC6-309B233F0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325" y="48514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80918" name="Rectangle 22">
            <a:extLst>
              <a:ext uri="{FF2B5EF4-FFF2-40B4-BE49-F238E27FC236}">
                <a16:creationId xmlns:a16="http://schemas.microsoft.com/office/drawing/2014/main" id="{4D72B2E6-B3D3-42C4-A042-EFBB136FC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7288" y="485140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80919" name="Rectangle 23">
            <a:extLst>
              <a:ext uri="{FF2B5EF4-FFF2-40B4-BE49-F238E27FC236}">
                <a16:creationId xmlns:a16="http://schemas.microsoft.com/office/drawing/2014/main" id="{3A8CFDB6-42B8-4878-A777-F1B2DED7B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485140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80920" name="Rectangle 24">
            <a:extLst>
              <a:ext uri="{FF2B5EF4-FFF2-40B4-BE49-F238E27FC236}">
                <a16:creationId xmlns:a16="http://schemas.microsoft.com/office/drawing/2014/main" id="{B5AF8A25-8067-4876-87AF-83306C176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7238" y="4859338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7</a:t>
            </a:r>
          </a:p>
        </p:txBody>
      </p:sp>
      <p:sp>
        <p:nvSpPr>
          <p:cNvPr id="80921" name="Freeform 25">
            <a:extLst>
              <a:ext uri="{FF2B5EF4-FFF2-40B4-BE49-F238E27FC236}">
                <a16:creationId xmlns:a16="http://schemas.microsoft.com/office/drawing/2014/main" id="{9D08567F-DD3D-4764-B296-B0DCF893E781}"/>
              </a:ext>
            </a:extLst>
          </p:cNvPr>
          <p:cNvSpPr>
            <a:spLocks/>
          </p:cNvSpPr>
          <p:nvPr/>
        </p:nvSpPr>
        <p:spPr bwMode="auto">
          <a:xfrm>
            <a:off x="5935663" y="3640138"/>
            <a:ext cx="1028700" cy="163512"/>
          </a:xfrm>
          <a:custGeom>
            <a:avLst/>
            <a:gdLst>
              <a:gd name="T0" fmla="*/ 648 w 648"/>
              <a:gd name="T1" fmla="*/ 102 h 103"/>
              <a:gd name="T2" fmla="*/ 645 w 648"/>
              <a:gd name="T3" fmla="*/ 0 h 103"/>
              <a:gd name="T4" fmla="*/ 2 w 648"/>
              <a:gd name="T5" fmla="*/ 6 h 103"/>
              <a:gd name="T6" fmla="*/ 0 w 648"/>
              <a:gd name="T7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8" h="103">
                <a:moveTo>
                  <a:pt x="648" y="102"/>
                </a:moveTo>
                <a:lnTo>
                  <a:pt x="645" y="0"/>
                </a:lnTo>
                <a:lnTo>
                  <a:pt x="2" y="6"/>
                </a:lnTo>
                <a:lnTo>
                  <a:pt x="0" y="103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2" name="Freeform 26">
            <a:extLst>
              <a:ext uri="{FF2B5EF4-FFF2-40B4-BE49-F238E27FC236}">
                <a16:creationId xmlns:a16="http://schemas.microsoft.com/office/drawing/2014/main" id="{95A914FF-DAD2-4B5B-A06E-A61236638C9F}"/>
              </a:ext>
            </a:extLst>
          </p:cNvPr>
          <p:cNvSpPr>
            <a:spLocks/>
          </p:cNvSpPr>
          <p:nvPr/>
        </p:nvSpPr>
        <p:spPr bwMode="auto">
          <a:xfrm>
            <a:off x="6456363" y="3263900"/>
            <a:ext cx="523875" cy="381000"/>
          </a:xfrm>
          <a:custGeom>
            <a:avLst/>
            <a:gdLst>
              <a:gd name="T0" fmla="*/ 0 w 330"/>
              <a:gd name="T1" fmla="*/ 240 h 240"/>
              <a:gd name="T2" fmla="*/ 266 w 330"/>
              <a:gd name="T3" fmla="*/ 3 h 240"/>
              <a:gd name="T4" fmla="*/ 330 w 330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0" h="240">
                <a:moveTo>
                  <a:pt x="0" y="240"/>
                </a:moveTo>
                <a:lnTo>
                  <a:pt x="266" y="3"/>
                </a:lnTo>
                <a:lnTo>
                  <a:pt x="33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3" name="Freeform 27">
            <a:extLst>
              <a:ext uri="{FF2B5EF4-FFF2-40B4-BE49-F238E27FC236}">
                <a16:creationId xmlns:a16="http://schemas.microsoft.com/office/drawing/2014/main" id="{547ECAF4-2935-4187-BBB0-71C629ABA26A}"/>
              </a:ext>
            </a:extLst>
          </p:cNvPr>
          <p:cNvSpPr>
            <a:spLocks/>
          </p:cNvSpPr>
          <p:nvPr/>
        </p:nvSpPr>
        <p:spPr bwMode="auto">
          <a:xfrm>
            <a:off x="5113338" y="3979863"/>
            <a:ext cx="495300" cy="206375"/>
          </a:xfrm>
          <a:custGeom>
            <a:avLst/>
            <a:gdLst>
              <a:gd name="T0" fmla="*/ 0 w 312"/>
              <a:gd name="T1" fmla="*/ 0 h 130"/>
              <a:gd name="T2" fmla="*/ 160 w 312"/>
              <a:gd name="T3" fmla="*/ 130 h 130"/>
              <a:gd name="T4" fmla="*/ 312 w 312"/>
              <a:gd name="T5" fmla="*/ 128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2" h="130">
                <a:moveTo>
                  <a:pt x="0" y="0"/>
                </a:moveTo>
                <a:lnTo>
                  <a:pt x="160" y="130"/>
                </a:lnTo>
                <a:lnTo>
                  <a:pt x="312" y="12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4" name="Freeform 28">
            <a:extLst>
              <a:ext uri="{FF2B5EF4-FFF2-40B4-BE49-F238E27FC236}">
                <a16:creationId xmlns:a16="http://schemas.microsoft.com/office/drawing/2014/main" id="{03465964-292C-40E7-8C23-3F6856E0CB34}"/>
              </a:ext>
            </a:extLst>
          </p:cNvPr>
          <p:cNvSpPr>
            <a:spLocks/>
          </p:cNvSpPr>
          <p:nvPr/>
        </p:nvSpPr>
        <p:spPr bwMode="auto">
          <a:xfrm>
            <a:off x="5938838" y="1046163"/>
            <a:ext cx="771525" cy="155575"/>
          </a:xfrm>
          <a:custGeom>
            <a:avLst/>
            <a:gdLst>
              <a:gd name="T0" fmla="*/ 3 w 486"/>
              <a:gd name="T1" fmla="*/ 97 h 98"/>
              <a:gd name="T2" fmla="*/ 0 w 486"/>
              <a:gd name="T3" fmla="*/ 2 h 98"/>
              <a:gd name="T4" fmla="*/ 486 w 486"/>
              <a:gd name="T5" fmla="*/ 0 h 98"/>
              <a:gd name="T6" fmla="*/ 483 w 486"/>
              <a:gd name="T7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6" h="98">
                <a:moveTo>
                  <a:pt x="3" y="97"/>
                </a:moveTo>
                <a:lnTo>
                  <a:pt x="0" y="2"/>
                </a:lnTo>
                <a:lnTo>
                  <a:pt x="486" y="0"/>
                </a:lnTo>
                <a:lnTo>
                  <a:pt x="483" y="9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25" name="Line 29">
            <a:extLst>
              <a:ext uri="{FF2B5EF4-FFF2-40B4-BE49-F238E27FC236}">
                <a16:creationId xmlns:a16="http://schemas.microsoft.com/office/drawing/2014/main" id="{7DD0F032-A555-4559-A405-8CA89F0C3E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9838" y="906463"/>
            <a:ext cx="0" cy="147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931" name="Rectangle 35">
            <a:extLst>
              <a:ext uri="{FF2B5EF4-FFF2-40B4-BE49-F238E27FC236}">
                <a16:creationId xmlns:a16="http://schemas.microsoft.com/office/drawing/2014/main" id="{5149EF15-723A-4235-9CA7-8B1F1A8BB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11.9a  Depolarization and hyperpolarization of the membrane.</a:t>
            </a:r>
          </a:p>
        </p:txBody>
      </p:sp>
    </p:spTree>
    <p:extLst>
      <p:ext uri="{BB962C8B-B14F-4D97-AF65-F5344CB8AC3E}">
        <p14:creationId xmlns:p14="http://schemas.microsoft.com/office/powerpoint/2010/main" val="3993576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B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figure_11_01_unlabeled">
            <a:extLst>
              <a:ext uri="{FF2B5EF4-FFF2-40B4-BE49-F238E27FC236}">
                <a16:creationId xmlns:a16="http://schemas.microsoft.com/office/drawing/2014/main" id="{03737987-7432-4739-8670-2EEAF611A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r="-3" b="-3"/>
          <a:stretch/>
        </p:blipFill>
        <p:spPr bwMode="auto">
          <a:xfrm>
            <a:off x="245660" y="321733"/>
            <a:ext cx="5293729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0" name="Rectangle 10">
            <a:extLst>
              <a:ext uri="{FF2B5EF4-FFF2-40B4-BE49-F238E27FC236}">
                <a16:creationId xmlns:a16="http://schemas.microsoft.com/office/drawing/2014/main" id="{A582AD3D-497C-450B-8422-F5EF00B61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Functions of the Nervous System</a:t>
            </a:r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2C213E5E-F8E8-48A8-8E90-F6B7627DCF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n-US" altLang="en-US" sz="1700" b="1">
                <a:solidFill>
                  <a:srgbClr val="FFFFFF"/>
                </a:solidFill>
              </a:rPr>
              <a:t>Sensory input</a:t>
            </a:r>
            <a:endParaRPr lang="en-US" altLang="en-US" sz="1700">
              <a:solidFill>
                <a:srgbClr val="FFFFFF"/>
              </a:solidFill>
            </a:endParaRP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Information gathered by sensory receptors about internal and external changes </a:t>
            </a:r>
          </a:p>
          <a:p>
            <a:r>
              <a:rPr lang="en-US" altLang="en-US" sz="1700" b="1">
                <a:solidFill>
                  <a:srgbClr val="FFFFFF"/>
                </a:solidFill>
              </a:rPr>
              <a:t>Integration</a:t>
            </a:r>
            <a:endParaRPr lang="en-US" altLang="en-US" sz="1700">
              <a:solidFill>
                <a:srgbClr val="FFFFFF"/>
              </a:solidFill>
            </a:endParaRP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Processing and interpretation of sensory input</a:t>
            </a:r>
          </a:p>
          <a:p>
            <a:r>
              <a:rPr lang="en-US" altLang="en-US" sz="1700" b="1">
                <a:solidFill>
                  <a:srgbClr val="FFFFFF"/>
                </a:solidFill>
              </a:rPr>
              <a:t>Motor output</a:t>
            </a:r>
            <a:endParaRPr lang="en-US" altLang="en-US" sz="1700">
              <a:solidFill>
                <a:srgbClr val="FFFFFF"/>
              </a:solidFill>
            </a:endParaRP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Activation of </a:t>
            </a:r>
            <a:r>
              <a:rPr lang="en-US" altLang="en-US" sz="1700" b="1">
                <a:solidFill>
                  <a:srgbClr val="FFFFFF"/>
                </a:solidFill>
              </a:rPr>
              <a:t>effector</a:t>
            </a:r>
            <a:r>
              <a:rPr lang="en-US" altLang="en-US" sz="1700">
                <a:solidFill>
                  <a:srgbClr val="FFFFFF"/>
                </a:solidFill>
              </a:rPr>
              <a:t> organs (muscles and glands) produces a response</a:t>
            </a:r>
          </a:p>
        </p:txBody>
      </p:sp>
    </p:spTree>
    <p:extLst>
      <p:ext uri="{BB962C8B-B14F-4D97-AF65-F5344CB8AC3E}">
        <p14:creationId xmlns:p14="http://schemas.microsoft.com/office/powerpoint/2010/main" val="2381764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F60FCA6E-0894-46CD-BD49-5955A51E0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E78C6E4B-A1F1-4B6C-97EC-BE997495D6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 descr="A screenshot of a map&#10;&#10;Description generated with high confidence">
            <a:extLst>
              <a:ext uri="{FF2B5EF4-FFF2-40B4-BE49-F238E27FC236}">
                <a16:creationId xmlns:a16="http://schemas.microsoft.com/office/drawing/2014/main" id="{C6DDF3BF-BF47-4810-A47F-BD15ED715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-1188" t="1738" r="-8677" b="-1737"/>
          <a:stretch/>
        </p:blipFill>
        <p:spPr>
          <a:xfrm>
            <a:off x="86425" y="604160"/>
            <a:ext cx="6026140" cy="4169408"/>
          </a:xfrm>
          <a:prstGeom prst="rect">
            <a:avLst/>
          </a:prstGeom>
        </p:spPr>
      </p:pic>
      <p:sp>
        <p:nvSpPr>
          <p:cNvPr id="31756" name="Rectangle 12">
            <a:extLst>
              <a:ext uri="{FF2B5EF4-FFF2-40B4-BE49-F238E27FC236}">
                <a16:creationId xmlns:a16="http://schemas.microsoft.com/office/drawing/2014/main" id="{6441A62F-B43E-402E-9D8F-189B82F60C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>
            <a:normAutofit/>
          </a:bodyPr>
          <a:lstStyle/>
          <a:p>
            <a:r>
              <a:rPr lang="en-US" altLang="en-US" sz="3500">
                <a:solidFill>
                  <a:srgbClr val="303030"/>
                </a:solidFill>
              </a:rPr>
              <a:t>Changes in Membrane Potential</a:t>
            </a:r>
          </a:p>
        </p:txBody>
      </p:sp>
      <p:sp>
        <p:nvSpPr>
          <p:cNvPr id="31757" name="Rectangle 13">
            <a:extLst>
              <a:ext uri="{FF2B5EF4-FFF2-40B4-BE49-F238E27FC236}">
                <a16:creationId xmlns:a16="http://schemas.microsoft.com/office/drawing/2014/main" id="{ED2F7CAD-E27D-4D92-B54F-DAEBED788A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50991" y="965199"/>
            <a:ext cx="3006076" cy="4020458"/>
          </a:xfrm>
        </p:spPr>
        <p:txBody>
          <a:bodyPr anchor="ctr">
            <a:normAutofit/>
          </a:bodyPr>
          <a:lstStyle/>
          <a:p>
            <a:r>
              <a:rPr lang="en-US" altLang="en-US" sz="1700" dirty="0"/>
              <a:t>Terms describing membrane potential changes </a:t>
            </a:r>
            <a:r>
              <a:rPr lang="en-US" altLang="en-US" sz="1700" i="1" dirty="0"/>
              <a:t>relative</a:t>
            </a:r>
            <a:r>
              <a:rPr lang="en-US" altLang="en-US" sz="1700" dirty="0"/>
              <a:t> to resting membrane potential</a:t>
            </a:r>
          </a:p>
          <a:p>
            <a:r>
              <a:rPr lang="en-US" altLang="en-US" sz="1700" b="1" dirty="0"/>
              <a:t>Hyperpolarization</a:t>
            </a:r>
            <a:endParaRPr lang="en-US" altLang="en-US" sz="1700" dirty="0"/>
          </a:p>
          <a:p>
            <a:pPr lvl="1"/>
            <a:r>
              <a:rPr lang="en-US" altLang="en-US" sz="1700" dirty="0"/>
              <a:t>An increase in membrane potential (away from zero) </a:t>
            </a:r>
          </a:p>
          <a:p>
            <a:pPr lvl="1"/>
            <a:r>
              <a:rPr lang="en-US" altLang="en-US" sz="1700" dirty="0"/>
              <a:t>Inside of cell more negative than resting membrane potential)</a:t>
            </a:r>
          </a:p>
          <a:p>
            <a:pPr lvl="1"/>
            <a:r>
              <a:rPr lang="en-US" altLang="en-US" sz="1700" dirty="0"/>
              <a:t>Reduces probability of producing a nerve impulse</a:t>
            </a:r>
          </a:p>
        </p:txBody>
      </p:sp>
    </p:spTree>
    <p:extLst>
      <p:ext uri="{BB962C8B-B14F-4D97-AF65-F5344CB8AC3E}">
        <p14:creationId xmlns:p14="http://schemas.microsoft.com/office/powerpoint/2010/main" val="2176640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 descr="figure_11_09b_unlabeled">
            <a:extLst>
              <a:ext uri="{FF2B5EF4-FFF2-40B4-BE49-F238E27FC236}">
                <a16:creationId xmlns:a16="http://schemas.microsoft.com/office/drawing/2014/main" id="{86CB3C4D-9FB5-4B38-9658-6EEFFB70D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"/>
          <a:stretch>
            <a:fillRect/>
          </a:stretch>
        </p:blipFill>
        <p:spPr bwMode="auto">
          <a:xfrm>
            <a:off x="273050" y="763588"/>
            <a:ext cx="85979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8" name="Rectangle 4">
            <a:extLst>
              <a:ext uri="{FF2B5EF4-FFF2-40B4-BE49-F238E27FC236}">
                <a16:creationId xmlns:a16="http://schemas.microsoft.com/office/drawing/2014/main" id="{A7406210-9033-45F8-8201-D1DBA1AD3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0338" y="903288"/>
            <a:ext cx="24606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Hyperpolarizing stimulus</a:t>
            </a:r>
          </a:p>
        </p:txBody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D76B5028-7FED-4F03-964E-4D963FDEF8D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658269" y="3013869"/>
            <a:ext cx="37195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Membrane potential (voltage, mV)</a:t>
            </a: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44E9A742-B946-4861-9BC4-47E682764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5064125"/>
            <a:ext cx="12207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Time (ms)</a:t>
            </a:r>
          </a:p>
        </p:txBody>
      </p:sp>
      <p:sp>
        <p:nvSpPr>
          <p:cNvPr id="82951" name="Rectangle 7">
            <a:extLst>
              <a:ext uri="{FF2B5EF4-FFF2-40B4-BE49-F238E27FC236}">
                <a16:creationId xmlns:a16="http://schemas.microsoft.com/office/drawing/2014/main" id="{1F61F67D-D124-4E38-84E6-56A3ECE2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5663" y="1362075"/>
            <a:ext cx="508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+50</a:t>
            </a:r>
          </a:p>
        </p:txBody>
      </p:sp>
      <p:sp>
        <p:nvSpPr>
          <p:cNvPr id="82952" name="Rectangle 8">
            <a:extLst>
              <a:ext uri="{FF2B5EF4-FFF2-40B4-BE49-F238E27FC236}">
                <a16:creationId xmlns:a16="http://schemas.microsoft.com/office/drawing/2014/main" id="{3DC99BE0-BBDF-4F9B-AE3E-A25A2DF61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2366963"/>
            <a:ext cx="29051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82953" name="Rectangle 9">
            <a:extLst>
              <a:ext uri="{FF2B5EF4-FFF2-40B4-BE49-F238E27FC236}">
                <a16:creationId xmlns:a16="http://schemas.microsoft.com/office/drawing/2014/main" id="{5F13CAFF-A9BE-4F55-8CFC-CC05E7402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713" y="3300413"/>
            <a:ext cx="5016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–50</a:t>
            </a:r>
          </a:p>
        </p:txBody>
      </p:sp>
      <p:sp>
        <p:nvSpPr>
          <p:cNvPr id="82954" name="Rectangle 10">
            <a:extLst>
              <a:ext uri="{FF2B5EF4-FFF2-40B4-BE49-F238E27FC236}">
                <a16:creationId xmlns:a16="http://schemas.microsoft.com/office/drawing/2014/main" id="{BEA79F39-ABA4-4B70-8C4C-51898CB0A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8" y="3871913"/>
            <a:ext cx="5016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–70</a:t>
            </a:r>
          </a:p>
        </p:txBody>
      </p:sp>
      <p:sp>
        <p:nvSpPr>
          <p:cNvPr id="82955" name="Rectangle 11">
            <a:extLst>
              <a:ext uri="{FF2B5EF4-FFF2-40B4-BE49-F238E27FC236}">
                <a16:creationId xmlns:a16="http://schemas.microsoft.com/office/drawing/2014/main" id="{A07CEF9B-3AEB-41CD-883A-CD9EC8612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38" y="4648200"/>
            <a:ext cx="60801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–100</a:t>
            </a:r>
          </a:p>
        </p:txBody>
      </p:sp>
      <p:sp>
        <p:nvSpPr>
          <p:cNvPr id="82956" name="Rectangle 12">
            <a:extLst>
              <a:ext uri="{FF2B5EF4-FFF2-40B4-BE49-F238E27FC236}">
                <a16:creationId xmlns:a16="http://schemas.microsoft.com/office/drawing/2014/main" id="{838E7485-6C0A-4624-9938-2ED8B5E14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3" y="4848225"/>
            <a:ext cx="29051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82957" name="Rectangle 13">
            <a:extLst>
              <a:ext uri="{FF2B5EF4-FFF2-40B4-BE49-F238E27FC236}">
                <a16:creationId xmlns:a16="http://schemas.microsoft.com/office/drawing/2014/main" id="{D1673F02-6BE8-475B-A772-D70C0385B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288" y="4848225"/>
            <a:ext cx="29051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82958" name="Rectangle 14">
            <a:extLst>
              <a:ext uri="{FF2B5EF4-FFF2-40B4-BE49-F238E27FC236}">
                <a16:creationId xmlns:a16="http://schemas.microsoft.com/office/drawing/2014/main" id="{D06C639D-6D21-4FA0-8F37-04AE6A546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675" y="4848225"/>
            <a:ext cx="2905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82959" name="Rectangle 15">
            <a:extLst>
              <a:ext uri="{FF2B5EF4-FFF2-40B4-BE49-F238E27FC236}">
                <a16:creationId xmlns:a16="http://schemas.microsoft.com/office/drawing/2014/main" id="{760D1DF8-9BC3-4510-A4AA-1ECEE059E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900" y="4848225"/>
            <a:ext cx="2905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82960" name="Rectangle 16">
            <a:extLst>
              <a:ext uri="{FF2B5EF4-FFF2-40B4-BE49-F238E27FC236}">
                <a16:creationId xmlns:a16="http://schemas.microsoft.com/office/drawing/2014/main" id="{3853424A-D605-4631-BA58-28267DD86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538" y="4848225"/>
            <a:ext cx="29051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82961" name="Rectangle 17">
            <a:extLst>
              <a:ext uri="{FF2B5EF4-FFF2-40B4-BE49-F238E27FC236}">
                <a16:creationId xmlns:a16="http://schemas.microsoft.com/office/drawing/2014/main" id="{CB9EB071-6A23-4B97-88DD-A402FB047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163" y="4848225"/>
            <a:ext cx="29051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82962" name="Rectangle 18">
            <a:extLst>
              <a:ext uri="{FF2B5EF4-FFF2-40B4-BE49-F238E27FC236}">
                <a16:creationId xmlns:a16="http://schemas.microsoft.com/office/drawing/2014/main" id="{4EF436AB-EF3E-4DB2-BBE1-A1C317D5C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4840288"/>
            <a:ext cx="2905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82963" name="Rectangle 19">
            <a:extLst>
              <a:ext uri="{FF2B5EF4-FFF2-40B4-BE49-F238E27FC236}">
                <a16:creationId xmlns:a16="http://schemas.microsoft.com/office/drawing/2014/main" id="{031EC963-75C5-4E31-83B9-6D3ECFB96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600" y="4854575"/>
            <a:ext cx="2905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7</a:t>
            </a:r>
          </a:p>
        </p:txBody>
      </p:sp>
      <p:sp>
        <p:nvSpPr>
          <p:cNvPr id="82964" name="Rectangle 20">
            <a:extLst>
              <a:ext uri="{FF2B5EF4-FFF2-40B4-BE49-F238E27FC236}">
                <a16:creationId xmlns:a16="http://schemas.microsoft.com/office/drawing/2014/main" id="{AA1FDCB2-D0E0-47EA-B58C-6C06CCB48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0" y="5414963"/>
            <a:ext cx="44084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Hyperpolarization:</a:t>
            </a: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membrane potential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increases, the inside becoming more negative.</a:t>
            </a:r>
          </a:p>
        </p:txBody>
      </p:sp>
      <p:sp>
        <p:nvSpPr>
          <p:cNvPr id="82965" name="Rectangle 21">
            <a:extLst>
              <a:ext uri="{FF2B5EF4-FFF2-40B4-BE49-F238E27FC236}">
                <a16:creationId xmlns:a16="http://schemas.microsoft.com/office/drawing/2014/main" id="{22B1AC96-4339-4D0B-BDE7-6EB67071A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650" y="3338513"/>
            <a:ext cx="9779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Resting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potential</a:t>
            </a:r>
          </a:p>
        </p:txBody>
      </p:sp>
      <p:sp>
        <p:nvSpPr>
          <p:cNvPr id="82966" name="Rectangle 22">
            <a:extLst>
              <a:ext uri="{FF2B5EF4-FFF2-40B4-BE49-F238E27FC236}">
                <a16:creationId xmlns:a16="http://schemas.microsoft.com/office/drawing/2014/main" id="{F854D64A-CAB6-468B-B2E5-F9C50B5B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988" y="4265613"/>
            <a:ext cx="125253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Hyper-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polarization</a:t>
            </a:r>
          </a:p>
        </p:txBody>
      </p:sp>
      <p:sp>
        <p:nvSpPr>
          <p:cNvPr id="82967" name="Freeform 23">
            <a:extLst>
              <a:ext uri="{FF2B5EF4-FFF2-40B4-BE49-F238E27FC236}">
                <a16:creationId xmlns:a16="http://schemas.microsoft.com/office/drawing/2014/main" id="{888A522E-17C1-4A3B-AA7A-71A4931D4E85}"/>
              </a:ext>
            </a:extLst>
          </p:cNvPr>
          <p:cNvSpPr>
            <a:spLocks/>
          </p:cNvSpPr>
          <p:nvPr/>
        </p:nvSpPr>
        <p:spPr bwMode="auto">
          <a:xfrm>
            <a:off x="5241925" y="3484563"/>
            <a:ext cx="398463" cy="520700"/>
          </a:xfrm>
          <a:custGeom>
            <a:avLst/>
            <a:gdLst>
              <a:gd name="T0" fmla="*/ 251 w 251"/>
              <a:gd name="T1" fmla="*/ 5 h 328"/>
              <a:gd name="T2" fmla="*/ 159 w 251"/>
              <a:gd name="T3" fmla="*/ 0 h 328"/>
              <a:gd name="T4" fmla="*/ 0 w 251"/>
              <a:gd name="T5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1" h="328">
                <a:moveTo>
                  <a:pt x="251" y="5"/>
                </a:moveTo>
                <a:lnTo>
                  <a:pt x="159" y="0"/>
                </a:lnTo>
                <a:lnTo>
                  <a:pt x="0" y="32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8" name="Freeform 24">
            <a:extLst>
              <a:ext uri="{FF2B5EF4-FFF2-40B4-BE49-F238E27FC236}">
                <a16:creationId xmlns:a16="http://schemas.microsoft.com/office/drawing/2014/main" id="{B4387124-8FF9-4F3E-B648-9D8B124FA748}"/>
              </a:ext>
            </a:extLst>
          </p:cNvPr>
          <p:cNvSpPr>
            <a:spLocks/>
          </p:cNvSpPr>
          <p:nvPr/>
        </p:nvSpPr>
        <p:spPr bwMode="auto">
          <a:xfrm>
            <a:off x="6078538" y="4157663"/>
            <a:ext cx="931862" cy="139700"/>
          </a:xfrm>
          <a:custGeom>
            <a:avLst/>
            <a:gdLst>
              <a:gd name="T0" fmla="*/ 3 w 587"/>
              <a:gd name="T1" fmla="*/ 0 h 88"/>
              <a:gd name="T2" fmla="*/ 0 w 587"/>
              <a:gd name="T3" fmla="*/ 85 h 88"/>
              <a:gd name="T4" fmla="*/ 587 w 587"/>
              <a:gd name="T5" fmla="*/ 88 h 88"/>
              <a:gd name="T6" fmla="*/ 584 w 587"/>
              <a:gd name="T7" fmla="*/ 1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7" h="88">
                <a:moveTo>
                  <a:pt x="3" y="0"/>
                </a:moveTo>
                <a:lnTo>
                  <a:pt x="0" y="85"/>
                </a:lnTo>
                <a:lnTo>
                  <a:pt x="587" y="88"/>
                </a:lnTo>
                <a:lnTo>
                  <a:pt x="584" y="1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69" name="Freeform 25">
            <a:extLst>
              <a:ext uri="{FF2B5EF4-FFF2-40B4-BE49-F238E27FC236}">
                <a16:creationId xmlns:a16="http://schemas.microsoft.com/office/drawing/2014/main" id="{A4355DEE-7EC6-4F85-AF90-DA1CC81B9CA8}"/>
              </a:ext>
            </a:extLst>
          </p:cNvPr>
          <p:cNvSpPr>
            <a:spLocks/>
          </p:cNvSpPr>
          <p:nvPr/>
        </p:nvSpPr>
        <p:spPr bwMode="auto">
          <a:xfrm>
            <a:off x="6583363" y="4292600"/>
            <a:ext cx="609600" cy="119063"/>
          </a:xfrm>
          <a:custGeom>
            <a:avLst/>
            <a:gdLst>
              <a:gd name="T0" fmla="*/ 0 w 384"/>
              <a:gd name="T1" fmla="*/ 0 h 75"/>
              <a:gd name="T2" fmla="*/ 317 w 384"/>
              <a:gd name="T3" fmla="*/ 75 h 75"/>
              <a:gd name="T4" fmla="*/ 384 w 384"/>
              <a:gd name="T5" fmla="*/ 7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75">
                <a:moveTo>
                  <a:pt x="0" y="0"/>
                </a:moveTo>
                <a:lnTo>
                  <a:pt x="317" y="75"/>
                </a:lnTo>
                <a:lnTo>
                  <a:pt x="384" y="75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0" name="Freeform 26">
            <a:extLst>
              <a:ext uri="{FF2B5EF4-FFF2-40B4-BE49-F238E27FC236}">
                <a16:creationId xmlns:a16="http://schemas.microsoft.com/office/drawing/2014/main" id="{B0D2A79B-6F60-48D0-9FBB-F04FA8E6FCC6}"/>
              </a:ext>
            </a:extLst>
          </p:cNvPr>
          <p:cNvSpPr>
            <a:spLocks/>
          </p:cNvSpPr>
          <p:nvPr/>
        </p:nvSpPr>
        <p:spPr bwMode="auto">
          <a:xfrm>
            <a:off x="6065838" y="1316038"/>
            <a:ext cx="733425" cy="144462"/>
          </a:xfrm>
          <a:custGeom>
            <a:avLst/>
            <a:gdLst>
              <a:gd name="T0" fmla="*/ 0 w 462"/>
              <a:gd name="T1" fmla="*/ 91 h 91"/>
              <a:gd name="T2" fmla="*/ 3 w 462"/>
              <a:gd name="T3" fmla="*/ 0 h 91"/>
              <a:gd name="T4" fmla="*/ 462 w 462"/>
              <a:gd name="T5" fmla="*/ 0 h 91"/>
              <a:gd name="T6" fmla="*/ 462 w 462"/>
              <a:gd name="T7" fmla="*/ 8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2" h="91">
                <a:moveTo>
                  <a:pt x="0" y="91"/>
                </a:moveTo>
                <a:lnTo>
                  <a:pt x="3" y="0"/>
                </a:lnTo>
                <a:lnTo>
                  <a:pt x="462" y="0"/>
                </a:lnTo>
                <a:lnTo>
                  <a:pt x="462" y="87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1" name="Line 27">
            <a:extLst>
              <a:ext uri="{FF2B5EF4-FFF2-40B4-BE49-F238E27FC236}">
                <a16:creationId xmlns:a16="http://schemas.microsoft.com/office/drawing/2014/main" id="{CEE7B2DC-D347-489F-9EBF-719DEE9166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34138" y="1173163"/>
            <a:ext cx="0" cy="147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2977" name="Rectangle 33">
            <a:extLst>
              <a:ext uri="{FF2B5EF4-FFF2-40B4-BE49-F238E27FC236}">
                <a16:creationId xmlns:a16="http://schemas.microsoft.com/office/drawing/2014/main" id="{C7A8A9D9-91C7-4D09-8A42-2C8286090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11.9b  Depolarization and hyperpolarization of the membrane.</a:t>
            </a:r>
          </a:p>
        </p:txBody>
      </p:sp>
    </p:spTree>
    <p:extLst>
      <p:ext uri="{BB962C8B-B14F-4D97-AF65-F5344CB8AC3E}">
        <p14:creationId xmlns:p14="http://schemas.microsoft.com/office/powerpoint/2010/main" val="1077690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4" name="Rectangle 12">
            <a:extLst>
              <a:ext uri="{FF2B5EF4-FFF2-40B4-BE49-F238E27FC236}">
                <a16:creationId xmlns:a16="http://schemas.microsoft.com/office/drawing/2014/main" id="{7EFF98C9-9B19-4D89-87DF-4337E940A1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chemeClr val="accent1"/>
                </a:solidFill>
              </a:rPr>
              <a:t>Graded Potentials</a:t>
            </a:r>
          </a:p>
        </p:txBody>
      </p:sp>
      <p:sp>
        <p:nvSpPr>
          <p:cNvPr id="33805" name="Rectangle 13">
            <a:extLst>
              <a:ext uri="{FF2B5EF4-FFF2-40B4-BE49-F238E27FC236}">
                <a16:creationId xmlns:a16="http://schemas.microsoft.com/office/drawing/2014/main" id="{208E55AB-6DDF-4793-BD7A-EF2475342A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en-US" altLang="en-US"/>
              <a:t>Short-lived, localized changes in membrane potential</a:t>
            </a:r>
          </a:p>
          <a:p>
            <a:pPr lvl="1"/>
            <a:r>
              <a:rPr lang="en-US" altLang="en-US" sz="2100"/>
              <a:t>Magnitude varies with stimulus strength</a:t>
            </a:r>
          </a:p>
          <a:p>
            <a:pPr lvl="1"/>
            <a:r>
              <a:rPr lang="en-US" altLang="en-US" sz="2100"/>
              <a:t>Stronger stimulus </a:t>
            </a:r>
            <a:r>
              <a:rPr lang="en-US" altLang="en-US" sz="2100">
                <a:sym typeface="Symbol" panose="05050102010706020507" pitchFamily="18" charset="2"/>
              </a:rPr>
              <a:t></a:t>
            </a:r>
            <a:r>
              <a:rPr lang="en-US" altLang="en-US" sz="2100">
                <a:sym typeface="Wingdings" panose="05000000000000000000" pitchFamily="2" charset="2"/>
              </a:rPr>
              <a:t> more voltage changes; farther current flows</a:t>
            </a:r>
            <a:endParaRPr lang="en-US" altLang="en-US" sz="2100"/>
          </a:p>
          <a:p>
            <a:r>
              <a:rPr lang="en-US" altLang="en-US"/>
              <a:t>Either depolarization or hyperpolarization</a:t>
            </a:r>
          </a:p>
          <a:p>
            <a:r>
              <a:rPr lang="en-US" altLang="en-US"/>
              <a:t>Triggered by stimulus that opens gated ion channels</a:t>
            </a:r>
          </a:p>
          <a:p>
            <a:r>
              <a:rPr lang="en-US" altLang="en-US"/>
              <a:t>Current flows but dissipates quickly and decays</a:t>
            </a:r>
          </a:p>
          <a:p>
            <a:pPr lvl="1"/>
            <a:r>
              <a:rPr lang="en-US" altLang="en-US" sz="2100"/>
              <a:t>Graded potentials are signals only over short distances</a:t>
            </a:r>
          </a:p>
        </p:txBody>
      </p:sp>
    </p:spTree>
    <p:extLst>
      <p:ext uri="{BB962C8B-B14F-4D97-AF65-F5344CB8AC3E}">
        <p14:creationId xmlns:p14="http://schemas.microsoft.com/office/powerpoint/2010/main" val="3337709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figure_11_10a_unlabeled">
            <a:extLst>
              <a:ext uri="{FF2B5EF4-FFF2-40B4-BE49-F238E27FC236}">
                <a16:creationId xmlns:a16="http://schemas.microsoft.com/office/drawing/2014/main" id="{88EC8D2F-8A37-4A09-A6EF-A603397BE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5"/>
          <a:stretch>
            <a:fillRect/>
          </a:stretch>
        </p:blipFill>
        <p:spPr bwMode="auto">
          <a:xfrm>
            <a:off x="273050" y="1368425"/>
            <a:ext cx="8597900" cy="39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6" name="Freeform 4">
            <a:extLst>
              <a:ext uri="{FF2B5EF4-FFF2-40B4-BE49-F238E27FC236}">
                <a16:creationId xmlns:a16="http://schemas.microsoft.com/office/drawing/2014/main" id="{D6A7099E-1E6B-410C-821B-B449E77A21A8}"/>
              </a:ext>
            </a:extLst>
          </p:cNvPr>
          <p:cNvSpPr>
            <a:spLocks/>
          </p:cNvSpPr>
          <p:nvPr/>
        </p:nvSpPr>
        <p:spPr bwMode="auto">
          <a:xfrm>
            <a:off x="2698750" y="2200275"/>
            <a:ext cx="1374775" cy="1330325"/>
          </a:xfrm>
          <a:custGeom>
            <a:avLst/>
            <a:gdLst>
              <a:gd name="T0" fmla="*/ 0 w 866"/>
              <a:gd name="T1" fmla="*/ 0 h 838"/>
              <a:gd name="T2" fmla="*/ 2 w 866"/>
              <a:gd name="T3" fmla="*/ 168 h 838"/>
              <a:gd name="T4" fmla="*/ 866 w 866"/>
              <a:gd name="T5" fmla="*/ 838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6" h="838">
                <a:moveTo>
                  <a:pt x="0" y="0"/>
                </a:moveTo>
                <a:lnTo>
                  <a:pt x="2" y="168"/>
                </a:lnTo>
                <a:lnTo>
                  <a:pt x="866" y="838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997" name="Line 5">
            <a:extLst>
              <a:ext uri="{FF2B5EF4-FFF2-40B4-BE49-F238E27FC236}">
                <a16:creationId xmlns:a16="http://schemas.microsoft.com/office/drawing/2014/main" id="{168A64F6-3887-4938-BD35-D985A88256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2500" y="1622425"/>
            <a:ext cx="1133475" cy="31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998" name="Freeform 6">
            <a:extLst>
              <a:ext uri="{FF2B5EF4-FFF2-40B4-BE49-F238E27FC236}">
                <a16:creationId xmlns:a16="http://schemas.microsoft.com/office/drawing/2014/main" id="{2969AEF8-C340-4A82-AC8E-7797B1777A06}"/>
              </a:ext>
            </a:extLst>
          </p:cNvPr>
          <p:cNvSpPr>
            <a:spLocks/>
          </p:cNvSpPr>
          <p:nvPr/>
        </p:nvSpPr>
        <p:spPr bwMode="auto">
          <a:xfrm>
            <a:off x="6188075" y="2809875"/>
            <a:ext cx="1235075" cy="615950"/>
          </a:xfrm>
          <a:custGeom>
            <a:avLst/>
            <a:gdLst>
              <a:gd name="T0" fmla="*/ 0 w 778"/>
              <a:gd name="T1" fmla="*/ 0 h 388"/>
              <a:gd name="T2" fmla="*/ 552 w 778"/>
              <a:gd name="T3" fmla="*/ 388 h 388"/>
              <a:gd name="T4" fmla="*/ 778 w 778"/>
              <a:gd name="T5" fmla="*/ 388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78" h="388">
                <a:moveTo>
                  <a:pt x="0" y="0"/>
                </a:moveTo>
                <a:lnTo>
                  <a:pt x="552" y="388"/>
                </a:lnTo>
                <a:lnTo>
                  <a:pt x="778" y="388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id="{D652D956-184C-4510-8F71-B887357BA7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7750" y="3422650"/>
            <a:ext cx="939800" cy="752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5000" name="Rectangle 8">
            <a:extLst>
              <a:ext uri="{FF2B5EF4-FFF2-40B4-BE49-F238E27FC236}">
                <a16:creationId xmlns:a16="http://schemas.microsoft.com/office/drawing/2014/main" id="{2A620169-84DC-4866-A49F-C6D1DC13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1423988"/>
            <a:ext cx="13096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Stimulus</a:t>
            </a:r>
          </a:p>
        </p:txBody>
      </p:sp>
      <p:sp>
        <p:nvSpPr>
          <p:cNvPr id="85001" name="Rectangle 9">
            <a:extLst>
              <a:ext uri="{FF2B5EF4-FFF2-40B4-BE49-F238E27FC236}">
                <a16:creationId xmlns:a16="http://schemas.microsoft.com/office/drawing/2014/main" id="{0814620B-4043-4B53-B53B-69B3C1701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0" y="1835150"/>
            <a:ext cx="25844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Depolarized region</a:t>
            </a:r>
          </a:p>
        </p:txBody>
      </p:sp>
      <p:sp>
        <p:nvSpPr>
          <p:cNvPr id="85002" name="Rectangle 10">
            <a:extLst>
              <a:ext uri="{FF2B5EF4-FFF2-40B4-BE49-F238E27FC236}">
                <a16:creationId xmlns:a16="http://schemas.microsoft.com/office/drawing/2014/main" id="{5C4AE0A5-5FD3-45F1-A4D6-CCD9C5F30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575" y="3216275"/>
            <a:ext cx="15335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Plasma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membrane</a:t>
            </a:r>
          </a:p>
        </p:txBody>
      </p:sp>
      <p:sp>
        <p:nvSpPr>
          <p:cNvPr id="85003" name="Rectangle 11">
            <a:extLst>
              <a:ext uri="{FF2B5EF4-FFF2-40B4-BE49-F238E27FC236}">
                <a16:creationId xmlns:a16="http://schemas.microsoft.com/office/drawing/2014/main" id="{00B95A4E-12E2-47D3-A630-35F436344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4724400"/>
            <a:ext cx="7772400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Depolarization:</a:t>
            </a: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 small patch of the membrane (red area) </a:t>
            </a:r>
          </a:p>
          <a:p>
            <a:pPr marL="0" marR="0" lvl="0" indent="0" algn="l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depolarizes.</a:t>
            </a:r>
          </a:p>
        </p:txBody>
      </p:sp>
      <p:sp>
        <p:nvSpPr>
          <p:cNvPr id="85009" name="Rectangle 17">
            <a:extLst>
              <a:ext uri="{FF2B5EF4-FFF2-40B4-BE49-F238E27FC236}">
                <a16:creationId xmlns:a16="http://schemas.microsoft.com/office/drawing/2014/main" id="{5F6717A2-10FA-4ED4-8556-8646092DA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11.10a  The spread and decay of a graded potential.</a:t>
            </a:r>
          </a:p>
        </p:txBody>
      </p:sp>
    </p:spTree>
    <p:extLst>
      <p:ext uri="{BB962C8B-B14F-4D97-AF65-F5344CB8AC3E}">
        <p14:creationId xmlns:p14="http://schemas.microsoft.com/office/powerpoint/2010/main" val="3916682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 descr="figure_11_10b_unlabeled">
            <a:extLst>
              <a:ext uri="{FF2B5EF4-FFF2-40B4-BE49-F238E27FC236}">
                <a16:creationId xmlns:a16="http://schemas.microsoft.com/office/drawing/2014/main" id="{26DBB977-806D-476B-871D-E4F53471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>
            <a:fillRect/>
          </a:stretch>
        </p:blipFill>
        <p:spPr bwMode="auto">
          <a:xfrm>
            <a:off x="273050" y="1389063"/>
            <a:ext cx="8597900" cy="39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A4AE3F39-3285-4650-B6E9-C4B31540D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4441825"/>
            <a:ext cx="8016875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Depolarization spreads: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Opposite charges attract each other. </a:t>
            </a:r>
          </a:p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This creates local currents (black arrows) that depolarize</a:t>
            </a:r>
          </a:p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adjacent membrane areas, spreading the wave of depolarization.</a:t>
            </a:r>
          </a:p>
        </p:txBody>
      </p:sp>
      <p:sp>
        <p:nvSpPr>
          <p:cNvPr id="87050" name="Rectangle 10">
            <a:extLst>
              <a:ext uri="{FF2B5EF4-FFF2-40B4-BE49-F238E27FC236}">
                <a16:creationId xmlns:a16="http://schemas.microsoft.com/office/drawing/2014/main" id="{D66D13BF-0D37-47F9-BC1E-E8C891D8A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11.10b  The spread and decay of a graded potential.</a:t>
            </a:r>
          </a:p>
        </p:txBody>
      </p:sp>
    </p:spTree>
    <p:extLst>
      <p:ext uri="{BB962C8B-B14F-4D97-AF65-F5344CB8AC3E}">
        <p14:creationId xmlns:p14="http://schemas.microsoft.com/office/powerpoint/2010/main" val="2027869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 descr="figure_11_10c_unlabeled">
            <a:extLst>
              <a:ext uri="{FF2B5EF4-FFF2-40B4-BE49-F238E27FC236}">
                <a16:creationId xmlns:a16="http://schemas.microsoft.com/office/drawing/2014/main" id="{B2E9CAF6-2309-4F07-8C09-D78FE8C11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"/>
          <a:stretch>
            <a:fillRect/>
          </a:stretch>
        </p:blipFill>
        <p:spPr bwMode="auto">
          <a:xfrm>
            <a:off x="273050" y="358775"/>
            <a:ext cx="85979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2" name="Rectangle 4">
            <a:extLst>
              <a:ext uri="{FF2B5EF4-FFF2-40B4-BE49-F238E27FC236}">
                <a16:creationId xmlns:a16="http://schemas.microsoft.com/office/drawing/2014/main" id="{8860A32E-6E97-4146-981E-6956CBCB5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100" y="582613"/>
            <a:ext cx="19907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Active area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(site of initial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depolarization)</a:t>
            </a:r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FDED7AEB-FA08-4B96-AFF1-13A61DBB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3879850"/>
            <a:ext cx="2244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Resting potential</a:t>
            </a:r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FECA47A1-16CC-44A9-95BC-7819705F89B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384300" y="2025650"/>
            <a:ext cx="369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Membrane potential (mV)</a:t>
            </a:r>
          </a:p>
        </p:txBody>
      </p:sp>
      <p:sp>
        <p:nvSpPr>
          <p:cNvPr id="89095" name="Rectangle 7">
            <a:extLst>
              <a:ext uri="{FF2B5EF4-FFF2-40B4-BE49-F238E27FC236}">
                <a16:creationId xmlns:a16="http://schemas.microsoft.com/office/drawing/2014/main" id="{E21BA684-486E-4368-A2C5-FF30835AD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0" y="4914900"/>
            <a:ext cx="3049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Distance (a few mm)</a:t>
            </a:r>
          </a:p>
        </p:txBody>
      </p:sp>
      <p:sp>
        <p:nvSpPr>
          <p:cNvPr id="89096" name="Rectangle 8">
            <a:extLst>
              <a:ext uri="{FF2B5EF4-FFF2-40B4-BE49-F238E27FC236}">
                <a16:creationId xmlns:a16="http://schemas.microsoft.com/office/drawing/2014/main" id="{14E5550D-5BF5-463A-8A5E-97774FCD7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5394325"/>
            <a:ext cx="81089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Membrane potential decays with distance: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Because current is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lost through the “leaky” plasma membrane, the voltage declines with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distance from the stimulus (the voltage is </a:t>
            </a:r>
            <a:r>
              <a:rPr kumimoji="0" lang="en-US" altLang="en-US" sz="1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decremental</a:t>
            </a: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).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Consequently, graded potentials are short-distance signals.</a:t>
            </a:r>
          </a:p>
        </p:txBody>
      </p:sp>
      <p:sp>
        <p:nvSpPr>
          <p:cNvPr id="89097" name="Rectangle 9">
            <a:extLst>
              <a:ext uri="{FF2B5EF4-FFF2-40B4-BE49-F238E27FC236}">
                <a16:creationId xmlns:a16="http://schemas.microsoft.com/office/drawing/2014/main" id="{9E2D957F-712A-4CC5-8EE8-6502ACD32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3543300"/>
            <a:ext cx="6286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–70</a:t>
            </a:r>
          </a:p>
        </p:txBody>
      </p:sp>
      <p:sp>
        <p:nvSpPr>
          <p:cNvPr id="89098" name="Freeform 10">
            <a:extLst>
              <a:ext uri="{FF2B5EF4-FFF2-40B4-BE49-F238E27FC236}">
                <a16:creationId xmlns:a16="http://schemas.microsoft.com/office/drawing/2014/main" id="{BDB0CE73-0B65-4C07-8623-15549819003A}"/>
              </a:ext>
            </a:extLst>
          </p:cNvPr>
          <p:cNvSpPr>
            <a:spLocks/>
          </p:cNvSpPr>
          <p:nvPr/>
        </p:nvSpPr>
        <p:spPr bwMode="auto">
          <a:xfrm>
            <a:off x="3524250" y="1660525"/>
            <a:ext cx="368300" cy="179388"/>
          </a:xfrm>
          <a:custGeom>
            <a:avLst/>
            <a:gdLst>
              <a:gd name="T0" fmla="*/ 4 w 232"/>
              <a:gd name="T1" fmla="*/ 112 h 113"/>
              <a:gd name="T2" fmla="*/ 0 w 232"/>
              <a:gd name="T3" fmla="*/ 0 h 113"/>
              <a:gd name="T4" fmla="*/ 232 w 232"/>
              <a:gd name="T5" fmla="*/ 0 h 113"/>
              <a:gd name="T6" fmla="*/ 232 w 232"/>
              <a:gd name="T7" fmla="*/ 113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2" h="113">
                <a:moveTo>
                  <a:pt x="4" y="112"/>
                </a:moveTo>
                <a:lnTo>
                  <a:pt x="0" y="0"/>
                </a:lnTo>
                <a:lnTo>
                  <a:pt x="232" y="0"/>
                </a:lnTo>
                <a:lnTo>
                  <a:pt x="232" y="113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9099" name="Line 11">
            <a:extLst>
              <a:ext uri="{FF2B5EF4-FFF2-40B4-BE49-F238E27FC236}">
                <a16:creationId xmlns:a16="http://schemas.microsoft.com/office/drawing/2014/main" id="{8709098A-3C71-4822-A50B-68CA80EDAB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5225" y="1476375"/>
            <a:ext cx="0" cy="1841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9100" name="Freeform 12">
            <a:extLst>
              <a:ext uri="{FF2B5EF4-FFF2-40B4-BE49-F238E27FC236}">
                <a16:creationId xmlns:a16="http://schemas.microsoft.com/office/drawing/2014/main" id="{14910BA0-8018-4D79-96D6-FDEA440AA127}"/>
              </a:ext>
            </a:extLst>
          </p:cNvPr>
          <p:cNvSpPr>
            <a:spLocks/>
          </p:cNvSpPr>
          <p:nvPr/>
        </p:nvSpPr>
        <p:spPr bwMode="auto">
          <a:xfrm>
            <a:off x="4032250" y="3743325"/>
            <a:ext cx="323850" cy="336550"/>
          </a:xfrm>
          <a:custGeom>
            <a:avLst/>
            <a:gdLst>
              <a:gd name="T0" fmla="*/ 0 w 204"/>
              <a:gd name="T1" fmla="*/ 0 h 212"/>
              <a:gd name="T2" fmla="*/ 160 w 204"/>
              <a:gd name="T3" fmla="*/ 212 h 212"/>
              <a:gd name="T4" fmla="*/ 204 w 204"/>
              <a:gd name="T5" fmla="*/ 21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" h="212">
                <a:moveTo>
                  <a:pt x="0" y="0"/>
                </a:moveTo>
                <a:lnTo>
                  <a:pt x="160" y="212"/>
                </a:lnTo>
                <a:lnTo>
                  <a:pt x="204" y="21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9106" name="Rectangle 18">
            <a:extLst>
              <a:ext uri="{FF2B5EF4-FFF2-40B4-BE49-F238E27FC236}">
                <a16:creationId xmlns:a16="http://schemas.microsoft.com/office/drawing/2014/main" id="{DA18D762-0745-412B-B51E-2ACD0EC6F8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11.10c  The spread and decay of a graded potential.</a:t>
            </a:r>
          </a:p>
        </p:txBody>
      </p:sp>
    </p:spTree>
    <p:extLst>
      <p:ext uri="{BB962C8B-B14F-4D97-AF65-F5344CB8AC3E}">
        <p14:creationId xmlns:p14="http://schemas.microsoft.com/office/powerpoint/2010/main" val="299472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507AB07C-6417-478F-AA92-C08BB8073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432" y="1675227"/>
            <a:ext cx="5849134" cy="43941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45340-E7C2-42A9-B3F7-D7652F359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 2017 Pearson Education, Inc.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CF45213-6DA2-4F1A-A914-A74822F3C0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 eaLnBrk="1" hangingPunct="1"/>
            <a:r>
              <a:rPr lang="en-US" altLang="en-US" sz="1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Is a Threshold Stimulus?</a:t>
            </a:r>
            <a:br>
              <a:rPr lang="en-US" altLang="en-US" sz="1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1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threshold stimulus is a stimulus with the minimum current required to reach threshold (about -55mV) and initiate an action potential. Action potentials occur only when the membrane is stimulated enough so that sodium channels open completely. </a:t>
            </a:r>
            <a:endParaRPr kumimoji="0" lang="en-US" altLang="en-US" sz="1100" b="0" i="0" u="none" strike="noStrike" kern="1200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0416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CA6524-1098-4499-BC45-D43C0F0FC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913" y="1675227"/>
            <a:ext cx="5988173" cy="4394199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A5105F4-2752-4BBB-8B38-D6269A306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-79513" y="136525"/>
            <a:ext cx="9223513" cy="125177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What Is Depolarization?</a:t>
            </a:r>
          </a:p>
          <a:p>
            <a:pPr marL="0" marR="0" lvl="0" indent="0" algn="ctr" defTabSz="914400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Depolarization is when the membrane potential becomes more positive (or less negative); e.g., -70mV to -55mV. It is caused by more Na</a:t>
            </a:r>
            <a:r>
              <a:rPr kumimoji="0" lang="en-US" altLang="en-US" sz="2400" b="0" i="0" u="none" strike="noStrike" kern="1200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+</a:t>
            </a:r>
            <a:r>
              <a:rPr kumimoji="0" lang="en-US" altLang="en-US" sz="24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diffusing into the cell than K</a:t>
            </a:r>
            <a:r>
              <a:rPr kumimoji="0" lang="en-US" altLang="en-US" sz="2400" b="0" i="0" u="none" strike="noStrike" kern="1200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+</a:t>
            </a:r>
            <a:r>
              <a:rPr kumimoji="0" lang="en-US" altLang="en-US" sz="24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diffusing out of it.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7BC24-D248-43A6-8C2F-18AD38D67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40325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92B1876-F050-4AB7-B3C2-AC3EC344B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181" y="1675227"/>
            <a:ext cx="5829637" cy="43941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45340-E7C2-42A9-B3F7-D7652F359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 2017 Pearson Education, Inc.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CF45213-6DA2-4F1A-A914-A74822F3C0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3999" cy="13890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hangingPunct="1"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What Is Repolarization?</a:t>
            </a:r>
          </a:p>
          <a:p>
            <a:pPr marL="0" marR="0" lvl="0" indent="0" algn="ctr" defTabSz="914400" eaLnBrk="1" fontAlgn="base" hangingPunct="1"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Repolarization is when the membrane potential becomes negative again and returns to its resting membrane potential; e.g., 30mV to -70mV. It is caused by K</a:t>
            </a:r>
            <a:r>
              <a:rPr kumimoji="0" lang="en-US" altLang="en-US" sz="2000" b="0" i="0" u="none" strike="noStrike" kern="1200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+</a:t>
            </a:r>
            <a:r>
              <a:rPr kumimoji="0" lang="en-US" altLang="en-US" sz="20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diffusing out of the cell after the voltage-gated </a:t>
            </a:r>
            <a:r>
              <a:rPr kumimoji="0" lang="en-US" altLang="en-US" sz="20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Na</a:t>
            </a:r>
            <a:r>
              <a:rPr kumimoji="0" lang="en-US" altLang="en-US" sz="2000" b="0" i="0" u="none" strike="noStrike" kern="1200" cap="none" normalizeH="0" baseline="3000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+</a:t>
            </a:r>
            <a:r>
              <a:rPr kumimoji="0" lang="en-US" altLang="en-US" sz="2000" b="0" i="0" u="none" strike="noStrike" kern="1200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channels</a:t>
            </a:r>
            <a:r>
              <a:rPr kumimoji="0" lang="en-US" altLang="en-US" sz="20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begin to close. </a:t>
            </a:r>
          </a:p>
        </p:txBody>
      </p:sp>
    </p:spTree>
    <p:extLst>
      <p:ext uri="{BB962C8B-B14F-4D97-AF65-F5344CB8AC3E}">
        <p14:creationId xmlns:p14="http://schemas.microsoft.com/office/powerpoint/2010/main" val="2530178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6">
            <a:extLst>
              <a:ext uri="{FF2B5EF4-FFF2-40B4-BE49-F238E27FC236}">
                <a16:creationId xmlns:a16="http://schemas.microsoft.com/office/drawing/2014/main" id="{0BF59935-79F3-4C78-90AF-4E7DEA7EC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599" y="1466435"/>
            <a:ext cx="5168392" cy="39217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45340-E7C2-42A9-B3F7-D7652F359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600" y="6356350"/>
            <a:ext cx="39802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 2017 Pearson Education, Inc.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CF45213-6DA2-4F1A-A914-A74822F3C0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91020" y="640081"/>
            <a:ext cx="2798381" cy="5574451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1" hangingPunct="1"/>
            <a:r>
              <a:rPr lang="en-US" alt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Hyperpolarization?</a:t>
            </a:r>
            <a:br>
              <a:rPr lang="en-US" alt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Hyperpolarization is when the membrane potential becomes more negative, beyond the resting membrane potential. It is caused by K+ continuing to leave the cell for slightly longer than the time required to bring the membrane potential back to its resting level. </a:t>
            </a:r>
            <a:endParaRPr kumimoji="0" lang="en-US" altLang="en-US" sz="2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16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nvertebrate, animal, arthropod&#10;&#10;Description generated with very high confidence">
            <a:extLst>
              <a:ext uri="{FF2B5EF4-FFF2-40B4-BE49-F238E27FC236}">
                <a16:creationId xmlns:a16="http://schemas.microsoft.com/office/drawing/2014/main" id="{6581C026-6C63-4382-834F-6A952A488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8" r="4387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8444" name="Rectangle 12">
            <a:extLst>
              <a:ext uri="{FF2B5EF4-FFF2-40B4-BE49-F238E27FC236}">
                <a16:creationId xmlns:a16="http://schemas.microsoft.com/office/drawing/2014/main" id="{BFFE286F-A1CA-427E-81D4-7E2D891751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n-US" altLang="en-US"/>
              <a:t>Peripheral Nervous System (PNS)</a:t>
            </a:r>
          </a:p>
        </p:txBody>
      </p:sp>
      <p:sp>
        <p:nvSpPr>
          <p:cNvPr id="18445" name="Rectangle 13">
            <a:extLst>
              <a:ext uri="{FF2B5EF4-FFF2-40B4-BE49-F238E27FC236}">
                <a16:creationId xmlns:a16="http://schemas.microsoft.com/office/drawing/2014/main" id="{30D64718-4CC5-4110-AC50-63639D71C4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1490" y="2575033"/>
            <a:ext cx="3840085" cy="3994727"/>
          </a:xfrm>
        </p:spPr>
        <p:txBody>
          <a:bodyPr>
            <a:normAutofit/>
          </a:bodyPr>
          <a:lstStyle/>
          <a:p>
            <a:r>
              <a:rPr lang="en-US" altLang="en-US" sz="1600" dirty="0"/>
              <a:t>Two functional divisions</a:t>
            </a:r>
          </a:p>
          <a:p>
            <a:pPr lvl="1"/>
            <a:r>
              <a:rPr lang="en-US" altLang="en-US" sz="1600" b="1" dirty="0"/>
              <a:t>Sensory (afferent)</a:t>
            </a:r>
            <a:r>
              <a:rPr lang="en-US" altLang="en-US" sz="1600" dirty="0"/>
              <a:t> division</a:t>
            </a:r>
          </a:p>
          <a:p>
            <a:pPr lvl="2"/>
            <a:r>
              <a:rPr lang="en-US" altLang="en-US" sz="1600" b="1" dirty="0"/>
              <a:t>INPUT</a:t>
            </a:r>
            <a:endParaRPr lang="en-US" altLang="en-US" sz="1600" dirty="0"/>
          </a:p>
          <a:p>
            <a:pPr lvl="1"/>
            <a:r>
              <a:rPr lang="en-US" altLang="en-US" sz="1600" b="1" dirty="0"/>
              <a:t>Motor (efferent)</a:t>
            </a:r>
            <a:r>
              <a:rPr lang="en-US" altLang="en-US" sz="1600" dirty="0"/>
              <a:t> division </a:t>
            </a:r>
          </a:p>
          <a:p>
            <a:pPr lvl="2"/>
            <a:r>
              <a:rPr lang="en-US" altLang="en-US" sz="1600" b="1" dirty="0"/>
              <a:t>OUTPUT</a:t>
            </a:r>
          </a:p>
          <a:p>
            <a:pPr lvl="2"/>
            <a:endParaRPr lang="en-US" altLang="en-US" sz="1600" dirty="0"/>
          </a:p>
          <a:p>
            <a:pPr lvl="2"/>
            <a:r>
              <a:rPr lang="en-US" altLang="en-US" sz="1600" dirty="0"/>
              <a:t>Two divisions of the MOTOR DIVISION OF THE PNS</a:t>
            </a:r>
          </a:p>
          <a:p>
            <a:pPr marL="1371600" lvl="3" indent="-342900">
              <a:buFont typeface="+mj-lt"/>
              <a:buAutoNum type="arabicPeriod"/>
            </a:pPr>
            <a:r>
              <a:rPr lang="en-US" altLang="en-US" sz="1600" b="1" dirty="0"/>
              <a:t>Somatic nervous system – conscious control / voluntary</a:t>
            </a:r>
          </a:p>
          <a:p>
            <a:pPr marL="1371600" lvl="3" indent="-342900">
              <a:buFont typeface="+mj-lt"/>
              <a:buAutoNum type="arabicPeriod"/>
            </a:pPr>
            <a:r>
              <a:rPr lang="en-US" altLang="en-US" sz="1600" b="1" dirty="0"/>
              <a:t>Autonomic nervous system - unconscious / involuntary</a:t>
            </a:r>
          </a:p>
        </p:txBody>
      </p:sp>
    </p:spTree>
    <p:extLst>
      <p:ext uri="{BB962C8B-B14F-4D97-AF65-F5344CB8AC3E}">
        <p14:creationId xmlns:p14="http://schemas.microsoft.com/office/powerpoint/2010/main" val="2039461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3998"/>
          </a:xfrm>
        </p:spPr>
        <p:txBody>
          <a:bodyPr/>
          <a:lstStyle/>
          <a:p>
            <a:r>
              <a:rPr lang="en-US" sz="3000" dirty="0"/>
              <a:t>Generation of an action potential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</a:p>
        </p:txBody>
      </p:sp>
      <p:pic>
        <p:nvPicPr>
          <p:cNvPr id="3" name="Scene 3_ Generation of an action potenti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105" y="639000"/>
            <a:ext cx="6867791" cy="55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3998"/>
          </a:xfrm>
        </p:spPr>
        <p:txBody>
          <a:bodyPr/>
          <a:lstStyle/>
          <a:p>
            <a:r>
              <a:rPr lang="en-US" sz="3000" dirty="0"/>
              <a:t>Threshold and the all-or-none event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</a:p>
        </p:txBody>
      </p:sp>
      <p:pic>
        <p:nvPicPr>
          <p:cNvPr id="2" name="Scene 4_ Threshold and the all-or-none ev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104" y="639000"/>
            <a:ext cx="6867792" cy="55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3756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3998"/>
          </a:xfrm>
        </p:spPr>
        <p:txBody>
          <a:bodyPr/>
          <a:lstStyle/>
          <a:p>
            <a:r>
              <a:rPr lang="en-US" sz="3000" dirty="0"/>
              <a:t>Voltage-gated channels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</a:p>
        </p:txBody>
      </p:sp>
      <p:pic>
        <p:nvPicPr>
          <p:cNvPr id="3" name="Scene 6_ Voltage-gated channel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104" y="639000"/>
            <a:ext cx="6867792" cy="55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90558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3998"/>
          </a:xfrm>
        </p:spPr>
        <p:txBody>
          <a:bodyPr/>
          <a:lstStyle/>
          <a:p>
            <a:r>
              <a:rPr lang="en-US" sz="3000" dirty="0"/>
              <a:t>Phases of an action potential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</a:p>
        </p:txBody>
      </p:sp>
      <p:pic>
        <p:nvPicPr>
          <p:cNvPr id="2" name="Scene 8_ Phases of an action potenti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104" y="639000"/>
            <a:ext cx="6867792" cy="55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8770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3998"/>
          </a:xfrm>
        </p:spPr>
        <p:txBody>
          <a:bodyPr/>
          <a:lstStyle/>
          <a:p>
            <a:r>
              <a:rPr lang="en-US" sz="3000" dirty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2017 Pearson Education, Inc.</a:t>
            </a:r>
          </a:p>
        </p:txBody>
      </p:sp>
      <p:pic>
        <p:nvPicPr>
          <p:cNvPr id="3" name="Scene 12_ Summ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104" y="639000"/>
            <a:ext cx="6867792" cy="55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70304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12A4CD23-791B-4407-8B9D-00B82A74E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chemeClr val="accent1"/>
                </a:solidFill>
              </a:rPr>
              <a:t>Action Potentials (AP) </a:t>
            </a:r>
          </a:p>
        </p:txBody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1CDCE7C7-BBF6-43FF-9652-45FEE9C719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en-US" altLang="en-US" sz="2100" dirty="0"/>
              <a:t>Principle way neurons send signals</a:t>
            </a:r>
          </a:p>
          <a:p>
            <a:r>
              <a:rPr lang="en-US" altLang="en-US" sz="2100" dirty="0"/>
              <a:t>Principal means neuronal communication</a:t>
            </a:r>
          </a:p>
          <a:p>
            <a:r>
              <a:rPr lang="en-US" altLang="en-US" sz="2100" dirty="0"/>
              <a:t>Occurs only in muscle cells and axons of neurons</a:t>
            </a:r>
          </a:p>
          <a:p>
            <a:r>
              <a:rPr lang="en-US" altLang="en-US" sz="2100" dirty="0"/>
              <a:t>Do not decay over distance as graded potentials do</a:t>
            </a:r>
          </a:p>
        </p:txBody>
      </p:sp>
    </p:spTree>
    <p:extLst>
      <p:ext uri="{BB962C8B-B14F-4D97-AF65-F5344CB8AC3E}">
        <p14:creationId xmlns:p14="http://schemas.microsoft.com/office/powerpoint/2010/main" val="3793502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3" name="Freeform: Shape 71">
            <a:extLst>
              <a:ext uri="{FF2B5EF4-FFF2-40B4-BE49-F238E27FC236}">
                <a16:creationId xmlns:a16="http://schemas.microsoft.com/office/drawing/2014/main" id="{F60FCA6E-0894-46CD-BD49-5955A51E0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E78C6E4B-A1F1-4B6C-97EC-BE997495D6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886DC199-057D-481D-8FC5-ACFD47444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88394" y="965200"/>
            <a:ext cx="3904193" cy="3989067"/>
          </a:xfrm>
          <a:prstGeom prst="rect">
            <a:avLst/>
          </a:prstGeom>
        </p:spPr>
      </p:pic>
      <p:sp>
        <p:nvSpPr>
          <p:cNvPr id="206850" name="Rectangle 2">
            <a:extLst>
              <a:ext uri="{FF2B5EF4-FFF2-40B4-BE49-F238E27FC236}">
                <a16:creationId xmlns:a16="http://schemas.microsoft.com/office/drawing/2014/main" id="{06A85889-4273-43CD-BC4E-E02BD12A8D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>
            <a:normAutofit/>
          </a:bodyPr>
          <a:lstStyle/>
          <a:p>
            <a:r>
              <a:rPr lang="en-US" altLang="en-US" sz="3500">
                <a:solidFill>
                  <a:srgbClr val="303030"/>
                </a:solidFill>
              </a:rPr>
              <a:t>Properties of Gated Channels</a:t>
            </a:r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255F13CE-6EFC-4153-B211-07EDD785B2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50991" y="965199"/>
            <a:ext cx="3006076" cy="4020458"/>
          </a:xfrm>
        </p:spPr>
        <p:txBody>
          <a:bodyPr anchor="ctr">
            <a:normAutofit/>
          </a:bodyPr>
          <a:lstStyle/>
          <a:p>
            <a:r>
              <a:rPr lang="en-US" altLang="en-US" sz="1700"/>
              <a:t>Each Na</a:t>
            </a:r>
            <a:r>
              <a:rPr lang="en-US" altLang="en-US" sz="1700" baseline="30000"/>
              <a:t>+</a:t>
            </a:r>
            <a:r>
              <a:rPr lang="en-US" altLang="en-US" sz="1700"/>
              <a:t> channel has two voltage-sensitive gates </a:t>
            </a:r>
          </a:p>
          <a:p>
            <a:pPr lvl="1"/>
            <a:r>
              <a:rPr lang="en-US" altLang="en-US" sz="1700" b="1"/>
              <a:t>Activation gates</a:t>
            </a:r>
            <a:endParaRPr lang="en-US" altLang="en-US" sz="1700"/>
          </a:p>
          <a:p>
            <a:pPr lvl="2"/>
            <a:r>
              <a:rPr lang="en-US" altLang="en-US" sz="1700"/>
              <a:t>Closed at rest; open with depolarization allowing Na</a:t>
            </a:r>
            <a:r>
              <a:rPr lang="en-US" altLang="en-US" sz="1700" baseline="30000"/>
              <a:t>+</a:t>
            </a:r>
            <a:r>
              <a:rPr lang="en-US" altLang="en-US" sz="1700"/>
              <a:t> to enter cell </a:t>
            </a:r>
          </a:p>
          <a:p>
            <a:pPr lvl="1"/>
            <a:r>
              <a:rPr lang="en-US" altLang="en-US" sz="1700" b="1"/>
              <a:t>Inactivation gates</a:t>
            </a:r>
            <a:endParaRPr lang="en-US" altLang="en-US" sz="1700"/>
          </a:p>
          <a:p>
            <a:pPr lvl="2"/>
            <a:r>
              <a:rPr lang="en-US" altLang="en-US" sz="1700"/>
              <a:t>Open at rest; block channel once it is open to prevent more Na</a:t>
            </a:r>
            <a:r>
              <a:rPr lang="en-US" altLang="en-US" sz="1700" baseline="30000"/>
              <a:t>+</a:t>
            </a:r>
            <a:r>
              <a:rPr lang="en-US" altLang="en-US" sz="1700"/>
              <a:t> from entering cell</a:t>
            </a:r>
          </a:p>
        </p:txBody>
      </p:sp>
    </p:spTree>
    <p:extLst>
      <p:ext uri="{BB962C8B-B14F-4D97-AF65-F5344CB8AC3E}">
        <p14:creationId xmlns:p14="http://schemas.microsoft.com/office/powerpoint/2010/main" val="2114502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figure_11_11_0_unlabeled">
            <a:extLst>
              <a:ext uri="{FF2B5EF4-FFF2-40B4-BE49-F238E27FC236}">
                <a16:creationId xmlns:a16="http://schemas.microsoft.com/office/drawing/2014/main" id="{DF38ED23-16A0-4C52-8C96-A83890A58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"/>
          <a:stretch>
            <a:fillRect/>
          </a:stretch>
        </p:blipFill>
        <p:spPr bwMode="auto">
          <a:xfrm>
            <a:off x="273050" y="935038"/>
            <a:ext cx="8597900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7" name="Rectangle 3">
            <a:extLst>
              <a:ext uri="{FF2B5EF4-FFF2-40B4-BE49-F238E27FC236}">
                <a16:creationId xmlns:a16="http://schemas.microsoft.com/office/drawing/2014/main" id="{033771CB-999E-425F-A7D8-327D6B40F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927100"/>
            <a:ext cx="1025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The big picture</a:t>
            </a:r>
          </a:p>
        </p:txBody>
      </p:sp>
      <p:sp>
        <p:nvSpPr>
          <p:cNvPr id="210948" name="Rectangle 4">
            <a:extLst>
              <a:ext uri="{FF2B5EF4-FFF2-40B4-BE49-F238E27FC236}">
                <a16:creationId xmlns:a16="http://schemas.microsoft.com/office/drawing/2014/main" id="{0E11A688-E78D-44D5-82D3-82AF87FC3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179513"/>
            <a:ext cx="9286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Resting state</a:t>
            </a:r>
          </a:p>
        </p:txBody>
      </p:sp>
      <p:sp>
        <p:nvSpPr>
          <p:cNvPr id="210949" name="Oval 5">
            <a:extLst>
              <a:ext uri="{FF2B5EF4-FFF2-40B4-BE49-F238E27FC236}">
                <a16:creationId xmlns:a16="http://schemas.microsoft.com/office/drawing/2014/main" id="{832A2E07-55DD-4F41-A764-30C86CDB77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963" y="1244600"/>
            <a:ext cx="100012" cy="100013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50" name="Oval 6">
            <a:extLst>
              <a:ext uri="{FF2B5EF4-FFF2-40B4-BE49-F238E27FC236}">
                <a16:creationId xmlns:a16="http://schemas.microsoft.com/office/drawing/2014/main" id="{46C4F2A4-7C5C-40DE-A52E-F5345B5BCB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6050" y="1246188"/>
            <a:ext cx="100013" cy="100012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51" name="Line 7">
            <a:extLst>
              <a:ext uri="{FF2B5EF4-FFF2-40B4-BE49-F238E27FC236}">
                <a16:creationId xmlns:a16="http://schemas.microsoft.com/office/drawing/2014/main" id="{BC9E43FC-5289-4F02-982F-A4A2325D65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075" y="1371600"/>
            <a:ext cx="876300" cy="0"/>
          </a:xfrm>
          <a:prstGeom prst="line">
            <a:avLst/>
          </a:prstGeom>
          <a:noFill/>
          <a:ln w="12700">
            <a:solidFill>
              <a:srgbClr val="0074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52" name="Rectangle 8">
            <a:extLst>
              <a:ext uri="{FF2B5EF4-FFF2-40B4-BE49-F238E27FC236}">
                <a16:creationId xmlns:a16="http://schemas.microsoft.com/office/drawing/2014/main" id="{1C8DFBBF-E630-41E9-A22E-ED47A38EF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325" y="1184275"/>
            <a:ext cx="9858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Depolarization</a:t>
            </a:r>
          </a:p>
        </p:txBody>
      </p:sp>
      <p:sp>
        <p:nvSpPr>
          <p:cNvPr id="210953" name="Rectangle 9">
            <a:extLst>
              <a:ext uri="{FF2B5EF4-FFF2-40B4-BE49-F238E27FC236}">
                <a16:creationId xmlns:a16="http://schemas.microsoft.com/office/drawing/2014/main" id="{DDF3EA77-3A3C-484F-8DF2-7AAB6547E41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60337" y="2082800"/>
            <a:ext cx="158908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Membrane potential (mV)</a:t>
            </a:r>
          </a:p>
        </p:txBody>
      </p:sp>
      <p:sp>
        <p:nvSpPr>
          <p:cNvPr id="210954" name="Rectangle 10">
            <a:extLst>
              <a:ext uri="{FF2B5EF4-FFF2-40B4-BE49-F238E27FC236}">
                <a16:creationId xmlns:a16="http://schemas.microsoft.com/office/drawing/2014/main" id="{502F1F89-684B-4736-8611-067630E7C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1703388"/>
            <a:ext cx="3571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+30</a:t>
            </a:r>
          </a:p>
        </p:txBody>
      </p:sp>
      <p:sp>
        <p:nvSpPr>
          <p:cNvPr id="210955" name="Rectangle 11">
            <a:extLst>
              <a:ext uri="{FF2B5EF4-FFF2-40B4-BE49-F238E27FC236}">
                <a16:creationId xmlns:a16="http://schemas.microsoft.com/office/drawing/2014/main" id="{6DD291CF-9AC3-4A21-A86A-391B03657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014538"/>
            <a:ext cx="2413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210956" name="Rectangle 12">
            <a:extLst>
              <a:ext uri="{FF2B5EF4-FFF2-40B4-BE49-F238E27FC236}">
                <a16:creationId xmlns:a16="http://schemas.microsoft.com/office/drawing/2014/main" id="{4B721106-EED6-4A74-B0F3-6245F5D0F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2614613"/>
            <a:ext cx="3540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–55</a:t>
            </a:r>
          </a:p>
        </p:txBody>
      </p:sp>
      <p:sp>
        <p:nvSpPr>
          <p:cNvPr id="210957" name="Rectangle 13">
            <a:extLst>
              <a:ext uri="{FF2B5EF4-FFF2-40B4-BE49-F238E27FC236}">
                <a16:creationId xmlns:a16="http://schemas.microsoft.com/office/drawing/2014/main" id="{EA1CB062-3FF0-4148-9DB6-59FA9D8DA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2781300"/>
            <a:ext cx="3540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–70</a:t>
            </a:r>
          </a:p>
        </p:txBody>
      </p:sp>
      <p:sp>
        <p:nvSpPr>
          <p:cNvPr id="210958" name="Rectangle 14">
            <a:extLst>
              <a:ext uri="{FF2B5EF4-FFF2-40B4-BE49-F238E27FC236}">
                <a16:creationId xmlns:a16="http://schemas.microsoft.com/office/drawing/2014/main" id="{6892C138-4DFC-4D5C-BFAF-58D56D6ED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65350"/>
            <a:ext cx="68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Action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potential</a:t>
            </a:r>
          </a:p>
        </p:txBody>
      </p:sp>
      <p:sp>
        <p:nvSpPr>
          <p:cNvPr id="210959" name="Oval 15">
            <a:extLst>
              <a:ext uri="{FF2B5EF4-FFF2-40B4-BE49-F238E27FC236}">
                <a16:creationId xmlns:a16="http://schemas.microsoft.com/office/drawing/2014/main" id="{A4E7A774-A367-40DC-A0FA-FDA431742F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12863" y="2243138"/>
            <a:ext cx="109537" cy="109537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60" name="Oval 16">
            <a:extLst>
              <a:ext uri="{FF2B5EF4-FFF2-40B4-BE49-F238E27FC236}">
                <a16:creationId xmlns:a16="http://schemas.microsoft.com/office/drawing/2014/main" id="{0FE1C628-2A49-4781-BFE9-E72DAC4860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50975" y="1920875"/>
            <a:ext cx="109538" cy="10953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61" name="Oval 17">
            <a:extLst>
              <a:ext uri="{FF2B5EF4-FFF2-40B4-BE49-F238E27FC236}">
                <a16:creationId xmlns:a16="http://schemas.microsoft.com/office/drawing/2014/main" id="{6C6CDD75-5E3C-4D2B-AC84-C8F6FADB69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68500" y="2928938"/>
            <a:ext cx="109538" cy="109537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62" name="Oval 18">
            <a:extLst>
              <a:ext uri="{FF2B5EF4-FFF2-40B4-BE49-F238E27FC236}">
                <a16:creationId xmlns:a16="http://schemas.microsoft.com/office/drawing/2014/main" id="{3B92A7E6-83CE-436C-9ECF-3FD481725C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238" y="2841625"/>
            <a:ext cx="109537" cy="10953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63" name="Oval 19">
            <a:extLst>
              <a:ext uri="{FF2B5EF4-FFF2-40B4-BE49-F238E27FC236}">
                <a16:creationId xmlns:a16="http://schemas.microsoft.com/office/drawing/2014/main" id="{B126E8D3-7F37-45EF-AB21-4DF760095D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0125" y="2840038"/>
            <a:ext cx="109538" cy="109537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64" name="Rectangle 20">
            <a:extLst>
              <a:ext uri="{FF2B5EF4-FFF2-40B4-BE49-F238E27FC236}">
                <a16:creationId xmlns:a16="http://schemas.microsoft.com/office/drawing/2014/main" id="{5AC35BF6-907E-41E0-9823-3AE84C80B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3074988"/>
            <a:ext cx="20288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0            1            2            3            4</a:t>
            </a:r>
          </a:p>
        </p:txBody>
      </p:sp>
      <p:sp>
        <p:nvSpPr>
          <p:cNvPr id="210965" name="Rectangle 21">
            <a:extLst>
              <a:ext uri="{FF2B5EF4-FFF2-40B4-BE49-F238E27FC236}">
                <a16:creationId xmlns:a16="http://schemas.microsoft.com/office/drawing/2014/main" id="{6AD4B018-7581-43EC-9C4E-888AA281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5" y="2579688"/>
            <a:ext cx="6746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Threshold</a:t>
            </a:r>
          </a:p>
        </p:txBody>
      </p:sp>
      <p:sp>
        <p:nvSpPr>
          <p:cNvPr id="210966" name="Rectangle 22">
            <a:extLst>
              <a:ext uri="{FF2B5EF4-FFF2-40B4-BE49-F238E27FC236}">
                <a16:creationId xmlns:a16="http://schemas.microsoft.com/office/drawing/2014/main" id="{A186A19A-0B2A-4B96-83AA-59D6909C5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3159125"/>
            <a:ext cx="736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Time (ms)</a:t>
            </a:r>
          </a:p>
        </p:txBody>
      </p:sp>
      <p:sp>
        <p:nvSpPr>
          <p:cNvPr id="210967" name="Rectangle 23">
            <a:extLst>
              <a:ext uri="{FF2B5EF4-FFF2-40B4-BE49-F238E27FC236}">
                <a16:creationId xmlns:a16="http://schemas.microsoft.com/office/drawing/2014/main" id="{0205C0F0-D7A4-423E-90A3-C1431E952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1887538"/>
            <a:ext cx="9858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Repolarization</a:t>
            </a:r>
          </a:p>
        </p:txBody>
      </p:sp>
      <p:sp>
        <p:nvSpPr>
          <p:cNvPr id="210968" name="Rectangle 24">
            <a:extLst>
              <a:ext uri="{FF2B5EF4-FFF2-40B4-BE49-F238E27FC236}">
                <a16:creationId xmlns:a16="http://schemas.microsoft.com/office/drawing/2014/main" id="{A5A4C08E-8431-480F-B117-6E7AD9B23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2251075"/>
            <a:ext cx="11668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Hyperpolarization</a:t>
            </a:r>
          </a:p>
        </p:txBody>
      </p:sp>
      <p:sp>
        <p:nvSpPr>
          <p:cNvPr id="210969" name="Oval 25">
            <a:extLst>
              <a:ext uri="{FF2B5EF4-FFF2-40B4-BE49-F238E27FC236}">
                <a16:creationId xmlns:a16="http://schemas.microsoft.com/office/drawing/2014/main" id="{097D523F-3E50-40A1-8094-0257322EBF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05150" y="1938338"/>
            <a:ext cx="109538" cy="109537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70" name="Oval 26">
            <a:extLst>
              <a:ext uri="{FF2B5EF4-FFF2-40B4-BE49-F238E27FC236}">
                <a16:creationId xmlns:a16="http://schemas.microsoft.com/office/drawing/2014/main" id="{FE7ED339-D8D8-4EC5-B957-7B1C6A4DEC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97213" y="2306638"/>
            <a:ext cx="109537" cy="109537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71" name="Rectangle 27">
            <a:extLst>
              <a:ext uri="{FF2B5EF4-FFF2-40B4-BE49-F238E27FC236}">
                <a16:creationId xmlns:a16="http://schemas.microsoft.com/office/drawing/2014/main" id="{2E8B3132-343E-475D-9C69-4A0401B3C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3" y="3451225"/>
            <a:ext cx="2887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The AP is caused by permeability changes in the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plasma membrane:</a:t>
            </a:r>
          </a:p>
        </p:txBody>
      </p:sp>
      <p:sp>
        <p:nvSpPr>
          <p:cNvPr id="210972" name="Rectangle 28">
            <a:extLst>
              <a:ext uri="{FF2B5EF4-FFF2-40B4-BE49-F238E27FC236}">
                <a16:creationId xmlns:a16="http://schemas.microsoft.com/office/drawing/2014/main" id="{39BDAE8F-1EB8-4FBC-9DAE-E984C51E0E0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79387" y="4478337"/>
            <a:ext cx="15890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Membrane potential (mV)</a:t>
            </a:r>
          </a:p>
        </p:txBody>
      </p:sp>
      <p:sp>
        <p:nvSpPr>
          <p:cNvPr id="210973" name="Rectangle 29">
            <a:extLst>
              <a:ext uri="{FF2B5EF4-FFF2-40B4-BE49-F238E27FC236}">
                <a16:creationId xmlns:a16="http://schemas.microsoft.com/office/drawing/2014/main" id="{6A72E0EF-6B84-4910-9567-902E4DFFF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5148263"/>
            <a:ext cx="3540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–70</a:t>
            </a:r>
          </a:p>
        </p:txBody>
      </p:sp>
      <p:sp>
        <p:nvSpPr>
          <p:cNvPr id="210974" name="Rectangle 30">
            <a:extLst>
              <a:ext uri="{FF2B5EF4-FFF2-40B4-BE49-F238E27FC236}">
                <a16:creationId xmlns:a16="http://schemas.microsoft.com/office/drawing/2014/main" id="{D3DB92B1-4D32-49F2-A5AA-33AD3BA66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4979988"/>
            <a:ext cx="3540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–55</a:t>
            </a:r>
          </a:p>
        </p:txBody>
      </p:sp>
      <p:sp>
        <p:nvSpPr>
          <p:cNvPr id="210975" name="Rectangle 31">
            <a:extLst>
              <a:ext uri="{FF2B5EF4-FFF2-40B4-BE49-F238E27FC236}">
                <a16:creationId xmlns:a16="http://schemas.microsoft.com/office/drawing/2014/main" id="{70691C78-269A-47FE-BD36-0E510E69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4070350"/>
            <a:ext cx="35718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+30</a:t>
            </a:r>
          </a:p>
        </p:txBody>
      </p:sp>
      <p:sp>
        <p:nvSpPr>
          <p:cNvPr id="210976" name="Rectangle 32">
            <a:extLst>
              <a:ext uri="{FF2B5EF4-FFF2-40B4-BE49-F238E27FC236}">
                <a16:creationId xmlns:a16="http://schemas.microsoft.com/office/drawing/2014/main" id="{8451A9EA-9247-4257-81AC-072614C92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4386263"/>
            <a:ext cx="2413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210977" name="Rectangle 33">
            <a:extLst>
              <a:ext uri="{FF2B5EF4-FFF2-40B4-BE49-F238E27FC236}">
                <a16:creationId xmlns:a16="http://schemas.microsoft.com/office/drawing/2014/main" id="{6BD690C7-3B75-4709-AEFD-2BE818200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5551488"/>
            <a:ext cx="7366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Time (ms)</a:t>
            </a:r>
          </a:p>
        </p:txBody>
      </p:sp>
      <p:sp>
        <p:nvSpPr>
          <p:cNvPr id="210978" name="Rectangle 34">
            <a:extLst>
              <a:ext uri="{FF2B5EF4-FFF2-40B4-BE49-F238E27FC236}">
                <a16:creationId xmlns:a16="http://schemas.microsoft.com/office/drawing/2014/main" id="{C92C084C-7D76-4A8F-ADED-0F7C222B0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4229100"/>
            <a:ext cx="68103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Action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potential</a:t>
            </a:r>
          </a:p>
        </p:txBody>
      </p:sp>
      <p:sp>
        <p:nvSpPr>
          <p:cNvPr id="210979" name="Rectangle 35">
            <a:extLst>
              <a:ext uri="{FF2B5EF4-FFF2-40B4-BE49-F238E27FC236}">
                <a16:creationId xmlns:a16="http://schemas.microsoft.com/office/drawing/2014/main" id="{76CE562E-A22E-4C68-A7CF-059BAE299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275" y="4535488"/>
            <a:ext cx="87788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Na</a:t>
            </a:r>
            <a:r>
              <a:rPr kumimoji="0" lang="en-US" altLang="en-US" sz="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+</a:t>
            </a: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permeability</a:t>
            </a:r>
          </a:p>
        </p:txBody>
      </p:sp>
      <p:sp>
        <p:nvSpPr>
          <p:cNvPr id="210980" name="Rectangle 36">
            <a:extLst>
              <a:ext uri="{FF2B5EF4-FFF2-40B4-BE49-F238E27FC236}">
                <a16:creationId xmlns:a16="http://schemas.microsoft.com/office/drawing/2014/main" id="{E1062D18-9197-47D7-8CE8-FF69F2C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0" y="4776788"/>
            <a:ext cx="10382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K</a:t>
            </a:r>
            <a:r>
              <a:rPr kumimoji="0" lang="en-US" altLang="en-US" sz="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+</a:t>
            </a: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 permeability</a:t>
            </a:r>
          </a:p>
        </p:txBody>
      </p:sp>
      <p:sp>
        <p:nvSpPr>
          <p:cNvPr id="210981" name="Rectangle 37">
            <a:extLst>
              <a:ext uri="{FF2B5EF4-FFF2-40B4-BE49-F238E27FC236}">
                <a16:creationId xmlns:a16="http://schemas.microsoft.com/office/drawing/2014/main" id="{E5435890-8B1A-4F2E-9863-8136A7CA20E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424907" y="4525169"/>
            <a:ext cx="1262062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Relative membrane</a:t>
            </a:r>
          </a:p>
          <a:p>
            <a:pPr marL="0" marR="0" lvl="0" indent="0" algn="ctr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permeability</a:t>
            </a:r>
          </a:p>
        </p:txBody>
      </p:sp>
      <p:sp>
        <p:nvSpPr>
          <p:cNvPr id="210982" name="Rectangle 38">
            <a:extLst>
              <a:ext uri="{FF2B5EF4-FFF2-40B4-BE49-F238E27FC236}">
                <a16:creationId xmlns:a16="http://schemas.microsoft.com/office/drawing/2014/main" id="{5E0BEC22-6F00-4630-B000-7C5F99416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5" y="5440363"/>
            <a:ext cx="20288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0            1            2            3            4</a:t>
            </a:r>
          </a:p>
        </p:txBody>
      </p:sp>
      <p:sp>
        <p:nvSpPr>
          <p:cNvPr id="210983" name="Oval 39">
            <a:extLst>
              <a:ext uri="{FF2B5EF4-FFF2-40B4-BE49-F238E27FC236}">
                <a16:creationId xmlns:a16="http://schemas.microsoft.com/office/drawing/2014/main" id="{9582DA11-2E32-47E4-8BC0-D905B025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65325" y="5300663"/>
            <a:ext cx="109538" cy="109537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84" name="Oval 40">
            <a:extLst>
              <a:ext uri="{FF2B5EF4-FFF2-40B4-BE49-F238E27FC236}">
                <a16:creationId xmlns:a16="http://schemas.microsoft.com/office/drawing/2014/main" id="{7FD3192D-E717-4EA2-ADFB-6BD7F84FBB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9713" y="5213350"/>
            <a:ext cx="109537" cy="10953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85" name="Oval 41">
            <a:extLst>
              <a:ext uri="{FF2B5EF4-FFF2-40B4-BE49-F238E27FC236}">
                <a16:creationId xmlns:a16="http://schemas.microsoft.com/office/drawing/2014/main" id="{8882FD50-97A6-4664-9A0B-1201D023FB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6950" y="5200650"/>
            <a:ext cx="109538" cy="10953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86" name="Oval 42">
            <a:extLst>
              <a:ext uri="{FF2B5EF4-FFF2-40B4-BE49-F238E27FC236}">
                <a16:creationId xmlns:a16="http://schemas.microsoft.com/office/drawing/2014/main" id="{DD91C175-C6C0-450D-9AAD-55250AEEAB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00163" y="4610100"/>
            <a:ext cx="109537" cy="10953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87" name="Oval 43">
            <a:extLst>
              <a:ext uri="{FF2B5EF4-FFF2-40B4-BE49-F238E27FC236}">
                <a16:creationId xmlns:a16="http://schemas.microsoft.com/office/drawing/2014/main" id="{20839473-9B7A-4AB5-923F-53B581ADA0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6213" y="4298950"/>
            <a:ext cx="109537" cy="10953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88" name="Rectangle 44">
            <a:extLst>
              <a:ext uri="{FF2B5EF4-FFF2-40B4-BE49-F238E27FC236}">
                <a16:creationId xmlns:a16="http://schemas.microsoft.com/office/drawing/2014/main" id="{8283D6BF-C5DE-43A8-AC00-1541277AE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1320800"/>
            <a:ext cx="4889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Outside </a:t>
            </a:r>
          </a:p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cell</a:t>
            </a:r>
          </a:p>
        </p:txBody>
      </p:sp>
      <p:sp>
        <p:nvSpPr>
          <p:cNvPr id="210989" name="Rectangle 45">
            <a:extLst>
              <a:ext uri="{FF2B5EF4-FFF2-40B4-BE49-F238E27FC236}">
                <a16:creationId xmlns:a16="http://schemas.microsoft.com/office/drawing/2014/main" id="{61086D56-6DEE-46D1-B9AE-64AE38CF2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1650" y="1965325"/>
            <a:ext cx="4254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Inside </a:t>
            </a:r>
          </a:p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cell</a:t>
            </a:r>
          </a:p>
        </p:txBody>
      </p:sp>
      <p:sp>
        <p:nvSpPr>
          <p:cNvPr id="210990" name="Rectangle 46">
            <a:extLst>
              <a:ext uri="{FF2B5EF4-FFF2-40B4-BE49-F238E27FC236}">
                <a16:creationId xmlns:a16="http://schemas.microsoft.com/office/drawing/2014/main" id="{4FEA9DB7-A962-48E0-A2F6-E9DD3FBF3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425" y="1989138"/>
            <a:ext cx="5524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Activation</a:t>
            </a:r>
          </a:p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gate</a:t>
            </a:r>
          </a:p>
        </p:txBody>
      </p:sp>
      <p:sp>
        <p:nvSpPr>
          <p:cNvPr id="210991" name="Rectangle 47">
            <a:extLst>
              <a:ext uri="{FF2B5EF4-FFF2-40B4-BE49-F238E27FC236}">
                <a16:creationId xmlns:a16="http://schemas.microsoft.com/office/drawing/2014/main" id="{8B0D9B18-029A-4646-ABA0-6C7388CB0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050" y="1960563"/>
            <a:ext cx="608013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Inactivation</a:t>
            </a:r>
          </a:p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gate</a:t>
            </a:r>
          </a:p>
        </p:txBody>
      </p:sp>
      <p:sp>
        <p:nvSpPr>
          <p:cNvPr id="210992" name="Rectangle 48">
            <a:extLst>
              <a:ext uri="{FF2B5EF4-FFF2-40B4-BE49-F238E27FC236}">
                <a16:creationId xmlns:a16="http://schemas.microsoft.com/office/drawing/2014/main" id="{D219CB62-04F4-4258-8CC5-28F455F40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238" y="2179638"/>
            <a:ext cx="468312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Closed</a:t>
            </a:r>
          </a:p>
        </p:txBody>
      </p:sp>
      <p:sp>
        <p:nvSpPr>
          <p:cNvPr id="210993" name="Rectangle 49">
            <a:extLst>
              <a:ext uri="{FF2B5EF4-FFF2-40B4-BE49-F238E27FC236}">
                <a16:creationId xmlns:a16="http://schemas.microsoft.com/office/drawing/2014/main" id="{6295EB07-59A5-490F-8FF3-B3227128B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8888" y="2179638"/>
            <a:ext cx="5016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Opened</a:t>
            </a:r>
          </a:p>
        </p:txBody>
      </p:sp>
      <p:sp>
        <p:nvSpPr>
          <p:cNvPr id="210994" name="Rectangle 50">
            <a:extLst>
              <a:ext uri="{FF2B5EF4-FFF2-40B4-BE49-F238E27FC236}">
                <a16:creationId xmlns:a16="http://schemas.microsoft.com/office/drawing/2014/main" id="{8FE391C3-85C9-4491-9E03-62A3A0945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950" y="2179638"/>
            <a:ext cx="65881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Inactivated</a:t>
            </a:r>
          </a:p>
        </p:txBody>
      </p:sp>
      <p:sp>
        <p:nvSpPr>
          <p:cNvPr id="210995" name="Rectangle 51">
            <a:extLst>
              <a:ext uri="{FF2B5EF4-FFF2-40B4-BE49-F238E27FC236}">
                <a16:creationId xmlns:a16="http://schemas.microsoft.com/office/drawing/2014/main" id="{0E3C3BC7-814E-4EA7-AD4E-D94C061AB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8475" y="2443163"/>
            <a:ext cx="8334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The events </a:t>
            </a:r>
          </a:p>
        </p:txBody>
      </p:sp>
      <p:sp>
        <p:nvSpPr>
          <p:cNvPr id="210996" name="Rectangle 52">
            <a:extLst>
              <a:ext uri="{FF2B5EF4-FFF2-40B4-BE49-F238E27FC236}">
                <a16:creationId xmlns:a16="http://schemas.microsoft.com/office/drawing/2014/main" id="{BB0867D8-CA7A-497B-8796-3C7863BD2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8475" y="931863"/>
            <a:ext cx="9540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The key players</a:t>
            </a:r>
          </a:p>
        </p:txBody>
      </p:sp>
      <p:sp>
        <p:nvSpPr>
          <p:cNvPr id="210997" name="Rectangle 53">
            <a:extLst>
              <a:ext uri="{FF2B5EF4-FFF2-40B4-BE49-F238E27FC236}">
                <a16:creationId xmlns:a16="http://schemas.microsoft.com/office/drawing/2014/main" id="{B03CBEF8-5050-437C-9E9A-51FC643C4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413" y="1066800"/>
            <a:ext cx="1335087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Voltage-gated Na</a:t>
            </a:r>
            <a:r>
              <a:rPr kumimoji="0" lang="en-US" altLang="en-US" sz="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+ </a:t>
            </a: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channels</a:t>
            </a:r>
          </a:p>
        </p:txBody>
      </p:sp>
      <p:sp>
        <p:nvSpPr>
          <p:cNvPr id="210998" name="Rectangle 54">
            <a:extLst>
              <a:ext uri="{FF2B5EF4-FFF2-40B4-BE49-F238E27FC236}">
                <a16:creationId xmlns:a16="http://schemas.microsoft.com/office/drawing/2014/main" id="{4DB57DEA-C0B0-4B6C-81B5-70BC81303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2663" y="2190750"/>
            <a:ext cx="420687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Closed</a:t>
            </a:r>
          </a:p>
        </p:txBody>
      </p:sp>
      <p:sp>
        <p:nvSpPr>
          <p:cNvPr id="210999" name="Rectangle 55">
            <a:extLst>
              <a:ext uri="{FF2B5EF4-FFF2-40B4-BE49-F238E27FC236}">
                <a16:creationId xmlns:a16="http://schemas.microsoft.com/office/drawing/2014/main" id="{A8942709-5B57-4C00-A842-6EF5B924F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3550" y="2192338"/>
            <a:ext cx="44926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Opened</a:t>
            </a:r>
          </a:p>
        </p:txBody>
      </p:sp>
      <p:sp>
        <p:nvSpPr>
          <p:cNvPr id="211000" name="Rectangle 56">
            <a:extLst>
              <a:ext uri="{FF2B5EF4-FFF2-40B4-BE49-F238E27FC236}">
                <a16:creationId xmlns:a16="http://schemas.microsoft.com/office/drawing/2014/main" id="{B38A66F8-5255-4335-BC0C-8C86699CB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775" y="1325563"/>
            <a:ext cx="4889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Outside </a:t>
            </a:r>
          </a:p>
          <a:p>
            <a:pPr marL="0" marR="0" lvl="0" indent="0" algn="l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cell</a:t>
            </a:r>
          </a:p>
        </p:txBody>
      </p:sp>
      <p:sp>
        <p:nvSpPr>
          <p:cNvPr id="211001" name="Rectangle 57">
            <a:extLst>
              <a:ext uri="{FF2B5EF4-FFF2-40B4-BE49-F238E27FC236}">
                <a16:creationId xmlns:a16="http://schemas.microsoft.com/office/drawing/2014/main" id="{631E9DD5-9CBD-4095-A856-E3AABF2F4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425" y="1943100"/>
            <a:ext cx="4254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Inside 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cell</a:t>
            </a:r>
          </a:p>
        </p:txBody>
      </p:sp>
      <p:sp>
        <p:nvSpPr>
          <p:cNvPr id="211002" name="Rectangle 58">
            <a:extLst>
              <a:ext uri="{FF2B5EF4-FFF2-40B4-BE49-F238E27FC236}">
                <a16:creationId xmlns:a16="http://schemas.microsoft.com/office/drawing/2014/main" id="{268419F6-B32E-4EC8-A379-D206CEC28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1075" y="1068388"/>
            <a:ext cx="129381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Voltage-gated K</a:t>
            </a:r>
            <a:r>
              <a:rPr kumimoji="0" lang="en-US" altLang="en-US" sz="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+</a:t>
            </a: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 channels</a:t>
            </a:r>
          </a:p>
        </p:txBody>
      </p:sp>
      <p:sp>
        <p:nvSpPr>
          <p:cNvPr id="211003" name="Rectangle 59">
            <a:extLst>
              <a:ext uri="{FF2B5EF4-FFF2-40B4-BE49-F238E27FC236}">
                <a16:creationId xmlns:a16="http://schemas.microsoft.com/office/drawing/2014/main" id="{CAD455E5-787F-4D74-9BF5-C467EB17C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3" y="2730500"/>
            <a:ext cx="471487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Sodium</a:t>
            </a:r>
          </a:p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channel</a:t>
            </a:r>
          </a:p>
        </p:txBody>
      </p:sp>
      <p:sp>
        <p:nvSpPr>
          <p:cNvPr id="211004" name="Rectangle 60">
            <a:extLst>
              <a:ext uri="{FF2B5EF4-FFF2-40B4-BE49-F238E27FC236}">
                <a16:creationId xmlns:a16="http://schemas.microsoft.com/office/drawing/2014/main" id="{78411803-1D98-44A7-BD1D-BE1897E3D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7463" y="2643188"/>
            <a:ext cx="569912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Potassium</a:t>
            </a:r>
          </a:p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channel</a:t>
            </a:r>
          </a:p>
        </p:txBody>
      </p:sp>
      <p:sp>
        <p:nvSpPr>
          <p:cNvPr id="211005" name="Rectangle 61">
            <a:extLst>
              <a:ext uri="{FF2B5EF4-FFF2-40B4-BE49-F238E27FC236}">
                <a16:creationId xmlns:a16="http://schemas.microsoft.com/office/drawing/2014/main" id="{92557D0E-1817-4E74-A9AB-28EC393ED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75" y="3270250"/>
            <a:ext cx="5524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Activation</a:t>
            </a:r>
          </a:p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gates</a:t>
            </a:r>
          </a:p>
        </p:txBody>
      </p:sp>
      <p:sp>
        <p:nvSpPr>
          <p:cNvPr id="211006" name="Rectangle 62">
            <a:extLst>
              <a:ext uri="{FF2B5EF4-FFF2-40B4-BE49-F238E27FC236}">
                <a16:creationId xmlns:a16="http://schemas.microsoft.com/office/drawing/2014/main" id="{5ADE818C-E362-4FFC-B458-0F36D5C67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5825" y="3430588"/>
            <a:ext cx="6080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Inactivation</a:t>
            </a:r>
          </a:p>
          <a:p>
            <a:pPr marL="0" marR="0" lvl="0" indent="0" algn="l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gate</a:t>
            </a:r>
          </a:p>
        </p:txBody>
      </p:sp>
      <p:sp>
        <p:nvSpPr>
          <p:cNvPr id="211007" name="Rectangle 63">
            <a:extLst>
              <a:ext uri="{FF2B5EF4-FFF2-40B4-BE49-F238E27FC236}">
                <a16:creationId xmlns:a16="http://schemas.microsoft.com/office/drawing/2014/main" id="{135D2BA6-B79C-4D6D-A430-125C6CFCF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300" y="3632200"/>
            <a:ext cx="83661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Resting state</a:t>
            </a:r>
          </a:p>
        </p:txBody>
      </p:sp>
      <p:sp>
        <p:nvSpPr>
          <p:cNvPr id="211008" name="Rectangle 64">
            <a:extLst>
              <a:ext uri="{FF2B5EF4-FFF2-40B4-BE49-F238E27FC236}">
                <a16:creationId xmlns:a16="http://schemas.microsoft.com/office/drawing/2014/main" id="{18335F84-7BB2-483B-B8CF-204A116BC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4572000"/>
            <a:ext cx="8858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Depolarization</a:t>
            </a:r>
          </a:p>
        </p:txBody>
      </p:sp>
      <p:sp>
        <p:nvSpPr>
          <p:cNvPr id="211009" name="Rectangle 65">
            <a:extLst>
              <a:ext uri="{FF2B5EF4-FFF2-40B4-BE49-F238E27FC236}">
                <a16:creationId xmlns:a16="http://schemas.microsoft.com/office/drawing/2014/main" id="{B0EBD6A0-6A92-491D-8016-50466C9E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565775"/>
            <a:ext cx="8858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Repolarization</a:t>
            </a:r>
          </a:p>
        </p:txBody>
      </p:sp>
      <p:sp>
        <p:nvSpPr>
          <p:cNvPr id="211010" name="Rectangle 66">
            <a:extLst>
              <a:ext uri="{FF2B5EF4-FFF2-40B4-BE49-F238E27FC236}">
                <a16:creationId xmlns:a16="http://schemas.microsoft.com/office/drawing/2014/main" id="{FF650F0F-8205-4672-8707-EC66974CD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363" y="4572000"/>
            <a:ext cx="1042987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Hyperpolarization</a:t>
            </a:r>
          </a:p>
        </p:txBody>
      </p:sp>
      <p:sp>
        <p:nvSpPr>
          <p:cNvPr id="211011" name="Oval 67">
            <a:extLst>
              <a:ext uri="{FF2B5EF4-FFF2-40B4-BE49-F238E27FC236}">
                <a16:creationId xmlns:a16="http://schemas.microsoft.com/office/drawing/2014/main" id="{0E6255DE-EC14-44DC-858F-5ED754EBAF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5188" y="3692525"/>
            <a:ext cx="82550" cy="8255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12" name="Oval 68">
            <a:extLst>
              <a:ext uri="{FF2B5EF4-FFF2-40B4-BE49-F238E27FC236}">
                <a16:creationId xmlns:a16="http://schemas.microsoft.com/office/drawing/2014/main" id="{3092BB6A-FC1E-4EB5-BFE9-CC3B64D3E2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4625975"/>
            <a:ext cx="82550" cy="8255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13" name="Oval 69">
            <a:extLst>
              <a:ext uri="{FF2B5EF4-FFF2-40B4-BE49-F238E27FC236}">
                <a16:creationId xmlns:a16="http://schemas.microsoft.com/office/drawing/2014/main" id="{6CCAE660-9004-4D89-B14E-129D23CD98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8200" y="5622925"/>
            <a:ext cx="82550" cy="8255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14" name="Oval 70">
            <a:extLst>
              <a:ext uri="{FF2B5EF4-FFF2-40B4-BE49-F238E27FC236}">
                <a16:creationId xmlns:a16="http://schemas.microsoft.com/office/drawing/2014/main" id="{291C9E68-D216-40A4-BB35-5E100DD72D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32675" y="4632325"/>
            <a:ext cx="82550" cy="8255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74A6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15" name="Freeform 71">
            <a:extLst>
              <a:ext uri="{FF2B5EF4-FFF2-40B4-BE49-F238E27FC236}">
                <a16:creationId xmlns:a16="http://schemas.microsoft.com/office/drawing/2014/main" id="{02186ADB-F544-45DE-940B-AC73AFC5DEC8}"/>
              </a:ext>
            </a:extLst>
          </p:cNvPr>
          <p:cNvSpPr>
            <a:spLocks/>
          </p:cNvSpPr>
          <p:nvPr/>
        </p:nvSpPr>
        <p:spPr bwMode="auto">
          <a:xfrm>
            <a:off x="2051050" y="2352675"/>
            <a:ext cx="977900" cy="590550"/>
          </a:xfrm>
          <a:custGeom>
            <a:avLst/>
            <a:gdLst>
              <a:gd name="T0" fmla="*/ 0 w 616"/>
              <a:gd name="T1" fmla="*/ 372 h 372"/>
              <a:gd name="T2" fmla="*/ 290 w 616"/>
              <a:gd name="T3" fmla="*/ 0 h 372"/>
              <a:gd name="T4" fmla="*/ 616 w 616"/>
              <a:gd name="T5" fmla="*/ 1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6" h="372">
                <a:moveTo>
                  <a:pt x="0" y="372"/>
                </a:moveTo>
                <a:lnTo>
                  <a:pt x="290" y="0"/>
                </a:lnTo>
                <a:lnTo>
                  <a:pt x="616" y="1"/>
                </a:lnTo>
              </a:path>
            </a:pathLst>
          </a:custGeom>
          <a:noFill/>
          <a:ln w="12700">
            <a:solidFill>
              <a:srgbClr val="0074A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16" name="Freeform 72">
            <a:extLst>
              <a:ext uri="{FF2B5EF4-FFF2-40B4-BE49-F238E27FC236}">
                <a16:creationId xmlns:a16="http://schemas.microsoft.com/office/drawing/2014/main" id="{420B26B6-1443-4BFE-863C-A47814BC4C29}"/>
              </a:ext>
            </a:extLst>
          </p:cNvPr>
          <p:cNvSpPr>
            <a:spLocks/>
          </p:cNvSpPr>
          <p:nvPr/>
        </p:nvSpPr>
        <p:spPr bwMode="auto">
          <a:xfrm>
            <a:off x="3035300" y="2247900"/>
            <a:ext cx="1588" cy="228600"/>
          </a:xfrm>
          <a:custGeom>
            <a:avLst/>
            <a:gdLst>
              <a:gd name="T0" fmla="*/ 0 w 1"/>
              <a:gd name="T1" fmla="*/ 0 h 144"/>
              <a:gd name="T2" fmla="*/ 0 w 1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44">
                <a:moveTo>
                  <a:pt x="0" y="0"/>
                </a:moveTo>
                <a:lnTo>
                  <a:pt x="0" y="144"/>
                </a:lnTo>
              </a:path>
            </a:pathLst>
          </a:custGeom>
          <a:noFill/>
          <a:ln w="12700">
            <a:solidFill>
              <a:srgbClr val="0074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17" name="Freeform 73">
            <a:extLst>
              <a:ext uri="{FF2B5EF4-FFF2-40B4-BE49-F238E27FC236}">
                <a16:creationId xmlns:a16="http://schemas.microsoft.com/office/drawing/2014/main" id="{6287E67B-667C-468C-9830-7839074638E1}"/>
              </a:ext>
            </a:extLst>
          </p:cNvPr>
          <p:cNvSpPr>
            <a:spLocks/>
          </p:cNvSpPr>
          <p:nvPr/>
        </p:nvSpPr>
        <p:spPr bwMode="auto">
          <a:xfrm>
            <a:off x="1577975" y="2286000"/>
            <a:ext cx="127000" cy="82550"/>
          </a:xfrm>
          <a:custGeom>
            <a:avLst/>
            <a:gdLst>
              <a:gd name="T0" fmla="*/ 0 w 80"/>
              <a:gd name="T1" fmla="*/ 52 h 52"/>
              <a:gd name="T2" fmla="*/ 56 w 80"/>
              <a:gd name="T3" fmla="*/ 2 h 52"/>
              <a:gd name="T4" fmla="*/ 80 w 80"/>
              <a:gd name="T5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0" h="52">
                <a:moveTo>
                  <a:pt x="0" y="52"/>
                </a:moveTo>
                <a:lnTo>
                  <a:pt x="56" y="2"/>
                </a:lnTo>
                <a:lnTo>
                  <a:pt x="8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18" name="Line 74">
            <a:extLst>
              <a:ext uri="{FF2B5EF4-FFF2-40B4-BE49-F238E27FC236}">
                <a16:creationId xmlns:a16="http://schemas.microsoft.com/office/drawing/2014/main" id="{C489021D-7488-4F32-8AAC-45F05ED262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1374775"/>
            <a:ext cx="0" cy="1473200"/>
          </a:xfrm>
          <a:prstGeom prst="line">
            <a:avLst/>
          </a:prstGeom>
          <a:noFill/>
          <a:ln w="12700">
            <a:solidFill>
              <a:srgbClr val="0074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19" name="Freeform 75">
            <a:extLst>
              <a:ext uri="{FF2B5EF4-FFF2-40B4-BE49-F238E27FC236}">
                <a16:creationId xmlns:a16="http://schemas.microsoft.com/office/drawing/2014/main" id="{04CB009D-CE76-4C18-A33B-6A47BA2F3DAF}"/>
              </a:ext>
            </a:extLst>
          </p:cNvPr>
          <p:cNvSpPr>
            <a:spLocks/>
          </p:cNvSpPr>
          <p:nvPr/>
        </p:nvSpPr>
        <p:spPr bwMode="auto">
          <a:xfrm>
            <a:off x="1358900" y="1371600"/>
            <a:ext cx="990600" cy="876300"/>
          </a:xfrm>
          <a:custGeom>
            <a:avLst/>
            <a:gdLst>
              <a:gd name="T0" fmla="*/ 0 w 624"/>
              <a:gd name="T1" fmla="*/ 552 h 552"/>
              <a:gd name="T2" fmla="*/ 38 w 624"/>
              <a:gd name="T3" fmla="*/ 0 h 552"/>
              <a:gd name="T4" fmla="*/ 624 w 624"/>
              <a:gd name="T5" fmla="*/ 2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552">
                <a:moveTo>
                  <a:pt x="0" y="552"/>
                </a:moveTo>
                <a:lnTo>
                  <a:pt x="38" y="0"/>
                </a:lnTo>
                <a:lnTo>
                  <a:pt x="624" y="2"/>
                </a:lnTo>
              </a:path>
            </a:pathLst>
          </a:custGeom>
          <a:noFill/>
          <a:ln w="12700">
            <a:solidFill>
              <a:srgbClr val="0074A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20" name="Freeform 76">
            <a:extLst>
              <a:ext uri="{FF2B5EF4-FFF2-40B4-BE49-F238E27FC236}">
                <a16:creationId xmlns:a16="http://schemas.microsoft.com/office/drawing/2014/main" id="{62C72219-26BD-4115-A5B9-0354AFDE57D1}"/>
              </a:ext>
            </a:extLst>
          </p:cNvPr>
          <p:cNvSpPr>
            <a:spLocks/>
          </p:cNvSpPr>
          <p:nvPr/>
        </p:nvSpPr>
        <p:spPr bwMode="auto">
          <a:xfrm>
            <a:off x="1555750" y="1978025"/>
            <a:ext cx="1476375" cy="6350"/>
          </a:xfrm>
          <a:custGeom>
            <a:avLst/>
            <a:gdLst>
              <a:gd name="T0" fmla="*/ 0 w 930"/>
              <a:gd name="T1" fmla="*/ 4 h 4"/>
              <a:gd name="T2" fmla="*/ 930 w 930"/>
              <a:gd name="T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0" h="4">
                <a:moveTo>
                  <a:pt x="0" y="4"/>
                </a:moveTo>
                <a:lnTo>
                  <a:pt x="930" y="0"/>
                </a:lnTo>
              </a:path>
            </a:pathLst>
          </a:custGeom>
          <a:noFill/>
          <a:ln w="12700">
            <a:solidFill>
              <a:srgbClr val="0074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21" name="Freeform 77">
            <a:extLst>
              <a:ext uri="{FF2B5EF4-FFF2-40B4-BE49-F238E27FC236}">
                <a16:creationId xmlns:a16="http://schemas.microsoft.com/office/drawing/2014/main" id="{8FBD6E1B-B4B1-45E4-B097-ED3A1C4CEBF5}"/>
              </a:ext>
            </a:extLst>
          </p:cNvPr>
          <p:cNvSpPr>
            <a:spLocks/>
          </p:cNvSpPr>
          <p:nvPr/>
        </p:nvSpPr>
        <p:spPr bwMode="auto">
          <a:xfrm>
            <a:off x="3033713" y="1857375"/>
            <a:ext cx="1587" cy="244475"/>
          </a:xfrm>
          <a:custGeom>
            <a:avLst/>
            <a:gdLst>
              <a:gd name="T0" fmla="*/ 1 w 1"/>
              <a:gd name="T1" fmla="*/ 0 h 154"/>
              <a:gd name="T2" fmla="*/ 0 w 1"/>
              <a:gd name="T3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4">
                <a:moveTo>
                  <a:pt x="1" y="0"/>
                </a:moveTo>
                <a:lnTo>
                  <a:pt x="0" y="154"/>
                </a:lnTo>
              </a:path>
            </a:pathLst>
          </a:custGeom>
          <a:noFill/>
          <a:ln w="12700">
            <a:solidFill>
              <a:srgbClr val="0074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22" name="Freeform 78">
            <a:extLst>
              <a:ext uri="{FF2B5EF4-FFF2-40B4-BE49-F238E27FC236}">
                <a16:creationId xmlns:a16="http://schemas.microsoft.com/office/drawing/2014/main" id="{D60C8BCC-1895-465F-9D02-654046EA2769}"/>
              </a:ext>
            </a:extLst>
          </p:cNvPr>
          <p:cNvSpPr>
            <a:spLocks/>
          </p:cNvSpPr>
          <p:nvPr/>
        </p:nvSpPr>
        <p:spPr bwMode="auto">
          <a:xfrm>
            <a:off x="1746250" y="4892675"/>
            <a:ext cx="196850" cy="114300"/>
          </a:xfrm>
          <a:custGeom>
            <a:avLst/>
            <a:gdLst>
              <a:gd name="T0" fmla="*/ 0 w 124"/>
              <a:gd name="T1" fmla="*/ 72 h 72"/>
              <a:gd name="T2" fmla="*/ 88 w 124"/>
              <a:gd name="T3" fmla="*/ 0 h 72"/>
              <a:gd name="T4" fmla="*/ 124 w 124"/>
              <a:gd name="T5" fmla="*/ 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4" h="72">
                <a:moveTo>
                  <a:pt x="0" y="72"/>
                </a:moveTo>
                <a:lnTo>
                  <a:pt x="88" y="0"/>
                </a:lnTo>
                <a:lnTo>
                  <a:pt x="124" y="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23" name="Freeform 79">
            <a:extLst>
              <a:ext uri="{FF2B5EF4-FFF2-40B4-BE49-F238E27FC236}">
                <a16:creationId xmlns:a16="http://schemas.microsoft.com/office/drawing/2014/main" id="{F6805D82-5B8B-4831-AED6-83462C1E1638}"/>
              </a:ext>
            </a:extLst>
          </p:cNvPr>
          <p:cNvSpPr>
            <a:spLocks/>
          </p:cNvSpPr>
          <p:nvPr/>
        </p:nvSpPr>
        <p:spPr bwMode="auto">
          <a:xfrm>
            <a:off x="1444625" y="4645025"/>
            <a:ext cx="187325" cy="168275"/>
          </a:xfrm>
          <a:custGeom>
            <a:avLst/>
            <a:gdLst>
              <a:gd name="T0" fmla="*/ 0 w 118"/>
              <a:gd name="T1" fmla="*/ 106 h 106"/>
              <a:gd name="T2" fmla="*/ 72 w 118"/>
              <a:gd name="T3" fmla="*/ 2 h 106"/>
              <a:gd name="T4" fmla="*/ 118 w 118"/>
              <a:gd name="T5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8" h="106">
                <a:moveTo>
                  <a:pt x="0" y="106"/>
                </a:moveTo>
                <a:lnTo>
                  <a:pt x="72" y="2"/>
                </a:lnTo>
                <a:lnTo>
                  <a:pt x="11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24" name="Freeform 80">
            <a:extLst>
              <a:ext uri="{FF2B5EF4-FFF2-40B4-BE49-F238E27FC236}">
                <a16:creationId xmlns:a16="http://schemas.microsoft.com/office/drawing/2014/main" id="{C3A2C862-A653-4C50-98B2-618DDB2441BD}"/>
              </a:ext>
            </a:extLst>
          </p:cNvPr>
          <p:cNvSpPr>
            <a:spLocks/>
          </p:cNvSpPr>
          <p:nvPr/>
        </p:nvSpPr>
        <p:spPr bwMode="auto">
          <a:xfrm>
            <a:off x="1520825" y="4330700"/>
            <a:ext cx="130175" cy="168275"/>
          </a:xfrm>
          <a:custGeom>
            <a:avLst/>
            <a:gdLst>
              <a:gd name="T0" fmla="*/ 0 w 82"/>
              <a:gd name="T1" fmla="*/ 106 h 106"/>
              <a:gd name="T2" fmla="*/ 58 w 82"/>
              <a:gd name="T3" fmla="*/ 0 h 106"/>
              <a:gd name="T4" fmla="*/ 82 w 82"/>
              <a:gd name="T5" fmla="*/ 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2" h="106">
                <a:moveTo>
                  <a:pt x="0" y="106"/>
                </a:moveTo>
                <a:lnTo>
                  <a:pt x="58" y="0"/>
                </a:lnTo>
                <a:lnTo>
                  <a:pt x="82" y="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25" name="Line 81">
            <a:extLst>
              <a:ext uri="{FF2B5EF4-FFF2-40B4-BE49-F238E27FC236}">
                <a16:creationId xmlns:a16="http://schemas.microsoft.com/office/drawing/2014/main" id="{F1DAD15C-867A-4E6F-A50D-D33A0BAB7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5850" y="18764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26" name="Freeform 82">
            <a:extLst>
              <a:ext uri="{FF2B5EF4-FFF2-40B4-BE49-F238E27FC236}">
                <a16:creationId xmlns:a16="http://schemas.microsoft.com/office/drawing/2014/main" id="{9708A31C-BC4C-4889-A579-2932721FFC30}"/>
              </a:ext>
            </a:extLst>
          </p:cNvPr>
          <p:cNvSpPr>
            <a:spLocks/>
          </p:cNvSpPr>
          <p:nvPr/>
        </p:nvSpPr>
        <p:spPr bwMode="auto">
          <a:xfrm>
            <a:off x="6211888" y="1924050"/>
            <a:ext cx="1587" cy="73025"/>
          </a:xfrm>
          <a:custGeom>
            <a:avLst/>
            <a:gdLst>
              <a:gd name="T0" fmla="*/ 1 w 1"/>
              <a:gd name="T1" fmla="*/ 0 h 46"/>
              <a:gd name="T2" fmla="*/ 0 w 1"/>
              <a:gd name="T3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46">
                <a:moveTo>
                  <a:pt x="1" y="0"/>
                </a:moveTo>
                <a:lnTo>
                  <a:pt x="0" y="4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27" name="Freeform 83">
            <a:extLst>
              <a:ext uri="{FF2B5EF4-FFF2-40B4-BE49-F238E27FC236}">
                <a16:creationId xmlns:a16="http://schemas.microsoft.com/office/drawing/2014/main" id="{BF7EFEFA-102E-40C3-BBF3-2993F36ECDB8}"/>
              </a:ext>
            </a:extLst>
          </p:cNvPr>
          <p:cNvSpPr>
            <a:spLocks/>
          </p:cNvSpPr>
          <p:nvPr/>
        </p:nvSpPr>
        <p:spPr bwMode="auto">
          <a:xfrm>
            <a:off x="6623050" y="2847975"/>
            <a:ext cx="206375" cy="196850"/>
          </a:xfrm>
          <a:custGeom>
            <a:avLst/>
            <a:gdLst>
              <a:gd name="T0" fmla="*/ 0 w 130"/>
              <a:gd name="T1" fmla="*/ 0 h 124"/>
              <a:gd name="T2" fmla="*/ 0 w 130"/>
              <a:gd name="T3" fmla="*/ 47 h 124"/>
              <a:gd name="T4" fmla="*/ 130 w 130"/>
              <a:gd name="T5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0" h="124">
                <a:moveTo>
                  <a:pt x="0" y="0"/>
                </a:moveTo>
                <a:lnTo>
                  <a:pt x="0" y="47"/>
                </a:lnTo>
                <a:lnTo>
                  <a:pt x="130" y="1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28" name="Freeform 84">
            <a:extLst>
              <a:ext uri="{FF2B5EF4-FFF2-40B4-BE49-F238E27FC236}">
                <a16:creationId xmlns:a16="http://schemas.microsoft.com/office/drawing/2014/main" id="{B3985BD2-940B-4E9E-BD2D-C8F2CC7CAAC5}"/>
              </a:ext>
            </a:extLst>
          </p:cNvPr>
          <p:cNvSpPr>
            <a:spLocks/>
          </p:cNvSpPr>
          <p:nvPr/>
        </p:nvSpPr>
        <p:spPr bwMode="auto">
          <a:xfrm>
            <a:off x="6019800" y="2940050"/>
            <a:ext cx="127000" cy="114300"/>
          </a:xfrm>
          <a:custGeom>
            <a:avLst/>
            <a:gdLst>
              <a:gd name="T0" fmla="*/ 0 w 80"/>
              <a:gd name="T1" fmla="*/ 0 h 72"/>
              <a:gd name="T2" fmla="*/ 0 w 80"/>
              <a:gd name="T3" fmla="*/ 47 h 72"/>
              <a:gd name="T4" fmla="*/ 80 w 80"/>
              <a:gd name="T5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0" h="72">
                <a:moveTo>
                  <a:pt x="0" y="0"/>
                </a:moveTo>
                <a:lnTo>
                  <a:pt x="0" y="47"/>
                </a:lnTo>
                <a:lnTo>
                  <a:pt x="80" y="7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29" name="Freeform 85">
            <a:extLst>
              <a:ext uri="{FF2B5EF4-FFF2-40B4-BE49-F238E27FC236}">
                <a16:creationId xmlns:a16="http://schemas.microsoft.com/office/drawing/2014/main" id="{9BABF944-7063-4F9A-BA82-0314FE3026DA}"/>
              </a:ext>
            </a:extLst>
          </p:cNvPr>
          <p:cNvSpPr>
            <a:spLocks/>
          </p:cNvSpPr>
          <p:nvPr/>
        </p:nvSpPr>
        <p:spPr bwMode="auto">
          <a:xfrm>
            <a:off x="6483350" y="3228975"/>
            <a:ext cx="187325" cy="60325"/>
          </a:xfrm>
          <a:custGeom>
            <a:avLst/>
            <a:gdLst>
              <a:gd name="T0" fmla="*/ 0 w 118"/>
              <a:gd name="T1" fmla="*/ 0 h 38"/>
              <a:gd name="T2" fmla="*/ 64 w 118"/>
              <a:gd name="T3" fmla="*/ 38 h 38"/>
              <a:gd name="T4" fmla="*/ 118 w 118"/>
              <a:gd name="T5" fmla="*/ 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8" h="38">
                <a:moveTo>
                  <a:pt x="0" y="0"/>
                </a:moveTo>
                <a:lnTo>
                  <a:pt x="64" y="38"/>
                </a:lnTo>
                <a:lnTo>
                  <a:pt x="118" y="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30" name="Freeform 86">
            <a:extLst>
              <a:ext uri="{FF2B5EF4-FFF2-40B4-BE49-F238E27FC236}">
                <a16:creationId xmlns:a16="http://schemas.microsoft.com/office/drawing/2014/main" id="{F96D9A0D-2050-470E-B182-6262ABC17FD4}"/>
              </a:ext>
            </a:extLst>
          </p:cNvPr>
          <p:cNvSpPr>
            <a:spLocks/>
          </p:cNvSpPr>
          <p:nvPr/>
        </p:nvSpPr>
        <p:spPr bwMode="auto">
          <a:xfrm>
            <a:off x="6581775" y="3292475"/>
            <a:ext cx="1588" cy="28575"/>
          </a:xfrm>
          <a:custGeom>
            <a:avLst/>
            <a:gdLst>
              <a:gd name="T0" fmla="*/ 0 w 1"/>
              <a:gd name="T1" fmla="*/ 0 h 18"/>
              <a:gd name="T2" fmla="*/ 0 w 1"/>
              <a:gd name="T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8">
                <a:moveTo>
                  <a:pt x="0" y="0"/>
                </a:moveTo>
                <a:lnTo>
                  <a:pt x="0" y="1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31" name="Line 87">
            <a:extLst>
              <a:ext uri="{FF2B5EF4-FFF2-40B4-BE49-F238E27FC236}">
                <a16:creationId xmlns:a16="http://schemas.microsoft.com/office/drawing/2014/main" id="{5AFF4A2E-3136-4BEA-8A64-C8664EEA6C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3950" y="3346450"/>
            <a:ext cx="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032" name="Rectangle 88">
            <a:extLst>
              <a:ext uri="{FF2B5EF4-FFF2-40B4-BE49-F238E27FC236}">
                <a16:creationId xmlns:a16="http://schemas.microsoft.com/office/drawing/2014/main" id="{91CBFA2E-0067-4A69-B9FD-BE5AC8C98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457200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11.11  The action potential (AP) is a brief change in membrane potential in a “patch” of membrane that is depolarized by local currents. </a:t>
            </a:r>
          </a:p>
        </p:txBody>
      </p:sp>
      <p:sp>
        <p:nvSpPr>
          <p:cNvPr id="89" name="Rectangle 3">
            <a:extLst>
              <a:ext uri="{FF2B5EF4-FFF2-40B4-BE49-F238E27FC236}">
                <a16:creationId xmlns:a16="http://schemas.microsoft.com/office/drawing/2014/main" id="{4BE991E0-4F7D-4A21-BB1A-8808597134FF}"/>
              </a:ext>
            </a:extLst>
          </p:cNvPr>
          <p:cNvSpPr txBox="1">
            <a:spLocks noChangeArrowheads="1"/>
          </p:cNvSpPr>
          <p:nvPr/>
        </p:nvSpPr>
        <p:spPr>
          <a:xfrm>
            <a:off x="3224089" y="4049534"/>
            <a:ext cx="3006076" cy="40204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700" dirty="0"/>
              <a:t>Each K</a:t>
            </a:r>
            <a:r>
              <a:rPr lang="en-US" altLang="en-US" sz="1700" baseline="30000" dirty="0"/>
              <a:t>+</a:t>
            </a:r>
            <a:r>
              <a:rPr lang="en-US" altLang="en-US" sz="1700" dirty="0"/>
              <a:t> channel has one voltage-sensitive gate </a:t>
            </a:r>
          </a:p>
          <a:p>
            <a:r>
              <a:rPr lang="en-US" altLang="en-US" sz="1700" dirty="0"/>
              <a:t>Closed at rest</a:t>
            </a:r>
          </a:p>
          <a:p>
            <a:r>
              <a:rPr lang="en-US" altLang="en-US" sz="1700" dirty="0"/>
              <a:t>Opens slowly with depolarization</a:t>
            </a:r>
          </a:p>
        </p:txBody>
      </p:sp>
    </p:spTree>
    <p:extLst>
      <p:ext uri="{BB962C8B-B14F-4D97-AF65-F5344CB8AC3E}">
        <p14:creationId xmlns:p14="http://schemas.microsoft.com/office/powerpoint/2010/main" val="89056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92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5A3B01-C792-4E73-9060-45F742685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9" r="3316" b="-1"/>
          <a:stretch/>
        </p:blipFill>
        <p:spPr>
          <a:xfrm>
            <a:off x="163816" y="639785"/>
            <a:ext cx="5802372" cy="3445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42" name="Rectangle 2">
            <a:extLst>
              <a:ext uri="{FF2B5EF4-FFF2-40B4-BE49-F238E27FC236}">
                <a16:creationId xmlns:a16="http://schemas.microsoft.com/office/drawing/2014/main" id="{D9B8491A-C2D8-480C-B8F7-CC9E30F85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altLang="en-US" sz="3700">
                <a:solidFill>
                  <a:srgbClr val="FFFFFF"/>
                </a:solidFill>
              </a:rPr>
              <a:t>Generation of an Action Potential: Depolarizing Phase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BD0F516D-0304-4A8D-9766-0436ACA98E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n-US" altLang="en-US" sz="1700">
                <a:solidFill>
                  <a:srgbClr val="FFFFFF"/>
                </a:solidFill>
              </a:rPr>
              <a:t>Depolarizing local currents open voltage-gated Na</a:t>
            </a:r>
            <a:r>
              <a:rPr lang="en-US" altLang="en-US" sz="1700" baseline="30000">
                <a:solidFill>
                  <a:srgbClr val="FFFFFF"/>
                </a:solidFill>
              </a:rPr>
              <a:t>+</a:t>
            </a:r>
            <a:r>
              <a:rPr lang="en-US" altLang="en-US" sz="1700">
                <a:solidFill>
                  <a:srgbClr val="FFFFFF"/>
                </a:solidFill>
              </a:rPr>
              <a:t> channels</a:t>
            </a: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Na</a:t>
            </a:r>
            <a:r>
              <a:rPr lang="en-US" altLang="en-US" sz="1700" baseline="30000">
                <a:solidFill>
                  <a:srgbClr val="FFFFFF"/>
                </a:solidFill>
              </a:rPr>
              <a:t>+</a:t>
            </a:r>
            <a:r>
              <a:rPr lang="en-US" altLang="en-US" sz="1700">
                <a:solidFill>
                  <a:srgbClr val="FFFFFF"/>
                </a:solidFill>
              </a:rPr>
              <a:t> rushes into cell </a:t>
            </a:r>
          </a:p>
          <a:p>
            <a:r>
              <a:rPr lang="en-US" altLang="en-US" sz="1700">
                <a:solidFill>
                  <a:srgbClr val="FFFFFF"/>
                </a:solidFill>
              </a:rPr>
              <a:t>Na</a:t>
            </a:r>
            <a:r>
              <a:rPr lang="en-US" altLang="en-US" sz="1700" baseline="30000">
                <a:solidFill>
                  <a:srgbClr val="FFFFFF"/>
                </a:solidFill>
              </a:rPr>
              <a:t>+</a:t>
            </a:r>
            <a:r>
              <a:rPr lang="en-US" altLang="en-US" sz="1700">
                <a:solidFill>
                  <a:srgbClr val="FFFFFF"/>
                </a:solidFill>
              </a:rPr>
              <a:t> influx causes more depolarization which opens more Na</a:t>
            </a:r>
            <a:r>
              <a:rPr lang="en-US" altLang="en-US" sz="1700" baseline="30000">
                <a:solidFill>
                  <a:srgbClr val="FFFFFF"/>
                </a:solidFill>
              </a:rPr>
              <a:t>+</a:t>
            </a:r>
            <a:r>
              <a:rPr lang="en-US" altLang="en-US" sz="1700">
                <a:solidFill>
                  <a:srgbClr val="FFFFFF"/>
                </a:solidFill>
              </a:rPr>
              <a:t> channels </a:t>
            </a:r>
            <a:r>
              <a:rPr lang="en-US" altLang="en-US" sz="1700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  <a:r>
              <a:rPr lang="en-US" altLang="en-US" sz="1700">
                <a:solidFill>
                  <a:srgbClr val="FFFFFF"/>
                </a:solidFill>
                <a:sym typeface="Wingdings" panose="05000000000000000000" pitchFamily="2" charset="2"/>
              </a:rPr>
              <a:t> ICF less negative</a:t>
            </a:r>
            <a:endParaRPr lang="en-US" altLang="en-US" sz="1700">
              <a:solidFill>
                <a:srgbClr val="FFFFFF"/>
              </a:solidFill>
            </a:endParaRPr>
          </a:p>
          <a:p>
            <a:r>
              <a:rPr lang="en-US" altLang="en-US" sz="1700">
                <a:solidFill>
                  <a:srgbClr val="FFFFFF"/>
                </a:solidFill>
              </a:rPr>
              <a:t>At </a:t>
            </a:r>
            <a:r>
              <a:rPr lang="en-US" altLang="en-US" sz="1700" b="1">
                <a:solidFill>
                  <a:srgbClr val="FFFFFF"/>
                </a:solidFill>
              </a:rPr>
              <a:t>threshold </a:t>
            </a:r>
            <a:r>
              <a:rPr lang="en-US" altLang="en-US" sz="1700">
                <a:solidFill>
                  <a:srgbClr val="FFFFFF"/>
                </a:solidFill>
              </a:rPr>
              <a:t>(–55 to –50 mV) positive feedback causes opening of all Na</a:t>
            </a:r>
            <a:r>
              <a:rPr lang="en-US" altLang="en-US" sz="1700" baseline="30000">
                <a:solidFill>
                  <a:srgbClr val="FFFFFF"/>
                </a:solidFill>
              </a:rPr>
              <a:t>+</a:t>
            </a:r>
            <a:r>
              <a:rPr lang="en-US" altLang="en-US" sz="1700">
                <a:solidFill>
                  <a:srgbClr val="FFFFFF"/>
                </a:solidFill>
              </a:rPr>
              <a:t> channels </a:t>
            </a:r>
            <a:r>
              <a:rPr lang="en-US" altLang="en-US" sz="1700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  <a:r>
              <a:rPr lang="en-US" altLang="en-US" sz="170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700">
                <a:solidFill>
                  <a:srgbClr val="FFFFFF"/>
                </a:solidFill>
              </a:rPr>
              <a:t>a reversal of membrane polarity to +30mV</a:t>
            </a: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Spike of action potential</a:t>
            </a:r>
          </a:p>
        </p:txBody>
      </p:sp>
    </p:spTree>
    <p:extLst>
      <p:ext uri="{BB962C8B-B14F-4D97-AF65-F5344CB8AC3E}">
        <p14:creationId xmlns:p14="http://schemas.microsoft.com/office/powerpoint/2010/main" val="14210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60FCA6E-0894-46CD-BD49-5955A51E0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E78C6E4B-A1F1-4B6C-97EC-BE997495D6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4C1EA-04E9-4B68-9DC6-E0CC81A0F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1" y="1443969"/>
            <a:ext cx="6473401" cy="3722205"/>
          </a:xfrm>
          <a:prstGeom prst="rect">
            <a:avLst/>
          </a:prstGeom>
        </p:spPr>
      </p:pic>
      <p:sp>
        <p:nvSpPr>
          <p:cNvPr id="217090" name="Rectangle 2">
            <a:extLst>
              <a:ext uri="{FF2B5EF4-FFF2-40B4-BE49-F238E27FC236}">
                <a16:creationId xmlns:a16="http://schemas.microsoft.com/office/drawing/2014/main" id="{CAED4544-E421-49AC-BFF8-125AD8F01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>
            <a:normAutofit/>
          </a:bodyPr>
          <a:lstStyle/>
          <a:p>
            <a:r>
              <a:rPr lang="en-US" altLang="en-US" sz="2700">
                <a:solidFill>
                  <a:srgbClr val="303030"/>
                </a:solidFill>
              </a:rPr>
              <a:t>Generation of an Action Potential: Repolarizing Phase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4C062D6D-713F-450C-9A1F-29A16FA8B6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99470" y="150191"/>
            <a:ext cx="3006076" cy="4020458"/>
          </a:xfrm>
        </p:spPr>
        <p:txBody>
          <a:bodyPr anchor="ctr">
            <a:normAutofit/>
          </a:bodyPr>
          <a:lstStyle/>
          <a:p>
            <a:r>
              <a:rPr lang="en-US" altLang="en-US" sz="1700" dirty="0"/>
              <a:t>Repolarizing phase</a:t>
            </a:r>
          </a:p>
          <a:p>
            <a:pPr lvl="1"/>
            <a:r>
              <a:rPr lang="en-US" altLang="en-US" sz="1700" dirty="0"/>
              <a:t>Na</a:t>
            </a:r>
            <a:r>
              <a:rPr lang="en-US" altLang="en-US" sz="1700" baseline="30000" dirty="0"/>
              <a:t>+</a:t>
            </a:r>
            <a:r>
              <a:rPr lang="en-US" altLang="en-US" sz="1700" dirty="0"/>
              <a:t> channel slow inactivation gates close</a:t>
            </a:r>
          </a:p>
          <a:p>
            <a:pPr lvl="1"/>
            <a:r>
              <a:rPr lang="en-US" altLang="en-US" sz="1700" dirty="0"/>
              <a:t>Membrane permeability to Na</a:t>
            </a:r>
            <a:r>
              <a:rPr lang="en-US" altLang="en-US" sz="1700" baseline="30000" dirty="0"/>
              <a:t>+</a:t>
            </a:r>
            <a:r>
              <a:rPr lang="en-US" altLang="en-US" sz="1700" dirty="0"/>
              <a:t> declines to resting state</a:t>
            </a:r>
          </a:p>
          <a:p>
            <a:pPr lvl="2"/>
            <a:r>
              <a:rPr lang="en-US" altLang="en-US" sz="1700" dirty="0"/>
              <a:t>AP spike stops rising</a:t>
            </a:r>
          </a:p>
          <a:p>
            <a:pPr lvl="1"/>
            <a:r>
              <a:rPr lang="en-US" altLang="en-US" sz="1700" dirty="0"/>
              <a:t>Slow voltage-gated K</a:t>
            </a:r>
            <a:r>
              <a:rPr lang="en-US" altLang="en-US" sz="1700" baseline="30000" dirty="0"/>
              <a:t>+</a:t>
            </a:r>
            <a:r>
              <a:rPr lang="en-US" altLang="en-US" sz="1700" dirty="0"/>
              <a:t> channels open</a:t>
            </a:r>
          </a:p>
          <a:p>
            <a:pPr lvl="2"/>
            <a:r>
              <a:rPr lang="en-US" altLang="en-US" sz="1700" dirty="0"/>
              <a:t>K</a:t>
            </a:r>
            <a:r>
              <a:rPr lang="en-US" altLang="en-US" sz="1700" baseline="30000" dirty="0"/>
              <a:t>+</a:t>
            </a:r>
            <a:r>
              <a:rPr lang="en-US" altLang="en-US" sz="1700" dirty="0"/>
              <a:t> exits the cell and internal negativity is restored</a:t>
            </a:r>
          </a:p>
        </p:txBody>
      </p:sp>
    </p:spTree>
    <p:extLst>
      <p:ext uri="{BB962C8B-B14F-4D97-AF65-F5344CB8AC3E}">
        <p14:creationId xmlns:p14="http://schemas.microsoft.com/office/powerpoint/2010/main" val="3543240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Rectangle 12">
            <a:extLst>
              <a:ext uri="{FF2B5EF4-FFF2-40B4-BE49-F238E27FC236}">
                <a16:creationId xmlns:a16="http://schemas.microsoft.com/office/drawing/2014/main" id="{9946ACD4-9222-4205-A27C-47A0098B60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1066800"/>
          </a:xfrm>
        </p:spPr>
        <p:txBody>
          <a:bodyPr/>
          <a:lstStyle/>
          <a:p>
            <a:r>
              <a:rPr lang="en-US" altLang="en-US" dirty="0"/>
              <a:t>Motor Division of PNS: Autonomic Nervous System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5B7DB0-3F3B-4045-99FD-F1D09C409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597096" y="1157288"/>
            <a:ext cx="3015588" cy="551021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52FC71-5AA0-4370-B337-6BDAAF4E5CB5}"/>
              </a:ext>
            </a:extLst>
          </p:cNvPr>
          <p:cNvSpPr/>
          <p:nvPr/>
        </p:nvSpPr>
        <p:spPr>
          <a:xfrm>
            <a:off x="653836" y="933055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Visceral motor nerve fibers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Regulates smooth muscle, cardiac muscle, and glands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Involuntary nervous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The Autonomic Nervous System has two functional subdivisions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Sympathetic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Parasympathetic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Work in opposition to each other</a:t>
            </a:r>
          </a:p>
        </p:txBody>
      </p:sp>
    </p:spTree>
    <p:extLst>
      <p:ext uri="{BB962C8B-B14F-4D97-AF65-F5344CB8AC3E}">
        <p14:creationId xmlns:p14="http://schemas.microsoft.com/office/powerpoint/2010/main" val="2757991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A3B7E9-FB58-4248-B4F5-E8AC07B61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664" t="1" r="-1308" b="1"/>
          <a:stretch/>
        </p:blipFill>
        <p:spPr>
          <a:xfrm>
            <a:off x="-655983" y="2220194"/>
            <a:ext cx="8766313" cy="4272681"/>
          </a:xfrm>
          <a:prstGeom prst="rect">
            <a:avLst/>
          </a:prstGeom>
        </p:spPr>
      </p:pic>
      <p:sp>
        <p:nvSpPr>
          <p:cNvPr id="219138" name="Rectangle 2">
            <a:extLst>
              <a:ext uri="{FF2B5EF4-FFF2-40B4-BE49-F238E27FC236}">
                <a16:creationId xmlns:a16="http://schemas.microsoft.com/office/drawing/2014/main" id="{6DA65528-3A06-4146-8D46-C42F19AD2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/>
              <a:t>Generation of an Action Potential:</a:t>
            </a:r>
            <a:br>
              <a:rPr lang="en-US" altLang="en-US"/>
            </a:br>
            <a:r>
              <a:rPr lang="en-US" altLang="en-US"/>
              <a:t>Hyperpolarization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DB7CCA32-9FB9-49D2-B1B6-12A37BA742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2273" y="1027906"/>
            <a:ext cx="2850642" cy="4351338"/>
          </a:xfrm>
        </p:spPr>
        <p:txBody>
          <a:bodyPr>
            <a:normAutofit/>
          </a:bodyPr>
          <a:lstStyle/>
          <a:p>
            <a:r>
              <a:rPr lang="en-US" altLang="en-US" sz="1700"/>
              <a:t>Some K</a:t>
            </a:r>
            <a:r>
              <a:rPr lang="en-US" altLang="en-US" sz="1700" baseline="30000"/>
              <a:t>+</a:t>
            </a:r>
            <a:r>
              <a:rPr lang="en-US" altLang="en-US" sz="1700"/>
              <a:t> channels remain open, allowing excessive K</a:t>
            </a:r>
            <a:r>
              <a:rPr lang="en-US" altLang="en-US" sz="1700" baseline="30000"/>
              <a:t>+</a:t>
            </a:r>
            <a:r>
              <a:rPr lang="en-US" altLang="en-US" sz="1700"/>
              <a:t> efflux</a:t>
            </a:r>
          </a:p>
          <a:p>
            <a:pPr lvl="1"/>
            <a:r>
              <a:rPr lang="en-US" altLang="en-US" sz="1700"/>
              <a:t>Inside of membrane more negative than resting state </a:t>
            </a:r>
          </a:p>
          <a:p>
            <a:r>
              <a:rPr lang="en-US" altLang="en-US" sz="1700"/>
              <a:t>This causes hyperpolarization of the membrane (slight dip below resting voltage)</a:t>
            </a:r>
          </a:p>
          <a:p>
            <a:r>
              <a:rPr lang="en-US" altLang="en-US" sz="1700"/>
              <a:t>Na</a:t>
            </a:r>
            <a:r>
              <a:rPr lang="en-US" altLang="en-US" sz="1700" baseline="30000"/>
              <a:t>+</a:t>
            </a:r>
            <a:r>
              <a:rPr lang="en-US" altLang="en-US" sz="1700"/>
              <a:t> channels begin to reset</a:t>
            </a:r>
          </a:p>
        </p:txBody>
      </p:sp>
    </p:spTree>
    <p:extLst>
      <p:ext uri="{BB962C8B-B14F-4D97-AF65-F5344CB8AC3E}">
        <p14:creationId xmlns:p14="http://schemas.microsoft.com/office/powerpoint/2010/main" val="1753173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60FCA6E-0894-46CD-BD49-5955A51E0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E78C6E4B-A1F1-4B6C-97EC-BE997495D6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1744A3CE-92E3-4E46-B9AD-B29295244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12590" y="1695400"/>
            <a:ext cx="4455801" cy="2528667"/>
          </a:xfrm>
          <a:prstGeom prst="rect">
            <a:avLst/>
          </a:prstGeom>
        </p:spPr>
      </p:pic>
      <p:sp>
        <p:nvSpPr>
          <p:cNvPr id="239618" name="Rectangle 2">
            <a:extLst>
              <a:ext uri="{FF2B5EF4-FFF2-40B4-BE49-F238E27FC236}">
                <a16:creationId xmlns:a16="http://schemas.microsoft.com/office/drawing/2014/main" id="{47CFC272-6CFF-44E6-B12E-56C3699DE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>
            <a:normAutofit/>
          </a:bodyPr>
          <a:lstStyle/>
          <a:p>
            <a:r>
              <a:rPr lang="en-US" altLang="en-US" sz="3500">
                <a:solidFill>
                  <a:srgbClr val="303030"/>
                </a:solidFill>
              </a:rPr>
              <a:t>Propagation of an Action Potential </a:t>
            </a:r>
          </a:p>
        </p:txBody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BEEEC0CF-56D3-418E-8388-FBEA501FDC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50991" y="965199"/>
            <a:ext cx="3006076" cy="4020458"/>
          </a:xfrm>
        </p:spPr>
        <p:txBody>
          <a:bodyPr anchor="ctr">
            <a:normAutofit/>
          </a:bodyPr>
          <a:lstStyle/>
          <a:p>
            <a:r>
              <a:rPr lang="en-US" altLang="en-US" sz="1400" b="1"/>
              <a:t>Propagation</a:t>
            </a:r>
            <a:r>
              <a:rPr lang="en-US" altLang="en-US" sz="1400"/>
              <a:t> allow AP to serve as a signaling device</a:t>
            </a:r>
          </a:p>
          <a:p>
            <a:r>
              <a:rPr lang="en-US" altLang="en-US" sz="1400"/>
              <a:t>Na</a:t>
            </a:r>
            <a:r>
              <a:rPr lang="en-US" altLang="en-US" sz="1400" baseline="30000"/>
              <a:t>+</a:t>
            </a:r>
            <a:r>
              <a:rPr lang="en-US" altLang="en-US" sz="1400"/>
              <a:t> influx causes local currents</a:t>
            </a:r>
          </a:p>
          <a:p>
            <a:pPr lvl="1"/>
            <a:r>
              <a:rPr lang="en-US" altLang="en-US" sz="1400"/>
              <a:t>Local currents cause depolarization of adjacent membrane areas in direction away from AP origin (toward axon's terminals)</a:t>
            </a:r>
          </a:p>
          <a:p>
            <a:pPr lvl="1"/>
            <a:r>
              <a:rPr lang="en-US" altLang="en-US" sz="1400"/>
              <a:t>Local currents trigger an AP there</a:t>
            </a:r>
          </a:p>
          <a:p>
            <a:pPr lvl="1"/>
            <a:r>
              <a:rPr lang="en-US" altLang="en-US" sz="1400"/>
              <a:t>This causes the AP to propagate AWAY from the AP origin</a:t>
            </a:r>
          </a:p>
          <a:p>
            <a:r>
              <a:rPr lang="en-US" altLang="en-US" sz="1400"/>
              <a:t>Since Na</a:t>
            </a:r>
            <a:r>
              <a:rPr lang="en-US" altLang="en-US" sz="1400" baseline="30000"/>
              <a:t>+</a:t>
            </a:r>
            <a:r>
              <a:rPr lang="en-US" altLang="en-US" sz="1400"/>
              <a:t> channels closer to AP origin are inactivated no new AP is generated there</a:t>
            </a:r>
          </a:p>
        </p:txBody>
      </p:sp>
    </p:spTree>
    <p:extLst>
      <p:ext uri="{BB962C8B-B14F-4D97-AF65-F5344CB8AC3E}">
        <p14:creationId xmlns:p14="http://schemas.microsoft.com/office/powerpoint/2010/main" val="1359725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figure_11_12a_unlabeled">
            <a:extLst>
              <a:ext uri="{FF2B5EF4-FFF2-40B4-BE49-F238E27FC236}">
                <a16:creationId xmlns:a16="http://schemas.microsoft.com/office/drawing/2014/main" id="{919B31A5-85AC-4390-A26B-D1D7AA668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"/>
          <a:stretch>
            <a:fillRect/>
          </a:stretch>
        </p:blipFill>
        <p:spPr bwMode="auto">
          <a:xfrm>
            <a:off x="4433058" y="265113"/>
            <a:ext cx="3944937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15" name="Rectangle 3">
            <a:extLst>
              <a:ext uri="{FF2B5EF4-FFF2-40B4-BE49-F238E27FC236}">
                <a16:creationId xmlns:a16="http://schemas.microsoft.com/office/drawing/2014/main" id="{30C1A2FA-CB7A-46EE-BA0E-26395DF90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870" y="871538"/>
            <a:ext cx="485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+30</a:t>
            </a:r>
          </a:p>
        </p:txBody>
      </p:sp>
      <p:sp>
        <p:nvSpPr>
          <p:cNvPr id="243716" name="Rectangle 4">
            <a:extLst>
              <a:ext uri="{FF2B5EF4-FFF2-40B4-BE49-F238E27FC236}">
                <a16:creationId xmlns:a16="http://schemas.microsoft.com/office/drawing/2014/main" id="{F9B2E9DB-7C59-4E61-B6D3-B6F97D14A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220" y="1925638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–70</a:t>
            </a:r>
          </a:p>
        </p:txBody>
      </p:sp>
      <p:sp>
        <p:nvSpPr>
          <p:cNvPr id="243717" name="Rectangle 5">
            <a:extLst>
              <a:ext uri="{FF2B5EF4-FFF2-40B4-BE49-F238E27FC236}">
                <a16:creationId xmlns:a16="http://schemas.microsoft.com/office/drawing/2014/main" id="{145D3960-082F-4395-B133-F67DF1649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4408" y="1363663"/>
            <a:ext cx="8270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Voltage</a:t>
            </a:r>
          </a:p>
          <a:p>
            <a:pPr marL="0" marR="0" lvl="0" indent="0" algn="ctr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at 0 ms</a:t>
            </a:r>
          </a:p>
        </p:txBody>
      </p:sp>
      <p:sp>
        <p:nvSpPr>
          <p:cNvPr id="243718" name="Rectangle 6">
            <a:extLst>
              <a:ext uri="{FF2B5EF4-FFF2-40B4-BE49-F238E27FC236}">
                <a16:creationId xmlns:a16="http://schemas.microsoft.com/office/drawing/2014/main" id="{81B4A23D-B7C8-488D-8799-C6C0B206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170" y="2684463"/>
            <a:ext cx="1063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Recording</a:t>
            </a:r>
          </a:p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electrode</a:t>
            </a:r>
          </a:p>
        </p:txBody>
      </p:sp>
      <p:sp>
        <p:nvSpPr>
          <p:cNvPr id="243719" name="Rectangle 7">
            <a:extLst>
              <a:ext uri="{FF2B5EF4-FFF2-40B4-BE49-F238E27FC236}">
                <a16:creationId xmlns:a16="http://schemas.microsoft.com/office/drawing/2014/main" id="{217194FA-073E-4F6A-889E-1162BC7ED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795" y="5002213"/>
            <a:ext cx="3176588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Time = 0 ms.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Action potential has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not yet reached the recording 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electrode.</a:t>
            </a:r>
          </a:p>
        </p:txBody>
      </p:sp>
      <p:sp>
        <p:nvSpPr>
          <p:cNvPr id="243720" name="Rectangle 8">
            <a:extLst>
              <a:ext uri="{FF2B5EF4-FFF2-40B4-BE49-F238E27FC236}">
                <a16:creationId xmlns:a16="http://schemas.microsoft.com/office/drawing/2014/main" id="{FA3A724D-44D2-447B-9876-D628D16B9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7220" y="5799138"/>
            <a:ext cx="1420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Resting potential</a:t>
            </a:r>
          </a:p>
        </p:txBody>
      </p:sp>
      <p:sp>
        <p:nvSpPr>
          <p:cNvPr id="243721" name="Rectangle 9">
            <a:extLst>
              <a:ext uri="{FF2B5EF4-FFF2-40B4-BE49-F238E27FC236}">
                <a16:creationId xmlns:a16="http://schemas.microsoft.com/office/drawing/2014/main" id="{3145F2CE-5746-4F1C-BF65-E011C8395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7220" y="6116638"/>
            <a:ext cx="18954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Peak of action potential</a:t>
            </a:r>
          </a:p>
        </p:txBody>
      </p:sp>
      <p:sp>
        <p:nvSpPr>
          <p:cNvPr id="243722" name="Rectangle 10">
            <a:extLst>
              <a:ext uri="{FF2B5EF4-FFF2-40B4-BE49-F238E27FC236}">
                <a16:creationId xmlns:a16="http://schemas.microsoft.com/office/drawing/2014/main" id="{F46D64B1-843A-450C-9845-9CAE779FC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0395" y="6427788"/>
            <a:ext cx="1471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Hyperpolarization</a:t>
            </a:r>
          </a:p>
        </p:txBody>
      </p:sp>
      <p:sp>
        <p:nvSpPr>
          <p:cNvPr id="243723" name="Line 11">
            <a:extLst>
              <a:ext uri="{FF2B5EF4-FFF2-40B4-BE49-F238E27FC236}">
                <a16:creationId xmlns:a16="http://schemas.microsoft.com/office/drawing/2014/main" id="{8226A101-587D-47CE-8EB6-9FDF822DC9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50645" y="1824038"/>
            <a:ext cx="0" cy="200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3724" name="Freeform 12">
            <a:extLst>
              <a:ext uri="{FF2B5EF4-FFF2-40B4-BE49-F238E27FC236}">
                <a16:creationId xmlns:a16="http://schemas.microsoft.com/office/drawing/2014/main" id="{65912466-E633-4F1C-9D3A-09988A55FB41}"/>
              </a:ext>
            </a:extLst>
          </p:cNvPr>
          <p:cNvSpPr>
            <a:spLocks/>
          </p:cNvSpPr>
          <p:nvPr/>
        </p:nvSpPr>
        <p:spPr bwMode="auto">
          <a:xfrm>
            <a:off x="6295195" y="2833688"/>
            <a:ext cx="368300" cy="368300"/>
          </a:xfrm>
          <a:custGeom>
            <a:avLst/>
            <a:gdLst>
              <a:gd name="T0" fmla="*/ 0 w 232"/>
              <a:gd name="T1" fmla="*/ 232 h 232"/>
              <a:gd name="T2" fmla="*/ 176 w 232"/>
              <a:gd name="T3" fmla="*/ 2 h 232"/>
              <a:gd name="T4" fmla="*/ 232 w 232"/>
              <a:gd name="T5" fmla="*/ 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2" h="232">
                <a:moveTo>
                  <a:pt x="0" y="232"/>
                </a:moveTo>
                <a:lnTo>
                  <a:pt x="176" y="2"/>
                </a:lnTo>
                <a:lnTo>
                  <a:pt x="232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3725" name="Rectangle 13">
            <a:extLst>
              <a:ext uri="{FF2B5EF4-FFF2-40B4-BE49-F238E27FC236}">
                <a16:creationId xmlns:a16="http://schemas.microsoft.com/office/drawing/2014/main" id="{512601B0-B110-4C5C-9123-686B8897D7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149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11.12a  Propagation of an action potential (AP).</a:t>
            </a:r>
          </a:p>
        </p:txBody>
      </p:sp>
      <p:sp>
        <p:nvSpPr>
          <p:cNvPr id="243726" name="Rectangle 14">
            <a:extLst>
              <a:ext uri="{FF2B5EF4-FFF2-40B4-BE49-F238E27FC236}">
                <a16:creationId xmlns:a16="http://schemas.microsoft.com/office/drawing/2014/main" id="{C1FE24A5-F0C9-4479-A562-BBBC12F385D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205126" y="1445419"/>
            <a:ext cx="2643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Membrane potential (mV)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FC67BB5-1BBD-4A88-A5B7-4D12BF9CA813}"/>
              </a:ext>
            </a:extLst>
          </p:cNvPr>
          <p:cNvSpPr txBox="1">
            <a:spLocks noChangeArrowheads="1"/>
          </p:cNvSpPr>
          <p:nvPr/>
        </p:nvSpPr>
        <p:spPr>
          <a:xfrm>
            <a:off x="375063" y="1316037"/>
            <a:ext cx="360396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Once initiated an AP is self-propagating</a:t>
            </a:r>
          </a:p>
          <a:p>
            <a:r>
              <a:rPr lang="en-US" altLang="en-US" dirty="0"/>
              <a:t>An AP either happens completely, or it does not happen at all</a:t>
            </a:r>
          </a:p>
          <a:p>
            <a:pPr>
              <a:lnSpc>
                <a:spcPct val="130000"/>
              </a:lnSpc>
            </a:pPr>
            <a:r>
              <a:rPr lang="en-US" altLang="en-US" dirty="0"/>
              <a:t>Not all depolarization events produce APs</a:t>
            </a:r>
          </a:p>
          <a:p>
            <a:pPr>
              <a:lnSpc>
                <a:spcPct val="130000"/>
              </a:lnSpc>
            </a:pPr>
            <a:r>
              <a:rPr lang="en-US" altLang="en-US" dirty="0"/>
              <a:t>For axon to "fire", depolarization must reach </a:t>
            </a:r>
            <a:r>
              <a:rPr lang="en-US" altLang="en-US" b="1" dirty="0"/>
              <a:t>threshold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0364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figure_11_12b_unlabeled">
            <a:extLst>
              <a:ext uri="{FF2B5EF4-FFF2-40B4-BE49-F238E27FC236}">
                <a16:creationId xmlns:a16="http://schemas.microsoft.com/office/drawing/2014/main" id="{DB8B845C-F7A9-4FEF-BA1A-CD74091C4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1"/>
          <a:stretch>
            <a:fillRect/>
          </a:stretch>
        </p:blipFill>
        <p:spPr bwMode="auto">
          <a:xfrm>
            <a:off x="2581275" y="261938"/>
            <a:ext cx="3736975" cy="64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63" name="Rectangle 3">
            <a:extLst>
              <a:ext uri="{FF2B5EF4-FFF2-40B4-BE49-F238E27FC236}">
                <a16:creationId xmlns:a16="http://schemas.microsoft.com/office/drawing/2014/main" id="{C6A7F1D9-6B87-4718-BB73-1DC36151C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506413"/>
            <a:ext cx="8270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Voltage</a:t>
            </a:r>
          </a:p>
          <a:p>
            <a:pPr marL="0" marR="0" lvl="0" indent="0" algn="ctr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at 2 ms</a:t>
            </a:r>
          </a:p>
        </p:txBody>
      </p:sp>
      <p:sp>
        <p:nvSpPr>
          <p:cNvPr id="245764" name="Rectangle 4">
            <a:extLst>
              <a:ext uri="{FF2B5EF4-FFF2-40B4-BE49-F238E27FC236}">
                <a16:creationId xmlns:a16="http://schemas.microsoft.com/office/drawing/2014/main" id="{EB4021B8-EB78-43F5-B403-BB4EBA774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5802313"/>
            <a:ext cx="1420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Resting potential</a:t>
            </a:r>
          </a:p>
        </p:txBody>
      </p:sp>
      <p:sp>
        <p:nvSpPr>
          <p:cNvPr id="245765" name="Rectangle 5">
            <a:extLst>
              <a:ext uri="{FF2B5EF4-FFF2-40B4-BE49-F238E27FC236}">
                <a16:creationId xmlns:a16="http://schemas.microsoft.com/office/drawing/2014/main" id="{E4B970DE-3344-421A-A170-906CE02E1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6119813"/>
            <a:ext cx="18954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Peak of action potential</a:t>
            </a:r>
          </a:p>
        </p:txBody>
      </p:sp>
      <p:sp>
        <p:nvSpPr>
          <p:cNvPr id="245766" name="Rectangle 6">
            <a:extLst>
              <a:ext uri="{FF2B5EF4-FFF2-40B4-BE49-F238E27FC236}">
                <a16:creationId xmlns:a16="http://schemas.microsoft.com/office/drawing/2014/main" id="{8E5CB4A5-811D-478E-AE11-B39B3C53F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7663" y="6424613"/>
            <a:ext cx="14716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Hyperpolarization</a:t>
            </a:r>
          </a:p>
        </p:txBody>
      </p:sp>
      <p:sp>
        <p:nvSpPr>
          <p:cNvPr id="245767" name="Rectangle 7">
            <a:extLst>
              <a:ext uri="{FF2B5EF4-FFF2-40B4-BE49-F238E27FC236}">
                <a16:creationId xmlns:a16="http://schemas.microsoft.com/office/drawing/2014/main" id="{5B716A50-D099-4034-B876-6F0A111AE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338" y="4986338"/>
            <a:ext cx="2820987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Time = 2 ms.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Action potential</a:t>
            </a:r>
          </a:p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peak reaches the recording </a:t>
            </a:r>
          </a:p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electrode.</a:t>
            </a:r>
          </a:p>
        </p:txBody>
      </p:sp>
      <p:sp>
        <p:nvSpPr>
          <p:cNvPr id="245768" name="Freeform 8">
            <a:extLst>
              <a:ext uri="{FF2B5EF4-FFF2-40B4-BE49-F238E27FC236}">
                <a16:creationId xmlns:a16="http://schemas.microsoft.com/office/drawing/2014/main" id="{2DE41ED4-51B0-4CC1-934A-9ADAE6C61B09}"/>
              </a:ext>
            </a:extLst>
          </p:cNvPr>
          <p:cNvSpPr>
            <a:spLocks/>
          </p:cNvSpPr>
          <p:nvPr/>
        </p:nvSpPr>
        <p:spPr bwMode="auto">
          <a:xfrm>
            <a:off x="4608513" y="663575"/>
            <a:ext cx="371475" cy="365125"/>
          </a:xfrm>
          <a:custGeom>
            <a:avLst/>
            <a:gdLst>
              <a:gd name="T0" fmla="*/ 0 w 234"/>
              <a:gd name="T1" fmla="*/ 230 h 230"/>
              <a:gd name="T2" fmla="*/ 176 w 234"/>
              <a:gd name="T3" fmla="*/ 2 h 230"/>
              <a:gd name="T4" fmla="*/ 234 w 234"/>
              <a:gd name="T5" fmla="*/ 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4" h="230">
                <a:moveTo>
                  <a:pt x="0" y="230"/>
                </a:moveTo>
                <a:lnTo>
                  <a:pt x="176" y="2"/>
                </a:lnTo>
                <a:lnTo>
                  <a:pt x="234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5769" name="Rectangle 9">
            <a:extLst>
              <a:ext uri="{FF2B5EF4-FFF2-40B4-BE49-F238E27FC236}">
                <a16:creationId xmlns:a16="http://schemas.microsoft.com/office/drawing/2014/main" id="{3AB5F80F-F083-4F7F-B0C6-DF91AC3FB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11.12b  Propagation of an action potential (AP).</a:t>
            </a:r>
          </a:p>
        </p:txBody>
      </p:sp>
      <p:sp>
        <p:nvSpPr>
          <p:cNvPr id="245770" name="Rectangle 10">
            <a:extLst>
              <a:ext uri="{FF2B5EF4-FFF2-40B4-BE49-F238E27FC236}">
                <a16:creationId xmlns:a16="http://schemas.microsoft.com/office/drawing/2014/main" id="{13124E7A-D762-4E87-8773-5F6B82AB8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950" y="871538"/>
            <a:ext cx="485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+30</a:t>
            </a:r>
          </a:p>
        </p:txBody>
      </p:sp>
      <p:sp>
        <p:nvSpPr>
          <p:cNvPr id="245771" name="Rectangle 11">
            <a:extLst>
              <a:ext uri="{FF2B5EF4-FFF2-40B4-BE49-F238E27FC236}">
                <a16:creationId xmlns:a16="http://schemas.microsoft.com/office/drawing/2014/main" id="{5A25156E-D5F4-464A-9508-C8C846F16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1925638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–70</a:t>
            </a:r>
          </a:p>
        </p:txBody>
      </p:sp>
      <p:sp>
        <p:nvSpPr>
          <p:cNvPr id="245772" name="Rectangle 12">
            <a:extLst>
              <a:ext uri="{FF2B5EF4-FFF2-40B4-BE49-F238E27FC236}">
                <a16:creationId xmlns:a16="http://schemas.microsoft.com/office/drawing/2014/main" id="{B1454D38-0A17-40BC-8E8B-09BF9897EFA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396206" y="1442244"/>
            <a:ext cx="2643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Membrane potential (mV)</a:t>
            </a:r>
          </a:p>
        </p:txBody>
      </p:sp>
    </p:spTree>
    <p:extLst>
      <p:ext uri="{BB962C8B-B14F-4D97-AF65-F5344CB8AC3E}">
        <p14:creationId xmlns:p14="http://schemas.microsoft.com/office/powerpoint/2010/main" val="3170089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figure_11_12c_unlabeled">
            <a:extLst>
              <a:ext uri="{FF2B5EF4-FFF2-40B4-BE49-F238E27FC236}">
                <a16:creationId xmlns:a16="http://schemas.microsoft.com/office/drawing/2014/main" id="{1D98775C-46A6-4A0C-95BF-12B67E2A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9"/>
          <a:stretch>
            <a:fillRect/>
          </a:stretch>
        </p:blipFill>
        <p:spPr bwMode="auto">
          <a:xfrm>
            <a:off x="2578100" y="261938"/>
            <a:ext cx="3749675" cy="644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1" name="Rectangle 3">
            <a:extLst>
              <a:ext uri="{FF2B5EF4-FFF2-40B4-BE49-F238E27FC236}">
                <a16:creationId xmlns:a16="http://schemas.microsoft.com/office/drawing/2014/main" id="{FA16E1BC-1B4F-4DD6-AC7E-16EBC3A83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225" y="1449388"/>
            <a:ext cx="8270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Voltage</a:t>
            </a:r>
          </a:p>
          <a:p>
            <a:pPr marL="0" marR="0" lvl="0" indent="0" algn="ctr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at 4 ms</a:t>
            </a:r>
          </a:p>
        </p:txBody>
      </p:sp>
      <p:sp>
        <p:nvSpPr>
          <p:cNvPr id="247812" name="Rectangle 4">
            <a:extLst>
              <a:ext uri="{FF2B5EF4-FFF2-40B4-BE49-F238E27FC236}">
                <a16:creationId xmlns:a16="http://schemas.microsoft.com/office/drawing/2014/main" id="{4168AB60-E1FE-4B1D-A257-8D82A7C08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438" y="5802313"/>
            <a:ext cx="1420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Resting potential</a:t>
            </a:r>
          </a:p>
        </p:txBody>
      </p:sp>
      <p:sp>
        <p:nvSpPr>
          <p:cNvPr id="247813" name="Rectangle 5">
            <a:extLst>
              <a:ext uri="{FF2B5EF4-FFF2-40B4-BE49-F238E27FC236}">
                <a16:creationId xmlns:a16="http://schemas.microsoft.com/office/drawing/2014/main" id="{C90AB5E0-CFEA-47C6-BF72-F9E5364E6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6119813"/>
            <a:ext cx="18954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Peak of action potential</a:t>
            </a:r>
          </a:p>
        </p:txBody>
      </p:sp>
      <p:sp>
        <p:nvSpPr>
          <p:cNvPr id="247814" name="Rectangle 6">
            <a:extLst>
              <a:ext uri="{FF2B5EF4-FFF2-40B4-BE49-F238E27FC236}">
                <a16:creationId xmlns:a16="http://schemas.microsoft.com/office/drawing/2014/main" id="{450E264F-3332-48D4-AA8F-B372F90A4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438" y="6424613"/>
            <a:ext cx="14716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Hyperpolarization</a:t>
            </a:r>
          </a:p>
        </p:txBody>
      </p:sp>
      <p:sp>
        <p:nvSpPr>
          <p:cNvPr id="247815" name="Line 7">
            <a:extLst>
              <a:ext uri="{FF2B5EF4-FFF2-40B4-BE49-F238E27FC236}">
                <a16:creationId xmlns:a16="http://schemas.microsoft.com/office/drawing/2014/main" id="{9628E1FF-A298-4D1E-9C0C-147966E2A9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1912938"/>
            <a:ext cx="0" cy="225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7816" name="Rectangle 8">
            <a:extLst>
              <a:ext uri="{FF2B5EF4-FFF2-40B4-BE49-F238E27FC236}">
                <a16:creationId xmlns:a16="http://schemas.microsoft.com/office/drawing/2014/main" id="{C51E32AC-7D90-4349-B72E-573957345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688" y="4768850"/>
            <a:ext cx="2820987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Time = 4 ms.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Action potential</a:t>
            </a:r>
          </a:p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peak has passed the recording</a:t>
            </a:r>
          </a:p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electrode. Membrane at the</a:t>
            </a:r>
          </a:p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recording electrode is still</a:t>
            </a:r>
          </a:p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hyperpolarized.</a:t>
            </a:r>
          </a:p>
        </p:txBody>
      </p:sp>
      <p:sp>
        <p:nvSpPr>
          <p:cNvPr id="247817" name="Rectangle 9">
            <a:extLst>
              <a:ext uri="{FF2B5EF4-FFF2-40B4-BE49-F238E27FC236}">
                <a16:creationId xmlns:a16="http://schemas.microsoft.com/office/drawing/2014/main" id="{F2310E83-3E6D-4709-B2A8-258D0C9DB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11.12c  Propagation of an action potential (AP).</a:t>
            </a:r>
          </a:p>
        </p:txBody>
      </p:sp>
      <p:sp>
        <p:nvSpPr>
          <p:cNvPr id="247818" name="Rectangle 10">
            <a:extLst>
              <a:ext uri="{FF2B5EF4-FFF2-40B4-BE49-F238E27FC236}">
                <a16:creationId xmlns:a16="http://schemas.microsoft.com/office/drawing/2014/main" id="{632F14C5-8C55-4C88-B2C3-46DB8534C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950" y="871538"/>
            <a:ext cx="485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+30</a:t>
            </a:r>
          </a:p>
        </p:txBody>
      </p:sp>
      <p:sp>
        <p:nvSpPr>
          <p:cNvPr id="247819" name="Rectangle 11">
            <a:extLst>
              <a:ext uri="{FF2B5EF4-FFF2-40B4-BE49-F238E27FC236}">
                <a16:creationId xmlns:a16="http://schemas.microsoft.com/office/drawing/2014/main" id="{F5EC83EB-15EB-4352-BAE3-8548242A4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1925638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–70</a:t>
            </a:r>
          </a:p>
        </p:txBody>
      </p:sp>
      <p:sp>
        <p:nvSpPr>
          <p:cNvPr id="247820" name="Rectangle 12">
            <a:extLst>
              <a:ext uri="{FF2B5EF4-FFF2-40B4-BE49-F238E27FC236}">
                <a16:creationId xmlns:a16="http://schemas.microsoft.com/office/drawing/2014/main" id="{A6F3357E-DA08-4493-A157-83E460E6BCA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396206" y="1445419"/>
            <a:ext cx="2643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Membrane potential (mV)</a:t>
            </a:r>
          </a:p>
        </p:txBody>
      </p:sp>
    </p:spTree>
    <p:extLst>
      <p:ext uri="{BB962C8B-B14F-4D97-AF65-F5344CB8AC3E}">
        <p14:creationId xmlns:p14="http://schemas.microsoft.com/office/powerpoint/2010/main" val="2932027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9" name="Rectangle 71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910" name="Rectangle 73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D4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1807060-A791-4833-8945-53AB235E8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7" r="-3" b="-3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251906" name="Rectangle 2">
            <a:extLst>
              <a:ext uri="{FF2B5EF4-FFF2-40B4-BE49-F238E27FC236}">
                <a16:creationId xmlns:a16="http://schemas.microsoft.com/office/drawing/2014/main" id="{936E3F94-1EF6-42D7-AC65-84F04D6B6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Coding for Stimulus Intensity</a:t>
            </a:r>
          </a:p>
        </p:txBody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C9421122-949D-4C16-8231-B86CDBD31E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n-US" altLang="en-US" sz="1600">
                <a:solidFill>
                  <a:srgbClr val="FFFFFF"/>
                </a:solidFill>
              </a:rPr>
              <a:t>All action potentials are alike and are independent of stimulus intensity</a:t>
            </a:r>
          </a:p>
          <a:p>
            <a:pPr lvl="1"/>
            <a:r>
              <a:rPr lang="en-US" altLang="en-US" sz="1600">
                <a:solidFill>
                  <a:srgbClr val="FFFFFF"/>
                </a:solidFill>
              </a:rPr>
              <a:t>How does CNS tell difference between a weak stimulus and a strong one?</a:t>
            </a:r>
          </a:p>
          <a:p>
            <a:r>
              <a:rPr lang="en-US" altLang="en-US" sz="1600">
                <a:solidFill>
                  <a:srgbClr val="FFFFFF"/>
                </a:solidFill>
              </a:rPr>
              <a:t>Strong stimuli cause action potentials to occur more frequently</a:t>
            </a:r>
          </a:p>
          <a:p>
            <a:pPr lvl="1"/>
            <a:r>
              <a:rPr lang="en-US" altLang="en-US" sz="1600">
                <a:solidFill>
                  <a:srgbClr val="FFFFFF"/>
                </a:solidFill>
              </a:rPr>
              <a:t># Of impulses per second or frequency of APs</a:t>
            </a:r>
          </a:p>
          <a:p>
            <a:r>
              <a:rPr lang="en-US" altLang="en-US" sz="1600">
                <a:solidFill>
                  <a:srgbClr val="FFFFFF"/>
                </a:solidFill>
              </a:rPr>
              <a:t> CNS determines stimulus intensity by the frequency of impulses</a:t>
            </a:r>
          </a:p>
          <a:p>
            <a:pPr lvl="1"/>
            <a:r>
              <a:rPr lang="en-US" altLang="en-US" sz="1600">
                <a:solidFill>
                  <a:srgbClr val="FFFFFF"/>
                </a:solidFill>
              </a:rPr>
              <a:t>Higher frequency means stronger stimulus</a:t>
            </a:r>
          </a:p>
        </p:txBody>
      </p:sp>
    </p:spTree>
    <p:extLst>
      <p:ext uri="{BB962C8B-B14F-4D97-AF65-F5344CB8AC3E}">
        <p14:creationId xmlns:p14="http://schemas.microsoft.com/office/powerpoint/2010/main" val="3056438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figure_11_13_unlabeled">
            <a:extLst>
              <a:ext uri="{FF2B5EF4-FFF2-40B4-BE49-F238E27FC236}">
                <a16:creationId xmlns:a16="http://schemas.microsoft.com/office/drawing/2014/main" id="{2C891786-842E-41BB-83C8-A34D2F51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>
            <a:fillRect/>
          </a:stretch>
        </p:blipFill>
        <p:spPr bwMode="auto">
          <a:xfrm>
            <a:off x="273050" y="392113"/>
            <a:ext cx="8597900" cy="60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955" name="Freeform 3">
            <a:extLst>
              <a:ext uri="{FF2B5EF4-FFF2-40B4-BE49-F238E27FC236}">
                <a16:creationId xmlns:a16="http://schemas.microsoft.com/office/drawing/2014/main" id="{89F3EEF2-D8A2-46FF-9DF0-38099F98B336}"/>
              </a:ext>
            </a:extLst>
          </p:cNvPr>
          <p:cNvSpPr>
            <a:spLocks/>
          </p:cNvSpPr>
          <p:nvPr/>
        </p:nvSpPr>
        <p:spPr bwMode="auto">
          <a:xfrm>
            <a:off x="4991100" y="1095375"/>
            <a:ext cx="320675" cy="600075"/>
          </a:xfrm>
          <a:custGeom>
            <a:avLst/>
            <a:gdLst>
              <a:gd name="T0" fmla="*/ 0 w 202"/>
              <a:gd name="T1" fmla="*/ 378 h 378"/>
              <a:gd name="T2" fmla="*/ 62 w 202"/>
              <a:gd name="T3" fmla="*/ 0 h 378"/>
              <a:gd name="T4" fmla="*/ 202 w 202"/>
              <a:gd name="T5" fmla="*/ 0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" h="378">
                <a:moveTo>
                  <a:pt x="0" y="378"/>
                </a:moveTo>
                <a:lnTo>
                  <a:pt x="62" y="0"/>
                </a:lnTo>
                <a:lnTo>
                  <a:pt x="20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3956" name="Freeform 4">
            <a:extLst>
              <a:ext uri="{FF2B5EF4-FFF2-40B4-BE49-F238E27FC236}">
                <a16:creationId xmlns:a16="http://schemas.microsoft.com/office/drawing/2014/main" id="{A63B3072-ECB6-4532-8B3C-6336BB2FEB33}"/>
              </a:ext>
            </a:extLst>
          </p:cNvPr>
          <p:cNvSpPr>
            <a:spLocks/>
          </p:cNvSpPr>
          <p:nvPr/>
        </p:nvSpPr>
        <p:spPr bwMode="auto">
          <a:xfrm>
            <a:off x="6219825" y="1095375"/>
            <a:ext cx="342900" cy="609600"/>
          </a:xfrm>
          <a:custGeom>
            <a:avLst/>
            <a:gdLst>
              <a:gd name="T0" fmla="*/ 0 w 216"/>
              <a:gd name="T1" fmla="*/ 2 h 384"/>
              <a:gd name="T2" fmla="*/ 132 w 216"/>
              <a:gd name="T3" fmla="*/ 0 h 384"/>
              <a:gd name="T4" fmla="*/ 216 w 216"/>
              <a:gd name="T5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" h="384">
                <a:moveTo>
                  <a:pt x="0" y="2"/>
                </a:moveTo>
                <a:lnTo>
                  <a:pt x="132" y="0"/>
                </a:lnTo>
                <a:lnTo>
                  <a:pt x="216" y="38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3957" name="Rectangle 5">
            <a:extLst>
              <a:ext uri="{FF2B5EF4-FFF2-40B4-BE49-F238E27FC236}">
                <a16:creationId xmlns:a16="http://schemas.microsoft.com/office/drawing/2014/main" id="{92B86509-8503-4338-A2E7-39BC403BCFB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179512" y="2082800"/>
            <a:ext cx="38735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Membrane potential (mV)</a:t>
            </a:r>
          </a:p>
        </p:txBody>
      </p:sp>
      <p:sp>
        <p:nvSpPr>
          <p:cNvPr id="253958" name="Rectangle 6">
            <a:extLst>
              <a:ext uri="{FF2B5EF4-FFF2-40B4-BE49-F238E27FC236}">
                <a16:creationId xmlns:a16="http://schemas.microsoft.com/office/drawing/2014/main" id="{CB47FCCF-5932-476F-85D4-E663782DB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33525"/>
            <a:ext cx="6365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+30</a:t>
            </a:r>
          </a:p>
        </p:txBody>
      </p:sp>
      <p:sp>
        <p:nvSpPr>
          <p:cNvPr id="253959" name="Rectangle 7">
            <a:extLst>
              <a:ext uri="{FF2B5EF4-FFF2-40B4-BE49-F238E27FC236}">
                <a16:creationId xmlns:a16="http://schemas.microsoft.com/office/drawing/2014/main" id="{2FC91443-3172-42E3-8485-AC84D1719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159125"/>
            <a:ext cx="6286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–70</a:t>
            </a:r>
          </a:p>
        </p:txBody>
      </p:sp>
      <p:sp>
        <p:nvSpPr>
          <p:cNvPr id="253960" name="Rectangle 8">
            <a:extLst>
              <a:ext uri="{FF2B5EF4-FFF2-40B4-BE49-F238E27FC236}">
                <a16:creationId xmlns:a16="http://schemas.microsoft.com/office/drawing/2014/main" id="{B7E0DB3D-F172-4010-B7A9-4BC857D51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325" y="887413"/>
            <a:ext cx="15033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Action</a:t>
            </a:r>
          </a:p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potentials</a:t>
            </a:r>
          </a:p>
        </p:txBody>
      </p:sp>
      <p:sp>
        <p:nvSpPr>
          <p:cNvPr id="253961" name="Rectangle 9">
            <a:extLst>
              <a:ext uri="{FF2B5EF4-FFF2-40B4-BE49-F238E27FC236}">
                <a16:creationId xmlns:a16="http://schemas.microsoft.com/office/drawing/2014/main" id="{5DEE330A-F7CD-4443-A5FB-698F3BD4C5C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61131" y="4672806"/>
            <a:ext cx="1519238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Stimulus</a:t>
            </a:r>
          </a:p>
          <a:p>
            <a:pPr marL="0" marR="0" lvl="0" indent="0" algn="ctr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voltage</a:t>
            </a:r>
          </a:p>
        </p:txBody>
      </p:sp>
      <p:sp>
        <p:nvSpPr>
          <p:cNvPr id="253962" name="Rectangle 10">
            <a:extLst>
              <a:ext uri="{FF2B5EF4-FFF2-40B4-BE49-F238E27FC236}">
                <a16:creationId xmlns:a16="http://schemas.microsoft.com/office/drawing/2014/main" id="{10399A10-71E2-4484-ADC5-E73FF9D99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4479925"/>
            <a:ext cx="14732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Threshold</a:t>
            </a:r>
          </a:p>
        </p:txBody>
      </p:sp>
      <p:sp>
        <p:nvSpPr>
          <p:cNvPr id="253963" name="Rectangle 11">
            <a:extLst>
              <a:ext uri="{FF2B5EF4-FFF2-40B4-BE49-F238E27FC236}">
                <a16:creationId xmlns:a16="http://schemas.microsoft.com/office/drawing/2014/main" id="{D530D8D0-ABBE-4DB7-A36A-E5B8EF0DA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0" y="4267200"/>
            <a:ext cx="13096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Stimulus</a:t>
            </a:r>
          </a:p>
        </p:txBody>
      </p:sp>
      <p:sp>
        <p:nvSpPr>
          <p:cNvPr id="253964" name="Freeform 12">
            <a:extLst>
              <a:ext uri="{FF2B5EF4-FFF2-40B4-BE49-F238E27FC236}">
                <a16:creationId xmlns:a16="http://schemas.microsoft.com/office/drawing/2014/main" id="{FE0CF620-2DD6-41AE-AD74-B08BEBB2EF55}"/>
              </a:ext>
            </a:extLst>
          </p:cNvPr>
          <p:cNvSpPr>
            <a:spLocks/>
          </p:cNvSpPr>
          <p:nvPr/>
        </p:nvSpPr>
        <p:spPr bwMode="auto">
          <a:xfrm>
            <a:off x="4699000" y="4454525"/>
            <a:ext cx="419100" cy="584200"/>
          </a:xfrm>
          <a:custGeom>
            <a:avLst/>
            <a:gdLst>
              <a:gd name="T0" fmla="*/ 0 w 264"/>
              <a:gd name="T1" fmla="*/ 368 h 368"/>
              <a:gd name="T2" fmla="*/ 122 w 264"/>
              <a:gd name="T3" fmla="*/ 0 h 368"/>
              <a:gd name="T4" fmla="*/ 264 w 264"/>
              <a:gd name="T5" fmla="*/ 0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4" h="368">
                <a:moveTo>
                  <a:pt x="0" y="368"/>
                </a:moveTo>
                <a:lnTo>
                  <a:pt x="122" y="0"/>
                </a:lnTo>
                <a:lnTo>
                  <a:pt x="264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3965" name="Freeform 13">
            <a:extLst>
              <a:ext uri="{FF2B5EF4-FFF2-40B4-BE49-F238E27FC236}">
                <a16:creationId xmlns:a16="http://schemas.microsoft.com/office/drawing/2014/main" id="{337816FB-1273-424A-A362-7CF7577E79CF}"/>
              </a:ext>
            </a:extLst>
          </p:cNvPr>
          <p:cNvSpPr>
            <a:spLocks/>
          </p:cNvSpPr>
          <p:nvPr/>
        </p:nvSpPr>
        <p:spPr bwMode="auto">
          <a:xfrm>
            <a:off x="3260725" y="4692650"/>
            <a:ext cx="244475" cy="488950"/>
          </a:xfrm>
          <a:custGeom>
            <a:avLst/>
            <a:gdLst>
              <a:gd name="T0" fmla="*/ 154 w 154"/>
              <a:gd name="T1" fmla="*/ 308 h 308"/>
              <a:gd name="T2" fmla="*/ 112 w 154"/>
              <a:gd name="T3" fmla="*/ 0 h 308"/>
              <a:gd name="T4" fmla="*/ 0 w 154"/>
              <a:gd name="T5" fmla="*/ 0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4" h="308">
                <a:moveTo>
                  <a:pt x="154" y="308"/>
                </a:moveTo>
                <a:lnTo>
                  <a:pt x="112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3966" name="Rectangle 14">
            <a:extLst>
              <a:ext uri="{FF2B5EF4-FFF2-40B4-BE49-F238E27FC236}">
                <a16:creationId xmlns:a16="http://schemas.microsoft.com/office/drawing/2014/main" id="{C5FA0183-6ADF-4BC1-9A23-3551E818D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450" y="6064250"/>
            <a:ext cx="17256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Time (ms) </a:t>
            </a:r>
          </a:p>
        </p:txBody>
      </p:sp>
      <p:sp>
        <p:nvSpPr>
          <p:cNvPr id="253967" name="Line 15">
            <a:extLst>
              <a:ext uri="{FF2B5EF4-FFF2-40B4-BE49-F238E27FC236}">
                <a16:creationId xmlns:a16="http://schemas.microsoft.com/office/drawing/2014/main" id="{8FF7F1C8-CB4F-412D-80EE-4239D10856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5300" y="6269038"/>
            <a:ext cx="5746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3968" name="Rectangle 16">
            <a:extLst>
              <a:ext uri="{FF2B5EF4-FFF2-40B4-BE49-F238E27FC236}">
                <a16:creationId xmlns:a16="http://schemas.microsoft.com/office/drawing/2014/main" id="{1A65E3A3-1A3E-4C9E-89BE-8F3179E5D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63" y="518160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253969" name="Rectangle 17">
            <a:extLst>
              <a:ext uri="{FF2B5EF4-FFF2-40B4-BE49-F238E27FC236}">
                <a16:creationId xmlns:a16="http://schemas.microsoft.com/office/drawing/2014/main" id="{1AF7B67F-7008-4400-A8BB-69508DF2A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11.13  Relationship between stimulus strength and action potential frequency.</a:t>
            </a:r>
          </a:p>
        </p:txBody>
      </p:sp>
    </p:spTree>
    <p:extLst>
      <p:ext uri="{BB962C8B-B14F-4D97-AF65-F5344CB8AC3E}">
        <p14:creationId xmlns:p14="http://schemas.microsoft.com/office/powerpoint/2010/main" val="388533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01A4D83C-F8E4-4A00-A65C-F39968FA3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chemeClr val="accent1"/>
                </a:solidFill>
              </a:rPr>
              <a:t>Absolute Refractory Period</a:t>
            </a:r>
          </a:p>
        </p:txBody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69771780-EFD3-4574-942F-0038EB84D9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en-US" altLang="en-US" sz="2100"/>
              <a:t>When voltage-gated Na</a:t>
            </a:r>
            <a:r>
              <a:rPr lang="en-US" altLang="en-US" sz="2100" baseline="30000"/>
              <a:t>+</a:t>
            </a:r>
            <a:r>
              <a:rPr lang="en-US" altLang="en-US" sz="2100"/>
              <a:t> channels open neuron cannot respond to another stimulus</a:t>
            </a:r>
          </a:p>
          <a:p>
            <a:r>
              <a:rPr lang="en-US" altLang="en-US" sz="2100" b="1"/>
              <a:t>Absolute refractory period</a:t>
            </a:r>
            <a:endParaRPr lang="en-US" altLang="en-US" sz="2100"/>
          </a:p>
          <a:p>
            <a:pPr lvl="1"/>
            <a:r>
              <a:rPr lang="en-US" altLang="en-US" sz="2100"/>
              <a:t>Time from opening of Na</a:t>
            </a:r>
            <a:r>
              <a:rPr lang="en-US" altLang="en-US" sz="2100" baseline="30000"/>
              <a:t>+</a:t>
            </a:r>
            <a:r>
              <a:rPr lang="en-US" altLang="en-US" sz="2100"/>
              <a:t> channels until resetting of the channels </a:t>
            </a:r>
          </a:p>
          <a:p>
            <a:pPr lvl="1"/>
            <a:r>
              <a:rPr lang="en-US" altLang="en-US" sz="2100"/>
              <a:t>Ensures that each AP is an all-or-none event</a:t>
            </a:r>
          </a:p>
          <a:p>
            <a:pPr lvl="1"/>
            <a:r>
              <a:rPr lang="en-US" altLang="en-US" sz="2100"/>
              <a:t>Enforces one-way transmission of nerve impulses</a:t>
            </a:r>
          </a:p>
        </p:txBody>
      </p:sp>
    </p:spTree>
    <p:extLst>
      <p:ext uri="{BB962C8B-B14F-4D97-AF65-F5344CB8AC3E}">
        <p14:creationId xmlns:p14="http://schemas.microsoft.com/office/powerpoint/2010/main" val="1171347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figure_11_14_unlabeled">
            <a:extLst>
              <a:ext uri="{FF2B5EF4-FFF2-40B4-BE49-F238E27FC236}">
                <a16:creationId xmlns:a16="http://schemas.microsoft.com/office/drawing/2014/main" id="{267F1531-15EF-4EAA-B534-7B456EDF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3"/>
          <a:stretch>
            <a:fillRect/>
          </a:stretch>
        </p:blipFill>
        <p:spPr bwMode="auto">
          <a:xfrm>
            <a:off x="714375" y="323850"/>
            <a:ext cx="7713663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Rectangle 3">
            <a:extLst>
              <a:ext uri="{FF2B5EF4-FFF2-40B4-BE49-F238E27FC236}">
                <a16:creationId xmlns:a16="http://schemas.microsoft.com/office/drawing/2014/main" id="{BC365833-E782-4774-A349-2F525F6BC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317500"/>
            <a:ext cx="2744787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Absolute refractory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period</a:t>
            </a:r>
          </a:p>
        </p:txBody>
      </p:sp>
      <p:sp>
        <p:nvSpPr>
          <p:cNvPr id="260100" name="Rectangle 4">
            <a:extLst>
              <a:ext uri="{FF2B5EF4-FFF2-40B4-BE49-F238E27FC236}">
                <a16:creationId xmlns:a16="http://schemas.microsoft.com/office/drawing/2014/main" id="{6DE167CC-76A6-4464-AE59-F4A8670C3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" y="1749425"/>
            <a:ext cx="5937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+30</a:t>
            </a:r>
          </a:p>
        </p:txBody>
      </p:sp>
      <p:sp>
        <p:nvSpPr>
          <p:cNvPr id="260101" name="Rectangle 5">
            <a:extLst>
              <a:ext uri="{FF2B5EF4-FFF2-40B4-BE49-F238E27FC236}">
                <a16:creationId xmlns:a16="http://schemas.microsoft.com/office/drawing/2014/main" id="{A872F751-A418-47C9-97B6-AE765D80B03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885031" y="3420269"/>
            <a:ext cx="35226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Membrane potential (mV)</a:t>
            </a:r>
          </a:p>
        </p:txBody>
      </p:sp>
      <p:sp>
        <p:nvSpPr>
          <p:cNvPr id="260102" name="Rectangle 6">
            <a:extLst>
              <a:ext uri="{FF2B5EF4-FFF2-40B4-BE49-F238E27FC236}">
                <a16:creationId xmlns:a16="http://schemas.microsoft.com/office/drawing/2014/main" id="{4C61D9CB-337E-4E25-A11A-CA5B455EC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2809875"/>
            <a:ext cx="3190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260103" name="Rectangle 7">
            <a:extLst>
              <a:ext uri="{FF2B5EF4-FFF2-40B4-BE49-F238E27FC236}">
                <a16:creationId xmlns:a16="http://schemas.microsoft.com/office/drawing/2014/main" id="{2A3A6746-1A54-4CCA-A790-659C17895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150" y="5280025"/>
            <a:ext cx="5873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–70</a:t>
            </a:r>
          </a:p>
        </p:txBody>
      </p:sp>
      <p:sp>
        <p:nvSpPr>
          <p:cNvPr id="260104" name="Rectangle 8">
            <a:extLst>
              <a:ext uri="{FF2B5EF4-FFF2-40B4-BE49-F238E27FC236}">
                <a16:creationId xmlns:a16="http://schemas.microsoft.com/office/drawing/2014/main" id="{D929DBAB-53F7-4D6E-BC7D-B919A65D0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6169025"/>
            <a:ext cx="3190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260105" name="Rectangle 9">
            <a:extLst>
              <a:ext uri="{FF2B5EF4-FFF2-40B4-BE49-F238E27FC236}">
                <a16:creationId xmlns:a16="http://schemas.microsoft.com/office/drawing/2014/main" id="{6880C58E-C7AC-4714-B9A4-440DBAE64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6164263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60106" name="Rectangle 10">
            <a:extLst>
              <a:ext uri="{FF2B5EF4-FFF2-40B4-BE49-F238E27FC236}">
                <a16:creationId xmlns:a16="http://schemas.microsoft.com/office/drawing/2014/main" id="{BED0969D-828E-436D-A0A3-33D747C54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00" y="6169025"/>
            <a:ext cx="3190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260107" name="Rectangle 11">
            <a:extLst>
              <a:ext uri="{FF2B5EF4-FFF2-40B4-BE49-F238E27FC236}">
                <a16:creationId xmlns:a16="http://schemas.microsoft.com/office/drawing/2014/main" id="{A25612B1-103E-4AB1-8395-7B064AD5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3" y="6175375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260108" name="Rectangle 12">
            <a:extLst>
              <a:ext uri="{FF2B5EF4-FFF2-40B4-BE49-F238E27FC236}">
                <a16:creationId xmlns:a16="http://schemas.microsoft.com/office/drawing/2014/main" id="{526ADDE6-CE45-4FE7-804B-9FB9C50F8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513" y="6169025"/>
            <a:ext cx="3190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260109" name="Rectangle 13">
            <a:extLst>
              <a:ext uri="{FF2B5EF4-FFF2-40B4-BE49-F238E27FC236}">
                <a16:creationId xmlns:a16="http://schemas.microsoft.com/office/drawing/2014/main" id="{79465D43-BFE0-4A88-A68E-B84EDA0FF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6438900"/>
            <a:ext cx="1498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Time (ms)</a:t>
            </a:r>
          </a:p>
        </p:txBody>
      </p:sp>
      <p:sp>
        <p:nvSpPr>
          <p:cNvPr id="260110" name="Rectangle 14">
            <a:extLst>
              <a:ext uri="{FF2B5EF4-FFF2-40B4-BE49-F238E27FC236}">
                <a16:creationId xmlns:a16="http://schemas.microsoft.com/office/drawing/2014/main" id="{ACDCE557-E7B4-4D84-A9DE-AFE9CD85A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6169025"/>
            <a:ext cx="3190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260111" name="Rectangle 15">
            <a:extLst>
              <a:ext uri="{FF2B5EF4-FFF2-40B4-BE49-F238E27FC236}">
                <a16:creationId xmlns:a16="http://schemas.microsoft.com/office/drawing/2014/main" id="{8B405BA6-CB5A-4D87-837D-4A863B497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5888" y="295275"/>
            <a:ext cx="266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Relative refractory</a:t>
            </a:r>
          </a:p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period</a:t>
            </a:r>
          </a:p>
        </p:txBody>
      </p:sp>
      <p:sp>
        <p:nvSpPr>
          <p:cNvPr id="260112" name="Rectangle 16">
            <a:extLst>
              <a:ext uri="{FF2B5EF4-FFF2-40B4-BE49-F238E27FC236}">
                <a16:creationId xmlns:a16="http://schemas.microsoft.com/office/drawing/2014/main" id="{A47173E6-61A2-42FB-AA5F-BD87135B7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3" y="1244600"/>
            <a:ext cx="1846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Depolarization</a:t>
            </a:r>
          </a:p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(Na</a:t>
            </a:r>
            <a:r>
              <a:rPr kumimoji="0" lang="en-US" altLang="en-US" sz="19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+</a:t>
            </a: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enters)</a:t>
            </a:r>
          </a:p>
        </p:txBody>
      </p:sp>
      <p:sp>
        <p:nvSpPr>
          <p:cNvPr id="260113" name="Rectangle 17">
            <a:extLst>
              <a:ext uri="{FF2B5EF4-FFF2-40B4-BE49-F238E27FC236}">
                <a16:creationId xmlns:a16="http://schemas.microsoft.com/office/drawing/2014/main" id="{5A1BA9A3-4DEA-4011-A89F-E06B92ED9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50" y="3513138"/>
            <a:ext cx="18462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Repolarization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(K</a:t>
            </a:r>
            <a:r>
              <a:rPr kumimoji="0" lang="en-US" altLang="en-US" sz="19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+</a:t>
            </a: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leaves)</a:t>
            </a:r>
          </a:p>
        </p:txBody>
      </p:sp>
      <p:sp>
        <p:nvSpPr>
          <p:cNvPr id="260114" name="Rectangle 18">
            <a:extLst>
              <a:ext uri="{FF2B5EF4-FFF2-40B4-BE49-F238E27FC236}">
                <a16:creationId xmlns:a16="http://schemas.microsoft.com/office/drawing/2014/main" id="{EFDE70A4-F12C-4922-B5A6-C258BED01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4941888"/>
            <a:ext cx="2222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Hyperpolarization</a:t>
            </a:r>
          </a:p>
        </p:txBody>
      </p:sp>
      <p:sp>
        <p:nvSpPr>
          <p:cNvPr id="260115" name="Rectangle 19">
            <a:extLst>
              <a:ext uri="{FF2B5EF4-FFF2-40B4-BE49-F238E27FC236}">
                <a16:creationId xmlns:a16="http://schemas.microsoft.com/office/drawing/2014/main" id="{2F9713DB-4003-4A16-84B8-6312426C9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975" y="5757863"/>
            <a:ext cx="1203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Stimulus</a:t>
            </a:r>
          </a:p>
        </p:txBody>
      </p:sp>
      <p:sp>
        <p:nvSpPr>
          <p:cNvPr id="260116" name="Freeform 20">
            <a:extLst>
              <a:ext uri="{FF2B5EF4-FFF2-40B4-BE49-F238E27FC236}">
                <a16:creationId xmlns:a16="http://schemas.microsoft.com/office/drawing/2014/main" id="{3F78B37E-B0B6-4387-970D-4E681E48EF6F}"/>
              </a:ext>
            </a:extLst>
          </p:cNvPr>
          <p:cNvSpPr>
            <a:spLocks/>
          </p:cNvSpPr>
          <p:nvPr/>
        </p:nvSpPr>
        <p:spPr bwMode="auto">
          <a:xfrm>
            <a:off x="3330575" y="488950"/>
            <a:ext cx="142875" cy="498475"/>
          </a:xfrm>
          <a:custGeom>
            <a:avLst/>
            <a:gdLst>
              <a:gd name="T0" fmla="*/ 0 w 90"/>
              <a:gd name="T1" fmla="*/ 0 h 314"/>
              <a:gd name="T2" fmla="*/ 90 w 90"/>
              <a:gd name="T3" fmla="*/ 2 h 314"/>
              <a:gd name="T4" fmla="*/ 90 w 90"/>
              <a:gd name="T5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" h="314">
                <a:moveTo>
                  <a:pt x="0" y="0"/>
                </a:moveTo>
                <a:lnTo>
                  <a:pt x="90" y="2"/>
                </a:lnTo>
                <a:lnTo>
                  <a:pt x="90" y="31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0117" name="Freeform 21">
            <a:extLst>
              <a:ext uri="{FF2B5EF4-FFF2-40B4-BE49-F238E27FC236}">
                <a16:creationId xmlns:a16="http://schemas.microsoft.com/office/drawing/2014/main" id="{BD4EDEA1-F9E4-4F91-98AB-93144640A43E}"/>
              </a:ext>
            </a:extLst>
          </p:cNvPr>
          <p:cNvSpPr>
            <a:spLocks/>
          </p:cNvSpPr>
          <p:nvPr/>
        </p:nvSpPr>
        <p:spPr bwMode="auto">
          <a:xfrm>
            <a:off x="2630488" y="989013"/>
            <a:ext cx="4176712" cy="158750"/>
          </a:xfrm>
          <a:custGeom>
            <a:avLst/>
            <a:gdLst>
              <a:gd name="T0" fmla="*/ 2 w 2631"/>
              <a:gd name="T1" fmla="*/ 98 h 100"/>
              <a:gd name="T2" fmla="*/ 0 w 2631"/>
              <a:gd name="T3" fmla="*/ 0 h 100"/>
              <a:gd name="T4" fmla="*/ 2631 w 2631"/>
              <a:gd name="T5" fmla="*/ 2 h 100"/>
              <a:gd name="T6" fmla="*/ 2631 w 2631"/>
              <a:gd name="T7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31" h="100">
                <a:moveTo>
                  <a:pt x="2" y="98"/>
                </a:moveTo>
                <a:lnTo>
                  <a:pt x="0" y="0"/>
                </a:lnTo>
                <a:lnTo>
                  <a:pt x="2631" y="2"/>
                </a:lnTo>
                <a:lnTo>
                  <a:pt x="2631" y="10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0118" name="Freeform 22">
            <a:extLst>
              <a:ext uri="{FF2B5EF4-FFF2-40B4-BE49-F238E27FC236}">
                <a16:creationId xmlns:a16="http://schemas.microsoft.com/office/drawing/2014/main" id="{18F84AEF-685E-45EA-87E5-F9B931F5A70B}"/>
              </a:ext>
            </a:extLst>
          </p:cNvPr>
          <p:cNvSpPr>
            <a:spLocks/>
          </p:cNvSpPr>
          <p:nvPr/>
        </p:nvSpPr>
        <p:spPr bwMode="auto">
          <a:xfrm>
            <a:off x="5111750" y="488950"/>
            <a:ext cx="142875" cy="495300"/>
          </a:xfrm>
          <a:custGeom>
            <a:avLst/>
            <a:gdLst>
              <a:gd name="T0" fmla="*/ 90 w 90"/>
              <a:gd name="T1" fmla="*/ 0 h 312"/>
              <a:gd name="T2" fmla="*/ 0 w 90"/>
              <a:gd name="T3" fmla="*/ 0 h 312"/>
              <a:gd name="T4" fmla="*/ 0 w 90"/>
              <a:gd name="T5" fmla="*/ 312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" h="312">
                <a:moveTo>
                  <a:pt x="90" y="0"/>
                </a:moveTo>
                <a:lnTo>
                  <a:pt x="0" y="0"/>
                </a:lnTo>
                <a:lnTo>
                  <a:pt x="0" y="312"/>
                </a:lnTo>
              </a:path>
            </a:pathLst>
          </a:custGeom>
          <a:noFill/>
          <a:ln w="19812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0119" name="Line 23">
            <a:extLst>
              <a:ext uri="{FF2B5EF4-FFF2-40B4-BE49-F238E27FC236}">
                <a16:creationId xmlns:a16="http://schemas.microsoft.com/office/drawing/2014/main" id="{EFAA7316-4113-4907-A339-1722C40D2E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4925" y="981075"/>
            <a:ext cx="0" cy="158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0120" name="Freeform 24">
            <a:extLst>
              <a:ext uri="{FF2B5EF4-FFF2-40B4-BE49-F238E27FC236}">
                <a16:creationId xmlns:a16="http://schemas.microsoft.com/office/drawing/2014/main" id="{067D4F32-DE1D-4C47-8203-0B7D30015355}"/>
              </a:ext>
            </a:extLst>
          </p:cNvPr>
          <p:cNvSpPr>
            <a:spLocks/>
          </p:cNvSpPr>
          <p:nvPr/>
        </p:nvSpPr>
        <p:spPr bwMode="auto">
          <a:xfrm>
            <a:off x="2332038" y="1831975"/>
            <a:ext cx="441325" cy="1744663"/>
          </a:xfrm>
          <a:custGeom>
            <a:avLst/>
            <a:gdLst>
              <a:gd name="T0" fmla="*/ 0 w 278"/>
              <a:gd name="T1" fmla="*/ 0 h 1099"/>
              <a:gd name="T2" fmla="*/ 0 w 278"/>
              <a:gd name="T3" fmla="*/ 1016 h 1099"/>
              <a:gd name="T4" fmla="*/ 278 w 278"/>
              <a:gd name="T5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8" h="1099">
                <a:moveTo>
                  <a:pt x="0" y="0"/>
                </a:moveTo>
                <a:lnTo>
                  <a:pt x="0" y="1016"/>
                </a:lnTo>
                <a:lnTo>
                  <a:pt x="278" y="1099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0121" name="Freeform 25">
            <a:extLst>
              <a:ext uri="{FF2B5EF4-FFF2-40B4-BE49-F238E27FC236}">
                <a16:creationId xmlns:a16="http://schemas.microsoft.com/office/drawing/2014/main" id="{FA033929-27C7-454C-851C-DC09BDEB2D4B}"/>
              </a:ext>
            </a:extLst>
          </p:cNvPr>
          <p:cNvSpPr>
            <a:spLocks/>
          </p:cNvSpPr>
          <p:nvPr/>
        </p:nvSpPr>
        <p:spPr bwMode="auto">
          <a:xfrm>
            <a:off x="2441575" y="1893888"/>
            <a:ext cx="814388" cy="3449637"/>
          </a:xfrm>
          <a:custGeom>
            <a:avLst/>
            <a:gdLst>
              <a:gd name="T0" fmla="*/ 513 w 513"/>
              <a:gd name="T1" fmla="*/ 29 h 2173"/>
              <a:gd name="T2" fmla="*/ 411 w 513"/>
              <a:gd name="T3" fmla="*/ 0 h 2173"/>
              <a:gd name="T4" fmla="*/ 0 w 513"/>
              <a:gd name="T5" fmla="*/ 2140 h 2173"/>
              <a:gd name="T6" fmla="*/ 97 w 513"/>
              <a:gd name="T7" fmla="*/ 2173 h 2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3" h="2173">
                <a:moveTo>
                  <a:pt x="513" y="29"/>
                </a:moveTo>
                <a:lnTo>
                  <a:pt x="411" y="0"/>
                </a:lnTo>
                <a:lnTo>
                  <a:pt x="0" y="2140"/>
                </a:lnTo>
                <a:lnTo>
                  <a:pt x="97" y="2173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0122" name="Freeform 26">
            <a:extLst>
              <a:ext uri="{FF2B5EF4-FFF2-40B4-BE49-F238E27FC236}">
                <a16:creationId xmlns:a16="http://schemas.microsoft.com/office/drawing/2014/main" id="{7EC1FFC7-9721-491E-BB2D-7F920520004A}"/>
              </a:ext>
            </a:extLst>
          </p:cNvPr>
          <p:cNvSpPr>
            <a:spLocks/>
          </p:cNvSpPr>
          <p:nvPr/>
        </p:nvSpPr>
        <p:spPr bwMode="auto">
          <a:xfrm>
            <a:off x="3540125" y="1924050"/>
            <a:ext cx="901700" cy="3467100"/>
          </a:xfrm>
          <a:custGeom>
            <a:avLst/>
            <a:gdLst>
              <a:gd name="T0" fmla="*/ 480 w 568"/>
              <a:gd name="T1" fmla="*/ 2184 h 2184"/>
              <a:gd name="T2" fmla="*/ 568 w 568"/>
              <a:gd name="T3" fmla="*/ 2160 h 2184"/>
              <a:gd name="T4" fmla="*/ 102 w 568"/>
              <a:gd name="T5" fmla="*/ 0 h 2184"/>
              <a:gd name="T6" fmla="*/ 0 w 568"/>
              <a:gd name="T7" fmla="*/ 18 h 2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8" h="2184">
                <a:moveTo>
                  <a:pt x="480" y="2184"/>
                </a:moveTo>
                <a:lnTo>
                  <a:pt x="568" y="2160"/>
                </a:lnTo>
                <a:lnTo>
                  <a:pt x="102" y="0"/>
                </a:lnTo>
                <a:lnTo>
                  <a:pt x="0" y="1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0123" name="Freeform 27">
            <a:extLst>
              <a:ext uri="{FF2B5EF4-FFF2-40B4-BE49-F238E27FC236}">
                <a16:creationId xmlns:a16="http://schemas.microsoft.com/office/drawing/2014/main" id="{1486D9D1-AFC5-4B3F-AB49-757E83221AC3}"/>
              </a:ext>
            </a:extLst>
          </p:cNvPr>
          <p:cNvSpPr>
            <a:spLocks/>
          </p:cNvSpPr>
          <p:nvPr/>
        </p:nvSpPr>
        <p:spPr bwMode="auto">
          <a:xfrm>
            <a:off x="4083050" y="3660775"/>
            <a:ext cx="1098550" cy="9525"/>
          </a:xfrm>
          <a:custGeom>
            <a:avLst/>
            <a:gdLst>
              <a:gd name="T0" fmla="*/ 0 w 692"/>
              <a:gd name="T1" fmla="*/ 6 h 6"/>
              <a:gd name="T2" fmla="*/ 692 w 692"/>
              <a:gd name="T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92" h="6">
                <a:moveTo>
                  <a:pt x="0" y="6"/>
                </a:moveTo>
                <a:lnTo>
                  <a:pt x="692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0124" name="Freeform 28">
            <a:extLst>
              <a:ext uri="{FF2B5EF4-FFF2-40B4-BE49-F238E27FC236}">
                <a16:creationId xmlns:a16="http://schemas.microsoft.com/office/drawing/2014/main" id="{893E80F4-AD2C-4B8D-8147-C9C3AE1A94A8}"/>
              </a:ext>
            </a:extLst>
          </p:cNvPr>
          <p:cNvSpPr>
            <a:spLocks/>
          </p:cNvSpPr>
          <p:nvPr/>
        </p:nvSpPr>
        <p:spPr bwMode="auto">
          <a:xfrm>
            <a:off x="5213350" y="5140325"/>
            <a:ext cx="412750" cy="688975"/>
          </a:xfrm>
          <a:custGeom>
            <a:avLst/>
            <a:gdLst>
              <a:gd name="T0" fmla="*/ 0 w 260"/>
              <a:gd name="T1" fmla="*/ 434 h 434"/>
              <a:gd name="T2" fmla="*/ 192 w 260"/>
              <a:gd name="T3" fmla="*/ 0 h 434"/>
              <a:gd name="T4" fmla="*/ 260 w 260"/>
              <a:gd name="T5" fmla="*/ 0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0" h="434">
                <a:moveTo>
                  <a:pt x="0" y="434"/>
                </a:moveTo>
                <a:lnTo>
                  <a:pt x="192" y="0"/>
                </a:lnTo>
                <a:lnTo>
                  <a:pt x="260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0125" name="Rectangle 29">
            <a:extLst>
              <a:ext uri="{FF2B5EF4-FFF2-40B4-BE49-F238E27FC236}">
                <a16:creationId xmlns:a16="http://schemas.microsoft.com/office/drawing/2014/main" id="{02D1801C-0C0F-4096-8B6F-88E31BF47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11.14  Absolute and relative refractory periods in an AP.</a:t>
            </a:r>
          </a:p>
        </p:txBody>
      </p:sp>
    </p:spTree>
    <p:extLst>
      <p:ext uri="{BB962C8B-B14F-4D97-AF65-F5344CB8AC3E}">
        <p14:creationId xmlns:p14="http://schemas.microsoft.com/office/powerpoint/2010/main" val="581326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290" name="Rectangle 2">
            <a:extLst>
              <a:ext uri="{FF2B5EF4-FFF2-40B4-BE49-F238E27FC236}">
                <a16:creationId xmlns:a16="http://schemas.microsoft.com/office/drawing/2014/main" id="{7D60AAB3-2D25-4257-9CF9-4214216389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altLang="en-US" sz="4100">
                <a:solidFill>
                  <a:schemeClr val="accent1"/>
                </a:solidFill>
              </a:rPr>
              <a:t>Importance of Myelin Sheaths: Multiple Sclerosis (MS)</a:t>
            </a:r>
          </a:p>
        </p:txBody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B02E0899-865E-4E62-8397-AE78C07401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en-US" altLang="en-US" sz="1500"/>
              <a:t>Autoimmune disease affecting primarily young adults</a:t>
            </a:r>
          </a:p>
          <a:p>
            <a:r>
              <a:rPr lang="en-US" altLang="en-US" sz="1500"/>
              <a:t>Myelin sheaths in CNS destroyed</a:t>
            </a:r>
          </a:p>
          <a:p>
            <a:pPr lvl="1"/>
            <a:r>
              <a:rPr lang="en-US" altLang="en-US" sz="1500"/>
              <a:t>Immune system attacks myelin</a:t>
            </a:r>
          </a:p>
          <a:p>
            <a:pPr lvl="2"/>
            <a:r>
              <a:rPr lang="en-US" altLang="en-US" sz="1500"/>
              <a:t>Turns it to hardened lesions called </a:t>
            </a:r>
            <a:r>
              <a:rPr lang="en-US" altLang="en-US" sz="1500" b="1"/>
              <a:t>scleroses</a:t>
            </a:r>
            <a:endParaRPr lang="en-US" altLang="en-US" sz="1500"/>
          </a:p>
          <a:p>
            <a:pPr lvl="1"/>
            <a:r>
              <a:rPr lang="en-US" altLang="en-US" sz="1500"/>
              <a:t>Impulse conduction slows and eventually ceases</a:t>
            </a:r>
          </a:p>
          <a:p>
            <a:pPr lvl="1"/>
            <a:r>
              <a:rPr lang="en-US" altLang="en-US" sz="1500"/>
              <a:t>Demyelinated axons increase Na</a:t>
            </a:r>
            <a:r>
              <a:rPr lang="en-US" altLang="en-US" sz="1500" baseline="30000"/>
              <a:t>+</a:t>
            </a:r>
            <a:r>
              <a:rPr lang="en-US" altLang="en-US" sz="1500"/>
              <a:t> channels</a:t>
            </a:r>
          </a:p>
          <a:p>
            <a:pPr lvl="2"/>
            <a:r>
              <a:rPr lang="en-US" altLang="en-US" sz="1500"/>
              <a:t>Causes cycles of relapse and remission</a:t>
            </a:r>
          </a:p>
          <a:p>
            <a:r>
              <a:rPr lang="en-US" altLang="en-US" sz="1500"/>
              <a:t>Symptoms</a:t>
            </a:r>
          </a:p>
          <a:p>
            <a:pPr lvl="1"/>
            <a:r>
              <a:rPr lang="en-US" altLang="en-US" sz="1500"/>
              <a:t>Visual disturbances, weakness, loss of muscular control, speech disturbances, and urinary incontinence</a:t>
            </a:r>
          </a:p>
          <a:p>
            <a:r>
              <a:rPr lang="en-US" altLang="en-US" sz="1500"/>
              <a:t>Treatment</a:t>
            </a:r>
          </a:p>
          <a:p>
            <a:pPr lvl="1"/>
            <a:r>
              <a:rPr lang="en-US" altLang="en-US" sz="1500"/>
              <a:t>Drugs that modify immune system's activity improve lives</a:t>
            </a:r>
          </a:p>
          <a:p>
            <a:r>
              <a:rPr lang="en-US" altLang="en-US" sz="1500"/>
              <a:t>Prevention?</a:t>
            </a:r>
          </a:p>
          <a:p>
            <a:pPr lvl="1"/>
            <a:r>
              <a:rPr lang="en-US" altLang="en-US" sz="1500"/>
              <a:t>High blood levels of Vitamin D reduce risk of development</a:t>
            </a:r>
          </a:p>
        </p:txBody>
      </p:sp>
    </p:spTree>
    <p:extLst>
      <p:ext uri="{BB962C8B-B14F-4D97-AF65-F5344CB8AC3E}">
        <p14:creationId xmlns:p14="http://schemas.microsoft.com/office/powerpoint/2010/main" val="356265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5" name="Picture 3" descr="figure_11_02_unlabeled">
            <a:extLst>
              <a:ext uri="{FF2B5EF4-FFF2-40B4-BE49-F238E27FC236}">
                <a16:creationId xmlns:a16="http://schemas.microsoft.com/office/drawing/2014/main" id="{1E115EAE-8BDD-42F0-94C3-4D2D10809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"/>
          <a:stretch>
            <a:fillRect/>
          </a:stretch>
        </p:blipFill>
        <p:spPr bwMode="auto">
          <a:xfrm>
            <a:off x="919163" y="355600"/>
            <a:ext cx="7158037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5636" name="Rectangle 4">
            <a:extLst>
              <a:ext uri="{FF2B5EF4-FFF2-40B4-BE49-F238E27FC236}">
                <a16:creationId xmlns:a16="http://schemas.microsoft.com/office/drawing/2014/main" id="{102F1807-D962-419F-949C-2844D866C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38250" y="458788"/>
            <a:ext cx="205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Central nervous system (CNS)</a:t>
            </a:r>
          </a:p>
        </p:txBody>
      </p:sp>
      <p:sp>
        <p:nvSpPr>
          <p:cNvPr id="325637" name="Rectangle 5">
            <a:extLst>
              <a:ext uri="{FF2B5EF4-FFF2-40B4-BE49-F238E27FC236}">
                <a16:creationId xmlns:a16="http://schemas.microsoft.com/office/drawing/2014/main" id="{A6D0D2DE-FC72-4D26-9AC4-6A89E0CB36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5588" y="625475"/>
            <a:ext cx="12223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Brain and spinal cord</a:t>
            </a:r>
          </a:p>
        </p:txBody>
      </p:sp>
      <p:sp>
        <p:nvSpPr>
          <p:cNvPr id="325638" name="Rectangle 6">
            <a:extLst>
              <a:ext uri="{FF2B5EF4-FFF2-40B4-BE49-F238E27FC236}">
                <a16:creationId xmlns:a16="http://schemas.microsoft.com/office/drawing/2014/main" id="{2A51A84A-02FB-4BBC-9B31-97DC3B84FA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792163"/>
            <a:ext cx="1668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Integrative and control centers</a:t>
            </a:r>
          </a:p>
        </p:txBody>
      </p:sp>
      <p:sp>
        <p:nvSpPr>
          <p:cNvPr id="325639" name="Rectangle 7">
            <a:extLst>
              <a:ext uri="{FF2B5EF4-FFF2-40B4-BE49-F238E27FC236}">
                <a16:creationId xmlns:a16="http://schemas.microsoft.com/office/drawing/2014/main" id="{602C46DF-9798-4D49-9BF5-AD49419D3F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471488"/>
            <a:ext cx="2235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Peripheral nervous system (PNS)</a:t>
            </a:r>
          </a:p>
        </p:txBody>
      </p:sp>
      <p:sp>
        <p:nvSpPr>
          <p:cNvPr id="325640" name="Rectangle 8">
            <a:extLst>
              <a:ext uri="{FF2B5EF4-FFF2-40B4-BE49-F238E27FC236}">
                <a16:creationId xmlns:a16="http://schemas.microsoft.com/office/drawing/2014/main" id="{BD5DA1C6-0BF2-44CE-AC44-D6696E111B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6300" y="631825"/>
            <a:ext cx="17716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Cranial nerves and spinal nerves</a:t>
            </a:r>
          </a:p>
        </p:txBody>
      </p:sp>
      <p:sp>
        <p:nvSpPr>
          <p:cNvPr id="325641" name="Rectangle 9">
            <a:extLst>
              <a:ext uri="{FF2B5EF4-FFF2-40B4-BE49-F238E27FC236}">
                <a16:creationId xmlns:a16="http://schemas.microsoft.com/office/drawing/2014/main" id="{DDF0F6D7-010D-4F60-B2FE-7084872638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6300" y="806450"/>
            <a:ext cx="2070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Communication lines between the CNS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and the rest of the body</a:t>
            </a:r>
          </a:p>
        </p:txBody>
      </p:sp>
      <p:sp>
        <p:nvSpPr>
          <p:cNvPr id="325642" name="Rectangle 10">
            <a:extLst>
              <a:ext uri="{FF2B5EF4-FFF2-40B4-BE49-F238E27FC236}">
                <a16:creationId xmlns:a16="http://schemas.microsoft.com/office/drawing/2014/main" id="{23A66087-D3D8-423A-96FE-F460FFC6B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28975" y="1539875"/>
            <a:ext cx="1828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Sensory (afferent) division</a:t>
            </a:r>
          </a:p>
        </p:txBody>
      </p:sp>
      <p:sp>
        <p:nvSpPr>
          <p:cNvPr id="325643" name="Rectangle 11">
            <a:extLst>
              <a:ext uri="{FF2B5EF4-FFF2-40B4-BE49-F238E27FC236}">
                <a16:creationId xmlns:a16="http://schemas.microsoft.com/office/drawing/2014/main" id="{78E14BA9-9ABB-4154-9643-52C6053E93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35338" y="1711325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Somatic and visceral sensory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nerve fibers</a:t>
            </a:r>
          </a:p>
        </p:txBody>
      </p:sp>
      <p:sp>
        <p:nvSpPr>
          <p:cNvPr id="325644" name="Rectangle 12">
            <a:extLst>
              <a:ext uri="{FF2B5EF4-FFF2-40B4-BE49-F238E27FC236}">
                <a16:creationId xmlns:a16="http://schemas.microsoft.com/office/drawing/2014/main" id="{527955A4-3B28-4E0D-8DBC-44F760243E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0100" y="1979613"/>
            <a:ext cx="1374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Conducts impulses from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receptors to the CNS</a:t>
            </a:r>
          </a:p>
        </p:txBody>
      </p:sp>
      <p:sp>
        <p:nvSpPr>
          <p:cNvPr id="325645" name="Rectangle 13">
            <a:extLst>
              <a:ext uri="{FF2B5EF4-FFF2-40B4-BE49-F238E27FC236}">
                <a16:creationId xmlns:a16="http://schemas.microsoft.com/office/drawing/2014/main" id="{6E866B8B-BA5C-4D49-B420-7867E3F02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8188" y="1554163"/>
            <a:ext cx="1689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Motor (efferent) division</a:t>
            </a:r>
          </a:p>
        </p:txBody>
      </p:sp>
      <p:sp>
        <p:nvSpPr>
          <p:cNvPr id="325646" name="Rectangle 14">
            <a:extLst>
              <a:ext uri="{FF2B5EF4-FFF2-40B4-BE49-F238E27FC236}">
                <a16:creationId xmlns:a16="http://schemas.microsoft.com/office/drawing/2014/main" id="{9C656F8D-7527-4777-A273-89BCD8E5DA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02313" y="1727200"/>
            <a:ext cx="10699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Motor nerve fibers</a:t>
            </a:r>
          </a:p>
        </p:txBody>
      </p:sp>
      <p:sp>
        <p:nvSpPr>
          <p:cNvPr id="325647" name="Rectangle 15">
            <a:extLst>
              <a:ext uri="{FF2B5EF4-FFF2-40B4-BE49-F238E27FC236}">
                <a16:creationId xmlns:a16="http://schemas.microsoft.com/office/drawing/2014/main" id="{5F6D99D5-180A-4AC6-8E9E-25D3516D4D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02313" y="1889125"/>
            <a:ext cx="1804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Conducts impulses from the CNS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to effectors (muscles and glands)</a:t>
            </a:r>
          </a:p>
        </p:txBody>
      </p:sp>
      <p:sp>
        <p:nvSpPr>
          <p:cNvPr id="325648" name="Rectangle 16">
            <a:extLst>
              <a:ext uri="{FF2B5EF4-FFF2-40B4-BE49-F238E27FC236}">
                <a16:creationId xmlns:a16="http://schemas.microsoft.com/office/drawing/2014/main" id="{061FD689-8978-4EB8-BABB-45FD3C6944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3625" y="2735263"/>
            <a:ext cx="12461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Somatic sensory fiber</a:t>
            </a:r>
          </a:p>
        </p:txBody>
      </p:sp>
      <p:sp>
        <p:nvSpPr>
          <p:cNvPr id="325649" name="Rectangle 17">
            <a:extLst>
              <a:ext uri="{FF2B5EF4-FFF2-40B4-BE49-F238E27FC236}">
                <a16:creationId xmlns:a16="http://schemas.microsoft.com/office/drawing/2014/main" id="{98C33AEE-3908-467F-90A5-6460B58FF8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86238" y="2762250"/>
            <a:ext cx="3984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Skin</a:t>
            </a:r>
          </a:p>
        </p:txBody>
      </p:sp>
      <p:sp>
        <p:nvSpPr>
          <p:cNvPr id="325650" name="Rectangle 18">
            <a:extLst>
              <a:ext uri="{FF2B5EF4-FFF2-40B4-BE49-F238E27FC236}">
                <a16:creationId xmlns:a16="http://schemas.microsoft.com/office/drawing/2014/main" id="{70A17881-0AC7-4F42-BAF2-3A1DDDAE9A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64125" y="2649538"/>
            <a:ext cx="1231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Somatic nervous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system</a:t>
            </a:r>
          </a:p>
        </p:txBody>
      </p:sp>
      <p:sp>
        <p:nvSpPr>
          <p:cNvPr id="325651" name="Rectangle 19">
            <a:extLst>
              <a:ext uri="{FF2B5EF4-FFF2-40B4-BE49-F238E27FC236}">
                <a16:creationId xmlns:a16="http://schemas.microsoft.com/office/drawing/2014/main" id="{D6F2AF76-657C-47DF-B66D-817E1B2C5A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45100" y="2935288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Somatic motor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(voluntary)</a:t>
            </a:r>
          </a:p>
        </p:txBody>
      </p:sp>
      <p:sp>
        <p:nvSpPr>
          <p:cNvPr id="325652" name="Rectangle 20">
            <a:extLst>
              <a:ext uri="{FF2B5EF4-FFF2-40B4-BE49-F238E27FC236}">
                <a16:creationId xmlns:a16="http://schemas.microsoft.com/office/drawing/2014/main" id="{2FDB91B9-02EF-411B-9892-CDACD2D6B8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45100" y="3208338"/>
            <a:ext cx="11207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Conducts impulses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from the CNS to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skeletal muscles</a:t>
            </a:r>
          </a:p>
        </p:txBody>
      </p:sp>
      <p:sp>
        <p:nvSpPr>
          <p:cNvPr id="325653" name="Rectangle 21">
            <a:extLst>
              <a:ext uri="{FF2B5EF4-FFF2-40B4-BE49-F238E27FC236}">
                <a16:creationId xmlns:a16="http://schemas.microsoft.com/office/drawing/2014/main" id="{130BA4CA-3A39-4DAC-9EF1-E74F883FD8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2649538"/>
            <a:ext cx="13906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Autonomic nervous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system (ANS)</a:t>
            </a:r>
          </a:p>
        </p:txBody>
      </p:sp>
      <p:sp>
        <p:nvSpPr>
          <p:cNvPr id="325654" name="Rectangle 22">
            <a:extLst>
              <a:ext uri="{FF2B5EF4-FFF2-40B4-BE49-F238E27FC236}">
                <a16:creationId xmlns:a16="http://schemas.microsoft.com/office/drawing/2014/main" id="{93973E0D-432C-4498-A1EF-76704C2FEE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99263" y="2935288"/>
            <a:ext cx="89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Visceral motor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(involuntary)</a:t>
            </a:r>
          </a:p>
        </p:txBody>
      </p:sp>
      <p:sp>
        <p:nvSpPr>
          <p:cNvPr id="325655" name="Rectangle 23">
            <a:extLst>
              <a:ext uri="{FF2B5EF4-FFF2-40B4-BE49-F238E27FC236}">
                <a16:creationId xmlns:a16="http://schemas.microsoft.com/office/drawing/2014/main" id="{7F254956-0EE2-4C42-8CAF-2F84CB51F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99263" y="3208338"/>
            <a:ext cx="112077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Conducts impulses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from the CNS to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cardiac muscles,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smooth muscles,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and glands</a:t>
            </a:r>
          </a:p>
        </p:txBody>
      </p:sp>
      <p:sp>
        <p:nvSpPr>
          <p:cNvPr id="325656" name="Rectangle 24">
            <a:extLst>
              <a:ext uri="{FF2B5EF4-FFF2-40B4-BE49-F238E27FC236}">
                <a16:creationId xmlns:a16="http://schemas.microsoft.com/office/drawing/2014/main" id="{A078709D-EE58-4D83-9868-4729043E95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2525" y="3668713"/>
            <a:ext cx="12398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Visceral sensory fiber</a:t>
            </a:r>
          </a:p>
        </p:txBody>
      </p:sp>
      <p:sp>
        <p:nvSpPr>
          <p:cNvPr id="325657" name="Rectangle 25">
            <a:extLst>
              <a:ext uri="{FF2B5EF4-FFF2-40B4-BE49-F238E27FC236}">
                <a16:creationId xmlns:a16="http://schemas.microsoft.com/office/drawing/2014/main" id="{AE0713C4-9247-4F2A-AB3D-E1679141AB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16213" y="4179888"/>
            <a:ext cx="20526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Motor fiber of somatic nervous system</a:t>
            </a:r>
          </a:p>
        </p:txBody>
      </p:sp>
      <p:sp>
        <p:nvSpPr>
          <p:cNvPr id="325658" name="Rectangle 26">
            <a:extLst>
              <a:ext uri="{FF2B5EF4-FFF2-40B4-BE49-F238E27FC236}">
                <a16:creationId xmlns:a16="http://schemas.microsoft.com/office/drawing/2014/main" id="{1EE8A377-8BB5-481A-A3B9-24633B8451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06888" y="3738563"/>
            <a:ext cx="6127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Stomach</a:t>
            </a:r>
          </a:p>
        </p:txBody>
      </p:sp>
      <p:sp>
        <p:nvSpPr>
          <p:cNvPr id="325659" name="Rectangle 27">
            <a:extLst>
              <a:ext uri="{FF2B5EF4-FFF2-40B4-BE49-F238E27FC236}">
                <a16:creationId xmlns:a16="http://schemas.microsoft.com/office/drawing/2014/main" id="{6884E16B-6D1E-470A-8B7C-B9100F76E8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6663" y="3817938"/>
            <a:ext cx="568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Skeletal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muscle</a:t>
            </a:r>
          </a:p>
        </p:txBody>
      </p:sp>
      <p:sp>
        <p:nvSpPr>
          <p:cNvPr id="325660" name="Rectangle 28">
            <a:extLst>
              <a:ext uri="{FF2B5EF4-FFF2-40B4-BE49-F238E27FC236}">
                <a16:creationId xmlns:a16="http://schemas.microsoft.com/office/drawing/2014/main" id="{9757A56E-11DD-4500-8DAA-E985D6197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62525" y="4589463"/>
            <a:ext cx="14922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Sympathetic division</a:t>
            </a:r>
          </a:p>
        </p:txBody>
      </p:sp>
      <p:sp>
        <p:nvSpPr>
          <p:cNvPr id="325661" name="Rectangle 29">
            <a:extLst>
              <a:ext uri="{FF2B5EF4-FFF2-40B4-BE49-F238E27FC236}">
                <a16:creationId xmlns:a16="http://schemas.microsoft.com/office/drawing/2014/main" id="{A286BB15-A2D9-4435-9455-F13E1846A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46675" y="4764088"/>
            <a:ext cx="1347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Mobilizes body systems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during activity</a:t>
            </a:r>
          </a:p>
        </p:txBody>
      </p:sp>
      <p:sp>
        <p:nvSpPr>
          <p:cNvPr id="325662" name="Rectangle 30">
            <a:extLst>
              <a:ext uri="{FF2B5EF4-FFF2-40B4-BE49-F238E27FC236}">
                <a16:creationId xmlns:a16="http://schemas.microsoft.com/office/drawing/2014/main" id="{AA00EE83-AA8F-469E-9D16-21E41194F2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19875" y="4594225"/>
            <a:ext cx="1244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Parasympathetic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S PGothic" panose="020B0600070205080204" pitchFamily="34" charset="-128"/>
                <a:cs typeface="+mn-cs"/>
              </a:rPr>
              <a:t>division</a:t>
            </a:r>
          </a:p>
        </p:txBody>
      </p:sp>
      <p:sp>
        <p:nvSpPr>
          <p:cNvPr id="325663" name="Rectangle 31">
            <a:extLst>
              <a:ext uri="{FF2B5EF4-FFF2-40B4-BE49-F238E27FC236}">
                <a16:creationId xmlns:a16="http://schemas.microsoft.com/office/drawing/2014/main" id="{9C0DCA9D-9DD6-4A83-A5A8-EEAE033DD5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15138" y="4900613"/>
            <a:ext cx="10652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Conserves energy</a:t>
            </a:r>
          </a:p>
        </p:txBody>
      </p:sp>
      <p:sp>
        <p:nvSpPr>
          <p:cNvPr id="325664" name="Rectangle 32">
            <a:extLst>
              <a:ext uri="{FF2B5EF4-FFF2-40B4-BE49-F238E27FC236}">
                <a16:creationId xmlns:a16="http://schemas.microsoft.com/office/drawing/2014/main" id="{9250D796-BF26-4BA0-8F4F-B886DC56A8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15138" y="5062538"/>
            <a:ext cx="10541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Promotes house-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keeping functions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during rest</a:t>
            </a:r>
          </a:p>
        </p:txBody>
      </p:sp>
      <p:sp>
        <p:nvSpPr>
          <p:cNvPr id="325665" name="Rectangle 33">
            <a:extLst>
              <a:ext uri="{FF2B5EF4-FFF2-40B4-BE49-F238E27FC236}">
                <a16:creationId xmlns:a16="http://schemas.microsoft.com/office/drawing/2014/main" id="{FD4ED004-FE71-4592-9E0A-3741572849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52825" y="5665788"/>
            <a:ext cx="17192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Sympathetic motor fiber of ANS</a:t>
            </a:r>
          </a:p>
        </p:txBody>
      </p:sp>
      <p:sp>
        <p:nvSpPr>
          <p:cNvPr id="325666" name="Rectangle 34">
            <a:extLst>
              <a:ext uri="{FF2B5EF4-FFF2-40B4-BE49-F238E27FC236}">
                <a16:creationId xmlns:a16="http://schemas.microsoft.com/office/drawing/2014/main" id="{0F5CC3F1-01D4-4B71-9B9F-E2586C1114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8200" y="5684838"/>
            <a:ext cx="444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Heart</a:t>
            </a:r>
          </a:p>
        </p:txBody>
      </p:sp>
      <p:sp>
        <p:nvSpPr>
          <p:cNvPr id="325667" name="Rectangle 35">
            <a:extLst>
              <a:ext uri="{FF2B5EF4-FFF2-40B4-BE49-F238E27FC236}">
                <a16:creationId xmlns:a16="http://schemas.microsoft.com/office/drawing/2014/main" id="{B5E4C363-BAC3-4954-AD86-5DD85A744D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60763" y="6270625"/>
            <a:ext cx="192881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Parasympathetic motor fiber of ANS</a:t>
            </a:r>
          </a:p>
        </p:txBody>
      </p:sp>
      <p:sp>
        <p:nvSpPr>
          <p:cNvPr id="325668" name="Rectangle 36">
            <a:extLst>
              <a:ext uri="{FF2B5EF4-FFF2-40B4-BE49-F238E27FC236}">
                <a16:creationId xmlns:a16="http://schemas.microsoft.com/office/drawing/2014/main" id="{F9ADEFC8-B0B0-4F9D-B1A1-0E6D5A10A4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3288" y="6245225"/>
            <a:ext cx="5619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Bladder</a:t>
            </a:r>
          </a:p>
        </p:txBody>
      </p:sp>
      <p:sp>
        <p:nvSpPr>
          <p:cNvPr id="325673" name="Oval 41">
            <a:extLst>
              <a:ext uri="{FF2B5EF4-FFF2-40B4-BE49-F238E27FC236}">
                <a16:creationId xmlns:a16="http://schemas.microsoft.com/office/drawing/2014/main" id="{CAD9A11C-6764-4E53-98FE-5362BEB5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16288" y="1785938"/>
            <a:ext cx="61912" cy="6191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74" name="Rectangle 42">
            <a:extLst>
              <a:ext uri="{FF2B5EF4-FFF2-40B4-BE49-F238E27FC236}">
                <a16:creationId xmlns:a16="http://schemas.microsoft.com/office/drawing/2014/main" id="{A1879D70-58CB-433F-A0EC-517BAC5047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06763" y="2043113"/>
            <a:ext cx="63500" cy="619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75" name="Oval 43">
            <a:extLst>
              <a:ext uri="{FF2B5EF4-FFF2-40B4-BE49-F238E27FC236}">
                <a16:creationId xmlns:a16="http://schemas.microsoft.com/office/drawing/2014/main" id="{21E5FB25-2538-4EB7-82F8-4CD7D89004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701675"/>
            <a:ext cx="61913" cy="619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76" name="Rectangle 44">
            <a:extLst>
              <a:ext uri="{FF2B5EF4-FFF2-40B4-BE49-F238E27FC236}">
                <a16:creationId xmlns:a16="http://schemas.microsoft.com/office/drawing/2014/main" id="{5A4CB3B8-3990-4DAD-9181-16DAF6C7EA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38675" y="862013"/>
            <a:ext cx="61913" cy="6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77" name="Oval 45">
            <a:extLst>
              <a:ext uri="{FF2B5EF4-FFF2-40B4-BE49-F238E27FC236}">
                <a16:creationId xmlns:a16="http://schemas.microsoft.com/office/drawing/2014/main" id="{8B07733E-BC86-4145-8BDD-D954E4B55C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03363" y="701675"/>
            <a:ext cx="61912" cy="619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78" name="Rectangle 46">
            <a:extLst>
              <a:ext uri="{FF2B5EF4-FFF2-40B4-BE49-F238E27FC236}">
                <a16:creationId xmlns:a16="http://schemas.microsoft.com/office/drawing/2014/main" id="{88A65B24-ADCD-44BE-9297-BE7DD51B87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06538" y="866775"/>
            <a:ext cx="63500" cy="6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79" name="Oval 47">
            <a:extLst>
              <a:ext uri="{FF2B5EF4-FFF2-40B4-BE49-F238E27FC236}">
                <a16:creationId xmlns:a16="http://schemas.microsoft.com/office/drawing/2014/main" id="{0EF2EDDD-6CFF-436E-ABCF-C21D6EECD0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78500" y="1792288"/>
            <a:ext cx="61913" cy="6191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80" name="Rectangle 48">
            <a:extLst>
              <a:ext uri="{FF2B5EF4-FFF2-40B4-BE49-F238E27FC236}">
                <a16:creationId xmlns:a16="http://schemas.microsoft.com/office/drawing/2014/main" id="{2F5EB0E9-A75B-4C67-9327-77AAE364B9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78500" y="1963738"/>
            <a:ext cx="61913" cy="619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81" name="Oval 49">
            <a:extLst>
              <a:ext uri="{FF2B5EF4-FFF2-40B4-BE49-F238E27FC236}">
                <a16:creationId xmlns:a16="http://schemas.microsoft.com/office/drawing/2014/main" id="{B6125FBA-CDD5-49F8-991F-7F12227A4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26050" y="3005138"/>
            <a:ext cx="61913" cy="6191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82" name="Rectangle 50">
            <a:extLst>
              <a:ext uri="{FF2B5EF4-FFF2-40B4-BE49-F238E27FC236}">
                <a16:creationId xmlns:a16="http://schemas.microsoft.com/office/drawing/2014/main" id="{56440329-5E95-4E00-AB5B-FFF77D41EC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26050" y="3268663"/>
            <a:ext cx="61913" cy="6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83" name="Rectangle 51">
            <a:extLst>
              <a:ext uri="{FF2B5EF4-FFF2-40B4-BE49-F238E27FC236}">
                <a16:creationId xmlns:a16="http://schemas.microsoft.com/office/drawing/2014/main" id="{893A5E0A-9726-47B0-AD91-3FDF68D7CD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08575" y="4829175"/>
            <a:ext cx="61913" cy="6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84" name="Rectangle 52">
            <a:extLst>
              <a:ext uri="{FF2B5EF4-FFF2-40B4-BE49-F238E27FC236}">
                <a16:creationId xmlns:a16="http://schemas.microsoft.com/office/drawing/2014/main" id="{EEC9788D-CA3C-4C8E-977B-4452BD0BFB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92913" y="5141913"/>
            <a:ext cx="63500" cy="6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87" name="Rectangle 55">
            <a:extLst>
              <a:ext uri="{FF2B5EF4-FFF2-40B4-BE49-F238E27FC236}">
                <a16:creationId xmlns:a16="http://schemas.microsoft.com/office/drawing/2014/main" id="{D17FBE4B-565F-492B-BF92-190D699B4A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92913" y="4970463"/>
            <a:ext cx="63500" cy="619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94" name="Rectangle 62">
            <a:extLst>
              <a:ext uri="{FF2B5EF4-FFF2-40B4-BE49-F238E27FC236}">
                <a16:creationId xmlns:a16="http://schemas.microsoft.com/office/drawing/2014/main" id="{3EFB834D-A9DA-4C90-9B62-D6ADBE54FC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1285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11.2  Levels of organization in the nervous system.</a:t>
            </a:r>
          </a:p>
        </p:txBody>
      </p:sp>
      <p:pic>
        <p:nvPicPr>
          <p:cNvPr id="325695" name="Picture 63" descr="figure_11_02_unlabeled">
            <a:extLst>
              <a:ext uri="{FF2B5EF4-FFF2-40B4-BE49-F238E27FC236}">
                <a16:creationId xmlns:a16="http://schemas.microsoft.com/office/drawing/2014/main" id="{340537D9-B4F0-44BA-A3C5-548DAF4C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2" r="93147" b="3111"/>
          <a:stretch>
            <a:fillRect/>
          </a:stretch>
        </p:blipFill>
        <p:spPr bwMode="auto">
          <a:xfrm>
            <a:off x="919163" y="5870575"/>
            <a:ext cx="490537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5669" name="Rectangle 37">
            <a:extLst>
              <a:ext uri="{FF2B5EF4-FFF2-40B4-BE49-F238E27FC236}">
                <a16:creationId xmlns:a16="http://schemas.microsoft.com/office/drawing/2014/main" id="{17A9CBB7-61B3-47DE-B6F8-DB88629081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2675" y="5740400"/>
            <a:ext cx="57943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Structure</a:t>
            </a:r>
          </a:p>
        </p:txBody>
      </p:sp>
      <p:sp>
        <p:nvSpPr>
          <p:cNvPr id="325670" name="Rectangle 38">
            <a:extLst>
              <a:ext uri="{FF2B5EF4-FFF2-40B4-BE49-F238E27FC236}">
                <a16:creationId xmlns:a16="http://schemas.microsoft.com/office/drawing/2014/main" id="{80C28A9B-BCDA-40DE-B2DF-AD27AB338F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2675" y="5880100"/>
            <a:ext cx="6127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Function</a:t>
            </a:r>
          </a:p>
        </p:txBody>
      </p:sp>
      <p:sp>
        <p:nvSpPr>
          <p:cNvPr id="325671" name="Rectangle 39">
            <a:extLst>
              <a:ext uri="{FF2B5EF4-FFF2-40B4-BE49-F238E27FC236}">
                <a16:creationId xmlns:a16="http://schemas.microsoft.com/office/drawing/2014/main" id="{130734B7-A277-40D8-883C-6AB956860F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2675" y="6035675"/>
            <a:ext cx="969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Sensory (afferent)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division of PNS</a:t>
            </a:r>
          </a:p>
        </p:txBody>
      </p:sp>
      <p:sp>
        <p:nvSpPr>
          <p:cNvPr id="325672" name="Rectangle 40">
            <a:extLst>
              <a:ext uri="{FF2B5EF4-FFF2-40B4-BE49-F238E27FC236}">
                <a16:creationId xmlns:a16="http://schemas.microsoft.com/office/drawing/2014/main" id="{AE4908D8-A319-4AC2-9F7B-7E147AC1B8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2675" y="6267450"/>
            <a:ext cx="865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Motor (efferent)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division of PNS</a:t>
            </a:r>
          </a:p>
        </p:txBody>
      </p:sp>
      <p:sp>
        <p:nvSpPr>
          <p:cNvPr id="325685" name="Rectangle 53">
            <a:extLst>
              <a:ext uri="{FF2B5EF4-FFF2-40B4-BE49-F238E27FC236}">
                <a16:creationId xmlns:a16="http://schemas.microsoft.com/office/drawing/2014/main" id="{F4C5585B-0A88-40E8-AAFF-841A021F92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55688" y="5946775"/>
            <a:ext cx="61912" cy="619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5686" name="Oval 54">
            <a:extLst>
              <a:ext uri="{FF2B5EF4-FFF2-40B4-BE49-F238E27FC236}">
                <a16:creationId xmlns:a16="http://schemas.microsoft.com/office/drawing/2014/main" id="{1A84F31E-7A7F-4FDC-A397-DF3D4CEB65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9338" y="5805488"/>
            <a:ext cx="63500" cy="6191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050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1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19" y="0"/>
            <a:ext cx="106556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386" name="Rectangle 2">
            <a:extLst>
              <a:ext uri="{FF2B5EF4-FFF2-40B4-BE49-F238E27FC236}">
                <a16:creationId xmlns:a16="http://schemas.microsoft.com/office/drawing/2014/main" id="{EDFE6841-9301-492C-820F-92388A970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811161"/>
            <a:ext cx="2501695" cy="5403370"/>
          </a:xfrm>
        </p:spPr>
        <p:txBody>
          <a:bodyPr>
            <a:normAutofit/>
          </a:bodyPr>
          <a:lstStyle/>
          <a:p>
            <a:r>
              <a:rPr lang="en-US" altLang="en-US" sz="3400">
                <a:solidFill>
                  <a:schemeClr val="bg1"/>
                </a:solidFill>
              </a:rPr>
              <a:t>Nerve Fiber Classification</a:t>
            </a:r>
          </a:p>
        </p:txBody>
      </p:sp>
      <p:graphicFrame>
        <p:nvGraphicFramePr>
          <p:cNvPr id="272389" name="Rectangle 3">
            <a:extLst>
              <a:ext uri="{FF2B5EF4-FFF2-40B4-BE49-F238E27FC236}">
                <a16:creationId xmlns:a16="http://schemas.microsoft.com/office/drawing/2014/main" id="{9DCC0449-F0C6-4D56-B646-7CA4DB84A7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125887"/>
              </p:ext>
            </p:extLst>
          </p:nvPr>
        </p:nvGraphicFramePr>
        <p:xfrm>
          <a:off x="4094559" y="642938"/>
          <a:ext cx="45672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377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0" name="Rectangle 14">
            <a:extLst>
              <a:ext uri="{FF2B5EF4-FFF2-40B4-BE49-F238E27FC236}">
                <a16:creationId xmlns:a16="http://schemas.microsoft.com/office/drawing/2014/main" id="{74BE2EFF-AD44-4289-8ECB-DB710AC60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24072" y="90488"/>
            <a:ext cx="5419928" cy="579437"/>
          </a:xfrm>
        </p:spPr>
        <p:txBody>
          <a:bodyPr/>
          <a:lstStyle/>
          <a:p>
            <a:r>
              <a:rPr lang="en-US" altLang="en-US" dirty="0"/>
              <a:t>Chemical Synapses</a:t>
            </a:r>
          </a:p>
        </p:txBody>
      </p:sp>
      <p:sp>
        <p:nvSpPr>
          <p:cNvPr id="19471" name="Rectangle 15">
            <a:extLst>
              <a:ext uri="{FF2B5EF4-FFF2-40B4-BE49-F238E27FC236}">
                <a16:creationId xmlns:a16="http://schemas.microsoft.com/office/drawing/2014/main" id="{41167BBD-73EE-4E20-B32C-F626153A9D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21987" y="1068388"/>
            <a:ext cx="5017213" cy="52562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400" dirty="0"/>
              <a:t>Specialized for release and reception of chemical </a:t>
            </a:r>
            <a:r>
              <a:rPr lang="en-US" altLang="en-US" sz="2400" b="1" dirty="0"/>
              <a:t>neurotransmitters</a:t>
            </a:r>
            <a:endParaRPr lang="en-US" altLang="en-US" sz="2400" dirty="0"/>
          </a:p>
          <a:p>
            <a:pPr>
              <a:lnSpc>
                <a:spcPct val="110000"/>
              </a:lnSpc>
            </a:pPr>
            <a:r>
              <a:rPr lang="en-US" altLang="en-US" sz="2400" dirty="0"/>
              <a:t>Typically composed of two parts </a:t>
            </a:r>
          </a:p>
          <a:p>
            <a:pPr lvl="1">
              <a:lnSpc>
                <a:spcPct val="110000"/>
              </a:lnSpc>
            </a:pPr>
            <a:r>
              <a:rPr lang="en-US" altLang="en-US" sz="2200" dirty="0"/>
              <a:t>Axon terminal of presynaptic neuron</a:t>
            </a:r>
          </a:p>
          <a:p>
            <a:pPr lvl="2">
              <a:lnSpc>
                <a:spcPct val="110000"/>
              </a:lnSpc>
            </a:pPr>
            <a:r>
              <a:rPr lang="en-US" altLang="en-US" dirty="0"/>
              <a:t>Contains </a:t>
            </a:r>
            <a:r>
              <a:rPr lang="en-US" altLang="en-US" b="1" dirty="0"/>
              <a:t>synaptic vesicles</a:t>
            </a:r>
            <a:r>
              <a:rPr lang="en-US" altLang="en-US" dirty="0"/>
              <a:t> filled with neurotransmitter </a:t>
            </a:r>
          </a:p>
          <a:p>
            <a:pPr lvl="1">
              <a:lnSpc>
                <a:spcPct val="110000"/>
              </a:lnSpc>
            </a:pPr>
            <a:r>
              <a:rPr lang="en-US" altLang="en-US" sz="2200" dirty="0"/>
              <a:t>Neurotransmitter </a:t>
            </a:r>
            <a:r>
              <a:rPr lang="en-US" altLang="en-US" sz="2200" b="1" dirty="0"/>
              <a:t>receptor</a:t>
            </a:r>
            <a:r>
              <a:rPr lang="en-US" altLang="en-US" sz="2200" dirty="0"/>
              <a:t> region on postsynaptic neuron's membrane</a:t>
            </a:r>
          </a:p>
          <a:p>
            <a:pPr lvl="2">
              <a:lnSpc>
                <a:spcPct val="110000"/>
              </a:lnSpc>
            </a:pPr>
            <a:r>
              <a:rPr lang="en-US" altLang="en-US" dirty="0"/>
              <a:t>Usually on dendrite  </a:t>
            </a:r>
            <a:endParaRPr lang="en-US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2204F-9569-4187-BCCC-369184CE3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72" r="16507"/>
          <a:stretch/>
        </p:blipFill>
        <p:spPr>
          <a:xfrm>
            <a:off x="20" y="10"/>
            <a:ext cx="3724052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41819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Rectangle 12">
            <a:extLst>
              <a:ext uri="{FF2B5EF4-FFF2-40B4-BE49-F238E27FC236}">
                <a16:creationId xmlns:a16="http://schemas.microsoft.com/office/drawing/2014/main" id="{D003383E-3A8A-458A-8680-0669F994D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Information Transfer Across Chemical Synapses</a:t>
            </a:r>
          </a:p>
        </p:txBody>
      </p:sp>
      <p:sp>
        <p:nvSpPr>
          <p:cNvPr id="22541" name="Rectangle 13">
            <a:extLst>
              <a:ext uri="{FF2B5EF4-FFF2-40B4-BE49-F238E27FC236}">
                <a16:creationId xmlns:a16="http://schemas.microsoft.com/office/drawing/2014/main" id="{834F3A0E-6C7D-4442-BCA4-CB1DCF724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altLang="en-US" dirty="0"/>
              <a:t>AP arrives at axon terminal of presynaptic neuron </a:t>
            </a:r>
          </a:p>
          <a:p>
            <a:pPr>
              <a:lnSpc>
                <a:spcPct val="140000"/>
              </a:lnSpc>
            </a:pPr>
            <a:r>
              <a:rPr lang="en-US" altLang="en-US" dirty="0"/>
              <a:t>Causes voltage-gated Ca</a:t>
            </a:r>
            <a:r>
              <a:rPr lang="en-US" altLang="en-US" baseline="30000" dirty="0"/>
              <a:t>2+</a:t>
            </a:r>
            <a:r>
              <a:rPr lang="en-US" altLang="en-US" dirty="0"/>
              <a:t> channels to open</a:t>
            </a:r>
          </a:p>
          <a:p>
            <a:pPr lvl="1">
              <a:lnSpc>
                <a:spcPct val="140000"/>
              </a:lnSpc>
            </a:pPr>
            <a:r>
              <a:rPr lang="en-US" altLang="en-US" dirty="0"/>
              <a:t>Ca</a:t>
            </a:r>
            <a:r>
              <a:rPr lang="en-US" altLang="en-US" baseline="30000" dirty="0"/>
              <a:t>2+</a:t>
            </a:r>
            <a:r>
              <a:rPr lang="en-US" altLang="en-US" dirty="0"/>
              <a:t> floods into cell </a:t>
            </a:r>
          </a:p>
          <a:p>
            <a:pPr>
              <a:lnSpc>
                <a:spcPct val="140000"/>
              </a:lnSpc>
            </a:pPr>
            <a:r>
              <a:rPr lang="en-US" altLang="en-US" dirty="0"/>
              <a:t>fusion of synaptic vesicles with axon membrane</a:t>
            </a:r>
          </a:p>
          <a:p>
            <a:pPr>
              <a:lnSpc>
                <a:spcPct val="140000"/>
              </a:lnSpc>
            </a:pPr>
            <a:r>
              <a:rPr lang="en-US" altLang="en-US" dirty="0"/>
              <a:t>Exocytosis of neurotransmitter into synaptic cleft occurs</a:t>
            </a:r>
          </a:p>
          <a:p>
            <a:pPr lvl="1">
              <a:lnSpc>
                <a:spcPct val="140000"/>
              </a:lnSpc>
            </a:pPr>
            <a:r>
              <a:rPr lang="en-US" altLang="en-US" dirty="0"/>
              <a:t>Higher impulse frequency </a:t>
            </a:r>
            <a:r>
              <a:rPr lang="en-US" altLang="en-US" dirty="0">
                <a:sym typeface="Symbol" panose="05050102010706020507" pitchFamily="18" charset="2"/>
              </a:rPr>
              <a:t></a:t>
            </a:r>
            <a:r>
              <a:rPr lang="en-US" altLang="en-US" dirty="0">
                <a:sym typeface="Wingdings" panose="05000000000000000000" pitchFamily="2" charset="2"/>
              </a:rPr>
              <a:t> more released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3667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Rectangle 12">
            <a:extLst>
              <a:ext uri="{FF2B5EF4-FFF2-40B4-BE49-F238E27FC236}">
                <a16:creationId xmlns:a16="http://schemas.microsoft.com/office/drawing/2014/main" id="{65598984-2D2A-4819-81B8-6B78790037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Information Transfer Across Chemical Synapses</a:t>
            </a:r>
          </a:p>
        </p:txBody>
      </p:sp>
      <p:sp>
        <p:nvSpPr>
          <p:cNvPr id="23565" name="Rectangle 13">
            <a:extLst>
              <a:ext uri="{FF2B5EF4-FFF2-40B4-BE49-F238E27FC236}">
                <a16:creationId xmlns:a16="http://schemas.microsoft.com/office/drawing/2014/main" id="{2B8EB7FE-792A-42F0-A507-3190FA8588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Neurotransmitter diffuses across synapse</a:t>
            </a:r>
          </a:p>
          <a:p>
            <a:r>
              <a:rPr lang="en-US" altLang="en-US"/>
              <a:t> Binds to receptors on postsynaptic neuron</a:t>
            </a:r>
          </a:p>
          <a:p>
            <a:pPr lvl="1"/>
            <a:r>
              <a:rPr lang="en-US" altLang="en-US"/>
              <a:t>Often chemically gated ion channels </a:t>
            </a:r>
          </a:p>
          <a:p>
            <a:r>
              <a:rPr lang="en-US" altLang="en-US"/>
              <a:t>Ion channels are opened</a:t>
            </a:r>
          </a:p>
          <a:p>
            <a:r>
              <a:rPr lang="en-US" altLang="en-US"/>
              <a:t>Causes an excitatory or inhibitory event (graded potential)</a:t>
            </a:r>
          </a:p>
          <a:p>
            <a:r>
              <a:rPr lang="en-US" altLang="en-US"/>
              <a:t>Neurotransmitter effects terminated</a:t>
            </a:r>
          </a:p>
        </p:txBody>
      </p:sp>
    </p:spTree>
    <p:extLst>
      <p:ext uri="{BB962C8B-B14F-4D97-AF65-F5344CB8AC3E}">
        <p14:creationId xmlns:p14="http://schemas.microsoft.com/office/powerpoint/2010/main" val="4264011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33" name="Picture 193" descr="figure_11_17_unlabeled">
            <a:extLst>
              <a:ext uri="{FF2B5EF4-FFF2-40B4-BE49-F238E27FC236}">
                <a16:creationId xmlns:a16="http://schemas.microsoft.com/office/drawing/2014/main" id="{095732C6-CE56-4589-90B5-8DAE32AF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"/>
          <a:stretch>
            <a:fillRect/>
          </a:stretch>
        </p:blipFill>
        <p:spPr bwMode="auto">
          <a:xfrm>
            <a:off x="1681163" y="198438"/>
            <a:ext cx="5780087" cy="643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34" name="Rectangle 194">
            <a:extLst>
              <a:ext uri="{FF2B5EF4-FFF2-40B4-BE49-F238E27FC236}">
                <a16:creationId xmlns:a16="http://schemas.microsoft.com/office/drawing/2014/main" id="{46B2D5B9-FEAD-4B55-9BB3-9A83B6BE8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058863"/>
            <a:ext cx="687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Presynaptic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neuron</a:t>
            </a:r>
          </a:p>
        </p:txBody>
      </p:sp>
      <p:sp>
        <p:nvSpPr>
          <p:cNvPr id="112835" name="Rectangle 195">
            <a:extLst>
              <a:ext uri="{FF2B5EF4-FFF2-40B4-BE49-F238E27FC236}">
                <a16:creationId xmlns:a16="http://schemas.microsoft.com/office/drawing/2014/main" id="{05C007F4-29B1-4CC7-BDC6-7F08C6742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25" y="1863725"/>
            <a:ext cx="979488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Action potential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arrives at axon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terminal. </a:t>
            </a:r>
          </a:p>
        </p:txBody>
      </p:sp>
      <p:sp>
        <p:nvSpPr>
          <p:cNvPr id="112836" name="Rectangle 196">
            <a:extLst>
              <a:ext uri="{FF2B5EF4-FFF2-40B4-BE49-F238E27FC236}">
                <a16:creationId xmlns:a16="http://schemas.microsoft.com/office/drawing/2014/main" id="{D6598E86-1599-4A42-9AFE-D6F1BA786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276475"/>
            <a:ext cx="123666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Voltage-gated Ca</a:t>
            </a:r>
            <a:r>
              <a:rPr kumimoji="0" lang="en-US" altLang="en-US" sz="700" b="1" i="0" u="none" strike="noStrike" kern="1200" cap="none" spc="0" normalizeH="0" baseline="3000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2+</a:t>
            </a:r>
            <a:endParaRPr kumimoji="0" lang="en-US" altLang="en-US" sz="7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channels open and Ca</a:t>
            </a:r>
            <a:r>
              <a:rPr kumimoji="0" lang="en-US" altLang="en-US" sz="700" b="1" i="0" u="none" strike="noStrike" kern="1200" cap="none" spc="0" normalizeH="0" baseline="3000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2+</a:t>
            </a:r>
            <a:endParaRPr kumimoji="0" lang="en-US" altLang="en-US" sz="7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enters the axon terminal.</a:t>
            </a:r>
          </a:p>
        </p:txBody>
      </p:sp>
      <p:sp>
        <p:nvSpPr>
          <p:cNvPr id="112837" name="Rectangle 197">
            <a:extLst>
              <a:ext uri="{FF2B5EF4-FFF2-40B4-BE49-F238E27FC236}">
                <a16:creationId xmlns:a16="http://schemas.microsoft.com/office/drawing/2014/main" id="{A3276C13-CF30-4641-B0B6-47869BE39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38" y="2965450"/>
            <a:ext cx="969962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Ca</a:t>
            </a:r>
            <a:r>
              <a:rPr kumimoji="0" lang="en-US" altLang="en-US" sz="700" b="1" i="0" u="none" strike="noStrike" kern="1200" cap="none" spc="0" normalizeH="0" baseline="3000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2+</a:t>
            </a: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entry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causes synaptic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vesicles to release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neurotransmitter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by exocytosis</a:t>
            </a:r>
          </a:p>
        </p:txBody>
      </p:sp>
      <p:sp>
        <p:nvSpPr>
          <p:cNvPr id="112838" name="Rectangle 198">
            <a:extLst>
              <a:ext uri="{FF2B5EF4-FFF2-40B4-BE49-F238E27FC236}">
                <a16:creationId xmlns:a16="http://schemas.microsoft.com/office/drawing/2014/main" id="{DDEA3071-2E15-4E93-ACCC-2CC6309AF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00" y="3754438"/>
            <a:ext cx="14493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Neurotransmitter diffuses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across the synaptic cleft and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binds to specific receptors 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postsynaptic membrane. </a:t>
            </a:r>
          </a:p>
        </p:txBody>
      </p:sp>
      <p:sp>
        <p:nvSpPr>
          <p:cNvPr id="112839" name="Rectangle 199">
            <a:extLst>
              <a:ext uri="{FF2B5EF4-FFF2-40B4-BE49-F238E27FC236}">
                <a16:creationId xmlns:a16="http://schemas.microsoft.com/office/drawing/2014/main" id="{FCE971BA-40A8-4926-B3F6-C92B506AE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950" y="2312988"/>
            <a:ext cx="8016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Mitochondrion</a:t>
            </a:r>
          </a:p>
        </p:txBody>
      </p:sp>
      <p:sp>
        <p:nvSpPr>
          <p:cNvPr id="112840" name="Rectangle 200">
            <a:extLst>
              <a:ext uri="{FF2B5EF4-FFF2-40B4-BE49-F238E27FC236}">
                <a16:creationId xmlns:a16="http://schemas.microsoft.com/office/drawing/2014/main" id="{C9A8F089-6F47-4562-BF8D-49F62F71E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3160713"/>
            <a:ext cx="53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Axon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terminal</a:t>
            </a:r>
          </a:p>
        </p:txBody>
      </p:sp>
      <p:sp>
        <p:nvSpPr>
          <p:cNvPr id="112841" name="Rectangle 201">
            <a:extLst>
              <a:ext uri="{FF2B5EF4-FFF2-40B4-BE49-F238E27FC236}">
                <a16:creationId xmlns:a16="http://schemas.microsoft.com/office/drawing/2014/main" id="{009A7C35-3CE1-4C40-B428-49A3FE8BD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2951163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Synaptic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cleft</a:t>
            </a:r>
          </a:p>
        </p:txBody>
      </p:sp>
      <p:sp>
        <p:nvSpPr>
          <p:cNvPr id="112842" name="Rectangle 202">
            <a:extLst>
              <a:ext uri="{FF2B5EF4-FFF2-40B4-BE49-F238E27FC236}">
                <a16:creationId xmlns:a16="http://schemas.microsoft.com/office/drawing/2014/main" id="{99EC327F-58DF-497E-8982-CEB223BC0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3319463"/>
            <a:ext cx="554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Synaptic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vesicles</a:t>
            </a:r>
          </a:p>
        </p:txBody>
      </p:sp>
      <p:sp>
        <p:nvSpPr>
          <p:cNvPr id="112843" name="Rectangle 203">
            <a:extLst>
              <a:ext uri="{FF2B5EF4-FFF2-40B4-BE49-F238E27FC236}">
                <a16:creationId xmlns:a16="http://schemas.microsoft.com/office/drawing/2014/main" id="{EF4CB92E-0408-4B05-8F4F-88DC94522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713" y="3852863"/>
            <a:ext cx="738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Postsynaptic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neuron</a:t>
            </a:r>
          </a:p>
        </p:txBody>
      </p:sp>
      <p:sp>
        <p:nvSpPr>
          <p:cNvPr id="112844" name="Rectangle 204">
            <a:extLst>
              <a:ext uri="{FF2B5EF4-FFF2-40B4-BE49-F238E27FC236}">
                <a16:creationId xmlns:a16="http://schemas.microsoft.com/office/drawing/2014/main" id="{23A4ACF7-6F8B-441B-ACF3-AA7B8EB8A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519613"/>
            <a:ext cx="7874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Ion movement</a:t>
            </a:r>
          </a:p>
        </p:txBody>
      </p:sp>
      <p:sp>
        <p:nvSpPr>
          <p:cNvPr id="112845" name="Rectangle 205">
            <a:extLst>
              <a:ext uri="{FF2B5EF4-FFF2-40B4-BE49-F238E27FC236}">
                <a16:creationId xmlns:a16="http://schemas.microsoft.com/office/drawing/2014/main" id="{A0768A09-377F-4BF1-92F1-7641CFA43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950" y="4691063"/>
            <a:ext cx="890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Graded potential</a:t>
            </a:r>
          </a:p>
        </p:txBody>
      </p:sp>
      <p:sp>
        <p:nvSpPr>
          <p:cNvPr id="112846" name="Rectangle 206">
            <a:extLst>
              <a:ext uri="{FF2B5EF4-FFF2-40B4-BE49-F238E27FC236}">
                <a16:creationId xmlns:a16="http://schemas.microsoft.com/office/drawing/2014/main" id="{7970B200-A3F7-4DF7-B92E-E1F5D04ED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0" y="4583113"/>
            <a:ext cx="692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Enzymatic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degradation</a:t>
            </a:r>
          </a:p>
        </p:txBody>
      </p:sp>
      <p:sp>
        <p:nvSpPr>
          <p:cNvPr id="112847" name="Rectangle 207">
            <a:extLst>
              <a:ext uri="{FF2B5EF4-FFF2-40B4-BE49-F238E27FC236}">
                <a16:creationId xmlns:a16="http://schemas.microsoft.com/office/drawing/2014/main" id="{00E817B6-36B4-4CD1-808B-FADC796A4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4779963"/>
            <a:ext cx="584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Reuptake</a:t>
            </a:r>
          </a:p>
        </p:txBody>
      </p:sp>
      <p:sp>
        <p:nvSpPr>
          <p:cNvPr id="112848" name="Rectangle 208">
            <a:extLst>
              <a:ext uri="{FF2B5EF4-FFF2-40B4-BE49-F238E27FC236}">
                <a16:creationId xmlns:a16="http://schemas.microsoft.com/office/drawing/2014/main" id="{5E5D3178-577E-4627-9148-BC4BDD3A9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675" y="1287463"/>
            <a:ext cx="738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Postsynaptic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neuron</a:t>
            </a:r>
          </a:p>
        </p:txBody>
      </p:sp>
      <p:sp>
        <p:nvSpPr>
          <p:cNvPr id="112849" name="Rectangle 209">
            <a:extLst>
              <a:ext uri="{FF2B5EF4-FFF2-40B4-BE49-F238E27FC236}">
                <a16:creationId xmlns:a16="http://schemas.microsoft.com/office/drawing/2014/main" id="{16A5AE1F-0E6E-4FA7-A178-A72E47553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575" y="5087938"/>
            <a:ext cx="811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Diffusion away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from synapse</a:t>
            </a:r>
          </a:p>
        </p:txBody>
      </p:sp>
      <p:sp>
        <p:nvSpPr>
          <p:cNvPr id="112850" name="Rectangle 210">
            <a:extLst>
              <a:ext uri="{FF2B5EF4-FFF2-40B4-BE49-F238E27FC236}">
                <a16:creationId xmlns:a16="http://schemas.microsoft.com/office/drawing/2014/main" id="{1247D4E2-DC45-4AA2-8DCF-E7E9B6E1E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2475" y="5364163"/>
            <a:ext cx="1770063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Binding of neurotransmitter opens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ion channels, resulting in graded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potentials.</a:t>
            </a:r>
          </a:p>
        </p:txBody>
      </p:sp>
      <p:sp>
        <p:nvSpPr>
          <p:cNvPr id="112851" name="Rectangle 211">
            <a:extLst>
              <a:ext uri="{FF2B5EF4-FFF2-40B4-BE49-F238E27FC236}">
                <a16:creationId xmlns:a16="http://schemas.microsoft.com/office/drawing/2014/main" id="{DFA77850-4B26-49E2-AF3B-9B7BB0B5F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5808663"/>
            <a:ext cx="152241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Neurotransmitter effects are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terminated by reuptake through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transport proteins, enzymatic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degradation, or diffusion away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from the synapse.</a:t>
            </a:r>
          </a:p>
        </p:txBody>
      </p:sp>
      <p:sp>
        <p:nvSpPr>
          <p:cNvPr id="112852" name="Rectangle 212">
            <a:extLst>
              <a:ext uri="{FF2B5EF4-FFF2-40B4-BE49-F238E27FC236}">
                <a16:creationId xmlns:a16="http://schemas.microsoft.com/office/drawing/2014/main" id="{8FA6FB5B-BDFC-4730-AFB1-83C26E81B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654050"/>
            <a:ext cx="687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Presynaptic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neuron</a:t>
            </a:r>
          </a:p>
        </p:txBody>
      </p:sp>
      <p:sp>
        <p:nvSpPr>
          <p:cNvPr id="112853" name="Line 213">
            <a:extLst>
              <a:ext uri="{FF2B5EF4-FFF2-40B4-BE49-F238E27FC236}">
                <a16:creationId xmlns:a16="http://schemas.microsoft.com/office/drawing/2014/main" id="{F16E0868-174D-4EA7-B845-D62B1329A5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0500" y="547688"/>
            <a:ext cx="0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54" name="Line 214">
            <a:extLst>
              <a:ext uri="{FF2B5EF4-FFF2-40B4-BE49-F238E27FC236}">
                <a16:creationId xmlns:a16="http://schemas.microsoft.com/office/drawing/2014/main" id="{58D102D4-D138-49DF-864D-C949587F85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0500" y="1220788"/>
            <a:ext cx="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55" name="Line 215">
            <a:extLst>
              <a:ext uri="{FF2B5EF4-FFF2-40B4-BE49-F238E27FC236}">
                <a16:creationId xmlns:a16="http://schemas.microsoft.com/office/drawing/2014/main" id="{45A2BBDC-3F6C-4366-8EBF-35E4E98C7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1925" y="3046413"/>
            <a:ext cx="0" cy="50165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56" name="Line 216">
            <a:extLst>
              <a:ext uri="{FF2B5EF4-FFF2-40B4-BE49-F238E27FC236}">
                <a16:creationId xmlns:a16="http://schemas.microsoft.com/office/drawing/2014/main" id="{D63025D3-9E9B-4328-869D-D8BBAFE253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1925" y="3240088"/>
            <a:ext cx="460375" cy="42545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57" name="Line 217">
            <a:extLst>
              <a:ext uri="{FF2B5EF4-FFF2-40B4-BE49-F238E27FC236}">
                <a16:creationId xmlns:a16="http://schemas.microsoft.com/office/drawing/2014/main" id="{043A9729-1EFA-4B3C-ACA7-885D771F8D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5175" y="2389188"/>
            <a:ext cx="0" cy="20955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58" name="Line 218">
            <a:extLst>
              <a:ext uri="{FF2B5EF4-FFF2-40B4-BE49-F238E27FC236}">
                <a16:creationId xmlns:a16="http://schemas.microsoft.com/office/drawing/2014/main" id="{3970B2D9-6A2A-4481-B907-C8552F6F6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5175" y="2484438"/>
            <a:ext cx="231775" cy="193675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59" name="Line 219">
            <a:extLst>
              <a:ext uri="{FF2B5EF4-FFF2-40B4-BE49-F238E27FC236}">
                <a16:creationId xmlns:a16="http://schemas.microsoft.com/office/drawing/2014/main" id="{A3CA3D67-12A8-4857-8612-0BC4CB218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1922463"/>
            <a:ext cx="0" cy="142875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60" name="Line 220">
            <a:extLst>
              <a:ext uri="{FF2B5EF4-FFF2-40B4-BE49-F238E27FC236}">
                <a16:creationId xmlns:a16="http://schemas.microsoft.com/office/drawing/2014/main" id="{72562BA6-1C3F-46E1-8BE6-E6BB5C133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6200" y="1992313"/>
            <a:ext cx="444500" cy="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61" name="Line 221">
            <a:extLst>
              <a:ext uri="{FF2B5EF4-FFF2-40B4-BE49-F238E27FC236}">
                <a16:creationId xmlns:a16="http://schemas.microsoft.com/office/drawing/2014/main" id="{3FD18384-88FA-4B0D-9BFD-9BB5F64F65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44950" y="3919538"/>
            <a:ext cx="174625" cy="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62" name="Line 222">
            <a:extLst>
              <a:ext uri="{FF2B5EF4-FFF2-40B4-BE49-F238E27FC236}">
                <a16:creationId xmlns:a16="http://schemas.microsoft.com/office/drawing/2014/main" id="{45D96A59-4F33-42E4-B8D1-73D76BA613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808413"/>
            <a:ext cx="0" cy="36830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63" name="Freeform 223">
            <a:extLst>
              <a:ext uri="{FF2B5EF4-FFF2-40B4-BE49-F238E27FC236}">
                <a16:creationId xmlns:a16="http://schemas.microsoft.com/office/drawing/2014/main" id="{2CB6E3A3-57FE-481F-83AE-24B1E573DA94}"/>
              </a:ext>
            </a:extLst>
          </p:cNvPr>
          <p:cNvSpPr>
            <a:spLocks/>
          </p:cNvSpPr>
          <p:nvPr/>
        </p:nvSpPr>
        <p:spPr bwMode="auto">
          <a:xfrm>
            <a:off x="5607050" y="3128963"/>
            <a:ext cx="276225" cy="295275"/>
          </a:xfrm>
          <a:custGeom>
            <a:avLst/>
            <a:gdLst>
              <a:gd name="T0" fmla="*/ 100 w 174"/>
              <a:gd name="T1" fmla="*/ 0 h 186"/>
              <a:gd name="T2" fmla="*/ 174 w 174"/>
              <a:gd name="T3" fmla="*/ 186 h 186"/>
              <a:gd name="T4" fmla="*/ 0 w 174"/>
              <a:gd name="T5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4" h="186">
                <a:moveTo>
                  <a:pt x="100" y="0"/>
                </a:moveTo>
                <a:lnTo>
                  <a:pt x="174" y="186"/>
                </a:lnTo>
                <a:lnTo>
                  <a:pt x="0" y="186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64" name="Freeform 224">
            <a:extLst>
              <a:ext uri="{FF2B5EF4-FFF2-40B4-BE49-F238E27FC236}">
                <a16:creationId xmlns:a16="http://schemas.microsoft.com/office/drawing/2014/main" id="{338D4121-8014-43C2-8364-2D344063B272}"/>
              </a:ext>
            </a:extLst>
          </p:cNvPr>
          <p:cNvSpPr>
            <a:spLocks/>
          </p:cNvSpPr>
          <p:nvPr/>
        </p:nvSpPr>
        <p:spPr bwMode="auto">
          <a:xfrm>
            <a:off x="6257925" y="3351213"/>
            <a:ext cx="361950" cy="39687"/>
          </a:xfrm>
          <a:custGeom>
            <a:avLst/>
            <a:gdLst>
              <a:gd name="T0" fmla="*/ 0 w 228"/>
              <a:gd name="T1" fmla="*/ 24 h 25"/>
              <a:gd name="T2" fmla="*/ 0 w 228"/>
              <a:gd name="T3" fmla="*/ 0 h 25"/>
              <a:gd name="T4" fmla="*/ 226 w 228"/>
              <a:gd name="T5" fmla="*/ 0 h 25"/>
              <a:gd name="T6" fmla="*/ 228 w 228"/>
              <a:gd name="T7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8" h="25">
                <a:moveTo>
                  <a:pt x="0" y="24"/>
                </a:moveTo>
                <a:lnTo>
                  <a:pt x="0" y="0"/>
                </a:lnTo>
                <a:lnTo>
                  <a:pt x="226" y="0"/>
                </a:lnTo>
                <a:lnTo>
                  <a:pt x="228" y="25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65" name="Line 225">
            <a:extLst>
              <a:ext uri="{FF2B5EF4-FFF2-40B4-BE49-F238E27FC236}">
                <a16:creationId xmlns:a16="http://schemas.microsoft.com/office/drawing/2014/main" id="{DD92CA60-0A71-4FFA-A68F-C86B0C1B13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38900" y="3221038"/>
            <a:ext cx="0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66" name="Freeform 226">
            <a:extLst>
              <a:ext uri="{FF2B5EF4-FFF2-40B4-BE49-F238E27FC236}">
                <a16:creationId xmlns:a16="http://schemas.microsoft.com/office/drawing/2014/main" id="{51E69AD0-0C32-4FA8-A1CD-972082A75386}"/>
              </a:ext>
            </a:extLst>
          </p:cNvPr>
          <p:cNvSpPr>
            <a:spLocks/>
          </p:cNvSpPr>
          <p:nvPr/>
        </p:nvSpPr>
        <p:spPr bwMode="auto">
          <a:xfrm>
            <a:off x="5680075" y="2417763"/>
            <a:ext cx="215900" cy="200025"/>
          </a:xfrm>
          <a:custGeom>
            <a:avLst/>
            <a:gdLst>
              <a:gd name="T0" fmla="*/ 0 w 136"/>
              <a:gd name="T1" fmla="*/ 126 h 126"/>
              <a:gd name="T2" fmla="*/ 52 w 136"/>
              <a:gd name="T3" fmla="*/ 0 h 126"/>
              <a:gd name="T4" fmla="*/ 136 w 136"/>
              <a:gd name="T5" fmla="*/ 2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6" h="126">
                <a:moveTo>
                  <a:pt x="0" y="126"/>
                </a:moveTo>
                <a:lnTo>
                  <a:pt x="52" y="0"/>
                </a:lnTo>
                <a:lnTo>
                  <a:pt x="136" y="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67" name="Line 227">
            <a:extLst>
              <a:ext uri="{FF2B5EF4-FFF2-40B4-BE49-F238E27FC236}">
                <a16:creationId xmlns:a16="http://schemas.microsoft.com/office/drawing/2014/main" id="{337CA0F1-0C39-4BF7-8E17-C80FF96EE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0150" y="116046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68" name="Oval 228">
            <a:extLst>
              <a:ext uri="{FF2B5EF4-FFF2-40B4-BE49-F238E27FC236}">
                <a16:creationId xmlns:a16="http://schemas.microsoft.com/office/drawing/2014/main" id="{C6E975D8-929B-4832-A793-7B21E3ACF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75" y="1893888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69" name="Rectangle 229">
            <a:extLst>
              <a:ext uri="{FF2B5EF4-FFF2-40B4-BE49-F238E27FC236}">
                <a16:creationId xmlns:a16="http://schemas.microsoft.com/office/drawing/2014/main" id="{328AB42F-FF8E-4AE7-B793-A1777BCD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1846263"/>
            <a:ext cx="233362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70" name="Oval 230">
            <a:extLst>
              <a:ext uri="{FF2B5EF4-FFF2-40B4-BE49-F238E27FC236}">
                <a16:creationId xmlns:a16="http://schemas.microsoft.com/office/drawing/2014/main" id="{3BF7EAAC-D413-41C9-AA8F-FC17A390B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312988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71" name="Rectangle 231">
            <a:extLst>
              <a:ext uri="{FF2B5EF4-FFF2-40B4-BE49-F238E27FC236}">
                <a16:creationId xmlns:a16="http://schemas.microsoft.com/office/drawing/2014/main" id="{8AD90AEF-78F5-49FF-A767-E00BD7302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2262188"/>
            <a:ext cx="2333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72" name="Oval 232">
            <a:extLst>
              <a:ext uri="{FF2B5EF4-FFF2-40B4-BE49-F238E27FC236}">
                <a16:creationId xmlns:a16="http://schemas.microsoft.com/office/drawing/2014/main" id="{75D4A424-260D-4A0E-A5C4-06E4C9DC5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663" y="2989263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73" name="Rectangle 233">
            <a:extLst>
              <a:ext uri="{FF2B5EF4-FFF2-40B4-BE49-F238E27FC236}">
                <a16:creationId xmlns:a16="http://schemas.microsoft.com/office/drawing/2014/main" id="{8644D39B-7071-4145-9A1A-730C6B8F5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0" y="2938463"/>
            <a:ext cx="2333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74" name="Oval 234">
            <a:extLst>
              <a:ext uri="{FF2B5EF4-FFF2-40B4-BE49-F238E27FC236}">
                <a16:creationId xmlns:a16="http://schemas.microsoft.com/office/drawing/2014/main" id="{B51722A6-EE30-4CC2-8A2F-0131D5520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783013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75" name="Rectangle 235">
            <a:extLst>
              <a:ext uri="{FF2B5EF4-FFF2-40B4-BE49-F238E27FC236}">
                <a16:creationId xmlns:a16="http://schemas.microsoft.com/office/drawing/2014/main" id="{FB4DED6B-5DEE-4D56-BF34-3D2A52CF9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413" y="3732213"/>
            <a:ext cx="233362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76" name="Oval 236">
            <a:extLst>
              <a:ext uri="{FF2B5EF4-FFF2-40B4-BE49-F238E27FC236}">
                <a16:creationId xmlns:a16="http://schemas.microsoft.com/office/drawing/2014/main" id="{03D51641-D26B-478F-A0BD-D8BBC776F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5389563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77" name="Rectangle 237">
            <a:extLst>
              <a:ext uri="{FF2B5EF4-FFF2-40B4-BE49-F238E27FC236}">
                <a16:creationId xmlns:a16="http://schemas.microsoft.com/office/drawing/2014/main" id="{518C36FB-A2BA-434C-A5F7-4E96B7C57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75" y="5341938"/>
            <a:ext cx="2333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78" name="Oval 238">
            <a:extLst>
              <a:ext uri="{FF2B5EF4-FFF2-40B4-BE49-F238E27FC236}">
                <a16:creationId xmlns:a16="http://schemas.microsoft.com/office/drawing/2014/main" id="{BA91053E-D0F7-40BA-BA98-F75799161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563" y="5834063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79" name="Rectangle 239">
            <a:extLst>
              <a:ext uri="{FF2B5EF4-FFF2-40B4-BE49-F238E27FC236}">
                <a16:creationId xmlns:a16="http://schemas.microsoft.com/office/drawing/2014/main" id="{D6B5AF5A-29EA-4489-9F3D-CCD950492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475" y="5786438"/>
            <a:ext cx="2333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6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886" name="Rectangle 246">
            <a:extLst>
              <a:ext uri="{FF2B5EF4-FFF2-40B4-BE49-F238E27FC236}">
                <a16:creationId xmlns:a16="http://schemas.microsoft.com/office/drawing/2014/main" id="{6B097B6A-20CB-447A-80AA-6A62969A4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11.17  Chemical synapses transmit signals from one neuron to another using neurotransmitters.</a:t>
            </a:r>
          </a:p>
        </p:txBody>
      </p:sp>
      <p:sp>
        <p:nvSpPr>
          <p:cNvPr id="112888" name="Rectangle 248">
            <a:extLst>
              <a:ext uri="{FF2B5EF4-FFF2-40B4-BE49-F238E27FC236}">
                <a16:creationId xmlns:a16="http://schemas.microsoft.com/office/drawing/2014/main" id="{7981BA5F-A308-452E-AFD9-E4C6741A6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2463" y="152400"/>
            <a:ext cx="6746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Slide 1</a:t>
            </a:r>
          </a:p>
        </p:txBody>
      </p:sp>
    </p:spTree>
    <p:extLst>
      <p:ext uri="{BB962C8B-B14F-4D97-AF65-F5344CB8AC3E}">
        <p14:creationId xmlns:p14="http://schemas.microsoft.com/office/powerpoint/2010/main" val="4160499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igure_11_17_5_unlabeled">
            <a:extLst>
              <a:ext uri="{FF2B5EF4-FFF2-40B4-BE49-F238E27FC236}">
                <a16:creationId xmlns:a16="http://schemas.microsoft.com/office/drawing/2014/main" id="{1692F4C4-A5F3-453A-A8F4-863416E56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"/>
          <a:stretch>
            <a:fillRect/>
          </a:stretch>
        </p:blipFill>
        <p:spPr bwMode="auto">
          <a:xfrm>
            <a:off x="273050" y="323850"/>
            <a:ext cx="8597900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5" name="Rectangle 5">
            <a:extLst>
              <a:ext uri="{FF2B5EF4-FFF2-40B4-BE49-F238E27FC236}">
                <a16:creationId xmlns:a16="http://schemas.microsoft.com/office/drawing/2014/main" id="{DE4D70CE-0FDB-43BA-90FB-8CAC20C2A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639763"/>
            <a:ext cx="3370262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Ion movement</a:t>
            </a: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BDA4813B-D512-44E2-BF83-03832FCA3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1466850"/>
            <a:ext cx="391795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Graded potential</a:t>
            </a:r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32B8AD12-441D-4559-871B-E5C2F5288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716463"/>
            <a:ext cx="8512175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</a:t>
            </a:r>
            <a:r>
              <a:rPr kumimoji="0" lang="en-US" altLang="en-US" sz="3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Binding of neurotransmitter opens</a:t>
            </a:r>
          </a:p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ion channels, resulting in graded</a:t>
            </a:r>
          </a:p>
          <a:p>
            <a:pPr marL="0" marR="0" lvl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potentials.</a:t>
            </a:r>
          </a:p>
        </p:txBody>
      </p:sp>
      <p:sp>
        <p:nvSpPr>
          <p:cNvPr id="122888" name="Oval 8">
            <a:extLst>
              <a:ext uri="{FF2B5EF4-FFF2-40B4-BE49-F238E27FC236}">
                <a16:creationId xmlns:a16="http://schemas.microsoft.com/office/drawing/2014/main" id="{D6836B40-FC91-4061-AC1B-517CA42D7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" y="4711700"/>
            <a:ext cx="501650" cy="501650"/>
          </a:xfrm>
          <a:prstGeom prst="ellipse">
            <a:avLst/>
          </a:prstGeom>
          <a:solidFill>
            <a:schemeClr val="bg1"/>
          </a:solidFill>
          <a:ln w="31750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9" name="Rectangle 9">
            <a:extLst>
              <a:ext uri="{FF2B5EF4-FFF2-40B4-BE49-F238E27FC236}">
                <a16:creationId xmlns:a16="http://schemas.microsoft.com/office/drawing/2014/main" id="{92462878-3DA0-4B95-AD18-31A51DE9F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4641850"/>
            <a:ext cx="446087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122890" name="Line 10">
            <a:extLst>
              <a:ext uri="{FF2B5EF4-FFF2-40B4-BE49-F238E27FC236}">
                <a16:creationId xmlns:a16="http://schemas.microsoft.com/office/drawing/2014/main" id="{1F9D8D56-D1C2-43E0-903E-6631F75BE1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42000" y="2085975"/>
            <a:ext cx="0" cy="485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8" name="Rectangle 18">
            <a:extLst>
              <a:ext uri="{FF2B5EF4-FFF2-40B4-BE49-F238E27FC236}">
                <a16:creationId xmlns:a16="http://schemas.microsoft.com/office/drawing/2014/main" id="{E4090EF4-A3EE-4981-BBC8-D09F29DE9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11.17  Chemical synapses transmit signals from one neuron to another using neurotransmitters.</a:t>
            </a:r>
          </a:p>
        </p:txBody>
      </p:sp>
      <p:sp>
        <p:nvSpPr>
          <p:cNvPr id="122900" name="Rectangle 20">
            <a:extLst>
              <a:ext uri="{FF2B5EF4-FFF2-40B4-BE49-F238E27FC236}">
                <a16:creationId xmlns:a16="http://schemas.microsoft.com/office/drawing/2014/main" id="{4D1FA1B2-0EC7-4E44-AEED-F2E29F385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2463" y="152400"/>
            <a:ext cx="6746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Slide 6</a:t>
            </a:r>
          </a:p>
        </p:txBody>
      </p:sp>
    </p:spTree>
    <p:extLst>
      <p:ext uri="{BB962C8B-B14F-4D97-AF65-F5344CB8AC3E}">
        <p14:creationId xmlns:p14="http://schemas.microsoft.com/office/powerpoint/2010/main" val="1599157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gure_11_17_6_unlabeled">
            <a:extLst>
              <a:ext uri="{FF2B5EF4-FFF2-40B4-BE49-F238E27FC236}">
                <a16:creationId xmlns:a16="http://schemas.microsoft.com/office/drawing/2014/main" id="{47BFEAFB-B33D-485D-8C6E-4E954CA8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5"/>
          <a:stretch>
            <a:fillRect/>
          </a:stretch>
        </p:blipFill>
        <p:spPr bwMode="auto">
          <a:xfrm>
            <a:off x="2184400" y="254000"/>
            <a:ext cx="4781550" cy="621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3" name="Rectangle 5">
            <a:extLst>
              <a:ext uri="{FF2B5EF4-FFF2-40B4-BE49-F238E27FC236}">
                <a16:creationId xmlns:a16="http://schemas.microsoft.com/office/drawing/2014/main" id="{66486A3D-1873-4BBB-B2EF-2128FDE3F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800100"/>
            <a:ext cx="2001838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Enzymatic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degradation</a:t>
            </a:r>
          </a:p>
        </p:txBody>
      </p:sp>
      <p:sp>
        <p:nvSpPr>
          <p:cNvPr id="124934" name="Rectangle 6">
            <a:extLst>
              <a:ext uri="{FF2B5EF4-FFF2-40B4-BE49-F238E27FC236}">
                <a16:creationId xmlns:a16="http://schemas.microsoft.com/office/drawing/2014/main" id="{4553167C-DC7C-41C4-B294-B98A052F5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300" y="2417763"/>
            <a:ext cx="242411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Diffusion away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from synapse</a:t>
            </a:r>
          </a:p>
        </p:txBody>
      </p:sp>
      <p:sp>
        <p:nvSpPr>
          <p:cNvPr id="124935" name="Rectangle 7">
            <a:extLst>
              <a:ext uri="{FF2B5EF4-FFF2-40B4-BE49-F238E27FC236}">
                <a16:creationId xmlns:a16="http://schemas.microsoft.com/office/drawing/2014/main" id="{69FAB8FA-64BE-4ADA-9331-5EFE54BE6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4683125"/>
            <a:ext cx="4965700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</a:t>
            </a: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Neurotransmitter effects are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terminated by reuptake through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transport proteins, enzymatic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degradation, or diffusion away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from the synapse.</a:t>
            </a:r>
          </a:p>
        </p:txBody>
      </p:sp>
      <p:sp>
        <p:nvSpPr>
          <p:cNvPr id="124936" name="Oval 8">
            <a:extLst>
              <a:ext uri="{FF2B5EF4-FFF2-40B4-BE49-F238E27FC236}">
                <a16:creationId xmlns:a16="http://schemas.microsoft.com/office/drawing/2014/main" id="{A88BB663-2A5A-4794-BCE7-517B725AD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4689475"/>
            <a:ext cx="336550" cy="33655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7" name="Rectangle 9">
            <a:extLst>
              <a:ext uri="{FF2B5EF4-FFF2-40B4-BE49-F238E27FC236}">
                <a16:creationId xmlns:a16="http://schemas.microsoft.com/office/drawing/2014/main" id="{C8BA9198-888E-45E6-8A3A-739DDE756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00" y="1422400"/>
            <a:ext cx="16129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Reuptake</a:t>
            </a:r>
          </a:p>
        </p:txBody>
      </p:sp>
      <p:sp>
        <p:nvSpPr>
          <p:cNvPr id="124938" name="Rectangle 10">
            <a:extLst>
              <a:ext uri="{FF2B5EF4-FFF2-40B4-BE49-F238E27FC236}">
                <a16:creationId xmlns:a16="http://schemas.microsoft.com/office/drawing/2014/main" id="{12339D6F-05CA-444B-B43B-C44CAB1E8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50" y="4625975"/>
            <a:ext cx="3603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124946" name="Rectangle 18">
            <a:extLst>
              <a:ext uri="{FF2B5EF4-FFF2-40B4-BE49-F238E27FC236}">
                <a16:creationId xmlns:a16="http://schemas.microsoft.com/office/drawing/2014/main" id="{63742927-2C5B-452C-82C3-5B517A36CF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11.17  Chemical synapses transmit signals from one neuron to another using neurotransmitters.</a:t>
            </a:r>
          </a:p>
        </p:txBody>
      </p:sp>
      <p:sp>
        <p:nvSpPr>
          <p:cNvPr id="124948" name="Rectangle 20">
            <a:extLst>
              <a:ext uri="{FF2B5EF4-FFF2-40B4-BE49-F238E27FC236}">
                <a16:creationId xmlns:a16="http://schemas.microsoft.com/office/drawing/2014/main" id="{4432FDF4-4CB0-436B-8372-ABFD14937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2463" y="152400"/>
            <a:ext cx="6746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Slide 7</a:t>
            </a:r>
          </a:p>
        </p:txBody>
      </p:sp>
    </p:spTree>
    <p:extLst>
      <p:ext uri="{BB962C8B-B14F-4D97-AF65-F5344CB8AC3E}">
        <p14:creationId xmlns:p14="http://schemas.microsoft.com/office/powerpoint/2010/main" val="1629723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028" name="Picture 52" descr="figure_11_17_unlabeled">
            <a:extLst>
              <a:ext uri="{FF2B5EF4-FFF2-40B4-BE49-F238E27FC236}">
                <a16:creationId xmlns:a16="http://schemas.microsoft.com/office/drawing/2014/main" id="{CD0FF4B2-81F2-4959-96E5-9660A1784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"/>
          <a:stretch>
            <a:fillRect/>
          </a:stretch>
        </p:blipFill>
        <p:spPr bwMode="auto">
          <a:xfrm>
            <a:off x="1681163" y="198438"/>
            <a:ext cx="5780087" cy="643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029" name="Rectangle 53">
            <a:extLst>
              <a:ext uri="{FF2B5EF4-FFF2-40B4-BE49-F238E27FC236}">
                <a16:creationId xmlns:a16="http://schemas.microsoft.com/office/drawing/2014/main" id="{98F9CEC0-5795-484E-8A13-B4496C335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058863"/>
            <a:ext cx="687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Presynaptic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neuron</a:t>
            </a:r>
          </a:p>
        </p:txBody>
      </p:sp>
      <p:sp>
        <p:nvSpPr>
          <p:cNvPr id="127030" name="Rectangle 54">
            <a:extLst>
              <a:ext uri="{FF2B5EF4-FFF2-40B4-BE49-F238E27FC236}">
                <a16:creationId xmlns:a16="http://schemas.microsoft.com/office/drawing/2014/main" id="{BFA09F0E-E247-4682-BC05-C22FBDBA2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25" y="1863725"/>
            <a:ext cx="979488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Action potential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arrives at axon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terminal. </a:t>
            </a:r>
          </a:p>
        </p:txBody>
      </p:sp>
      <p:sp>
        <p:nvSpPr>
          <p:cNvPr id="127031" name="Rectangle 55">
            <a:extLst>
              <a:ext uri="{FF2B5EF4-FFF2-40B4-BE49-F238E27FC236}">
                <a16:creationId xmlns:a16="http://schemas.microsoft.com/office/drawing/2014/main" id="{D15AFBF0-0EF3-4AB9-9B10-637BA58C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276475"/>
            <a:ext cx="123666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Voltage-gated Ca</a:t>
            </a:r>
            <a:r>
              <a:rPr kumimoji="0" lang="en-US" altLang="en-US" sz="700" b="1" i="0" u="none" strike="noStrike" kern="1200" cap="none" spc="0" normalizeH="0" baseline="3000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2+</a:t>
            </a:r>
            <a:endParaRPr kumimoji="0" lang="en-US" altLang="en-US" sz="7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channels open and Ca</a:t>
            </a:r>
            <a:r>
              <a:rPr kumimoji="0" lang="en-US" altLang="en-US" sz="700" b="1" i="0" u="none" strike="noStrike" kern="1200" cap="none" spc="0" normalizeH="0" baseline="3000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2+</a:t>
            </a:r>
            <a:endParaRPr kumimoji="0" lang="en-US" altLang="en-US" sz="7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enters the axon terminal.</a:t>
            </a:r>
          </a:p>
        </p:txBody>
      </p:sp>
      <p:sp>
        <p:nvSpPr>
          <p:cNvPr id="127032" name="Rectangle 56">
            <a:extLst>
              <a:ext uri="{FF2B5EF4-FFF2-40B4-BE49-F238E27FC236}">
                <a16:creationId xmlns:a16="http://schemas.microsoft.com/office/drawing/2014/main" id="{7C6141C5-3E4B-4B1D-A918-17EFC99FA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38" y="2965450"/>
            <a:ext cx="969962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Ca</a:t>
            </a:r>
            <a:r>
              <a:rPr kumimoji="0" lang="en-US" altLang="en-US" sz="700" b="1" i="0" u="none" strike="noStrike" kern="1200" cap="none" spc="0" normalizeH="0" baseline="3000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2+</a:t>
            </a: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entry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causes synaptic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vesicles to release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neurotransmitter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by exocytosis</a:t>
            </a:r>
          </a:p>
        </p:txBody>
      </p:sp>
      <p:sp>
        <p:nvSpPr>
          <p:cNvPr id="127033" name="Rectangle 57">
            <a:extLst>
              <a:ext uri="{FF2B5EF4-FFF2-40B4-BE49-F238E27FC236}">
                <a16:creationId xmlns:a16="http://schemas.microsoft.com/office/drawing/2014/main" id="{AB561F14-BB20-4380-BEAD-2FA93DB30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00" y="3754438"/>
            <a:ext cx="14493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Neurotransmitter diffuses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across the synaptic cleft and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binds to specific receptors 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postsynaptic membrane. </a:t>
            </a:r>
          </a:p>
        </p:txBody>
      </p:sp>
      <p:sp>
        <p:nvSpPr>
          <p:cNvPr id="127034" name="Rectangle 58">
            <a:extLst>
              <a:ext uri="{FF2B5EF4-FFF2-40B4-BE49-F238E27FC236}">
                <a16:creationId xmlns:a16="http://schemas.microsoft.com/office/drawing/2014/main" id="{945B9822-FA15-437B-8D8A-8D3655B00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950" y="2312988"/>
            <a:ext cx="8016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Mitochondrion</a:t>
            </a:r>
          </a:p>
        </p:txBody>
      </p:sp>
      <p:sp>
        <p:nvSpPr>
          <p:cNvPr id="127035" name="Rectangle 59">
            <a:extLst>
              <a:ext uri="{FF2B5EF4-FFF2-40B4-BE49-F238E27FC236}">
                <a16:creationId xmlns:a16="http://schemas.microsoft.com/office/drawing/2014/main" id="{7894D51C-2D8D-4D2E-AC38-039D40DA7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3160713"/>
            <a:ext cx="53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Axon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terminal</a:t>
            </a:r>
          </a:p>
        </p:txBody>
      </p:sp>
      <p:sp>
        <p:nvSpPr>
          <p:cNvPr id="127036" name="Rectangle 60">
            <a:extLst>
              <a:ext uri="{FF2B5EF4-FFF2-40B4-BE49-F238E27FC236}">
                <a16:creationId xmlns:a16="http://schemas.microsoft.com/office/drawing/2014/main" id="{BA3C3187-D232-4677-9E67-9B5BF9A59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2951163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Synaptic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cleft</a:t>
            </a:r>
          </a:p>
        </p:txBody>
      </p:sp>
      <p:sp>
        <p:nvSpPr>
          <p:cNvPr id="127037" name="Rectangle 61">
            <a:extLst>
              <a:ext uri="{FF2B5EF4-FFF2-40B4-BE49-F238E27FC236}">
                <a16:creationId xmlns:a16="http://schemas.microsoft.com/office/drawing/2014/main" id="{E64FB02E-C8C4-4025-915B-B14B775E3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3319463"/>
            <a:ext cx="554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Synaptic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vesicles</a:t>
            </a:r>
          </a:p>
        </p:txBody>
      </p:sp>
      <p:sp>
        <p:nvSpPr>
          <p:cNvPr id="127038" name="Rectangle 62">
            <a:extLst>
              <a:ext uri="{FF2B5EF4-FFF2-40B4-BE49-F238E27FC236}">
                <a16:creationId xmlns:a16="http://schemas.microsoft.com/office/drawing/2014/main" id="{E6536F6D-2170-4710-AE59-9A12F7D24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713" y="3852863"/>
            <a:ext cx="738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Postsynaptic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neuron</a:t>
            </a:r>
          </a:p>
        </p:txBody>
      </p:sp>
      <p:sp>
        <p:nvSpPr>
          <p:cNvPr id="127039" name="Rectangle 63">
            <a:extLst>
              <a:ext uri="{FF2B5EF4-FFF2-40B4-BE49-F238E27FC236}">
                <a16:creationId xmlns:a16="http://schemas.microsoft.com/office/drawing/2014/main" id="{6E10E19B-FD00-486D-8004-2B1B87056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519613"/>
            <a:ext cx="7874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Ion movement</a:t>
            </a:r>
          </a:p>
        </p:txBody>
      </p:sp>
      <p:sp>
        <p:nvSpPr>
          <p:cNvPr id="127040" name="Rectangle 64">
            <a:extLst>
              <a:ext uri="{FF2B5EF4-FFF2-40B4-BE49-F238E27FC236}">
                <a16:creationId xmlns:a16="http://schemas.microsoft.com/office/drawing/2014/main" id="{F215F602-9492-4D4D-8E0F-A27E3B34D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950" y="4691063"/>
            <a:ext cx="890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Graded potential</a:t>
            </a:r>
          </a:p>
        </p:txBody>
      </p:sp>
      <p:sp>
        <p:nvSpPr>
          <p:cNvPr id="127041" name="Rectangle 65">
            <a:extLst>
              <a:ext uri="{FF2B5EF4-FFF2-40B4-BE49-F238E27FC236}">
                <a16:creationId xmlns:a16="http://schemas.microsoft.com/office/drawing/2014/main" id="{B5EA35C8-EF42-4B9E-B5CD-E0D6A7DB7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0" y="4583113"/>
            <a:ext cx="692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Enzymatic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degradation</a:t>
            </a:r>
          </a:p>
        </p:txBody>
      </p:sp>
      <p:sp>
        <p:nvSpPr>
          <p:cNvPr id="127042" name="Rectangle 66">
            <a:extLst>
              <a:ext uri="{FF2B5EF4-FFF2-40B4-BE49-F238E27FC236}">
                <a16:creationId xmlns:a16="http://schemas.microsoft.com/office/drawing/2014/main" id="{DB6CCE50-B7D8-40DB-8A63-AB33F3D87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4779963"/>
            <a:ext cx="584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Reuptake</a:t>
            </a:r>
          </a:p>
        </p:txBody>
      </p:sp>
      <p:sp>
        <p:nvSpPr>
          <p:cNvPr id="127043" name="Rectangle 67">
            <a:extLst>
              <a:ext uri="{FF2B5EF4-FFF2-40B4-BE49-F238E27FC236}">
                <a16:creationId xmlns:a16="http://schemas.microsoft.com/office/drawing/2014/main" id="{7B6CB71A-FA29-495B-A05C-6D268C969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675" y="1287463"/>
            <a:ext cx="738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Postsynaptic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neuron</a:t>
            </a:r>
          </a:p>
        </p:txBody>
      </p:sp>
      <p:sp>
        <p:nvSpPr>
          <p:cNvPr id="127044" name="Rectangle 68">
            <a:extLst>
              <a:ext uri="{FF2B5EF4-FFF2-40B4-BE49-F238E27FC236}">
                <a16:creationId xmlns:a16="http://schemas.microsoft.com/office/drawing/2014/main" id="{C1B93F0A-CF51-4594-AEB1-A1086FCF3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575" y="5087938"/>
            <a:ext cx="811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Diffusion away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from synapse</a:t>
            </a:r>
          </a:p>
        </p:txBody>
      </p:sp>
      <p:sp>
        <p:nvSpPr>
          <p:cNvPr id="127045" name="Rectangle 69">
            <a:extLst>
              <a:ext uri="{FF2B5EF4-FFF2-40B4-BE49-F238E27FC236}">
                <a16:creationId xmlns:a16="http://schemas.microsoft.com/office/drawing/2014/main" id="{B5C40E41-EDF8-4E44-970E-AAF389C2A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2475" y="5364163"/>
            <a:ext cx="1770063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Binding of neurotransmitter opens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ion channels, resulting in graded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potentials.</a:t>
            </a:r>
          </a:p>
        </p:txBody>
      </p:sp>
      <p:sp>
        <p:nvSpPr>
          <p:cNvPr id="127046" name="Rectangle 70">
            <a:extLst>
              <a:ext uri="{FF2B5EF4-FFF2-40B4-BE49-F238E27FC236}">
                <a16:creationId xmlns:a16="http://schemas.microsoft.com/office/drawing/2014/main" id="{EC486A28-67BA-40F4-A392-6FCD8EA8F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5808663"/>
            <a:ext cx="152241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Neurotransmitter effects are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terminated by reuptake through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transport proteins, enzymatic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degradation, or diffusion away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from the synapse.</a:t>
            </a:r>
          </a:p>
        </p:txBody>
      </p:sp>
      <p:sp>
        <p:nvSpPr>
          <p:cNvPr id="127047" name="Rectangle 71">
            <a:extLst>
              <a:ext uri="{FF2B5EF4-FFF2-40B4-BE49-F238E27FC236}">
                <a16:creationId xmlns:a16="http://schemas.microsoft.com/office/drawing/2014/main" id="{0FA030D3-4C68-4E81-A4D5-F406B70D2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654050"/>
            <a:ext cx="687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Presynaptic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neuron</a:t>
            </a:r>
          </a:p>
        </p:txBody>
      </p:sp>
      <p:sp>
        <p:nvSpPr>
          <p:cNvPr id="127048" name="Line 72">
            <a:extLst>
              <a:ext uri="{FF2B5EF4-FFF2-40B4-BE49-F238E27FC236}">
                <a16:creationId xmlns:a16="http://schemas.microsoft.com/office/drawing/2014/main" id="{DDE89C0E-073E-4BA9-A264-C2E9AA99E7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0500" y="547688"/>
            <a:ext cx="0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49" name="Line 73">
            <a:extLst>
              <a:ext uri="{FF2B5EF4-FFF2-40B4-BE49-F238E27FC236}">
                <a16:creationId xmlns:a16="http://schemas.microsoft.com/office/drawing/2014/main" id="{C93796BA-E338-48B1-9956-687323B6C6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0500" y="1220788"/>
            <a:ext cx="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50" name="Line 74">
            <a:extLst>
              <a:ext uri="{FF2B5EF4-FFF2-40B4-BE49-F238E27FC236}">
                <a16:creationId xmlns:a16="http://schemas.microsoft.com/office/drawing/2014/main" id="{9B36CF44-72AE-481A-B7E3-68B045B8C6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1925" y="3046413"/>
            <a:ext cx="0" cy="50165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51" name="Line 75">
            <a:extLst>
              <a:ext uri="{FF2B5EF4-FFF2-40B4-BE49-F238E27FC236}">
                <a16:creationId xmlns:a16="http://schemas.microsoft.com/office/drawing/2014/main" id="{3CA42E38-E3B0-4F86-8B3F-FF91433B8C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1925" y="3240088"/>
            <a:ext cx="460375" cy="42545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52" name="Line 76">
            <a:extLst>
              <a:ext uri="{FF2B5EF4-FFF2-40B4-BE49-F238E27FC236}">
                <a16:creationId xmlns:a16="http://schemas.microsoft.com/office/drawing/2014/main" id="{737693E3-1B33-4B8C-A774-0176F5AFB0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5175" y="2389188"/>
            <a:ext cx="0" cy="20955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53" name="Line 77">
            <a:extLst>
              <a:ext uri="{FF2B5EF4-FFF2-40B4-BE49-F238E27FC236}">
                <a16:creationId xmlns:a16="http://schemas.microsoft.com/office/drawing/2014/main" id="{39B73209-5669-4AC2-8537-D13F0A5C3D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5175" y="2484438"/>
            <a:ext cx="231775" cy="193675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54" name="Line 78">
            <a:extLst>
              <a:ext uri="{FF2B5EF4-FFF2-40B4-BE49-F238E27FC236}">
                <a16:creationId xmlns:a16="http://schemas.microsoft.com/office/drawing/2014/main" id="{DC4A46F2-E551-46F5-BA54-430ACB54D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1922463"/>
            <a:ext cx="0" cy="142875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55" name="Line 79">
            <a:extLst>
              <a:ext uri="{FF2B5EF4-FFF2-40B4-BE49-F238E27FC236}">
                <a16:creationId xmlns:a16="http://schemas.microsoft.com/office/drawing/2014/main" id="{8164E958-B701-4E4F-99DA-032C4EF66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6200" y="1992313"/>
            <a:ext cx="444500" cy="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56" name="Line 80">
            <a:extLst>
              <a:ext uri="{FF2B5EF4-FFF2-40B4-BE49-F238E27FC236}">
                <a16:creationId xmlns:a16="http://schemas.microsoft.com/office/drawing/2014/main" id="{A3A6FFBF-4D62-4CE8-8062-F3392EB033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44950" y="3919538"/>
            <a:ext cx="174625" cy="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57" name="Line 81">
            <a:extLst>
              <a:ext uri="{FF2B5EF4-FFF2-40B4-BE49-F238E27FC236}">
                <a16:creationId xmlns:a16="http://schemas.microsoft.com/office/drawing/2014/main" id="{71EAA312-AF7B-4DF8-B179-76EDF8974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808413"/>
            <a:ext cx="0" cy="368300"/>
          </a:xfrm>
          <a:prstGeom prst="line">
            <a:avLst/>
          </a:prstGeom>
          <a:noFill/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58" name="Freeform 82">
            <a:extLst>
              <a:ext uri="{FF2B5EF4-FFF2-40B4-BE49-F238E27FC236}">
                <a16:creationId xmlns:a16="http://schemas.microsoft.com/office/drawing/2014/main" id="{42E857F7-5E4A-4492-A7AF-6B9183C803E1}"/>
              </a:ext>
            </a:extLst>
          </p:cNvPr>
          <p:cNvSpPr>
            <a:spLocks/>
          </p:cNvSpPr>
          <p:nvPr/>
        </p:nvSpPr>
        <p:spPr bwMode="auto">
          <a:xfrm>
            <a:off x="5607050" y="3128963"/>
            <a:ext cx="276225" cy="295275"/>
          </a:xfrm>
          <a:custGeom>
            <a:avLst/>
            <a:gdLst>
              <a:gd name="T0" fmla="*/ 100 w 174"/>
              <a:gd name="T1" fmla="*/ 0 h 186"/>
              <a:gd name="T2" fmla="*/ 174 w 174"/>
              <a:gd name="T3" fmla="*/ 186 h 186"/>
              <a:gd name="T4" fmla="*/ 0 w 174"/>
              <a:gd name="T5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4" h="186">
                <a:moveTo>
                  <a:pt x="100" y="0"/>
                </a:moveTo>
                <a:lnTo>
                  <a:pt x="174" y="186"/>
                </a:lnTo>
                <a:lnTo>
                  <a:pt x="0" y="186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59" name="Freeform 83">
            <a:extLst>
              <a:ext uri="{FF2B5EF4-FFF2-40B4-BE49-F238E27FC236}">
                <a16:creationId xmlns:a16="http://schemas.microsoft.com/office/drawing/2014/main" id="{DC412FEE-7573-4F51-A089-8A31A68E3620}"/>
              </a:ext>
            </a:extLst>
          </p:cNvPr>
          <p:cNvSpPr>
            <a:spLocks/>
          </p:cNvSpPr>
          <p:nvPr/>
        </p:nvSpPr>
        <p:spPr bwMode="auto">
          <a:xfrm>
            <a:off x="6257925" y="3351213"/>
            <a:ext cx="361950" cy="39687"/>
          </a:xfrm>
          <a:custGeom>
            <a:avLst/>
            <a:gdLst>
              <a:gd name="T0" fmla="*/ 0 w 228"/>
              <a:gd name="T1" fmla="*/ 24 h 25"/>
              <a:gd name="T2" fmla="*/ 0 w 228"/>
              <a:gd name="T3" fmla="*/ 0 h 25"/>
              <a:gd name="T4" fmla="*/ 226 w 228"/>
              <a:gd name="T5" fmla="*/ 0 h 25"/>
              <a:gd name="T6" fmla="*/ 228 w 228"/>
              <a:gd name="T7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8" h="25">
                <a:moveTo>
                  <a:pt x="0" y="24"/>
                </a:moveTo>
                <a:lnTo>
                  <a:pt x="0" y="0"/>
                </a:lnTo>
                <a:lnTo>
                  <a:pt x="226" y="0"/>
                </a:lnTo>
                <a:lnTo>
                  <a:pt x="228" y="25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60" name="Line 84">
            <a:extLst>
              <a:ext uri="{FF2B5EF4-FFF2-40B4-BE49-F238E27FC236}">
                <a16:creationId xmlns:a16="http://schemas.microsoft.com/office/drawing/2014/main" id="{2BEAED97-2088-42EB-A7B5-3DA010812A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38900" y="3221038"/>
            <a:ext cx="0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61" name="Freeform 85">
            <a:extLst>
              <a:ext uri="{FF2B5EF4-FFF2-40B4-BE49-F238E27FC236}">
                <a16:creationId xmlns:a16="http://schemas.microsoft.com/office/drawing/2014/main" id="{12BBEFEC-8252-4191-A488-CB5634BE1336}"/>
              </a:ext>
            </a:extLst>
          </p:cNvPr>
          <p:cNvSpPr>
            <a:spLocks/>
          </p:cNvSpPr>
          <p:nvPr/>
        </p:nvSpPr>
        <p:spPr bwMode="auto">
          <a:xfrm>
            <a:off x="5680075" y="2417763"/>
            <a:ext cx="215900" cy="200025"/>
          </a:xfrm>
          <a:custGeom>
            <a:avLst/>
            <a:gdLst>
              <a:gd name="T0" fmla="*/ 0 w 136"/>
              <a:gd name="T1" fmla="*/ 126 h 126"/>
              <a:gd name="T2" fmla="*/ 52 w 136"/>
              <a:gd name="T3" fmla="*/ 0 h 126"/>
              <a:gd name="T4" fmla="*/ 136 w 136"/>
              <a:gd name="T5" fmla="*/ 2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6" h="126">
                <a:moveTo>
                  <a:pt x="0" y="126"/>
                </a:moveTo>
                <a:lnTo>
                  <a:pt x="52" y="0"/>
                </a:lnTo>
                <a:lnTo>
                  <a:pt x="136" y="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62" name="Line 86">
            <a:extLst>
              <a:ext uri="{FF2B5EF4-FFF2-40B4-BE49-F238E27FC236}">
                <a16:creationId xmlns:a16="http://schemas.microsoft.com/office/drawing/2014/main" id="{28EDA35F-BDF0-47AC-ABEB-2E45EC6EE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0150" y="116046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63" name="Oval 87">
            <a:extLst>
              <a:ext uri="{FF2B5EF4-FFF2-40B4-BE49-F238E27FC236}">
                <a16:creationId xmlns:a16="http://schemas.microsoft.com/office/drawing/2014/main" id="{EA9411D2-4344-4E41-AD14-32CE465E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75" y="1893888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64" name="Rectangle 88">
            <a:extLst>
              <a:ext uri="{FF2B5EF4-FFF2-40B4-BE49-F238E27FC236}">
                <a16:creationId xmlns:a16="http://schemas.microsoft.com/office/drawing/2014/main" id="{334D8168-80CC-4522-A3D1-51903B1EE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1846263"/>
            <a:ext cx="233362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65" name="Oval 89">
            <a:extLst>
              <a:ext uri="{FF2B5EF4-FFF2-40B4-BE49-F238E27FC236}">
                <a16:creationId xmlns:a16="http://schemas.microsoft.com/office/drawing/2014/main" id="{46B02C3A-5F81-4E7B-ADF1-2516830F1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312988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66" name="Rectangle 90">
            <a:extLst>
              <a:ext uri="{FF2B5EF4-FFF2-40B4-BE49-F238E27FC236}">
                <a16:creationId xmlns:a16="http://schemas.microsoft.com/office/drawing/2014/main" id="{613B7C4B-2EBA-4546-ABE6-0F0AC126C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2262188"/>
            <a:ext cx="2333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67" name="Oval 91">
            <a:extLst>
              <a:ext uri="{FF2B5EF4-FFF2-40B4-BE49-F238E27FC236}">
                <a16:creationId xmlns:a16="http://schemas.microsoft.com/office/drawing/2014/main" id="{546F82C4-2611-4C5E-B153-76B57FAB7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663" y="2989263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68" name="Rectangle 92">
            <a:extLst>
              <a:ext uri="{FF2B5EF4-FFF2-40B4-BE49-F238E27FC236}">
                <a16:creationId xmlns:a16="http://schemas.microsoft.com/office/drawing/2014/main" id="{B5C105EA-6F95-434C-8ACE-9F586D144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0" y="2938463"/>
            <a:ext cx="2333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69" name="Oval 93">
            <a:extLst>
              <a:ext uri="{FF2B5EF4-FFF2-40B4-BE49-F238E27FC236}">
                <a16:creationId xmlns:a16="http://schemas.microsoft.com/office/drawing/2014/main" id="{2CD261C3-5246-4847-9D34-96C83E13E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783013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70" name="Rectangle 94">
            <a:extLst>
              <a:ext uri="{FF2B5EF4-FFF2-40B4-BE49-F238E27FC236}">
                <a16:creationId xmlns:a16="http://schemas.microsoft.com/office/drawing/2014/main" id="{A580B5B4-BC23-4F71-849F-47E6AF2E4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413" y="3732213"/>
            <a:ext cx="233362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71" name="Oval 95">
            <a:extLst>
              <a:ext uri="{FF2B5EF4-FFF2-40B4-BE49-F238E27FC236}">
                <a16:creationId xmlns:a16="http://schemas.microsoft.com/office/drawing/2014/main" id="{F0AECACD-83E5-4811-A043-4210104FC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5389563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72" name="Rectangle 96">
            <a:extLst>
              <a:ext uri="{FF2B5EF4-FFF2-40B4-BE49-F238E27FC236}">
                <a16:creationId xmlns:a16="http://schemas.microsoft.com/office/drawing/2014/main" id="{9447ABA8-8229-4B81-9736-9383024A1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75" y="5341938"/>
            <a:ext cx="2333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73" name="Oval 97">
            <a:extLst>
              <a:ext uri="{FF2B5EF4-FFF2-40B4-BE49-F238E27FC236}">
                <a16:creationId xmlns:a16="http://schemas.microsoft.com/office/drawing/2014/main" id="{FB2D1909-CDEF-4699-B9BE-D7A50A29E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563" y="5834063"/>
            <a:ext cx="101600" cy="101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74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74" name="Rectangle 98">
            <a:extLst>
              <a:ext uri="{FF2B5EF4-FFF2-40B4-BE49-F238E27FC236}">
                <a16:creationId xmlns:a16="http://schemas.microsoft.com/office/drawing/2014/main" id="{2839B1A8-D6A7-4F96-B4EF-75688CDFB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475" y="5786438"/>
            <a:ext cx="2333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>
                <a:ln>
                  <a:noFill/>
                </a:ln>
                <a:solidFill>
                  <a:srgbClr val="0074A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6</a:t>
            </a: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0074A5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7081" name="Rectangle 105">
            <a:extLst>
              <a:ext uri="{FF2B5EF4-FFF2-40B4-BE49-F238E27FC236}">
                <a16:creationId xmlns:a16="http://schemas.microsoft.com/office/drawing/2014/main" id="{DC117162-D3C0-4B77-891A-ADE2F5240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11.17  Chemical synapses transmit signals from one neuron to another using neurotransmitters.</a:t>
            </a:r>
          </a:p>
        </p:txBody>
      </p:sp>
      <p:sp>
        <p:nvSpPr>
          <p:cNvPr id="127083" name="Rectangle 107">
            <a:extLst>
              <a:ext uri="{FF2B5EF4-FFF2-40B4-BE49-F238E27FC236}">
                <a16:creationId xmlns:a16="http://schemas.microsoft.com/office/drawing/2014/main" id="{E3D7B66E-0247-4B80-8313-DD843A862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2463" y="152400"/>
            <a:ext cx="6746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Slide 8</a:t>
            </a:r>
          </a:p>
        </p:txBody>
      </p:sp>
    </p:spTree>
    <p:extLst>
      <p:ext uri="{BB962C8B-B14F-4D97-AF65-F5344CB8AC3E}">
        <p14:creationId xmlns:p14="http://schemas.microsoft.com/office/powerpoint/2010/main" val="2264110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 descr="table_11_02_1_labeled">
            <a:extLst>
              <a:ext uri="{FF2B5EF4-FFF2-40B4-BE49-F238E27FC236}">
                <a16:creationId xmlns:a16="http://schemas.microsoft.com/office/drawing/2014/main" id="{1EE152AD-1FBF-4058-8CE1-C2EF132A6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8"/>
          <a:stretch>
            <a:fillRect/>
          </a:stretch>
        </p:blipFill>
        <p:spPr bwMode="auto">
          <a:xfrm>
            <a:off x="273050" y="1243013"/>
            <a:ext cx="8597900" cy="418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4" name="Rectangle 10">
            <a:extLst>
              <a:ext uri="{FF2B5EF4-FFF2-40B4-BE49-F238E27FC236}">
                <a16:creationId xmlns:a16="http://schemas.microsoft.com/office/drawing/2014/main" id="{BB55F3BD-45E8-47A1-8136-C91352CD8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Table 11.2  Comparison of Graded Potentials and Action Potentials (1 of 4)</a:t>
            </a:r>
          </a:p>
        </p:txBody>
      </p:sp>
    </p:spTree>
    <p:extLst>
      <p:ext uri="{BB962C8B-B14F-4D97-AF65-F5344CB8AC3E}">
        <p14:creationId xmlns:p14="http://schemas.microsoft.com/office/powerpoint/2010/main" val="3869896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 descr="table_11_02_3_labeled">
            <a:extLst>
              <a:ext uri="{FF2B5EF4-FFF2-40B4-BE49-F238E27FC236}">
                <a16:creationId xmlns:a16="http://schemas.microsoft.com/office/drawing/2014/main" id="{04A60EAB-4DCA-4A6B-97D8-805824B81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8"/>
          <a:stretch>
            <a:fillRect/>
          </a:stretch>
        </p:blipFill>
        <p:spPr bwMode="auto">
          <a:xfrm>
            <a:off x="273050" y="1104900"/>
            <a:ext cx="8597900" cy="44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30" name="Rectangle 10">
            <a:extLst>
              <a:ext uri="{FF2B5EF4-FFF2-40B4-BE49-F238E27FC236}">
                <a16:creationId xmlns:a16="http://schemas.microsoft.com/office/drawing/2014/main" id="{9E151DA1-B948-41D4-9E60-B3C3EDF32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Table 11.2  Comparison of Graded Potentials and Action Potentials (3 of 4)</a:t>
            </a:r>
          </a:p>
        </p:txBody>
      </p:sp>
    </p:spTree>
    <p:extLst>
      <p:ext uri="{BB962C8B-B14F-4D97-AF65-F5344CB8AC3E}">
        <p14:creationId xmlns:p14="http://schemas.microsoft.com/office/powerpoint/2010/main" val="1923223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B5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5DED1C25-11D1-4D44-A810-DCE632BD0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701" y="643467"/>
            <a:ext cx="6088596" cy="55710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52205-23C0-4451-991C-50707EC8F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782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 descr="table_11_02_4_labeled">
            <a:extLst>
              <a:ext uri="{FF2B5EF4-FFF2-40B4-BE49-F238E27FC236}">
                <a16:creationId xmlns:a16="http://schemas.microsoft.com/office/drawing/2014/main" id="{785A0208-C677-4E0F-AC47-57EE194C2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6"/>
          <a:stretch>
            <a:fillRect/>
          </a:stretch>
        </p:blipFill>
        <p:spPr bwMode="auto">
          <a:xfrm>
            <a:off x="273050" y="962025"/>
            <a:ext cx="8597900" cy="47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8" name="Rectangle 10">
            <a:extLst>
              <a:ext uri="{FF2B5EF4-FFF2-40B4-BE49-F238E27FC236}">
                <a16:creationId xmlns:a16="http://schemas.microsoft.com/office/drawing/2014/main" id="{5E970D14-0D00-437E-B598-329128BC5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Table 11.2  Comparison of Graded Potentials and Action Potentials (4 of 4)</a:t>
            </a:r>
          </a:p>
        </p:txBody>
      </p:sp>
    </p:spTree>
    <p:extLst>
      <p:ext uri="{BB962C8B-B14F-4D97-AF65-F5344CB8AC3E}">
        <p14:creationId xmlns:p14="http://schemas.microsoft.com/office/powerpoint/2010/main" val="3228150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3" descr="figure_11_18a_unlabeled">
            <a:extLst>
              <a:ext uri="{FF2B5EF4-FFF2-40B4-BE49-F238E27FC236}">
                <a16:creationId xmlns:a16="http://schemas.microsoft.com/office/drawing/2014/main" id="{51114443-57D5-43BE-AD5B-C2B1A675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273050" y="530225"/>
            <a:ext cx="8597900" cy="56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Freeform 4">
            <a:extLst>
              <a:ext uri="{FF2B5EF4-FFF2-40B4-BE49-F238E27FC236}">
                <a16:creationId xmlns:a16="http://schemas.microsoft.com/office/drawing/2014/main" id="{746477FD-11CC-4863-B54B-5BB266E3ECC3}"/>
              </a:ext>
            </a:extLst>
          </p:cNvPr>
          <p:cNvSpPr>
            <a:spLocks/>
          </p:cNvSpPr>
          <p:nvPr/>
        </p:nvSpPr>
        <p:spPr bwMode="auto">
          <a:xfrm>
            <a:off x="3584575" y="3311525"/>
            <a:ext cx="581025" cy="307975"/>
          </a:xfrm>
          <a:custGeom>
            <a:avLst/>
            <a:gdLst>
              <a:gd name="T0" fmla="*/ 0 w 366"/>
              <a:gd name="T1" fmla="*/ 0 h 194"/>
              <a:gd name="T2" fmla="*/ 192 w 366"/>
              <a:gd name="T3" fmla="*/ 0 h 194"/>
              <a:gd name="T4" fmla="*/ 366 w 366"/>
              <a:gd name="T5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6" h="194">
                <a:moveTo>
                  <a:pt x="0" y="0"/>
                </a:moveTo>
                <a:lnTo>
                  <a:pt x="192" y="0"/>
                </a:lnTo>
                <a:lnTo>
                  <a:pt x="366" y="19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7221" name="Rectangle 5">
            <a:extLst>
              <a:ext uri="{FF2B5EF4-FFF2-40B4-BE49-F238E27FC236}">
                <a16:creationId xmlns:a16="http://schemas.microsoft.com/office/drawing/2014/main" id="{AD653F3A-E139-45DC-8DB0-83E75B2AF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600" y="1062038"/>
            <a:ext cx="3459163" cy="32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 EPSP is a local</a:t>
            </a:r>
          </a:p>
          <a:p>
            <a:pPr marL="0" marR="0" lvl="0" indent="0" algn="l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depolarization of the </a:t>
            </a:r>
          </a:p>
          <a:p>
            <a:pPr marL="0" marR="0" lvl="0" indent="0" algn="l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postsynaptic membrane</a:t>
            </a:r>
          </a:p>
          <a:p>
            <a:pPr marL="0" marR="0" lvl="0" indent="0" algn="l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that brings the neuron</a:t>
            </a:r>
          </a:p>
          <a:p>
            <a:pPr marL="0" marR="0" lvl="0" indent="0" algn="l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closer to AP threshold. </a:t>
            </a:r>
          </a:p>
          <a:p>
            <a:pPr marL="0" marR="0" lvl="0" indent="0" algn="l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Neurotransmitter binding </a:t>
            </a:r>
          </a:p>
          <a:p>
            <a:pPr marL="0" marR="0" lvl="0" indent="0" algn="l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opens chemically gated </a:t>
            </a:r>
          </a:p>
          <a:p>
            <a:pPr marL="0" marR="0" lvl="0" indent="0" algn="l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ion channels, allowing </a:t>
            </a:r>
          </a:p>
          <a:p>
            <a:pPr marL="0" marR="0" lvl="0" indent="0" algn="l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Na</a:t>
            </a:r>
            <a:r>
              <a:rPr kumimoji="0" lang="en-US" altLang="en-US" sz="21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+</a:t>
            </a: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and K</a:t>
            </a:r>
            <a:r>
              <a:rPr kumimoji="0" lang="en-US" altLang="en-US" sz="21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+</a:t>
            </a: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to pass </a:t>
            </a:r>
          </a:p>
          <a:p>
            <a:pPr marL="0" marR="0" lvl="0" indent="0" algn="l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through simultaneously.</a:t>
            </a:r>
          </a:p>
        </p:txBody>
      </p:sp>
      <p:sp>
        <p:nvSpPr>
          <p:cNvPr id="137222" name="Rectangle 6">
            <a:extLst>
              <a:ext uri="{FF2B5EF4-FFF2-40B4-BE49-F238E27FC236}">
                <a16:creationId xmlns:a16="http://schemas.microsoft.com/office/drawing/2014/main" id="{1B357848-A8EB-4C5D-8D51-73647C72E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3094038"/>
            <a:ext cx="14732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Threshold</a:t>
            </a:r>
          </a:p>
        </p:txBody>
      </p:sp>
      <p:sp>
        <p:nvSpPr>
          <p:cNvPr id="137223" name="Rectangle 7">
            <a:extLst>
              <a:ext uri="{FF2B5EF4-FFF2-40B4-BE49-F238E27FC236}">
                <a16:creationId xmlns:a16="http://schemas.microsoft.com/office/drawing/2014/main" id="{70E3D44A-DF22-447F-BBC9-1EE06628D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575" y="4378325"/>
            <a:ext cx="13096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Stimulus</a:t>
            </a:r>
          </a:p>
        </p:txBody>
      </p:sp>
      <p:sp>
        <p:nvSpPr>
          <p:cNvPr id="137224" name="Rectangle 8">
            <a:extLst>
              <a:ext uri="{FF2B5EF4-FFF2-40B4-BE49-F238E27FC236}">
                <a16:creationId xmlns:a16="http://schemas.microsoft.com/office/drawing/2014/main" id="{B19F88E8-111C-431A-B2F5-4D6F5827D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041400"/>
            <a:ext cx="6365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+30</a:t>
            </a:r>
          </a:p>
        </p:txBody>
      </p:sp>
      <p:sp>
        <p:nvSpPr>
          <p:cNvPr id="137225" name="Rectangle 9">
            <a:extLst>
              <a:ext uri="{FF2B5EF4-FFF2-40B4-BE49-F238E27FC236}">
                <a16:creationId xmlns:a16="http://schemas.microsoft.com/office/drawing/2014/main" id="{7F7106F5-0B9E-4337-ADA2-60BFF2416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1803400"/>
            <a:ext cx="331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137226" name="Rectangle 10">
            <a:extLst>
              <a:ext uri="{FF2B5EF4-FFF2-40B4-BE49-F238E27FC236}">
                <a16:creationId xmlns:a16="http://schemas.microsoft.com/office/drawing/2014/main" id="{3BE7000E-B527-456F-B18A-E33A053B0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448050"/>
            <a:ext cx="6286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–55</a:t>
            </a:r>
          </a:p>
        </p:txBody>
      </p:sp>
      <p:sp>
        <p:nvSpPr>
          <p:cNvPr id="137227" name="Rectangle 11">
            <a:extLst>
              <a:ext uri="{FF2B5EF4-FFF2-40B4-BE49-F238E27FC236}">
                <a16:creationId xmlns:a16="http://schemas.microsoft.com/office/drawing/2014/main" id="{AAA4F22C-A131-4E94-A17E-3A79755F3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" y="3860800"/>
            <a:ext cx="6286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–70</a:t>
            </a:r>
          </a:p>
        </p:txBody>
      </p:sp>
      <p:sp>
        <p:nvSpPr>
          <p:cNvPr id="137228" name="Rectangle 12">
            <a:extLst>
              <a:ext uri="{FF2B5EF4-FFF2-40B4-BE49-F238E27FC236}">
                <a16:creationId xmlns:a16="http://schemas.microsoft.com/office/drawing/2014/main" id="{F87FAF91-EC8C-494A-8BBC-81E5D9D7D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5283200"/>
            <a:ext cx="163671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Time (ms)</a:t>
            </a:r>
          </a:p>
        </p:txBody>
      </p:sp>
      <p:sp>
        <p:nvSpPr>
          <p:cNvPr id="137229" name="Rectangle 13">
            <a:extLst>
              <a:ext uri="{FF2B5EF4-FFF2-40B4-BE49-F238E27FC236}">
                <a16:creationId xmlns:a16="http://schemas.microsoft.com/office/drawing/2014/main" id="{F90BD841-CAF6-4EEB-9443-DE6F7989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4911725"/>
            <a:ext cx="48101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10</a:t>
            </a:r>
          </a:p>
        </p:txBody>
      </p:sp>
      <p:sp>
        <p:nvSpPr>
          <p:cNvPr id="137230" name="Rectangle 14">
            <a:extLst>
              <a:ext uri="{FF2B5EF4-FFF2-40B4-BE49-F238E27FC236}">
                <a16:creationId xmlns:a16="http://schemas.microsoft.com/office/drawing/2014/main" id="{CB04AFA3-FC42-4D67-99BA-4E2B97DE1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914900"/>
            <a:ext cx="4810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</a:t>
            </a:r>
          </a:p>
        </p:txBody>
      </p:sp>
      <p:sp>
        <p:nvSpPr>
          <p:cNvPr id="137231" name="Rectangle 15">
            <a:extLst>
              <a:ext uri="{FF2B5EF4-FFF2-40B4-BE49-F238E27FC236}">
                <a16:creationId xmlns:a16="http://schemas.microsoft.com/office/drawing/2014/main" id="{34613062-CD30-4954-A2BF-193723EC5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914900"/>
            <a:ext cx="4810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30</a:t>
            </a:r>
          </a:p>
        </p:txBody>
      </p:sp>
      <p:sp>
        <p:nvSpPr>
          <p:cNvPr id="137232" name="Rectangle 16">
            <a:extLst>
              <a:ext uri="{FF2B5EF4-FFF2-40B4-BE49-F238E27FC236}">
                <a16:creationId xmlns:a16="http://schemas.microsoft.com/office/drawing/2014/main" id="{4D77D48B-14E3-4A3A-8FE2-C383A10375E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489075" y="2673350"/>
            <a:ext cx="38735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Membrane potential (mV)</a:t>
            </a:r>
          </a:p>
        </p:txBody>
      </p:sp>
      <p:sp>
        <p:nvSpPr>
          <p:cNvPr id="137233" name="Rectangle 17">
            <a:extLst>
              <a:ext uri="{FF2B5EF4-FFF2-40B4-BE49-F238E27FC236}">
                <a16:creationId xmlns:a16="http://schemas.microsoft.com/office/drawing/2014/main" id="{6BE1F579-4021-49E1-9C24-46A517816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78500"/>
            <a:ext cx="61261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Excitatory postsynaptic potential (EPSP)</a:t>
            </a:r>
          </a:p>
        </p:txBody>
      </p:sp>
      <p:sp>
        <p:nvSpPr>
          <p:cNvPr id="137240" name="Rectangle 24">
            <a:extLst>
              <a:ext uri="{FF2B5EF4-FFF2-40B4-BE49-F238E27FC236}">
                <a16:creationId xmlns:a16="http://schemas.microsoft.com/office/drawing/2014/main" id="{AD510886-C44B-47BB-B8C2-32E33A188F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11.18a  Postsynaptic potentials can be excitatory or inhibitory.</a:t>
            </a:r>
          </a:p>
        </p:txBody>
      </p:sp>
    </p:spTree>
    <p:extLst>
      <p:ext uri="{BB962C8B-B14F-4D97-AF65-F5344CB8AC3E}">
        <p14:creationId xmlns:p14="http://schemas.microsoft.com/office/powerpoint/2010/main" val="1355613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30" name="Rectangle 14">
            <a:extLst>
              <a:ext uri="{FF2B5EF4-FFF2-40B4-BE49-F238E27FC236}">
                <a16:creationId xmlns:a16="http://schemas.microsoft.com/office/drawing/2014/main" id="{92A60AF0-64EF-484F-8B31-102FB326F7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Patterns of Neural Processing: </a:t>
            </a:r>
            <a:br>
              <a:rPr lang="en-US" altLang="en-US"/>
            </a:br>
            <a:r>
              <a:rPr lang="en-US" altLang="en-US"/>
              <a:t>Serial Processing</a:t>
            </a:r>
          </a:p>
        </p:txBody>
      </p:sp>
      <p:sp>
        <p:nvSpPr>
          <p:cNvPr id="86031" name="Rectangle 15">
            <a:extLst>
              <a:ext uri="{FF2B5EF4-FFF2-40B4-BE49-F238E27FC236}">
                <a16:creationId xmlns:a16="http://schemas.microsoft.com/office/drawing/2014/main" id="{B27B65CB-D76B-4118-93CD-2377B84DF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/>
              <a:t>Input travels along one pathway to a specific destination</a:t>
            </a:r>
          </a:p>
          <a:p>
            <a:pPr>
              <a:lnSpc>
                <a:spcPct val="120000"/>
              </a:lnSpc>
            </a:pPr>
            <a:r>
              <a:rPr lang="en-US" altLang="en-US"/>
              <a:t>System works in all-or-none manner to produce specific, anticipated response</a:t>
            </a:r>
          </a:p>
          <a:p>
            <a:pPr>
              <a:lnSpc>
                <a:spcPct val="120000"/>
              </a:lnSpc>
            </a:pPr>
            <a:r>
              <a:rPr lang="en-US" altLang="en-US"/>
              <a:t>Example – </a:t>
            </a:r>
            <a:r>
              <a:rPr lang="en-US" altLang="en-US" b="1"/>
              <a:t>spinal reflexes</a:t>
            </a:r>
            <a:endParaRPr lang="en-US" altLang="en-US"/>
          </a:p>
          <a:p>
            <a:pPr lvl="1">
              <a:lnSpc>
                <a:spcPct val="120000"/>
              </a:lnSpc>
            </a:pPr>
            <a:r>
              <a:rPr lang="en-US" altLang="en-US"/>
              <a:t>Rapid, automatic responses to stimuli</a:t>
            </a:r>
          </a:p>
          <a:p>
            <a:pPr lvl="1">
              <a:lnSpc>
                <a:spcPct val="120000"/>
              </a:lnSpc>
            </a:pPr>
            <a:r>
              <a:rPr lang="en-US" altLang="en-US"/>
              <a:t>Particular stimulus always causes same response</a:t>
            </a:r>
          </a:p>
          <a:p>
            <a:pPr lvl="1">
              <a:lnSpc>
                <a:spcPct val="120000"/>
              </a:lnSpc>
            </a:pPr>
            <a:r>
              <a:rPr lang="en-US" altLang="en-US"/>
              <a:t>Occur over pathways called </a:t>
            </a:r>
            <a:r>
              <a:rPr lang="en-US" altLang="en-US" b="1"/>
              <a:t>reflex arcs</a:t>
            </a:r>
            <a:endParaRPr lang="en-US" altLang="en-US"/>
          </a:p>
          <a:p>
            <a:pPr lvl="2">
              <a:lnSpc>
                <a:spcPct val="120000"/>
              </a:lnSpc>
            </a:pPr>
            <a:r>
              <a:rPr lang="en-US" altLang="en-US" b="1"/>
              <a:t>Five components: receptor, sensory neuron, CNS integration center, motor neuron, effector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012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5" name="Picture 3" descr="figure_11_24_unlabeled">
            <a:extLst>
              <a:ext uri="{FF2B5EF4-FFF2-40B4-BE49-F238E27FC236}">
                <a16:creationId xmlns:a16="http://schemas.microsoft.com/office/drawing/2014/main" id="{B001DF71-06BE-4346-9A2F-34D570C5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0"/>
          <a:stretch>
            <a:fillRect/>
          </a:stretch>
        </p:blipFill>
        <p:spPr bwMode="auto">
          <a:xfrm>
            <a:off x="273050" y="885825"/>
            <a:ext cx="8597900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6" name="Freeform 4">
            <a:extLst>
              <a:ext uri="{FF2B5EF4-FFF2-40B4-BE49-F238E27FC236}">
                <a16:creationId xmlns:a16="http://schemas.microsoft.com/office/drawing/2014/main" id="{798C66C5-BB57-439C-80EA-C20A4A1A2A18}"/>
              </a:ext>
            </a:extLst>
          </p:cNvPr>
          <p:cNvSpPr>
            <a:spLocks/>
          </p:cNvSpPr>
          <p:nvPr/>
        </p:nvSpPr>
        <p:spPr bwMode="auto">
          <a:xfrm>
            <a:off x="5502275" y="2057400"/>
            <a:ext cx="1044575" cy="1231900"/>
          </a:xfrm>
          <a:custGeom>
            <a:avLst/>
            <a:gdLst>
              <a:gd name="T0" fmla="*/ 0 w 658"/>
              <a:gd name="T1" fmla="*/ 776 h 776"/>
              <a:gd name="T2" fmla="*/ 322 w 658"/>
              <a:gd name="T3" fmla="*/ 0 h 776"/>
              <a:gd name="T4" fmla="*/ 658 w 658"/>
              <a:gd name="T5" fmla="*/ 2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8" h="776">
                <a:moveTo>
                  <a:pt x="0" y="776"/>
                </a:moveTo>
                <a:lnTo>
                  <a:pt x="322" y="0"/>
                </a:lnTo>
                <a:lnTo>
                  <a:pt x="658" y="2"/>
                </a:lnTo>
              </a:path>
            </a:pathLst>
          </a:custGeom>
          <a:noFill/>
          <a:ln w="22225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2277" name="Freeform 5">
            <a:extLst>
              <a:ext uri="{FF2B5EF4-FFF2-40B4-BE49-F238E27FC236}">
                <a16:creationId xmlns:a16="http://schemas.microsoft.com/office/drawing/2014/main" id="{D30FA2A8-A78C-4769-A73F-50569735E4BC}"/>
              </a:ext>
            </a:extLst>
          </p:cNvPr>
          <p:cNvSpPr>
            <a:spLocks/>
          </p:cNvSpPr>
          <p:nvPr/>
        </p:nvSpPr>
        <p:spPr bwMode="auto">
          <a:xfrm>
            <a:off x="5546725" y="4673600"/>
            <a:ext cx="1003300" cy="660400"/>
          </a:xfrm>
          <a:custGeom>
            <a:avLst/>
            <a:gdLst>
              <a:gd name="T0" fmla="*/ 0 w 632"/>
              <a:gd name="T1" fmla="*/ 0 h 416"/>
              <a:gd name="T2" fmla="*/ 186 w 632"/>
              <a:gd name="T3" fmla="*/ 414 h 416"/>
              <a:gd name="T4" fmla="*/ 632 w 632"/>
              <a:gd name="T5" fmla="*/ 41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2" h="416">
                <a:moveTo>
                  <a:pt x="0" y="0"/>
                </a:moveTo>
                <a:lnTo>
                  <a:pt x="186" y="414"/>
                </a:lnTo>
                <a:lnTo>
                  <a:pt x="632" y="416"/>
                </a:lnTo>
              </a:path>
            </a:pathLst>
          </a:custGeom>
          <a:noFill/>
          <a:ln w="22225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2278" name="Rectangle 6">
            <a:extLst>
              <a:ext uri="{FF2B5EF4-FFF2-40B4-BE49-F238E27FC236}">
                <a16:creationId xmlns:a16="http://schemas.microsoft.com/office/drawing/2014/main" id="{A89CFD06-CC19-4118-BDE7-737A2A623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338" y="1860550"/>
            <a:ext cx="16652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Interneuron</a:t>
            </a:r>
          </a:p>
        </p:txBody>
      </p:sp>
      <p:sp>
        <p:nvSpPr>
          <p:cNvPr id="182279" name="Rectangle 7">
            <a:extLst>
              <a:ext uri="{FF2B5EF4-FFF2-40B4-BE49-F238E27FC236}">
                <a16:creationId xmlns:a16="http://schemas.microsoft.com/office/drawing/2014/main" id="{FE561C51-71A3-4A1D-BC86-0368273FF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225" y="5118100"/>
            <a:ext cx="24511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Spinal cord (CNS)</a:t>
            </a:r>
          </a:p>
        </p:txBody>
      </p:sp>
      <p:sp>
        <p:nvSpPr>
          <p:cNvPr id="182280" name="Rectangle 8">
            <a:extLst>
              <a:ext uri="{FF2B5EF4-FFF2-40B4-BE49-F238E27FC236}">
                <a16:creationId xmlns:a16="http://schemas.microsoft.com/office/drawing/2014/main" id="{95230F65-9E1E-429E-B89A-31C3C90B7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50" y="844550"/>
            <a:ext cx="13096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Stimulus</a:t>
            </a:r>
          </a:p>
        </p:txBody>
      </p:sp>
      <p:sp>
        <p:nvSpPr>
          <p:cNvPr id="182281" name="Rectangle 9">
            <a:extLst>
              <a:ext uri="{FF2B5EF4-FFF2-40B4-BE49-F238E27FC236}">
                <a16:creationId xmlns:a16="http://schemas.microsoft.com/office/drawing/2014/main" id="{2A136ECA-D585-41D4-B674-82282E3A6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965325"/>
            <a:ext cx="135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Receptor </a:t>
            </a:r>
          </a:p>
        </p:txBody>
      </p:sp>
      <p:sp>
        <p:nvSpPr>
          <p:cNvPr id="182282" name="Rectangle 10">
            <a:extLst>
              <a:ext uri="{FF2B5EF4-FFF2-40B4-BE49-F238E27FC236}">
                <a16:creationId xmlns:a16="http://schemas.microsoft.com/office/drawing/2014/main" id="{AC9E20B6-CEC0-44C5-AF3C-5D5AE77F5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2586038"/>
            <a:ext cx="20208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Sensory neuron</a:t>
            </a:r>
          </a:p>
        </p:txBody>
      </p:sp>
      <p:sp>
        <p:nvSpPr>
          <p:cNvPr id="182283" name="Rectangle 11">
            <a:extLst>
              <a:ext uri="{FF2B5EF4-FFF2-40B4-BE49-F238E27FC236}">
                <a16:creationId xmlns:a16="http://schemas.microsoft.com/office/drawing/2014/main" id="{D2FE1E38-CA0A-458A-9ABA-D140177E5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3181350"/>
            <a:ext cx="2222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Integration center</a:t>
            </a:r>
          </a:p>
        </p:txBody>
      </p:sp>
      <p:sp>
        <p:nvSpPr>
          <p:cNvPr id="182284" name="Rectangle 12">
            <a:extLst>
              <a:ext uri="{FF2B5EF4-FFF2-40B4-BE49-F238E27FC236}">
                <a16:creationId xmlns:a16="http://schemas.microsoft.com/office/drawing/2014/main" id="{F5B31E17-B1FA-4F82-970A-43BDF9D28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3784600"/>
            <a:ext cx="17383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Motor neuron</a:t>
            </a:r>
          </a:p>
        </p:txBody>
      </p:sp>
      <p:sp>
        <p:nvSpPr>
          <p:cNvPr id="182285" name="Rectangle 13">
            <a:extLst>
              <a:ext uri="{FF2B5EF4-FFF2-40B4-BE49-F238E27FC236}">
                <a16:creationId xmlns:a16="http://schemas.microsoft.com/office/drawing/2014/main" id="{5C8A0539-F118-41F8-9955-1FE49A307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4359275"/>
            <a:ext cx="10953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Effector</a:t>
            </a:r>
          </a:p>
        </p:txBody>
      </p:sp>
      <p:sp>
        <p:nvSpPr>
          <p:cNvPr id="182286" name="Rectangle 14">
            <a:extLst>
              <a:ext uri="{FF2B5EF4-FFF2-40B4-BE49-F238E27FC236}">
                <a16:creationId xmlns:a16="http://schemas.microsoft.com/office/drawing/2014/main" id="{04119C61-C388-46A9-B463-FB47890EC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00" y="5424488"/>
            <a:ext cx="1398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Response</a:t>
            </a:r>
          </a:p>
        </p:txBody>
      </p:sp>
      <p:sp>
        <p:nvSpPr>
          <p:cNvPr id="182287" name="Rectangle 15">
            <a:extLst>
              <a:ext uri="{FF2B5EF4-FFF2-40B4-BE49-F238E27FC236}">
                <a16:creationId xmlns:a16="http://schemas.microsoft.com/office/drawing/2014/main" id="{008B9062-7FD4-4402-949D-0110A33F6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1949450"/>
            <a:ext cx="331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182288" name="Rectangle 16">
            <a:extLst>
              <a:ext uri="{FF2B5EF4-FFF2-40B4-BE49-F238E27FC236}">
                <a16:creationId xmlns:a16="http://schemas.microsoft.com/office/drawing/2014/main" id="{C69D9D22-DD41-4179-AA8D-A824E1D52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2559050"/>
            <a:ext cx="331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182289" name="Rectangle 17">
            <a:extLst>
              <a:ext uri="{FF2B5EF4-FFF2-40B4-BE49-F238E27FC236}">
                <a16:creationId xmlns:a16="http://schemas.microsoft.com/office/drawing/2014/main" id="{D7EB9526-A6FA-414C-B747-A4E678659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3165475"/>
            <a:ext cx="331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182290" name="Rectangle 18">
            <a:extLst>
              <a:ext uri="{FF2B5EF4-FFF2-40B4-BE49-F238E27FC236}">
                <a16:creationId xmlns:a16="http://schemas.microsoft.com/office/drawing/2014/main" id="{84892810-AEA0-4C18-9652-2B416B30A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3756025"/>
            <a:ext cx="331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182291" name="Rectangle 19">
            <a:extLst>
              <a:ext uri="{FF2B5EF4-FFF2-40B4-BE49-F238E27FC236}">
                <a16:creationId xmlns:a16="http://schemas.microsoft.com/office/drawing/2014/main" id="{533EC590-66EB-42DE-9B3A-1A85C16C4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4356100"/>
            <a:ext cx="331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182298" name="Rectangle 26">
            <a:extLst>
              <a:ext uri="{FF2B5EF4-FFF2-40B4-BE49-F238E27FC236}">
                <a16:creationId xmlns:a16="http://schemas.microsoft.com/office/drawing/2014/main" id="{8446B15F-6FC5-4B11-A355-587C5D4C9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11.24  A simple reflex arc.</a:t>
            </a:r>
          </a:p>
        </p:txBody>
      </p:sp>
    </p:spTree>
    <p:extLst>
      <p:ext uri="{BB962C8B-B14F-4D97-AF65-F5344CB8AC3E}">
        <p14:creationId xmlns:p14="http://schemas.microsoft.com/office/powerpoint/2010/main" val="2431327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1" name="Freeform: Shape 81">
            <a:extLst>
              <a:ext uri="{FF2B5EF4-FFF2-40B4-BE49-F238E27FC236}">
                <a16:creationId xmlns:a16="http://schemas.microsoft.com/office/drawing/2014/main" id="{F60FCA6E-0894-46CD-BD49-5955A51E0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832" name="Freeform: Shape 83">
            <a:extLst>
              <a:ext uri="{FF2B5EF4-FFF2-40B4-BE49-F238E27FC236}">
                <a16:creationId xmlns:a16="http://schemas.microsoft.com/office/drawing/2014/main" id="{E78C6E4B-A1F1-4B6C-97EC-BE997495D6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D29372-6CBF-4D87-9F0E-3F3838888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8593"/>
            <a:ext cx="6121024" cy="3274747"/>
          </a:xfrm>
          <a:prstGeom prst="rect">
            <a:avLst/>
          </a:prstGeom>
        </p:spPr>
      </p:pic>
      <p:sp>
        <p:nvSpPr>
          <p:cNvPr id="34828" name="Rectangle 12">
            <a:extLst>
              <a:ext uri="{FF2B5EF4-FFF2-40B4-BE49-F238E27FC236}">
                <a16:creationId xmlns:a16="http://schemas.microsoft.com/office/drawing/2014/main" id="{E1D433D3-C3C1-48D7-AF52-4C9C243ECE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500">
                <a:solidFill>
                  <a:srgbClr val="303030"/>
                </a:solidFill>
              </a:rPr>
              <a:t>Regions and Organization</a:t>
            </a:r>
          </a:p>
        </p:txBody>
      </p:sp>
      <p:sp>
        <p:nvSpPr>
          <p:cNvPr id="34829" name="Rectangle 13">
            <a:extLst>
              <a:ext uri="{FF2B5EF4-FFF2-40B4-BE49-F238E27FC236}">
                <a16:creationId xmlns:a16="http://schemas.microsoft.com/office/drawing/2014/main" id="{78C7DBC8-A337-4BCF-8CF1-C0A2BD179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50991" y="965199"/>
            <a:ext cx="3006076" cy="4020458"/>
          </a:xfrm>
        </p:spPr>
        <p:txBody>
          <a:bodyPr anchor="ctr">
            <a:normAutofit/>
          </a:bodyPr>
          <a:lstStyle/>
          <a:p>
            <a:pPr marL="339725" indent="-339725"/>
            <a:r>
              <a:rPr lang="en-US" altLang="en-US" sz="1700"/>
              <a:t>Adult brain regions</a:t>
            </a:r>
          </a:p>
          <a:p>
            <a:pPr marL="798513" lvl="1" indent="-339725">
              <a:buFont typeface="Arial" panose="020B0604020202020204" pitchFamily="34" charset="0"/>
              <a:buAutoNum type="arabicPeriod"/>
            </a:pPr>
            <a:r>
              <a:rPr lang="en-US" altLang="en-US" sz="1700"/>
              <a:t>Cerebral hemispheres</a:t>
            </a:r>
          </a:p>
          <a:p>
            <a:pPr marL="798513" lvl="1" indent="-339725">
              <a:buFont typeface="Arial" panose="020B0604020202020204" pitchFamily="34" charset="0"/>
              <a:buAutoNum type="arabicPeriod"/>
            </a:pPr>
            <a:r>
              <a:rPr lang="en-US" altLang="en-US" sz="1700"/>
              <a:t>Diencephalon (cerebrum)</a:t>
            </a:r>
          </a:p>
          <a:p>
            <a:pPr marL="798513" lvl="1" indent="-339725">
              <a:buFont typeface="Arial" panose="020B0604020202020204" pitchFamily="34" charset="0"/>
              <a:buAutoNum type="arabicPeriod"/>
            </a:pPr>
            <a:r>
              <a:rPr lang="en-US" altLang="en-US" sz="1700"/>
              <a:t>Brain stem (midbrain, pons, and medulla)</a:t>
            </a:r>
          </a:p>
          <a:p>
            <a:pPr marL="798513" lvl="1" indent="-339725">
              <a:buFont typeface="Arial" panose="020B0604020202020204" pitchFamily="34" charset="0"/>
              <a:buAutoNum type="arabicPeriod"/>
            </a:pPr>
            <a:r>
              <a:rPr lang="en-US" altLang="en-US" sz="1700"/>
              <a:t>Cerebellum</a:t>
            </a:r>
          </a:p>
        </p:txBody>
      </p:sp>
    </p:spTree>
    <p:extLst>
      <p:ext uri="{BB962C8B-B14F-4D97-AF65-F5344CB8AC3E}">
        <p14:creationId xmlns:p14="http://schemas.microsoft.com/office/powerpoint/2010/main" val="3119579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45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3" descr="figure_11_24_unlabeled">
            <a:extLst>
              <a:ext uri="{FF2B5EF4-FFF2-40B4-BE49-F238E27FC236}">
                <a16:creationId xmlns:a16="http://schemas.microsoft.com/office/drawing/2014/main" id="{0D47DD79-571E-41F6-8EC0-55CFE0C69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2" r="916" b="1"/>
          <a:stretch/>
        </p:blipFill>
        <p:spPr bwMode="auto">
          <a:xfrm>
            <a:off x="245660" y="321733"/>
            <a:ext cx="5293729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447786-77F3-4571-9A05-755937F3EF10}"/>
              </a:ext>
            </a:extLst>
          </p:cNvPr>
          <p:cNvSpPr txBox="1"/>
          <p:nvPr/>
        </p:nvSpPr>
        <p:spPr>
          <a:xfrm>
            <a:off x="6569257" y="6870700"/>
            <a:ext cx="257474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futurism.com/scientists-may-have-found-protein-that-could-help-unlock-spinal-regeneration-in-humans/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4.0/"/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36876" name="Rectangle 12">
            <a:extLst>
              <a:ext uri="{FF2B5EF4-FFF2-40B4-BE49-F238E27FC236}">
                <a16:creationId xmlns:a16="http://schemas.microsoft.com/office/drawing/2014/main" id="{B739DF20-0B79-4A90-9467-9060B3E3EE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Regions and Organization of the CNS</a:t>
            </a:r>
          </a:p>
        </p:txBody>
      </p:sp>
      <p:sp>
        <p:nvSpPr>
          <p:cNvPr id="36877" name="Rectangle 13">
            <a:extLst>
              <a:ext uri="{FF2B5EF4-FFF2-40B4-BE49-F238E27FC236}">
                <a16:creationId xmlns:a16="http://schemas.microsoft.com/office/drawing/2014/main" id="{7073872D-28CB-4C81-8D35-D1BEE637D7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n-US" altLang="en-US" sz="1700">
                <a:solidFill>
                  <a:srgbClr val="FFFFFF"/>
                </a:solidFill>
              </a:rPr>
              <a:t>Spinal cord </a:t>
            </a: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Central cavity surrounded by gray matter  </a:t>
            </a:r>
          </a:p>
          <a:p>
            <a:pPr lvl="1"/>
            <a:r>
              <a:rPr lang="en-US" altLang="en-US" sz="1700">
                <a:solidFill>
                  <a:srgbClr val="FFFFFF"/>
                </a:solidFill>
              </a:rPr>
              <a:t>External white matter composed of myelinated fiber tracts</a:t>
            </a:r>
          </a:p>
        </p:txBody>
      </p:sp>
    </p:spTree>
    <p:extLst>
      <p:ext uri="{BB962C8B-B14F-4D97-AF65-F5344CB8AC3E}">
        <p14:creationId xmlns:p14="http://schemas.microsoft.com/office/powerpoint/2010/main" val="2041822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F60FCA6E-0894-46CD-BD49-5955A51E00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78C6E4B-A1F1-4B6C-97EC-BE997495D6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A8C44-EEDF-4474-9E8A-39B2CEB72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53575" y="359868"/>
            <a:ext cx="8143164" cy="4417664"/>
          </a:xfrm>
          <a:prstGeom prst="rect">
            <a:avLst/>
          </a:prstGeom>
        </p:spPr>
      </p:pic>
      <p:sp>
        <p:nvSpPr>
          <p:cNvPr id="37900" name="Rectangle 12">
            <a:extLst>
              <a:ext uri="{FF2B5EF4-FFF2-40B4-BE49-F238E27FC236}">
                <a16:creationId xmlns:a16="http://schemas.microsoft.com/office/drawing/2014/main" id="{E8562DB0-2AAC-4335-8907-90BB6F957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700">
                <a:solidFill>
                  <a:srgbClr val="303030"/>
                </a:solidFill>
              </a:rPr>
              <a:t>Regions and Organization of the CNS</a:t>
            </a:r>
          </a:p>
        </p:txBody>
      </p:sp>
      <p:sp>
        <p:nvSpPr>
          <p:cNvPr id="37901" name="Rectangle 13">
            <a:extLst>
              <a:ext uri="{FF2B5EF4-FFF2-40B4-BE49-F238E27FC236}">
                <a16:creationId xmlns:a16="http://schemas.microsoft.com/office/drawing/2014/main" id="{BBEBC83F-EA04-4220-83C3-B5A63AF398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3119" y="2085190"/>
            <a:ext cx="4996047" cy="4020458"/>
          </a:xfrm>
        </p:spPr>
        <p:txBody>
          <a:bodyPr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altLang="en-US" sz="1600" dirty="0">
                <a:solidFill>
                  <a:srgbClr val="FF0000"/>
                </a:solidFill>
              </a:rPr>
              <a:t>Brain</a:t>
            </a:r>
          </a:p>
          <a:p>
            <a:pPr lvl="1">
              <a:lnSpc>
                <a:spcPct val="140000"/>
              </a:lnSpc>
            </a:pPr>
            <a:r>
              <a:rPr lang="en-US" altLang="en-US" sz="1600" dirty="0">
                <a:solidFill>
                  <a:srgbClr val="FF0000"/>
                </a:solidFill>
              </a:rPr>
              <a:t>Similar pattern</a:t>
            </a:r>
          </a:p>
          <a:p>
            <a:pPr lvl="1">
              <a:lnSpc>
                <a:spcPct val="140000"/>
              </a:lnSpc>
            </a:pPr>
            <a:r>
              <a:rPr lang="en-US" altLang="en-US" sz="1600" dirty="0">
                <a:solidFill>
                  <a:srgbClr val="FF0000"/>
                </a:solidFill>
              </a:rPr>
              <a:t>Additional areas of gray matter in brain</a:t>
            </a:r>
          </a:p>
          <a:p>
            <a:pPr lvl="1">
              <a:lnSpc>
                <a:spcPct val="140000"/>
              </a:lnSpc>
            </a:pPr>
            <a:r>
              <a:rPr lang="en-US" altLang="en-US" sz="1600" dirty="0">
                <a:solidFill>
                  <a:srgbClr val="FF0000"/>
                </a:solidFill>
              </a:rPr>
              <a:t>Cerebral hemispheres and cerebellum</a:t>
            </a:r>
          </a:p>
          <a:p>
            <a:pPr lvl="2">
              <a:lnSpc>
                <a:spcPct val="140000"/>
              </a:lnSpc>
            </a:pPr>
            <a:r>
              <a:rPr lang="en-US" altLang="en-US" sz="1600" dirty="0">
                <a:solidFill>
                  <a:srgbClr val="FF0000"/>
                </a:solidFill>
              </a:rPr>
              <a:t>Outer gray matter called </a:t>
            </a:r>
            <a:r>
              <a:rPr lang="en-US" altLang="en-US" sz="1600" b="1" dirty="0">
                <a:solidFill>
                  <a:srgbClr val="FF0000"/>
                </a:solidFill>
              </a:rPr>
              <a:t>cortex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20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6" name="Rectangle 86">
            <a:extLst>
              <a:ext uri="{FF2B5EF4-FFF2-40B4-BE49-F238E27FC236}">
                <a16:creationId xmlns:a16="http://schemas.microsoft.com/office/drawing/2014/main" id="{26CC0C6D-E75A-42D5-93CD-F4779B4258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12.3  Ventricles of the brain.</a:t>
            </a:r>
            <a:endParaRPr lang="en-US" altLang="en-US"/>
          </a:p>
        </p:txBody>
      </p:sp>
      <p:pic>
        <p:nvPicPr>
          <p:cNvPr id="41048" name="Picture 88" descr="figure_12_03_unlabeled">
            <a:extLst>
              <a:ext uri="{FF2B5EF4-FFF2-40B4-BE49-F238E27FC236}">
                <a16:creationId xmlns:a16="http://schemas.microsoft.com/office/drawing/2014/main" id="{0A508FF7-A354-4A63-B6D3-478C9048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7"/>
          <a:stretch>
            <a:fillRect/>
          </a:stretch>
        </p:blipFill>
        <p:spPr bwMode="auto">
          <a:xfrm>
            <a:off x="273050" y="1511300"/>
            <a:ext cx="859790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9" name="Rectangle 89">
            <a:extLst>
              <a:ext uri="{FF2B5EF4-FFF2-40B4-BE49-F238E27FC236}">
                <a16:creationId xmlns:a16="http://schemas.microsoft.com/office/drawing/2014/main" id="{A9E6AC8F-FE51-49EC-A673-75FB5B74F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2335213"/>
            <a:ext cx="98901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Septum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pellucidum</a:t>
            </a:r>
          </a:p>
        </p:txBody>
      </p:sp>
      <p:sp>
        <p:nvSpPr>
          <p:cNvPr id="41050" name="Rectangle 90">
            <a:extLst>
              <a:ext uri="{FF2B5EF4-FFF2-40B4-BE49-F238E27FC236}">
                <a16:creationId xmlns:a16="http://schemas.microsoft.com/office/drawing/2014/main" id="{6713F8A7-22D3-48A0-8714-FB2545A00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968625"/>
            <a:ext cx="70961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Inferior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horn</a:t>
            </a:r>
          </a:p>
        </p:txBody>
      </p:sp>
      <p:sp>
        <p:nvSpPr>
          <p:cNvPr id="41051" name="Rectangle 91">
            <a:extLst>
              <a:ext uri="{FF2B5EF4-FFF2-40B4-BE49-F238E27FC236}">
                <a16:creationId xmlns:a16="http://schemas.microsoft.com/office/drawing/2014/main" id="{6394E62B-1609-4284-8280-9A71E205E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3663950"/>
            <a:ext cx="7937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Lateral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aperture</a:t>
            </a:r>
          </a:p>
        </p:txBody>
      </p:sp>
      <p:sp>
        <p:nvSpPr>
          <p:cNvPr id="41052" name="Rectangle 92">
            <a:extLst>
              <a:ext uri="{FF2B5EF4-FFF2-40B4-BE49-F238E27FC236}">
                <a16:creationId xmlns:a16="http://schemas.microsoft.com/office/drawing/2014/main" id="{A912F2D8-7415-49FA-A2A9-FAAF99805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88" y="1508125"/>
            <a:ext cx="9207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Lateral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ventricle</a:t>
            </a:r>
          </a:p>
        </p:txBody>
      </p:sp>
      <p:sp>
        <p:nvSpPr>
          <p:cNvPr id="41053" name="Rectangle 93">
            <a:extLst>
              <a:ext uri="{FF2B5EF4-FFF2-40B4-BE49-F238E27FC236}">
                <a16:creationId xmlns:a16="http://schemas.microsoft.com/office/drawing/2014/main" id="{53962F15-C31B-49A7-B44B-86C6FDBB6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2106613"/>
            <a:ext cx="9398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Anterior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horn</a:t>
            </a:r>
          </a:p>
        </p:txBody>
      </p:sp>
      <p:sp>
        <p:nvSpPr>
          <p:cNvPr id="41054" name="Rectangle 94">
            <a:extLst>
              <a:ext uri="{FF2B5EF4-FFF2-40B4-BE49-F238E27FC236}">
                <a16:creationId xmlns:a16="http://schemas.microsoft.com/office/drawing/2014/main" id="{CEF8F4A4-B4BA-4EFA-A200-CB762DEE0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675" y="2430463"/>
            <a:ext cx="129381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Interventricular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foramen</a:t>
            </a:r>
          </a:p>
        </p:txBody>
      </p:sp>
      <p:sp>
        <p:nvSpPr>
          <p:cNvPr id="41055" name="Rectangle 95">
            <a:extLst>
              <a:ext uri="{FF2B5EF4-FFF2-40B4-BE49-F238E27FC236}">
                <a16:creationId xmlns:a16="http://schemas.microsoft.com/office/drawing/2014/main" id="{65D07D0D-E725-4C7B-9BA0-B0DDE2F7B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097213"/>
            <a:ext cx="9207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Third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ventricle</a:t>
            </a:r>
          </a:p>
        </p:txBody>
      </p:sp>
      <p:sp>
        <p:nvSpPr>
          <p:cNvPr id="41056" name="Rectangle 96">
            <a:extLst>
              <a:ext uri="{FF2B5EF4-FFF2-40B4-BE49-F238E27FC236}">
                <a16:creationId xmlns:a16="http://schemas.microsoft.com/office/drawing/2014/main" id="{43C81036-FC48-4C8E-9DB1-D059B58D6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8" y="3654425"/>
            <a:ext cx="1725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Cerebral aqueduct</a:t>
            </a:r>
          </a:p>
        </p:txBody>
      </p:sp>
      <p:sp>
        <p:nvSpPr>
          <p:cNvPr id="41057" name="Rectangle 97">
            <a:extLst>
              <a:ext uri="{FF2B5EF4-FFF2-40B4-BE49-F238E27FC236}">
                <a16:creationId xmlns:a16="http://schemas.microsoft.com/office/drawing/2014/main" id="{3734D6DC-59A8-4218-96D0-85AD05C0B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3968750"/>
            <a:ext cx="15128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Fourth ventricle</a:t>
            </a:r>
          </a:p>
        </p:txBody>
      </p:sp>
      <p:sp>
        <p:nvSpPr>
          <p:cNvPr id="41058" name="Rectangle 98">
            <a:extLst>
              <a:ext uri="{FF2B5EF4-FFF2-40B4-BE49-F238E27FC236}">
                <a16:creationId xmlns:a16="http://schemas.microsoft.com/office/drawing/2014/main" id="{86B9AF13-71B3-4F38-845F-8D01A961D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4325938"/>
            <a:ext cx="11414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Central canal</a:t>
            </a:r>
          </a:p>
        </p:txBody>
      </p:sp>
      <p:sp>
        <p:nvSpPr>
          <p:cNvPr id="41059" name="Rectangle 99">
            <a:extLst>
              <a:ext uri="{FF2B5EF4-FFF2-40B4-BE49-F238E27FC236}">
                <a16:creationId xmlns:a16="http://schemas.microsoft.com/office/drawing/2014/main" id="{C18ACB21-F038-4573-B38C-5837F9AC8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213" y="2214563"/>
            <a:ext cx="8524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Posterior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horn</a:t>
            </a:r>
          </a:p>
        </p:txBody>
      </p:sp>
      <p:sp>
        <p:nvSpPr>
          <p:cNvPr id="41060" name="Rectangle 100">
            <a:extLst>
              <a:ext uri="{FF2B5EF4-FFF2-40B4-BE49-F238E27FC236}">
                <a16:creationId xmlns:a16="http://schemas.microsoft.com/office/drawing/2014/main" id="{B9A19873-C745-47CA-ADC6-28D8FE01A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213" y="3306763"/>
            <a:ext cx="709612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Inferior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horn</a:t>
            </a:r>
          </a:p>
        </p:txBody>
      </p:sp>
      <p:sp>
        <p:nvSpPr>
          <p:cNvPr id="41061" name="Rectangle 101">
            <a:extLst>
              <a:ext uri="{FF2B5EF4-FFF2-40B4-BE49-F238E27FC236}">
                <a16:creationId xmlns:a16="http://schemas.microsoft.com/office/drawing/2014/main" id="{EBAB0C97-565A-4A81-963D-1ADD86C49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25" y="3683000"/>
            <a:ext cx="7937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Median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aperture</a:t>
            </a:r>
          </a:p>
        </p:txBody>
      </p:sp>
      <p:sp>
        <p:nvSpPr>
          <p:cNvPr id="41062" name="Rectangle 102">
            <a:extLst>
              <a:ext uri="{FF2B5EF4-FFF2-40B4-BE49-F238E27FC236}">
                <a16:creationId xmlns:a16="http://schemas.microsoft.com/office/drawing/2014/main" id="{B927BBD9-0F77-4E65-BA4F-9B83687F0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25" y="4084638"/>
            <a:ext cx="7937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Lateral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aperture</a:t>
            </a:r>
          </a:p>
        </p:txBody>
      </p:sp>
      <p:sp>
        <p:nvSpPr>
          <p:cNvPr id="41063" name="Rectangle 103">
            <a:extLst>
              <a:ext uri="{FF2B5EF4-FFF2-40B4-BE49-F238E27FC236}">
                <a16:creationId xmlns:a16="http://schemas.microsoft.com/office/drawing/2014/main" id="{0BEA124D-9B25-4D27-AE9E-6D8955AD8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525" y="4918075"/>
            <a:ext cx="1301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Anterior view</a:t>
            </a:r>
          </a:p>
        </p:txBody>
      </p:sp>
      <p:sp>
        <p:nvSpPr>
          <p:cNvPr id="41064" name="Rectangle 104">
            <a:extLst>
              <a:ext uri="{FF2B5EF4-FFF2-40B4-BE49-F238E27FC236}">
                <a16:creationId xmlns:a16="http://schemas.microsoft.com/office/drawing/2014/main" id="{CA11704B-8DDE-4EB9-AF7D-BD26C1602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4919663"/>
            <a:ext cx="1547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Left lateral view</a:t>
            </a:r>
          </a:p>
        </p:txBody>
      </p:sp>
      <p:sp>
        <p:nvSpPr>
          <p:cNvPr id="41065" name="Line 105">
            <a:extLst>
              <a:ext uri="{FF2B5EF4-FFF2-40B4-BE49-F238E27FC236}">
                <a16:creationId xmlns:a16="http://schemas.microsoft.com/office/drawing/2014/main" id="{56F39B7F-8004-45A3-95F1-10AE89B3E061}"/>
              </a:ext>
            </a:extLst>
          </p:cNvPr>
          <p:cNvSpPr>
            <a:spLocks noChangeShapeType="1"/>
          </p:cNvSpPr>
          <p:nvPr/>
        </p:nvSpPr>
        <p:spPr bwMode="auto">
          <a:xfrm>
            <a:off x="930275" y="2463800"/>
            <a:ext cx="1374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66" name="Line 106">
            <a:extLst>
              <a:ext uri="{FF2B5EF4-FFF2-40B4-BE49-F238E27FC236}">
                <a16:creationId xmlns:a16="http://schemas.microsoft.com/office/drawing/2014/main" id="{85D32534-FD23-405B-A7B5-A8458081B0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82650" y="3111500"/>
            <a:ext cx="841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67" name="Freeform 107">
            <a:extLst>
              <a:ext uri="{FF2B5EF4-FFF2-40B4-BE49-F238E27FC236}">
                <a16:creationId xmlns:a16="http://schemas.microsoft.com/office/drawing/2014/main" id="{2461C9B3-3EBB-4DCE-8201-594F73C8126E}"/>
              </a:ext>
            </a:extLst>
          </p:cNvPr>
          <p:cNvSpPr>
            <a:spLocks/>
          </p:cNvSpPr>
          <p:nvPr/>
        </p:nvSpPr>
        <p:spPr bwMode="auto">
          <a:xfrm>
            <a:off x="2365375" y="2559050"/>
            <a:ext cx="1184275" cy="50800"/>
          </a:xfrm>
          <a:custGeom>
            <a:avLst/>
            <a:gdLst>
              <a:gd name="T0" fmla="*/ 0 w 746"/>
              <a:gd name="T1" fmla="*/ 32 h 32"/>
              <a:gd name="T2" fmla="*/ 746 w 746"/>
              <a:gd name="T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46" h="32">
                <a:moveTo>
                  <a:pt x="0" y="32"/>
                </a:moveTo>
                <a:lnTo>
                  <a:pt x="746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68" name="Freeform 108">
            <a:extLst>
              <a:ext uri="{FF2B5EF4-FFF2-40B4-BE49-F238E27FC236}">
                <a16:creationId xmlns:a16="http://schemas.microsoft.com/office/drawing/2014/main" id="{5256D2F4-7AE4-446D-B0E3-4D94D6FF3F2D}"/>
              </a:ext>
            </a:extLst>
          </p:cNvPr>
          <p:cNvSpPr>
            <a:spLocks/>
          </p:cNvSpPr>
          <p:nvPr/>
        </p:nvSpPr>
        <p:spPr bwMode="auto">
          <a:xfrm>
            <a:off x="1847850" y="1638300"/>
            <a:ext cx="1920875" cy="574675"/>
          </a:xfrm>
          <a:custGeom>
            <a:avLst/>
            <a:gdLst>
              <a:gd name="T0" fmla="*/ 0 w 1210"/>
              <a:gd name="T1" fmla="*/ 362 h 362"/>
              <a:gd name="T2" fmla="*/ 716 w 1210"/>
              <a:gd name="T3" fmla="*/ 0 h 362"/>
              <a:gd name="T4" fmla="*/ 1210 w 1210"/>
              <a:gd name="T5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0" h="362">
                <a:moveTo>
                  <a:pt x="0" y="362"/>
                </a:moveTo>
                <a:lnTo>
                  <a:pt x="716" y="0"/>
                </a:lnTo>
                <a:lnTo>
                  <a:pt x="1210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69" name="Freeform 109">
            <a:extLst>
              <a:ext uri="{FF2B5EF4-FFF2-40B4-BE49-F238E27FC236}">
                <a16:creationId xmlns:a16="http://schemas.microsoft.com/office/drawing/2014/main" id="{F2E509DD-4474-4AA2-B255-C1172682A2B9}"/>
              </a:ext>
            </a:extLst>
          </p:cNvPr>
          <p:cNvSpPr>
            <a:spLocks/>
          </p:cNvSpPr>
          <p:nvPr/>
        </p:nvSpPr>
        <p:spPr bwMode="auto">
          <a:xfrm>
            <a:off x="2457450" y="2235200"/>
            <a:ext cx="1314450" cy="193675"/>
          </a:xfrm>
          <a:custGeom>
            <a:avLst/>
            <a:gdLst>
              <a:gd name="T0" fmla="*/ 0 w 828"/>
              <a:gd name="T1" fmla="*/ 122 h 122"/>
              <a:gd name="T2" fmla="*/ 662 w 828"/>
              <a:gd name="T3" fmla="*/ 0 h 122"/>
              <a:gd name="T4" fmla="*/ 828 w 828"/>
              <a:gd name="T5" fmla="*/ 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28" h="122">
                <a:moveTo>
                  <a:pt x="0" y="122"/>
                </a:moveTo>
                <a:lnTo>
                  <a:pt x="662" y="0"/>
                </a:lnTo>
                <a:lnTo>
                  <a:pt x="828" y="2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70" name="Freeform 110">
            <a:extLst>
              <a:ext uri="{FF2B5EF4-FFF2-40B4-BE49-F238E27FC236}">
                <a16:creationId xmlns:a16="http://schemas.microsoft.com/office/drawing/2014/main" id="{F57BCA05-C15C-42FF-AED9-B8C3E8C4B38E}"/>
              </a:ext>
            </a:extLst>
          </p:cNvPr>
          <p:cNvSpPr>
            <a:spLocks/>
          </p:cNvSpPr>
          <p:nvPr/>
        </p:nvSpPr>
        <p:spPr bwMode="auto">
          <a:xfrm>
            <a:off x="2314575" y="2905125"/>
            <a:ext cx="1447800" cy="317500"/>
          </a:xfrm>
          <a:custGeom>
            <a:avLst/>
            <a:gdLst>
              <a:gd name="T0" fmla="*/ 0 w 912"/>
              <a:gd name="T1" fmla="*/ 0 h 200"/>
              <a:gd name="T2" fmla="*/ 864 w 912"/>
              <a:gd name="T3" fmla="*/ 200 h 200"/>
              <a:gd name="T4" fmla="*/ 912 w 912"/>
              <a:gd name="T5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2" h="200">
                <a:moveTo>
                  <a:pt x="0" y="0"/>
                </a:moveTo>
                <a:lnTo>
                  <a:pt x="864" y="200"/>
                </a:lnTo>
                <a:lnTo>
                  <a:pt x="912" y="20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71" name="Freeform 111">
            <a:extLst>
              <a:ext uri="{FF2B5EF4-FFF2-40B4-BE49-F238E27FC236}">
                <a16:creationId xmlns:a16="http://schemas.microsoft.com/office/drawing/2014/main" id="{F854BF1C-3DDF-4AC7-B001-59B2F740F396}"/>
              </a:ext>
            </a:extLst>
          </p:cNvPr>
          <p:cNvSpPr>
            <a:spLocks/>
          </p:cNvSpPr>
          <p:nvPr/>
        </p:nvSpPr>
        <p:spPr bwMode="auto">
          <a:xfrm>
            <a:off x="2314575" y="3276600"/>
            <a:ext cx="1447800" cy="533400"/>
          </a:xfrm>
          <a:custGeom>
            <a:avLst/>
            <a:gdLst>
              <a:gd name="T0" fmla="*/ 0 w 912"/>
              <a:gd name="T1" fmla="*/ 0 h 336"/>
              <a:gd name="T2" fmla="*/ 864 w 912"/>
              <a:gd name="T3" fmla="*/ 336 h 336"/>
              <a:gd name="T4" fmla="*/ 912 w 912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2" h="336">
                <a:moveTo>
                  <a:pt x="0" y="0"/>
                </a:moveTo>
                <a:lnTo>
                  <a:pt x="864" y="336"/>
                </a:lnTo>
                <a:lnTo>
                  <a:pt x="912" y="336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72" name="Freeform 112">
            <a:extLst>
              <a:ext uri="{FF2B5EF4-FFF2-40B4-BE49-F238E27FC236}">
                <a16:creationId xmlns:a16="http://schemas.microsoft.com/office/drawing/2014/main" id="{2149FF22-023F-4A6D-BB19-84A1EBF032C1}"/>
              </a:ext>
            </a:extLst>
          </p:cNvPr>
          <p:cNvSpPr>
            <a:spLocks/>
          </p:cNvSpPr>
          <p:nvPr/>
        </p:nvSpPr>
        <p:spPr bwMode="auto">
          <a:xfrm>
            <a:off x="2324100" y="3803650"/>
            <a:ext cx="1438275" cy="314325"/>
          </a:xfrm>
          <a:custGeom>
            <a:avLst/>
            <a:gdLst>
              <a:gd name="T0" fmla="*/ 0 w 906"/>
              <a:gd name="T1" fmla="*/ 0 h 198"/>
              <a:gd name="T2" fmla="*/ 854 w 906"/>
              <a:gd name="T3" fmla="*/ 198 h 198"/>
              <a:gd name="T4" fmla="*/ 906 w 906"/>
              <a:gd name="T5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6" h="198">
                <a:moveTo>
                  <a:pt x="0" y="0"/>
                </a:moveTo>
                <a:lnTo>
                  <a:pt x="854" y="198"/>
                </a:lnTo>
                <a:lnTo>
                  <a:pt x="906" y="198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73" name="Line 113">
            <a:extLst>
              <a:ext uri="{FF2B5EF4-FFF2-40B4-BE49-F238E27FC236}">
                <a16:creationId xmlns:a16="http://schemas.microsoft.com/office/drawing/2014/main" id="{B4AC57CC-0C3B-49D8-8641-BBF8694C6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0450" y="4473575"/>
            <a:ext cx="1435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74" name="Line 114">
            <a:extLst>
              <a:ext uri="{FF2B5EF4-FFF2-40B4-BE49-F238E27FC236}">
                <a16:creationId xmlns:a16="http://schemas.microsoft.com/office/drawing/2014/main" id="{9BCD5022-8517-472C-BAE7-4CDC6FCD85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538" y="3789363"/>
            <a:ext cx="1109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75" name="Freeform 115">
            <a:extLst>
              <a:ext uri="{FF2B5EF4-FFF2-40B4-BE49-F238E27FC236}">
                <a16:creationId xmlns:a16="http://schemas.microsoft.com/office/drawing/2014/main" id="{55714017-0925-471A-8FCE-766A166A793E}"/>
              </a:ext>
            </a:extLst>
          </p:cNvPr>
          <p:cNvSpPr>
            <a:spLocks/>
          </p:cNvSpPr>
          <p:nvPr/>
        </p:nvSpPr>
        <p:spPr bwMode="auto">
          <a:xfrm>
            <a:off x="4435475" y="1644650"/>
            <a:ext cx="1882775" cy="927100"/>
          </a:xfrm>
          <a:custGeom>
            <a:avLst/>
            <a:gdLst>
              <a:gd name="T0" fmla="*/ 0 w 1186"/>
              <a:gd name="T1" fmla="*/ 0 h 584"/>
              <a:gd name="T2" fmla="*/ 408 w 1186"/>
              <a:gd name="T3" fmla="*/ 0 h 584"/>
              <a:gd name="T4" fmla="*/ 1186 w 1186"/>
              <a:gd name="T5" fmla="*/ 584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86" h="584">
                <a:moveTo>
                  <a:pt x="0" y="0"/>
                </a:moveTo>
                <a:lnTo>
                  <a:pt x="408" y="0"/>
                </a:lnTo>
                <a:lnTo>
                  <a:pt x="1186" y="584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76" name="Freeform 116">
            <a:extLst>
              <a:ext uri="{FF2B5EF4-FFF2-40B4-BE49-F238E27FC236}">
                <a16:creationId xmlns:a16="http://schemas.microsoft.com/office/drawing/2014/main" id="{8825D6A7-CE46-4F49-AF91-064911F638DE}"/>
              </a:ext>
            </a:extLst>
          </p:cNvPr>
          <p:cNvSpPr>
            <a:spLocks/>
          </p:cNvSpPr>
          <p:nvPr/>
        </p:nvSpPr>
        <p:spPr bwMode="auto">
          <a:xfrm>
            <a:off x="4438650" y="2238375"/>
            <a:ext cx="1127125" cy="571500"/>
          </a:xfrm>
          <a:custGeom>
            <a:avLst/>
            <a:gdLst>
              <a:gd name="T0" fmla="*/ 0 w 710"/>
              <a:gd name="T1" fmla="*/ 2 h 360"/>
              <a:gd name="T2" fmla="*/ 136 w 710"/>
              <a:gd name="T3" fmla="*/ 0 h 360"/>
              <a:gd name="T4" fmla="*/ 710 w 710"/>
              <a:gd name="T5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10" h="360">
                <a:moveTo>
                  <a:pt x="0" y="2"/>
                </a:moveTo>
                <a:lnTo>
                  <a:pt x="136" y="0"/>
                </a:lnTo>
                <a:lnTo>
                  <a:pt x="710" y="36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77" name="Freeform 117">
            <a:extLst>
              <a:ext uri="{FF2B5EF4-FFF2-40B4-BE49-F238E27FC236}">
                <a16:creationId xmlns:a16="http://schemas.microsoft.com/office/drawing/2014/main" id="{DC475DB9-1F4D-4B0B-BC5F-3B76F0A55698}"/>
              </a:ext>
            </a:extLst>
          </p:cNvPr>
          <p:cNvSpPr>
            <a:spLocks/>
          </p:cNvSpPr>
          <p:nvPr/>
        </p:nvSpPr>
        <p:spPr bwMode="auto">
          <a:xfrm>
            <a:off x="4708525" y="2562225"/>
            <a:ext cx="1276350" cy="447675"/>
          </a:xfrm>
          <a:custGeom>
            <a:avLst/>
            <a:gdLst>
              <a:gd name="T0" fmla="*/ 0 w 804"/>
              <a:gd name="T1" fmla="*/ 2 h 282"/>
              <a:gd name="T2" fmla="*/ 54 w 804"/>
              <a:gd name="T3" fmla="*/ 0 h 282"/>
              <a:gd name="T4" fmla="*/ 804 w 804"/>
              <a:gd name="T5" fmla="*/ 282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04" h="282">
                <a:moveTo>
                  <a:pt x="0" y="2"/>
                </a:moveTo>
                <a:lnTo>
                  <a:pt x="54" y="0"/>
                </a:lnTo>
                <a:lnTo>
                  <a:pt x="804" y="282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78" name="Freeform 118">
            <a:extLst>
              <a:ext uri="{FF2B5EF4-FFF2-40B4-BE49-F238E27FC236}">
                <a16:creationId xmlns:a16="http://schemas.microsoft.com/office/drawing/2014/main" id="{6768204E-CE22-4D9C-B026-3AEB0B0963B7}"/>
              </a:ext>
            </a:extLst>
          </p:cNvPr>
          <p:cNvSpPr>
            <a:spLocks/>
          </p:cNvSpPr>
          <p:nvPr/>
        </p:nvSpPr>
        <p:spPr bwMode="auto">
          <a:xfrm>
            <a:off x="4273550" y="3035300"/>
            <a:ext cx="2111375" cy="200025"/>
          </a:xfrm>
          <a:custGeom>
            <a:avLst/>
            <a:gdLst>
              <a:gd name="T0" fmla="*/ 0 w 1330"/>
              <a:gd name="T1" fmla="*/ 126 h 126"/>
              <a:gd name="T2" fmla="*/ 332 w 1330"/>
              <a:gd name="T3" fmla="*/ 126 h 126"/>
              <a:gd name="T4" fmla="*/ 1330 w 1330"/>
              <a:gd name="T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30" h="126">
                <a:moveTo>
                  <a:pt x="0" y="126"/>
                </a:moveTo>
                <a:lnTo>
                  <a:pt x="332" y="126"/>
                </a:lnTo>
                <a:lnTo>
                  <a:pt x="1330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79" name="Line 119">
            <a:extLst>
              <a:ext uri="{FF2B5EF4-FFF2-40B4-BE49-F238E27FC236}">
                <a16:creationId xmlns:a16="http://schemas.microsoft.com/office/drawing/2014/main" id="{D05CDD3A-66E0-488A-8DFB-4D71743CA5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2850" y="3441700"/>
            <a:ext cx="182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80" name="Line 120">
            <a:extLst>
              <a:ext uri="{FF2B5EF4-FFF2-40B4-BE49-F238E27FC236}">
                <a16:creationId xmlns:a16="http://schemas.microsoft.com/office/drawing/2014/main" id="{8EBBD01D-5E79-4F9F-B7D4-2D556C00B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1800" y="3813175"/>
            <a:ext cx="1323975" cy="34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81" name="Freeform 121">
            <a:extLst>
              <a:ext uri="{FF2B5EF4-FFF2-40B4-BE49-F238E27FC236}">
                <a16:creationId xmlns:a16="http://schemas.microsoft.com/office/drawing/2014/main" id="{6A4DF275-04F3-43CD-8EFF-496F00567F2C}"/>
              </a:ext>
            </a:extLst>
          </p:cNvPr>
          <p:cNvSpPr>
            <a:spLocks/>
          </p:cNvSpPr>
          <p:nvPr/>
        </p:nvSpPr>
        <p:spPr bwMode="auto">
          <a:xfrm>
            <a:off x="6664325" y="4041775"/>
            <a:ext cx="1441450" cy="171450"/>
          </a:xfrm>
          <a:custGeom>
            <a:avLst/>
            <a:gdLst>
              <a:gd name="T0" fmla="*/ 0 w 908"/>
              <a:gd name="T1" fmla="*/ 0 h 108"/>
              <a:gd name="T2" fmla="*/ 824 w 908"/>
              <a:gd name="T3" fmla="*/ 108 h 108"/>
              <a:gd name="T4" fmla="*/ 908 w 908"/>
              <a:gd name="T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8" h="108">
                <a:moveTo>
                  <a:pt x="0" y="0"/>
                </a:moveTo>
                <a:lnTo>
                  <a:pt x="824" y="108"/>
                </a:lnTo>
                <a:lnTo>
                  <a:pt x="908" y="108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82" name="Line 122">
            <a:extLst>
              <a:ext uri="{FF2B5EF4-FFF2-40B4-BE49-F238E27FC236}">
                <a16:creationId xmlns:a16="http://schemas.microsoft.com/office/drawing/2014/main" id="{2EA0F8C0-44FE-414D-87DB-8EDA325FA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473575"/>
            <a:ext cx="215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83" name="Freeform 123">
            <a:extLst>
              <a:ext uri="{FF2B5EF4-FFF2-40B4-BE49-F238E27FC236}">
                <a16:creationId xmlns:a16="http://schemas.microsoft.com/office/drawing/2014/main" id="{4D44796C-FACE-4247-A706-50D755FD92F6}"/>
              </a:ext>
            </a:extLst>
          </p:cNvPr>
          <p:cNvSpPr>
            <a:spLocks/>
          </p:cNvSpPr>
          <p:nvPr/>
        </p:nvSpPr>
        <p:spPr bwMode="auto">
          <a:xfrm>
            <a:off x="5184775" y="3705225"/>
            <a:ext cx="1517650" cy="425450"/>
          </a:xfrm>
          <a:custGeom>
            <a:avLst/>
            <a:gdLst>
              <a:gd name="T0" fmla="*/ 0 w 956"/>
              <a:gd name="T1" fmla="*/ 268 h 268"/>
              <a:gd name="T2" fmla="*/ 586 w 956"/>
              <a:gd name="T3" fmla="*/ 266 h 268"/>
              <a:gd name="T4" fmla="*/ 956 w 956"/>
              <a:gd name="T5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6" h="268">
                <a:moveTo>
                  <a:pt x="0" y="268"/>
                </a:moveTo>
                <a:lnTo>
                  <a:pt x="586" y="266"/>
                </a:lnTo>
                <a:lnTo>
                  <a:pt x="956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84" name="Freeform 124">
            <a:extLst>
              <a:ext uri="{FF2B5EF4-FFF2-40B4-BE49-F238E27FC236}">
                <a16:creationId xmlns:a16="http://schemas.microsoft.com/office/drawing/2014/main" id="{BECEA5B9-FCE3-4C1D-BA0C-7CA3187699D7}"/>
              </a:ext>
            </a:extLst>
          </p:cNvPr>
          <p:cNvSpPr>
            <a:spLocks/>
          </p:cNvSpPr>
          <p:nvPr/>
        </p:nvSpPr>
        <p:spPr bwMode="auto">
          <a:xfrm>
            <a:off x="5375275" y="3568700"/>
            <a:ext cx="1273175" cy="241300"/>
          </a:xfrm>
          <a:custGeom>
            <a:avLst/>
            <a:gdLst>
              <a:gd name="T0" fmla="*/ 0 w 802"/>
              <a:gd name="T1" fmla="*/ 150 h 152"/>
              <a:gd name="T2" fmla="*/ 310 w 802"/>
              <a:gd name="T3" fmla="*/ 152 h 152"/>
              <a:gd name="T4" fmla="*/ 802 w 802"/>
              <a:gd name="T5" fmla="*/ 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02" h="152">
                <a:moveTo>
                  <a:pt x="0" y="150"/>
                </a:moveTo>
                <a:lnTo>
                  <a:pt x="310" y="152"/>
                </a:lnTo>
                <a:lnTo>
                  <a:pt x="802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85" name="Freeform 125">
            <a:extLst>
              <a:ext uri="{FF2B5EF4-FFF2-40B4-BE49-F238E27FC236}">
                <a16:creationId xmlns:a16="http://schemas.microsoft.com/office/drawing/2014/main" id="{6F5A5264-DA48-472A-B303-759EE573D8EE}"/>
              </a:ext>
            </a:extLst>
          </p:cNvPr>
          <p:cNvSpPr>
            <a:spLocks/>
          </p:cNvSpPr>
          <p:nvPr/>
        </p:nvSpPr>
        <p:spPr bwMode="auto">
          <a:xfrm>
            <a:off x="7350125" y="2343150"/>
            <a:ext cx="765175" cy="492125"/>
          </a:xfrm>
          <a:custGeom>
            <a:avLst/>
            <a:gdLst>
              <a:gd name="T0" fmla="*/ 0 w 482"/>
              <a:gd name="T1" fmla="*/ 310 h 310"/>
              <a:gd name="T2" fmla="*/ 394 w 482"/>
              <a:gd name="T3" fmla="*/ 0 h 310"/>
              <a:gd name="T4" fmla="*/ 482 w 482"/>
              <a:gd name="T5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2" h="310">
                <a:moveTo>
                  <a:pt x="0" y="310"/>
                </a:moveTo>
                <a:lnTo>
                  <a:pt x="394" y="0"/>
                </a:lnTo>
                <a:lnTo>
                  <a:pt x="482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83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6" name="Rectangle 12">
            <a:extLst>
              <a:ext uri="{FF2B5EF4-FFF2-40B4-BE49-F238E27FC236}">
                <a16:creationId xmlns:a16="http://schemas.microsoft.com/office/drawing/2014/main" id="{04559326-7DF4-4A7C-A2D4-9C9FA27F9E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Cerebral Hemispheres</a:t>
            </a:r>
          </a:p>
        </p:txBody>
      </p:sp>
      <p:sp>
        <p:nvSpPr>
          <p:cNvPr id="41997" name="Rectangle 13">
            <a:extLst>
              <a:ext uri="{FF2B5EF4-FFF2-40B4-BE49-F238E27FC236}">
                <a16:creationId xmlns:a16="http://schemas.microsoft.com/office/drawing/2014/main" id="{394F93C6-6C93-45BA-80CF-577C88225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Surface markings</a:t>
            </a:r>
          </a:p>
          <a:p>
            <a:pPr lvl="1"/>
            <a:r>
              <a:rPr lang="en-US" altLang="en-US"/>
              <a:t>Ridges (</a:t>
            </a:r>
            <a:r>
              <a:rPr lang="en-US" altLang="en-US" b="1"/>
              <a:t>gyri</a:t>
            </a:r>
            <a:r>
              <a:rPr lang="en-US" altLang="en-US"/>
              <a:t>), shallow grooves (</a:t>
            </a:r>
            <a:r>
              <a:rPr lang="en-US" altLang="en-US" b="1"/>
              <a:t>sulci</a:t>
            </a:r>
            <a:r>
              <a:rPr lang="en-US" altLang="en-US"/>
              <a:t>), and deep grooves (</a:t>
            </a:r>
            <a:r>
              <a:rPr lang="en-US" altLang="en-US" b="1"/>
              <a:t>fissures</a:t>
            </a:r>
            <a:r>
              <a:rPr lang="en-US" altLang="en-US"/>
              <a:t>)</a:t>
            </a:r>
          </a:p>
          <a:p>
            <a:pPr lvl="1"/>
            <a:r>
              <a:rPr lang="en-US" altLang="en-US" b="1"/>
              <a:t>Longitudinal fissure</a:t>
            </a:r>
            <a:endParaRPr lang="en-US" altLang="en-US"/>
          </a:p>
          <a:p>
            <a:pPr lvl="2"/>
            <a:r>
              <a:rPr lang="en-US" altLang="en-US"/>
              <a:t>Separates two hemispheres</a:t>
            </a:r>
          </a:p>
          <a:p>
            <a:pPr lvl="1"/>
            <a:r>
              <a:rPr lang="en-US" altLang="en-US" b="1"/>
              <a:t>Transverse cerebral fissure</a:t>
            </a:r>
          </a:p>
          <a:p>
            <a:pPr lvl="2"/>
            <a:r>
              <a:rPr lang="en-US" altLang="en-US"/>
              <a:t>Separates cerebrum and cerebellum</a:t>
            </a:r>
          </a:p>
        </p:txBody>
      </p:sp>
    </p:spTree>
    <p:extLst>
      <p:ext uri="{BB962C8B-B14F-4D97-AF65-F5344CB8AC3E}">
        <p14:creationId xmlns:p14="http://schemas.microsoft.com/office/powerpoint/2010/main" val="2742234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12">
            <a:extLst>
              <a:ext uri="{FF2B5EF4-FFF2-40B4-BE49-F238E27FC236}">
                <a16:creationId xmlns:a16="http://schemas.microsoft.com/office/drawing/2014/main" id="{3E07DFA6-06A4-46B6-BB47-A721EC2A9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Cerebral Hemispheres</a:t>
            </a:r>
          </a:p>
        </p:txBody>
      </p:sp>
      <p:sp>
        <p:nvSpPr>
          <p:cNvPr id="43021" name="Rectangle 13">
            <a:extLst>
              <a:ext uri="{FF2B5EF4-FFF2-40B4-BE49-F238E27FC236}">
                <a16:creationId xmlns:a16="http://schemas.microsoft.com/office/drawing/2014/main" id="{F9684984-06F5-4D43-9DB2-F01090A1E8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lobes</a:t>
            </a:r>
            <a:endParaRPr lang="en-US" altLang="en-US" dirty="0"/>
          </a:p>
          <a:p>
            <a:pPr lvl="1"/>
            <a:r>
              <a:rPr lang="en-US" altLang="en-US" b="1" dirty="0" smtClean="0"/>
              <a:t>Frontal – Intelligence/personality</a:t>
            </a:r>
            <a:endParaRPr lang="en-US" altLang="en-US" b="1" dirty="0"/>
          </a:p>
          <a:p>
            <a:pPr lvl="1"/>
            <a:r>
              <a:rPr lang="en-US" altLang="en-US" b="1" dirty="0" smtClean="0"/>
              <a:t>Parietal – Spatial Reasoning / GPS</a:t>
            </a:r>
            <a:endParaRPr lang="en-US" altLang="en-US" b="1" dirty="0"/>
          </a:p>
          <a:p>
            <a:pPr lvl="1"/>
            <a:r>
              <a:rPr lang="en-US" altLang="en-US" b="1" dirty="0"/>
              <a:t>Temporal </a:t>
            </a:r>
            <a:r>
              <a:rPr lang="en-US" altLang="en-US" b="1" dirty="0" smtClean="0"/>
              <a:t>– Sound Processing</a:t>
            </a:r>
            <a:endParaRPr lang="en-US" altLang="en-US" b="1" dirty="0"/>
          </a:p>
          <a:p>
            <a:pPr lvl="1"/>
            <a:r>
              <a:rPr lang="en-US" altLang="en-US" b="1" dirty="0" smtClean="0"/>
              <a:t>Occipital – Visual Information Processing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166807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4" name="Rectangle 82">
            <a:extLst>
              <a:ext uri="{FF2B5EF4-FFF2-40B4-BE49-F238E27FC236}">
                <a16:creationId xmlns:a16="http://schemas.microsoft.com/office/drawing/2014/main" id="{577D1452-F0B7-431E-9A24-D3F7103D85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8700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6AE6BA52-3910-401E-B436-6FA021D1B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" r="10690" b="-1"/>
          <a:stretch/>
        </p:blipFill>
        <p:spPr>
          <a:xfrm>
            <a:off x="3962781" y="722376"/>
            <a:ext cx="4697730" cy="5413248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97590-52D1-4A43-8990-5D1DB7BC394D}"/>
              </a:ext>
            </a:extLst>
          </p:cNvPr>
          <p:cNvSpPr txBox="1"/>
          <p:nvPr/>
        </p:nvSpPr>
        <p:spPr>
          <a:xfrm>
            <a:off x="6824134" y="6870700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biologycorner.com/anatomy/tissues/ch5_notes.html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3.0/"/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2541" name="Rectangle 13">
            <a:extLst>
              <a:ext uri="{FF2B5EF4-FFF2-40B4-BE49-F238E27FC236}">
                <a16:creationId xmlns:a16="http://schemas.microsoft.com/office/drawing/2014/main" id="{8D4DF4F2-E964-45A0-96EF-C59A696CE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6696" y="629266"/>
            <a:ext cx="2750280" cy="1676603"/>
          </a:xfrm>
        </p:spPr>
        <p:txBody>
          <a:bodyPr>
            <a:normAutofit/>
          </a:bodyPr>
          <a:lstStyle/>
          <a:p>
            <a:r>
              <a:rPr lang="en-US" altLang="en-US" sz="3500"/>
              <a:t>Histology of Nervous Tissue</a:t>
            </a:r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id="{C7FE46DA-3260-4251-9DC1-A8E36EBB2C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6698" y="2438401"/>
            <a:ext cx="2750277" cy="3779520"/>
          </a:xfrm>
        </p:spPr>
        <p:txBody>
          <a:bodyPr>
            <a:normAutofit/>
          </a:bodyPr>
          <a:lstStyle/>
          <a:p>
            <a:r>
              <a:rPr lang="en-US" altLang="en-US" sz="1600"/>
              <a:t>Highly cellular; little extracellular space</a:t>
            </a:r>
          </a:p>
          <a:p>
            <a:pPr lvl="1"/>
            <a:r>
              <a:rPr lang="en-US" altLang="en-US" sz="1600"/>
              <a:t>Tightly packed</a:t>
            </a:r>
          </a:p>
          <a:p>
            <a:r>
              <a:rPr lang="en-US" altLang="en-US" sz="1600"/>
              <a:t>Two principal cell types</a:t>
            </a:r>
          </a:p>
          <a:p>
            <a:pPr lvl="1"/>
            <a:r>
              <a:rPr lang="en-US" altLang="en-US" sz="1600" b="1"/>
              <a:t>Neuroglia</a:t>
            </a:r>
            <a:r>
              <a:rPr lang="en-US" altLang="en-US" sz="1600"/>
              <a:t> – supporting cells (includes the Schwann cells and oligodendrocytes that wrap around the axon to form the myelin sheath.</a:t>
            </a:r>
          </a:p>
          <a:p>
            <a:pPr lvl="1"/>
            <a:r>
              <a:rPr lang="en-US" altLang="en-US" sz="1600" b="1"/>
              <a:t>Neurons (nerve cells)</a:t>
            </a:r>
            <a:r>
              <a:rPr lang="en-US" altLang="en-US" sz="1600"/>
              <a:t>— the principle cell of the nervous system</a:t>
            </a:r>
          </a:p>
        </p:txBody>
      </p:sp>
    </p:spTree>
    <p:extLst>
      <p:ext uri="{BB962C8B-B14F-4D97-AF65-F5344CB8AC3E}">
        <p14:creationId xmlns:p14="http://schemas.microsoft.com/office/powerpoint/2010/main" val="1421651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5" name="Rectangle 13">
            <a:extLst>
              <a:ext uri="{FF2B5EF4-FFF2-40B4-BE49-F238E27FC236}">
                <a16:creationId xmlns:a16="http://schemas.microsoft.com/office/drawing/2014/main" id="{584DB429-939B-408A-92D6-55F44808E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Cerebral Hemispheres</a:t>
            </a:r>
          </a:p>
        </p:txBody>
      </p:sp>
      <p:sp>
        <p:nvSpPr>
          <p:cNvPr id="44046" name="Rectangle 14">
            <a:extLst>
              <a:ext uri="{FF2B5EF4-FFF2-40B4-BE49-F238E27FC236}">
                <a16:creationId xmlns:a16="http://schemas.microsoft.com/office/drawing/2014/main" id="{CD04CDB9-B5DA-4F6D-816C-B7B5858EA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Central sulcus</a:t>
            </a:r>
            <a:endParaRPr lang="en-US" altLang="en-US"/>
          </a:p>
          <a:p>
            <a:pPr lvl="1"/>
            <a:r>
              <a:rPr lang="en-US" altLang="en-US"/>
              <a:t>Separates </a:t>
            </a:r>
            <a:r>
              <a:rPr lang="en-US" altLang="en-US" b="1"/>
              <a:t>precentral gyrus</a:t>
            </a:r>
            <a:r>
              <a:rPr lang="en-US" altLang="en-US"/>
              <a:t> of frontal lobe and </a:t>
            </a:r>
            <a:r>
              <a:rPr lang="en-US" altLang="en-US" b="1"/>
              <a:t>postcentral gyrus</a:t>
            </a:r>
            <a:r>
              <a:rPr lang="en-US" altLang="en-US"/>
              <a:t> of parietal lobe</a:t>
            </a:r>
          </a:p>
          <a:p>
            <a:r>
              <a:rPr lang="en-US" altLang="en-US" b="1"/>
              <a:t>Parieto-occipital sulcus</a:t>
            </a:r>
            <a:endParaRPr lang="en-US" altLang="en-US"/>
          </a:p>
          <a:p>
            <a:pPr lvl="1"/>
            <a:r>
              <a:rPr lang="en-US" altLang="en-US"/>
              <a:t>Separates occipital and parietal lobes</a:t>
            </a:r>
          </a:p>
          <a:p>
            <a:r>
              <a:rPr lang="en-US" altLang="en-US" b="1"/>
              <a:t>Lateral sulcus</a:t>
            </a:r>
            <a:r>
              <a:rPr lang="en-US" altLang="en-US"/>
              <a:t> outlines temporal lobes</a:t>
            </a:r>
          </a:p>
        </p:txBody>
      </p:sp>
    </p:spTree>
    <p:extLst>
      <p:ext uri="{BB962C8B-B14F-4D97-AF65-F5344CB8AC3E}">
        <p14:creationId xmlns:p14="http://schemas.microsoft.com/office/powerpoint/2010/main" val="1514164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58" name="Rectangle 162">
            <a:extLst>
              <a:ext uri="{FF2B5EF4-FFF2-40B4-BE49-F238E27FC236}">
                <a16:creationId xmlns:a16="http://schemas.microsoft.com/office/drawing/2014/main" id="{298F7357-8927-45AE-A4C5-CD7B20159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12.6a  Functional and structural areas of the cerebral cortex.</a:t>
            </a:r>
            <a:endParaRPr lang="en-US" altLang="en-US"/>
          </a:p>
        </p:txBody>
      </p:sp>
      <p:pic>
        <p:nvPicPr>
          <p:cNvPr id="55460" name="Picture 164" descr="figure_12_06a_unlabeled">
            <a:extLst>
              <a:ext uri="{FF2B5EF4-FFF2-40B4-BE49-F238E27FC236}">
                <a16:creationId xmlns:a16="http://schemas.microsoft.com/office/drawing/2014/main" id="{69949E39-094A-437D-83F0-ED1892886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"/>
          <a:stretch>
            <a:fillRect/>
          </a:stretch>
        </p:blipFill>
        <p:spPr bwMode="auto">
          <a:xfrm>
            <a:off x="273050" y="1044575"/>
            <a:ext cx="8597900" cy="456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461" name="Line 165">
            <a:extLst>
              <a:ext uri="{FF2B5EF4-FFF2-40B4-BE49-F238E27FC236}">
                <a16:creationId xmlns:a16="http://schemas.microsoft.com/office/drawing/2014/main" id="{5CB29371-8ACE-464C-A4E9-56656C24B5B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7963" y="3514725"/>
            <a:ext cx="2238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62" name="Rectangle 166">
            <a:extLst>
              <a:ext uri="{FF2B5EF4-FFF2-40B4-BE49-F238E27FC236}">
                <a16:creationId xmlns:a16="http://schemas.microsoft.com/office/drawing/2014/main" id="{FA0F6B6F-B28A-4FEA-B95A-07218E648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1031875"/>
            <a:ext cx="11001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Motor areas</a:t>
            </a:r>
          </a:p>
        </p:txBody>
      </p:sp>
      <p:sp>
        <p:nvSpPr>
          <p:cNvPr id="55463" name="Rectangle 167">
            <a:extLst>
              <a:ext uri="{FF2B5EF4-FFF2-40B4-BE49-F238E27FC236}">
                <a16:creationId xmlns:a16="http://schemas.microsoft.com/office/drawing/2014/main" id="{18EC505C-04CB-45FF-9815-47C476613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4125"/>
            <a:ext cx="15970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motor cortex</a:t>
            </a:r>
          </a:p>
        </p:txBody>
      </p:sp>
      <p:sp>
        <p:nvSpPr>
          <p:cNvPr id="55464" name="Rectangle 168">
            <a:extLst>
              <a:ext uri="{FF2B5EF4-FFF2-40B4-BE49-F238E27FC236}">
                <a16:creationId xmlns:a16="http://schemas.microsoft.com/office/drawing/2014/main" id="{F934ABB8-7109-4EFE-8AE1-6C3D8213E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1479550"/>
            <a:ext cx="1263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Premotor cortex</a:t>
            </a:r>
          </a:p>
        </p:txBody>
      </p:sp>
      <p:sp>
        <p:nvSpPr>
          <p:cNvPr id="55465" name="Rectangle 169">
            <a:extLst>
              <a:ext uri="{FF2B5EF4-FFF2-40B4-BE49-F238E27FC236}">
                <a16:creationId xmlns:a16="http://schemas.microsoft.com/office/drawing/2014/main" id="{0F8A755E-D7E9-4ED6-A37D-C37798D03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1682750"/>
            <a:ext cx="7429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Frontal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eye field</a:t>
            </a:r>
          </a:p>
        </p:txBody>
      </p:sp>
      <p:sp>
        <p:nvSpPr>
          <p:cNvPr id="55466" name="Rectangle 170">
            <a:extLst>
              <a:ext uri="{FF2B5EF4-FFF2-40B4-BE49-F238E27FC236}">
                <a16:creationId xmlns:a16="http://schemas.microsoft.com/office/drawing/2014/main" id="{E25C300B-A020-4E5D-A776-BF5BF971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2028825"/>
            <a:ext cx="15430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Broca’s area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(outlined by dashes)</a:t>
            </a:r>
          </a:p>
        </p:txBody>
      </p:sp>
      <p:sp>
        <p:nvSpPr>
          <p:cNvPr id="55467" name="Rectangle 171">
            <a:extLst>
              <a:ext uri="{FF2B5EF4-FFF2-40B4-BE49-F238E27FC236}">
                <a16:creationId xmlns:a16="http://schemas.microsoft.com/office/drawing/2014/main" id="{DE4847FD-F733-439F-9C84-5CF854B80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2676525"/>
            <a:ext cx="13255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Working memory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 spatial tasks</a:t>
            </a:r>
          </a:p>
        </p:txBody>
      </p:sp>
      <p:sp>
        <p:nvSpPr>
          <p:cNvPr id="55468" name="Rectangle 172">
            <a:extLst>
              <a:ext uri="{FF2B5EF4-FFF2-40B4-BE49-F238E27FC236}">
                <a16:creationId xmlns:a16="http://schemas.microsoft.com/office/drawing/2014/main" id="{F6C4E51B-08D1-45C2-91D8-BB4ED49AD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3044825"/>
            <a:ext cx="13874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Executive area for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 management</a:t>
            </a:r>
          </a:p>
        </p:txBody>
      </p:sp>
      <p:sp>
        <p:nvSpPr>
          <p:cNvPr id="55469" name="Rectangle 173">
            <a:extLst>
              <a:ext uri="{FF2B5EF4-FFF2-40B4-BE49-F238E27FC236}">
                <a16:creationId xmlns:a16="http://schemas.microsoft.com/office/drawing/2014/main" id="{B02DB09F-29DF-4E70-9150-7743EB3B1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3409950"/>
            <a:ext cx="15890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Working memory for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object-recall tasks</a:t>
            </a:r>
          </a:p>
        </p:txBody>
      </p:sp>
      <p:sp>
        <p:nvSpPr>
          <p:cNvPr id="55470" name="Rectangle 174">
            <a:extLst>
              <a:ext uri="{FF2B5EF4-FFF2-40B4-BE49-F238E27FC236}">
                <a16:creationId xmlns:a16="http://schemas.microsoft.com/office/drawing/2014/main" id="{7E881051-DEFE-493E-A940-AB236C3DD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3759200"/>
            <a:ext cx="14652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Solving complex,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multitask problems</a:t>
            </a:r>
          </a:p>
        </p:txBody>
      </p:sp>
      <p:sp>
        <p:nvSpPr>
          <p:cNvPr id="55471" name="Rectangle 175">
            <a:extLst>
              <a:ext uri="{FF2B5EF4-FFF2-40B4-BE49-F238E27FC236}">
                <a16:creationId xmlns:a16="http://schemas.microsoft.com/office/drawing/2014/main" id="{FF942959-3424-4FB6-9500-7882D4D30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2492375"/>
            <a:ext cx="14874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Prefrontal cortex</a:t>
            </a:r>
          </a:p>
        </p:txBody>
      </p:sp>
      <p:sp>
        <p:nvSpPr>
          <p:cNvPr id="55472" name="Rectangle 176">
            <a:extLst>
              <a:ext uri="{FF2B5EF4-FFF2-40B4-BE49-F238E27FC236}">
                <a16:creationId xmlns:a16="http://schemas.microsoft.com/office/drawing/2014/main" id="{30570868-9AA4-4287-BB1B-0F971B453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" y="5019675"/>
            <a:ext cx="31019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Lateral view, left cerebral hemisphere</a:t>
            </a:r>
          </a:p>
        </p:txBody>
      </p:sp>
      <p:sp>
        <p:nvSpPr>
          <p:cNvPr id="55473" name="Rectangle 177">
            <a:extLst>
              <a:ext uri="{FF2B5EF4-FFF2-40B4-BE49-F238E27FC236}">
                <a16:creationId xmlns:a16="http://schemas.microsoft.com/office/drawing/2014/main" id="{D1FFA5DB-E509-4803-A35D-FD339E9D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425" y="1038225"/>
            <a:ext cx="21859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Sensory areas and related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association areas</a:t>
            </a:r>
          </a:p>
        </p:txBody>
      </p:sp>
      <p:sp>
        <p:nvSpPr>
          <p:cNvPr id="55474" name="Rectangle 178">
            <a:extLst>
              <a:ext uri="{FF2B5EF4-FFF2-40B4-BE49-F238E27FC236}">
                <a16:creationId xmlns:a16="http://schemas.microsoft.com/office/drawing/2014/main" id="{1C57BCDD-FB97-4492-9269-ED90901C5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975" y="1346200"/>
            <a:ext cx="17764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somatosensory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55475" name="Rectangle 179">
            <a:extLst>
              <a:ext uri="{FF2B5EF4-FFF2-40B4-BE49-F238E27FC236}">
                <a16:creationId xmlns:a16="http://schemas.microsoft.com/office/drawing/2014/main" id="{ED7BF9B3-0E9C-4571-871D-CF9D12355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1670050"/>
            <a:ext cx="14112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Somatosensory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cortex</a:t>
            </a:r>
          </a:p>
        </p:txBody>
      </p:sp>
      <p:sp>
        <p:nvSpPr>
          <p:cNvPr id="55476" name="Rectangle 180">
            <a:extLst>
              <a:ext uri="{FF2B5EF4-FFF2-40B4-BE49-F238E27FC236}">
                <a16:creationId xmlns:a16="http://schemas.microsoft.com/office/drawing/2014/main" id="{8D99AAD6-EC0F-4F76-88B5-A0F1C775D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2095500"/>
            <a:ext cx="13017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Gustatory cortex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(in insula)</a:t>
            </a:r>
          </a:p>
        </p:txBody>
      </p:sp>
      <p:sp>
        <p:nvSpPr>
          <p:cNvPr id="55477" name="Rectangle 181">
            <a:extLst>
              <a:ext uri="{FF2B5EF4-FFF2-40B4-BE49-F238E27FC236}">
                <a16:creationId xmlns:a16="http://schemas.microsoft.com/office/drawing/2014/main" id="{6E0A8C2F-A95D-4D09-B5C1-10D7FDBC3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1562100"/>
            <a:ext cx="8366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Somatic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sensation</a:t>
            </a:r>
          </a:p>
        </p:txBody>
      </p:sp>
      <p:sp>
        <p:nvSpPr>
          <p:cNvPr id="55478" name="Rectangle 182">
            <a:extLst>
              <a:ext uri="{FF2B5EF4-FFF2-40B4-BE49-F238E27FC236}">
                <a16:creationId xmlns:a16="http://schemas.microsoft.com/office/drawing/2014/main" id="{7FE85930-7AAA-4791-BF67-4099F716E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1325" y="2170113"/>
            <a:ext cx="5492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Taste</a:t>
            </a:r>
          </a:p>
        </p:txBody>
      </p:sp>
      <p:sp>
        <p:nvSpPr>
          <p:cNvPr id="55479" name="Rectangle 183">
            <a:extLst>
              <a:ext uri="{FF2B5EF4-FFF2-40B4-BE49-F238E27FC236}">
                <a16:creationId xmlns:a16="http://schemas.microsoft.com/office/drawing/2014/main" id="{2F63773E-F750-4A0D-AA32-FB1A6346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2673350"/>
            <a:ext cx="15430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Wernicke’s area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(outlined by dashes)</a:t>
            </a:r>
          </a:p>
        </p:txBody>
      </p:sp>
      <p:sp>
        <p:nvSpPr>
          <p:cNvPr id="55480" name="Rectangle 184">
            <a:extLst>
              <a:ext uri="{FF2B5EF4-FFF2-40B4-BE49-F238E27FC236}">
                <a16:creationId xmlns:a16="http://schemas.microsoft.com/office/drawing/2014/main" id="{4BF5286D-1F26-46A2-A01A-1D36C4FAC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475" y="3375025"/>
            <a:ext cx="11398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visual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55481" name="Rectangle 185">
            <a:extLst>
              <a:ext uri="{FF2B5EF4-FFF2-40B4-BE49-F238E27FC236}">
                <a16:creationId xmlns:a16="http://schemas.microsoft.com/office/drawing/2014/main" id="{2D5F28F7-1426-422C-98CC-AD3DE25CA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724275"/>
            <a:ext cx="99218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Visual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area</a:t>
            </a:r>
          </a:p>
        </p:txBody>
      </p:sp>
      <p:sp>
        <p:nvSpPr>
          <p:cNvPr id="55482" name="Rectangle 186">
            <a:extLst>
              <a:ext uri="{FF2B5EF4-FFF2-40B4-BE49-F238E27FC236}">
                <a16:creationId xmlns:a16="http://schemas.microsoft.com/office/drawing/2014/main" id="{B5016948-10DE-47BE-B94C-30CE4BC47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0" y="4318000"/>
            <a:ext cx="12795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Auditory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area</a:t>
            </a:r>
          </a:p>
        </p:txBody>
      </p:sp>
      <p:sp>
        <p:nvSpPr>
          <p:cNvPr id="55483" name="Rectangle 187">
            <a:extLst>
              <a:ext uri="{FF2B5EF4-FFF2-40B4-BE49-F238E27FC236}">
                <a16:creationId xmlns:a16="http://schemas.microsoft.com/office/drawing/2014/main" id="{C0BAF816-0708-4A64-9E52-9C5790F97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0" y="4686300"/>
            <a:ext cx="1193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auditory cortex</a:t>
            </a:r>
          </a:p>
        </p:txBody>
      </p:sp>
      <p:sp>
        <p:nvSpPr>
          <p:cNvPr id="55484" name="Rectangle 188">
            <a:extLst>
              <a:ext uri="{FF2B5EF4-FFF2-40B4-BE49-F238E27FC236}">
                <a16:creationId xmlns:a16="http://schemas.microsoft.com/office/drawing/2014/main" id="{91D787B9-504E-489F-B6FE-C37B5108D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3667125"/>
            <a:ext cx="603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Vision</a:t>
            </a:r>
          </a:p>
        </p:txBody>
      </p:sp>
      <p:sp>
        <p:nvSpPr>
          <p:cNvPr id="55485" name="Rectangle 189">
            <a:extLst>
              <a:ext uri="{FF2B5EF4-FFF2-40B4-BE49-F238E27FC236}">
                <a16:creationId xmlns:a16="http://schemas.microsoft.com/office/drawing/2014/main" id="{6A36D127-8735-476F-B4B1-5B230E26E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4572000"/>
            <a:ext cx="7048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Hearing</a:t>
            </a:r>
          </a:p>
        </p:txBody>
      </p:sp>
      <p:sp>
        <p:nvSpPr>
          <p:cNvPr id="55486" name="Rectangle 190">
            <a:extLst>
              <a:ext uri="{FF2B5EF4-FFF2-40B4-BE49-F238E27FC236}">
                <a16:creationId xmlns:a16="http://schemas.microsoft.com/office/drawing/2014/main" id="{C7205EE3-8C34-4A95-A3A7-BD2D3160B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675" y="1035050"/>
            <a:ext cx="11461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Central sulcus</a:t>
            </a:r>
          </a:p>
        </p:txBody>
      </p:sp>
      <p:sp>
        <p:nvSpPr>
          <p:cNvPr id="55487" name="Freeform 191">
            <a:extLst>
              <a:ext uri="{FF2B5EF4-FFF2-40B4-BE49-F238E27FC236}">
                <a16:creationId xmlns:a16="http://schemas.microsoft.com/office/drawing/2014/main" id="{2B71AE46-352F-4C13-80B0-8B7CEAF86419}"/>
              </a:ext>
            </a:extLst>
          </p:cNvPr>
          <p:cNvSpPr>
            <a:spLocks/>
          </p:cNvSpPr>
          <p:nvPr/>
        </p:nvSpPr>
        <p:spPr bwMode="auto">
          <a:xfrm>
            <a:off x="1905000" y="1397000"/>
            <a:ext cx="2649538" cy="211138"/>
          </a:xfrm>
          <a:custGeom>
            <a:avLst/>
            <a:gdLst>
              <a:gd name="T0" fmla="*/ 0 w 1669"/>
              <a:gd name="T1" fmla="*/ 0 h 133"/>
              <a:gd name="T2" fmla="*/ 1565 w 1669"/>
              <a:gd name="T3" fmla="*/ 0 h 133"/>
              <a:gd name="T4" fmla="*/ 1669 w 1669"/>
              <a:gd name="T5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9" h="133">
                <a:moveTo>
                  <a:pt x="0" y="0"/>
                </a:moveTo>
                <a:lnTo>
                  <a:pt x="1565" y="0"/>
                </a:lnTo>
                <a:lnTo>
                  <a:pt x="1669" y="133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88" name="Freeform 192">
            <a:extLst>
              <a:ext uri="{FF2B5EF4-FFF2-40B4-BE49-F238E27FC236}">
                <a16:creationId xmlns:a16="http://schemas.microsoft.com/office/drawing/2014/main" id="{730332FB-4CF6-44F8-8646-DEA4D3639E21}"/>
              </a:ext>
            </a:extLst>
          </p:cNvPr>
          <p:cNvSpPr>
            <a:spLocks/>
          </p:cNvSpPr>
          <p:nvPr/>
        </p:nvSpPr>
        <p:spPr bwMode="auto">
          <a:xfrm>
            <a:off x="1562100" y="1630363"/>
            <a:ext cx="2184400" cy="130175"/>
          </a:xfrm>
          <a:custGeom>
            <a:avLst/>
            <a:gdLst>
              <a:gd name="T0" fmla="*/ 0 w 1376"/>
              <a:gd name="T1" fmla="*/ 0 h 82"/>
              <a:gd name="T2" fmla="*/ 1043 w 1376"/>
              <a:gd name="T3" fmla="*/ 0 h 82"/>
              <a:gd name="T4" fmla="*/ 1376 w 1376"/>
              <a:gd name="T5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6" h="82">
                <a:moveTo>
                  <a:pt x="0" y="0"/>
                </a:moveTo>
                <a:lnTo>
                  <a:pt x="1043" y="0"/>
                </a:lnTo>
                <a:lnTo>
                  <a:pt x="1376" y="82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89" name="Freeform 193">
            <a:extLst>
              <a:ext uri="{FF2B5EF4-FFF2-40B4-BE49-F238E27FC236}">
                <a16:creationId xmlns:a16="http://schemas.microsoft.com/office/drawing/2014/main" id="{BF027EC8-18A4-4831-802D-09B295AFB67A}"/>
              </a:ext>
            </a:extLst>
          </p:cNvPr>
          <p:cNvSpPr>
            <a:spLocks/>
          </p:cNvSpPr>
          <p:nvPr/>
        </p:nvSpPr>
        <p:spPr bwMode="auto">
          <a:xfrm>
            <a:off x="935038" y="1820863"/>
            <a:ext cx="2501900" cy="274637"/>
          </a:xfrm>
          <a:custGeom>
            <a:avLst/>
            <a:gdLst>
              <a:gd name="T0" fmla="*/ 0 w 1576"/>
              <a:gd name="T1" fmla="*/ 0 h 173"/>
              <a:gd name="T2" fmla="*/ 1006 w 1576"/>
              <a:gd name="T3" fmla="*/ 0 h 173"/>
              <a:gd name="T4" fmla="*/ 1576 w 1576"/>
              <a:gd name="T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6" h="173">
                <a:moveTo>
                  <a:pt x="0" y="0"/>
                </a:moveTo>
                <a:lnTo>
                  <a:pt x="1006" y="0"/>
                </a:lnTo>
                <a:lnTo>
                  <a:pt x="1576" y="173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90" name="Line 194">
            <a:extLst>
              <a:ext uri="{FF2B5EF4-FFF2-40B4-BE49-F238E27FC236}">
                <a16:creationId xmlns:a16="http://schemas.microsoft.com/office/drawing/2014/main" id="{0712B828-F9DA-4A93-B7A9-A06385E19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8100" y="2176463"/>
            <a:ext cx="20320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91" name="Freeform 195">
            <a:extLst>
              <a:ext uri="{FF2B5EF4-FFF2-40B4-BE49-F238E27FC236}">
                <a16:creationId xmlns:a16="http://schemas.microsoft.com/office/drawing/2014/main" id="{8A575632-1174-4981-B313-83F79EC9BF72}"/>
              </a:ext>
            </a:extLst>
          </p:cNvPr>
          <p:cNvSpPr>
            <a:spLocks/>
          </p:cNvSpPr>
          <p:nvPr/>
        </p:nvSpPr>
        <p:spPr bwMode="auto">
          <a:xfrm>
            <a:off x="3233738" y="2179638"/>
            <a:ext cx="304800" cy="546100"/>
          </a:xfrm>
          <a:custGeom>
            <a:avLst/>
            <a:gdLst>
              <a:gd name="T0" fmla="*/ 0 w 192"/>
              <a:gd name="T1" fmla="*/ 344 h 344"/>
              <a:gd name="T2" fmla="*/ 70 w 192"/>
              <a:gd name="T3" fmla="*/ 0 h 344"/>
              <a:gd name="T4" fmla="*/ 192 w 192"/>
              <a:gd name="T5" fmla="*/ 323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344">
                <a:moveTo>
                  <a:pt x="0" y="344"/>
                </a:moveTo>
                <a:lnTo>
                  <a:pt x="70" y="0"/>
                </a:lnTo>
                <a:lnTo>
                  <a:pt x="192" y="323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92" name="Freeform 196">
            <a:extLst>
              <a:ext uri="{FF2B5EF4-FFF2-40B4-BE49-F238E27FC236}">
                <a16:creationId xmlns:a16="http://schemas.microsoft.com/office/drawing/2014/main" id="{F56102E9-33B9-4B50-BED1-182401D520EB}"/>
              </a:ext>
            </a:extLst>
          </p:cNvPr>
          <p:cNvSpPr>
            <a:spLocks/>
          </p:cNvSpPr>
          <p:nvPr/>
        </p:nvSpPr>
        <p:spPr bwMode="auto">
          <a:xfrm>
            <a:off x="1595438" y="2268538"/>
            <a:ext cx="1562100" cy="550862"/>
          </a:xfrm>
          <a:custGeom>
            <a:avLst/>
            <a:gdLst>
              <a:gd name="T0" fmla="*/ 0 w 984"/>
              <a:gd name="T1" fmla="*/ 347 h 347"/>
              <a:gd name="T2" fmla="*/ 168 w 984"/>
              <a:gd name="T3" fmla="*/ 347 h 347"/>
              <a:gd name="T4" fmla="*/ 984 w 984"/>
              <a:gd name="T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4" h="347">
                <a:moveTo>
                  <a:pt x="0" y="347"/>
                </a:moveTo>
                <a:lnTo>
                  <a:pt x="168" y="347"/>
                </a:lnTo>
                <a:lnTo>
                  <a:pt x="984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93" name="Freeform 197">
            <a:extLst>
              <a:ext uri="{FF2B5EF4-FFF2-40B4-BE49-F238E27FC236}">
                <a16:creationId xmlns:a16="http://schemas.microsoft.com/office/drawing/2014/main" id="{32CBE198-9BF8-4B63-902C-DE57F9B34492}"/>
              </a:ext>
            </a:extLst>
          </p:cNvPr>
          <p:cNvSpPr>
            <a:spLocks/>
          </p:cNvSpPr>
          <p:nvPr/>
        </p:nvSpPr>
        <p:spPr bwMode="auto">
          <a:xfrm>
            <a:off x="1676400" y="2586038"/>
            <a:ext cx="1300163" cy="596900"/>
          </a:xfrm>
          <a:custGeom>
            <a:avLst/>
            <a:gdLst>
              <a:gd name="T0" fmla="*/ 0 w 819"/>
              <a:gd name="T1" fmla="*/ 376 h 376"/>
              <a:gd name="T2" fmla="*/ 112 w 819"/>
              <a:gd name="T3" fmla="*/ 376 h 376"/>
              <a:gd name="T4" fmla="*/ 819 w 819"/>
              <a:gd name="T5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9" h="376">
                <a:moveTo>
                  <a:pt x="0" y="376"/>
                </a:moveTo>
                <a:lnTo>
                  <a:pt x="112" y="376"/>
                </a:lnTo>
                <a:lnTo>
                  <a:pt x="819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94" name="Line 198">
            <a:extLst>
              <a:ext uri="{FF2B5EF4-FFF2-40B4-BE49-F238E27FC236}">
                <a16:creationId xmlns:a16="http://schemas.microsoft.com/office/drawing/2014/main" id="{99108C89-6612-42BD-B475-81C4DA955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3563" y="3556000"/>
            <a:ext cx="9937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95" name="Freeform 199">
            <a:extLst>
              <a:ext uri="{FF2B5EF4-FFF2-40B4-BE49-F238E27FC236}">
                <a16:creationId xmlns:a16="http://schemas.microsoft.com/office/drawing/2014/main" id="{3E38C65B-D59F-4D58-AE33-9DA4C5133F76}"/>
              </a:ext>
            </a:extLst>
          </p:cNvPr>
          <p:cNvSpPr>
            <a:spLocks/>
          </p:cNvSpPr>
          <p:nvPr/>
        </p:nvSpPr>
        <p:spPr bwMode="auto">
          <a:xfrm>
            <a:off x="1612900" y="3662363"/>
            <a:ext cx="487363" cy="236537"/>
          </a:xfrm>
          <a:custGeom>
            <a:avLst/>
            <a:gdLst>
              <a:gd name="T0" fmla="*/ 0 w 307"/>
              <a:gd name="T1" fmla="*/ 149 h 149"/>
              <a:gd name="T2" fmla="*/ 168 w 307"/>
              <a:gd name="T3" fmla="*/ 149 h 149"/>
              <a:gd name="T4" fmla="*/ 307 w 307"/>
              <a:gd name="T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" h="149">
                <a:moveTo>
                  <a:pt x="0" y="149"/>
                </a:moveTo>
                <a:lnTo>
                  <a:pt x="168" y="149"/>
                </a:lnTo>
                <a:lnTo>
                  <a:pt x="307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96" name="Line 200">
            <a:extLst>
              <a:ext uri="{FF2B5EF4-FFF2-40B4-BE49-F238E27FC236}">
                <a16:creationId xmlns:a16="http://schemas.microsoft.com/office/drawing/2014/main" id="{78B5E9D6-4960-4BF5-A393-B903D1550C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4600"/>
            <a:ext cx="0" cy="3587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97" name="Freeform 201">
            <a:extLst>
              <a:ext uri="{FF2B5EF4-FFF2-40B4-BE49-F238E27FC236}">
                <a16:creationId xmlns:a16="http://schemas.microsoft.com/office/drawing/2014/main" id="{9E943717-FE2C-4B19-AC4A-BDC1204435ED}"/>
              </a:ext>
            </a:extLst>
          </p:cNvPr>
          <p:cNvSpPr>
            <a:spLocks/>
          </p:cNvSpPr>
          <p:nvPr/>
        </p:nvSpPr>
        <p:spPr bwMode="auto">
          <a:xfrm>
            <a:off x="5276850" y="1479550"/>
            <a:ext cx="1054100" cy="190500"/>
          </a:xfrm>
          <a:custGeom>
            <a:avLst/>
            <a:gdLst>
              <a:gd name="T0" fmla="*/ 0 w 664"/>
              <a:gd name="T1" fmla="*/ 120 h 120"/>
              <a:gd name="T2" fmla="*/ 124 w 664"/>
              <a:gd name="T3" fmla="*/ 0 h 120"/>
              <a:gd name="T4" fmla="*/ 664 w 664"/>
              <a:gd name="T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4" h="120">
                <a:moveTo>
                  <a:pt x="0" y="120"/>
                </a:moveTo>
                <a:lnTo>
                  <a:pt x="124" y="0"/>
                </a:lnTo>
                <a:lnTo>
                  <a:pt x="664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98" name="Freeform 202">
            <a:extLst>
              <a:ext uri="{FF2B5EF4-FFF2-40B4-BE49-F238E27FC236}">
                <a16:creationId xmlns:a16="http://schemas.microsoft.com/office/drawing/2014/main" id="{1E4D3B86-1A7F-44D5-BE3F-482AAE59D70B}"/>
              </a:ext>
            </a:extLst>
          </p:cNvPr>
          <p:cNvSpPr>
            <a:spLocks/>
          </p:cNvSpPr>
          <p:nvPr/>
        </p:nvSpPr>
        <p:spPr bwMode="auto">
          <a:xfrm>
            <a:off x="5629275" y="1797050"/>
            <a:ext cx="701675" cy="161925"/>
          </a:xfrm>
          <a:custGeom>
            <a:avLst/>
            <a:gdLst>
              <a:gd name="T0" fmla="*/ 0 w 442"/>
              <a:gd name="T1" fmla="*/ 102 h 102"/>
              <a:gd name="T2" fmla="*/ 126 w 442"/>
              <a:gd name="T3" fmla="*/ 0 h 102"/>
              <a:gd name="T4" fmla="*/ 442 w 442"/>
              <a:gd name="T5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2" h="102">
                <a:moveTo>
                  <a:pt x="0" y="102"/>
                </a:moveTo>
                <a:lnTo>
                  <a:pt x="126" y="0"/>
                </a:lnTo>
                <a:lnTo>
                  <a:pt x="442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499" name="Freeform 203">
            <a:extLst>
              <a:ext uri="{FF2B5EF4-FFF2-40B4-BE49-F238E27FC236}">
                <a16:creationId xmlns:a16="http://schemas.microsoft.com/office/drawing/2014/main" id="{30A6BCC0-50AB-4566-A391-33592FF6A8AE}"/>
              </a:ext>
            </a:extLst>
          </p:cNvPr>
          <p:cNvSpPr>
            <a:spLocks/>
          </p:cNvSpPr>
          <p:nvPr/>
        </p:nvSpPr>
        <p:spPr bwMode="auto">
          <a:xfrm>
            <a:off x="3814763" y="2232025"/>
            <a:ext cx="2862262" cy="998538"/>
          </a:xfrm>
          <a:custGeom>
            <a:avLst/>
            <a:gdLst>
              <a:gd name="T0" fmla="*/ 1803 w 1803"/>
              <a:gd name="T1" fmla="*/ 0 h 629"/>
              <a:gd name="T2" fmla="*/ 1557 w 1803"/>
              <a:gd name="T3" fmla="*/ 0 h 629"/>
              <a:gd name="T4" fmla="*/ 0 w 1803"/>
              <a:gd name="T5" fmla="*/ 629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3" h="629">
                <a:moveTo>
                  <a:pt x="1803" y="0"/>
                </a:moveTo>
                <a:lnTo>
                  <a:pt x="1557" y="0"/>
                </a:lnTo>
                <a:lnTo>
                  <a:pt x="0" y="629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00" name="Line 204">
            <a:extLst>
              <a:ext uri="{FF2B5EF4-FFF2-40B4-BE49-F238E27FC236}">
                <a16:creationId xmlns:a16="http://schemas.microsoft.com/office/drawing/2014/main" id="{37C0F62E-453D-4E1D-B536-E84E9B544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7963" y="2798763"/>
            <a:ext cx="149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01" name="Line 205">
            <a:extLst>
              <a:ext uri="{FF2B5EF4-FFF2-40B4-BE49-F238E27FC236}">
                <a16:creationId xmlns:a16="http://schemas.microsoft.com/office/drawing/2014/main" id="{F2F10C8E-4F57-49D1-8561-C0B669A669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7488" y="3513138"/>
            <a:ext cx="22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02" name="Freeform 206">
            <a:extLst>
              <a:ext uri="{FF2B5EF4-FFF2-40B4-BE49-F238E27FC236}">
                <a16:creationId xmlns:a16="http://schemas.microsoft.com/office/drawing/2014/main" id="{CB9869CC-4161-4C76-8F8B-B7BBD20D2860}"/>
              </a:ext>
            </a:extLst>
          </p:cNvPr>
          <p:cNvSpPr>
            <a:spLocks/>
          </p:cNvSpPr>
          <p:nvPr/>
        </p:nvSpPr>
        <p:spPr bwMode="auto">
          <a:xfrm>
            <a:off x="6126163" y="3497263"/>
            <a:ext cx="663575" cy="358775"/>
          </a:xfrm>
          <a:custGeom>
            <a:avLst/>
            <a:gdLst>
              <a:gd name="T0" fmla="*/ 0 w 418"/>
              <a:gd name="T1" fmla="*/ 0 h 226"/>
              <a:gd name="T2" fmla="*/ 338 w 418"/>
              <a:gd name="T3" fmla="*/ 226 h 226"/>
              <a:gd name="T4" fmla="*/ 418 w 418"/>
              <a:gd name="T5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8" h="226">
                <a:moveTo>
                  <a:pt x="0" y="0"/>
                </a:moveTo>
                <a:lnTo>
                  <a:pt x="338" y="226"/>
                </a:lnTo>
                <a:lnTo>
                  <a:pt x="418" y="22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03" name="Freeform 207">
            <a:extLst>
              <a:ext uri="{FF2B5EF4-FFF2-40B4-BE49-F238E27FC236}">
                <a16:creationId xmlns:a16="http://schemas.microsoft.com/office/drawing/2014/main" id="{34F4388C-7EF4-4F9C-BF2B-07DC7341D167}"/>
              </a:ext>
            </a:extLst>
          </p:cNvPr>
          <p:cNvSpPr>
            <a:spLocks/>
          </p:cNvSpPr>
          <p:nvPr/>
        </p:nvSpPr>
        <p:spPr bwMode="auto">
          <a:xfrm>
            <a:off x="4643438" y="3116263"/>
            <a:ext cx="1993900" cy="1333500"/>
          </a:xfrm>
          <a:custGeom>
            <a:avLst/>
            <a:gdLst>
              <a:gd name="T0" fmla="*/ 0 w 1256"/>
              <a:gd name="T1" fmla="*/ 0 h 840"/>
              <a:gd name="T2" fmla="*/ 1112 w 1256"/>
              <a:gd name="T3" fmla="*/ 840 h 840"/>
              <a:gd name="T4" fmla="*/ 1256 w 1256"/>
              <a:gd name="T5" fmla="*/ 84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6" h="840">
                <a:moveTo>
                  <a:pt x="0" y="0"/>
                </a:moveTo>
                <a:lnTo>
                  <a:pt x="1112" y="840"/>
                </a:lnTo>
                <a:lnTo>
                  <a:pt x="1256" y="84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04" name="Freeform 208">
            <a:extLst>
              <a:ext uri="{FF2B5EF4-FFF2-40B4-BE49-F238E27FC236}">
                <a16:creationId xmlns:a16="http://schemas.microsoft.com/office/drawing/2014/main" id="{FF32CEE7-43C4-41A0-90E2-CD794D4650BF}"/>
              </a:ext>
            </a:extLst>
          </p:cNvPr>
          <p:cNvSpPr>
            <a:spLocks/>
          </p:cNvSpPr>
          <p:nvPr/>
        </p:nvSpPr>
        <p:spPr bwMode="auto">
          <a:xfrm>
            <a:off x="4152900" y="3175000"/>
            <a:ext cx="2481263" cy="1646238"/>
          </a:xfrm>
          <a:custGeom>
            <a:avLst/>
            <a:gdLst>
              <a:gd name="T0" fmla="*/ 0 w 1563"/>
              <a:gd name="T1" fmla="*/ 0 h 1037"/>
              <a:gd name="T2" fmla="*/ 1149 w 1563"/>
              <a:gd name="T3" fmla="*/ 1037 h 1037"/>
              <a:gd name="T4" fmla="*/ 1563 w 1563"/>
              <a:gd name="T5" fmla="*/ 1037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3" h="1037">
                <a:moveTo>
                  <a:pt x="0" y="0"/>
                </a:moveTo>
                <a:lnTo>
                  <a:pt x="1149" y="1037"/>
                </a:lnTo>
                <a:lnTo>
                  <a:pt x="1563" y="1037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05" name="Freeform 209">
            <a:extLst>
              <a:ext uri="{FF2B5EF4-FFF2-40B4-BE49-F238E27FC236}">
                <a16:creationId xmlns:a16="http://schemas.microsoft.com/office/drawing/2014/main" id="{731D6D9F-7C1F-4BAE-B1BA-8CC5B18ECE75}"/>
              </a:ext>
            </a:extLst>
          </p:cNvPr>
          <p:cNvSpPr>
            <a:spLocks/>
          </p:cNvSpPr>
          <p:nvPr/>
        </p:nvSpPr>
        <p:spPr bwMode="auto">
          <a:xfrm>
            <a:off x="1903413" y="1393825"/>
            <a:ext cx="2649537" cy="211138"/>
          </a:xfrm>
          <a:custGeom>
            <a:avLst/>
            <a:gdLst>
              <a:gd name="T0" fmla="*/ 0 w 1669"/>
              <a:gd name="T1" fmla="*/ 0 h 133"/>
              <a:gd name="T2" fmla="*/ 1565 w 1669"/>
              <a:gd name="T3" fmla="*/ 0 h 133"/>
              <a:gd name="T4" fmla="*/ 1669 w 1669"/>
              <a:gd name="T5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9" h="133">
                <a:moveTo>
                  <a:pt x="0" y="0"/>
                </a:moveTo>
                <a:lnTo>
                  <a:pt x="1565" y="0"/>
                </a:lnTo>
                <a:lnTo>
                  <a:pt x="1669" y="1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06" name="Freeform 210">
            <a:extLst>
              <a:ext uri="{FF2B5EF4-FFF2-40B4-BE49-F238E27FC236}">
                <a16:creationId xmlns:a16="http://schemas.microsoft.com/office/drawing/2014/main" id="{1F1F1434-E093-4A0C-9B6C-9288D71FF817}"/>
              </a:ext>
            </a:extLst>
          </p:cNvPr>
          <p:cNvSpPr>
            <a:spLocks/>
          </p:cNvSpPr>
          <p:nvPr/>
        </p:nvSpPr>
        <p:spPr bwMode="auto">
          <a:xfrm>
            <a:off x="1563688" y="1627188"/>
            <a:ext cx="2184400" cy="130175"/>
          </a:xfrm>
          <a:custGeom>
            <a:avLst/>
            <a:gdLst>
              <a:gd name="T0" fmla="*/ 0 w 1376"/>
              <a:gd name="T1" fmla="*/ 0 h 82"/>
              <a:gd name="T2" fmla="*/ 1043 w 1376"/>
              <a:gd name="T3" fmla="*/ 0 h 82"/>
              <a:gd name="T4" fmla="*/ 1376 w 1376"/>
              <a:gd name="T5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6" h="82">
                <a:moveTo>
                  <a:pt x="0" y="0"/>
                </a:moveTo>
                <a:lnTo>
                  <a:pt x="1043" y="0"/>
                </a:lnTo>
                <a:lnTo>
                  <a:pt x="1376" y="8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07" name="Freeform 211">
            <a:extLst>
              <a:ext uri="{FF2B5EF4-FFF2-40B4-BE49-F238E27FC236}">
                <a16:creationId xmlns:a16="http://schemas.microsoft.com/office/drawing/2014/main" id="{8085032A-2E65-4A7E-BC25-0759063CDDA0}"/>
              </a:ext>
            </a:extLst>
          </p:cNvPr>
          <p:cNvSpPr>
            <a:spLocks/>
          </p:cNvSpPr>
          <p:nvPr/>
        </p:nvSpPr>
        <p:spPr bwMode="auto">
          <a:xfrm>
            <a:off x="936625" y="1820863"/>
            <a:ext cx="2501900" cy="274637"/>
          </a:xfrm>
          <a:custGeom>
            <a:avLst/>
            <a:gdLst>
              <a:gd name="T0" fmla="*/ 0 w 1576"/>
              <a:gd name="T1" fmla="*/ 0 h 173"/>
              <a:gd name="T2" fmla="*/ 1006 w 1576"/>
              <a:gd name="T3" fmla="*/ 0 h 173"/>
              <a:gd name="T4" fmla="*/ 1576 w 1576"/>
              <a:gd name="T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6" h="173">
                <a:moveTo>
                  <a:pt x="0" y="0"/>
                </a:moveTo>
                <a:lnTo>
                  <a:pt x="1006" y="0"/>
                </a:lnTo>
                <a:lnTo>
                  <a:pt x="1576" y="17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08" name="Line 212">
            <a:extLst>
              <a:ext uri="{FF2B5EF4-FFF2-40B4-BE49-F238E27FC236}">
                <a16:creationId xmlns:a16="http://schemas.microsoft.com/office/drawing/2014/main" id="{62D16FDE-7208-4541-B9BE-36D7B47AFE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6513" y="2176463"/>
            <a:ext cx="2032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09" name="Freeform 213">
            <a:extLst>
              <a:ext uri="{FF2B5EF4-FFF2-40B4-BE49-F238E27FC236}">
                <a16:creationId xmlns:a16="http://schemas.microsoft.com/office/drawing/2014/main" id="{D277C966-694F-47AB-A941-C69AD2CF9B96}"/>
              </a:ext>
            </a:extLst>
          </p:cNvPr>
          <p:cNvSpPr>
            <a:spLocks/>
          </p:cNvSpPr>
          <p:nvPr/>
        </p:nvSpPr>
        <p:spPr bwMode="auto">
          <a:xfrm>
            <a:off x="3232150" y="2176463"/>
            <a:ext cx="304800" cy="546100"/>
          </a:xfrm>
          <a:custGeom>
            <a:avLst/>
            <a:gdLst>
              <a:gd name="T0" fmla="*/ 0 w 192"/>
              <a:gd name="T1" fmla="*/ 344 h 344"/>
              <a:gd name="T2" fmla="*/ 70 w 192"/>
              <a:gd name="T3" fmla="*/ 0 h 344"/>
              <a:gd name="T4" fmla="*/ 192 w 192"/>
              <a:gd name="T5" fmla="*/ 323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344">
                <a:moveTo>
                  <a:pt x="0" y="344"/>
                </a:moveTo>
                <a:lnTo>
                  <a:pt x="70" y="0"/>
                </a:lnTo>
                <a:lnTo>
                  <a:pt x="192" y="32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10" name="Freeform 214">
            <a:extLst>
              <a:ext uri="{FF2B5EF4-FFF2-40B4-BE49-F238E27FC236}">
                <a16:creationId xmlns:a16="http://schemas.microsoft.com/office/drawing/2014/main" id="{BFF98989-03CD-4073-9857-1E30EC782CF2}"/>
              </a:ext>
            </a:extLst>
          </p:cNvPr>
          <p:cNvSpPr>
            <a:spLocks/>
          </p:cNvSpPr>
          <p:nvPr/>
        </p:nvSpPr>
        <p:spPr bwMode="auto">
          <a:xfrm>
            <a:off x="1597025" y="2268538"/>
            <a:ext cx="1562100" cy="550862"/>
          </a:xfrm>
          <a:custGeom>
            <a:avLst/>
            <a:gdLst>
              <a:gd name="T0" fmla="*/ 0 w 984"/>
              <a:gd name="T1" fmla="*/ 347 h 347"/>
              <a:gd name="T2" fmla="*/ 168 w 984"/>
              <a:gd name="T3" fmla="*/ 347 h 347"/>
              <a:gd name="T4" fmla="*/ 984 w 984"/>
              <a:gd name="T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4" h="347">
                <a:moveTo>
                  <a:pt x="0" y="347"/>
                </a:moveTo>
                <a:lnTo>
                  <a:pt x="168" y="347"/>
                </a:lnTo>
                <a:lnTo>
                  <a:pt x="98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11" name="Freeform 215">
            <a:extLst>
              <a:ext uri="{FF2B5EF4-FFF2-40B4-BE49-F238E27FC236}">
                <a16:creationId xmlns:a16="http://schemas.microsoft.com/office/drawing/2014/main" id="{51B95C97-3FAF-41CB-B5B3-0CAB7136A0C8}"/>
              </a:ext>
            </a:extLst>
          </p:cNvPr>
          <p:cNvSpPr>
            <a:spLocks/>
          </p:cNvSpPr>
          <p:nvPr/>
        </p:nvSpPr>
        <p:spPr bwMode="auto">
          <a:xfrm>
            <a:off x="1671638" y="2586038"/>
            <a:ext cx="1300162" cy="596900"/>
          </a:xfrm>
          <a:custGeom>
            <a:avLst/>
            <a:gdLst>
              <a:gd name="T0" fmla="*/ 0 w 819"/>
              <a:gd name="T1" fmla="*/ 376 h 376"/>
              <a:gd name="T2" fmla="*/ 112 w 819"/>
              <a:gd name="T3" fmla="*/ 376 h 376"/>
              <a:gd name="T4" fmla="*/ 819 w 819"/>
              <a:gd name="T5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9" h="376">
                <a:moveTo>
                  <a:pt x="0" y="376"/>
                </a:moveTo>
                <a:lnTo>
                  <a:pt x="112" y="376"/>
                </a:lnTo>
                <a:lnTo>
                  <a:pt x="819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12" name="Line 216">
            <a:extLst>
              <a:ext uri="{FF2B5EF4-FFF2-40B4-BE49-F238E27FC236}">
                <a16:creationId xmlns:a16="http://schemas.microsoft.com/office/drawing/2014/main" id="{FF464D93-2740-46B2-9B88-94B1B11CF0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3556000"/>
            <a:ext cx="99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13" name="Freeform 217">
            <a:extLst>
              <a:ext uri="{FF2B5EF4-FFF2-40B4-BE49-F238E27FC236}">
                <a16:creationId xmlns:a16="http://schemas.microsoft.com/office/drawing/2014/main" id="{B60DE642-7996-490C-9298-4051D1A34230}"/>
              </a:ext>
            </a:extLst>
          </p:cNvPr>
          <p:cNvSpPr>
            <a:spLocks/>
          </p:cNvSpPr>
          <p:nvPr/>
        </p:nvSpPr>
        <p:spPr bwMode="auto">
          <a:xfrm>
            <a:off x="1614488" y="3659188"/>
            <a:ext cx="487362" cy="236537"/>
          </a:xfrm>
          <a:custGeom>
            <a:avLst/>
            <a:gdLst>
              <a:gd name="T0" fmla="*/ 0 w 307"/>
              <a:gd name="T1" fmla="*/ 149 h 149"/>
              <a:gd name="T2" fmla="*/ 168 w 307"/>
              <a:gd name="T3" fmla="*/ 149 h 149"/>
              <a:gd name="T4" fmla="*/ 307 w 307"/>
              <a:gd name="T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" h="149">
                <a:moveTo>
                  <a:pt x="0" y="149"/>
                </a:moveTo>
                <a:lnTo>
                  <a:pt x="168" y="149"/>
                </a:lnTo>
                <a:lnTo>
                  <a:pt x="307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14" name="Line 218">
            <a:extLst>
              <a:ext uri="{FF2B5EF4-FFF2-40B4-BE49-F238E27FC236}">
                <a16:creationId xmlns:a16="http://schemas.microsoft.com/office/drawing/2014/main" id="{3372CF65-6EDF-4C03-8FDD-616D4FF824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7588" y="1241425"/>
            <a:ext cx="0" cy="358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15" name="Freeform 219">
            <a:extLst>
              <a:ext uri="{FF2B5EF4-FFF2-40B4-BE49-F238E27FC236}">
                <a16:creationId xmlns:a16="http://schemas.microsoft.com/office/drawing/2014/main" id="{138F4E55-22DF-4BD9-8E7D-D011CB907312}"/>
              </a:ext>
            </a:extLst>
          </p:cNvPr>
          <p:cNvSpPr>
            <a:spLocks/>
          </p:cNvSpPr>
          <p:nvPr/>
        </p:nvSpPr>
        <p:spPr bwMode="auto">
          <a:xfrm>
            <a:off x="5278438" y="1476375"/>
            <a:ext cx="1054100" cy="190500"/>
          </a:xfrm>
          <a:custGeom>
            <a:avLst/>
            <a:gdLst>
              <a:gd name="T0" fmla="*/ 0 w 664"/>
              <a:gd name="T1" fmla="*/ 120 h 120"/>
              <a:gd name="T2" fmla="*/ 124 w 664"/>
              <a:gd name="T3" fmla="*/ 0 h 120"/>
              <a:gd name="T4" fmla="*/ 664 w 664"/>
              <a:gd name="T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4" h="120">
                <a:moveTo>
                  <a:pt x="0" y="120"/>
                </a:moveTo>
                <a:lnTo>
                  <a:pt x="124" y="0"/>
                </a:lnTo>
                <a:lnTo>
                  <a:pt x="664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16" name="Freeform 220">
            <a:extLst>
              <a:ext uri="{FF2B5EF4-FFF2-40B4-BE49-F238E27FC236}">
                <a16:creationId xmlns:a16="http://schemas.microsoft.com/office/drawing/2014/main" id="{65514E6A-56B5-4E3A-AF0F-C546EF00EA31}"/>
              </a:ext>
            </a:extLst>
          </p:cNvPr>
          <p:cNvSpPr>
            <a:spLocks/>
          </p:cNvSpPr>
          <p:nvPr/>
        </p:nvSpPr>
        <p:spPr bwMode="auto">
          <a:xfrm>
            <a:off x="5630863" y="1793875"/>
            <a:ext cx="701675" cy="161925"/>
          </a:xfrm>
          <a:custGeom>
            <a:avLst/>
            <a:gdLst>
              <a:gd name="T0" fmla="*/ 0 w 442"/>
              <a:gd name="T1" fmla="*/ 102 h 102"/>
              <a:gd name="T2" fmla="*/ 126 w 442"/>
              <a:gd name="T3" fmla="*/ 0 h 102"/>
              <a:gd name="T4" fmla="*/ 442 w 442"/>
              <a:gd name="T5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2" h="102">
                <a:moveTo>
                  <a:pt x="0" y="102"/>
                </a:moveTo>
                <a:lnTo>
                  <a:pt x="126" y="0"/>
                </a:lnTo>
                <a:lnTo>
                  <a:pt x="442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17" name="Freeform 221">
            <a:extLst>
              <a:ext uri="{FF2B5EF4-FFF2-40B4-BE49-F238E27FC236}">
                <a16:creationId xmlns:a16="http://schemas.microsoft.com/office/drawing/2014/main" id="{44B004AF-45ED-4AF5-81B1-4FEA0E1074EE}"/>
              </a:ext>
            </a:extLst>
          </p:cNvPr>
          <p:cNvSpPr>
            <a:spLocks/>
          </p:cNvSpPr>
          <p:nvPr/>
        </p:nvSpPr>
        <p:spPr bwMode="auto">
          <a:xfrm>
            <a:off x="3816350" y="2232025"/>
            <a:ext cx="2862263" cy="998538"/>
          </a:xfrm>
          <a:custGeom>
            <a:avLst/>
            <a:gdLst>
              <a:gd name="T0" fmla="*/ 1803 w 1803"/>
              <a:gd name="T1" fmla="*/ 0 h 629"/>
              <a:gd name="T2" fmla="*/ 1557 w 1803"/>
              <a:gd name="T3" fmla="*/ 0 h 629"/>
              <a:gd name="T4" fmla="*/ 0 w 1803"/>
              <a:gd name="T5" fmla="*/ 629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3" h="629">
                <a:moveTo>
                  <a:pt x="1803" y="0"/>
                </a:moveTo>
                <a:lnTo>
                  <a:pt x="1557" y="0"/>
                </a:lnTo>
                <a:lnTo>
                  <a:pt x="0" y="629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18" name="Line 222">
            <a:extLst>
              <a:ext uri="{FF2B5EF4-FFF2-40B4-BE49-F238E27FC236}">
                <a16:creationId xmlns:a16="http://schemas.microsoft.com/office/drawing/2014/main" id="{A4889B50-C8A0-42CA-9057-55AFF40DC0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9550" y="2795588"/>
            <a:ext cx="149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19" name="Freeform 223">
            <a:extLst>
              <a:ext uri="{FF2B5EF4-FFF2-40B4-BE49-F238E27FC236}">
                <a16:creationId xmlns:a16="http://schemas.microsoft.com/office/drawing/2014/main" id="{30A16A58-05F3-4796-B8A7-9F5E4B79D40D}"/>
              </a:ext>
            </a:extLst>
          </p:cNvPr>
          <p:cNvSpPr>
            <a:spLocks/>
          </p:cNvSpPr>
          <p:nvPr/>
        </p:nvSpPr>
        <p:spPr bwMode="auto">
          <a:xfrm>
            <a:off x="6124575" y="3497263"/>
            <a:ext cx="663575" cy="358775"/>
          </a:xfrm>
          <a:custGeom>
            <a:avLst/>
            <a:gdLst>
              <a:gd name="T0" fmla="*/ 0 w 418"/>
              <a:gd name="T1" fmla="*/ 0 h 226"/>
              <a:gd name="T2" fmla="*/ 338 w 418"/>
              <a:gd name="T3" fmla="*/ 226 h 226"/>
              <a:gd name="T4" fmla="*/ 418 w 418"/>
              <a:gd name="T5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8" h="226">
                <a:moveTo>
                  <a:pt x="0" y="0"/>
                </a:moveTo>
                <a:lnTo>
                  <a:pt x="338" y="226"/>
                </a:lnTo>
                <a:lnTo>
                  <a:pt x="418" y="22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20" name="Freeform 224">
            <a:extLst>
              <a:ext uri="{FF2B5EF4-FFF2-40B4-BE49-F238E27FC236}">
                <a16:creationId xmlns:a16="http://schemas.microsoft.com/office/drawing/2014/main" id="{CC7D6554-2853-4016-8F0D-CB6398123063}"/>
              </a:ext>
            </a:extLst>
          </p:cNvPr>
          <p:cNvSpPr>
            <a:spLocks/>
          </p:cNvSpPr>
          <p:nvPr/>
        </p:nvSpPr>
        <p:spPr bwMode="auto">
          <a:xfrm>
            <a:off x="4645025" y="3119438"/>
            <a:ext cx="1993900" cy="1333500"/>
          </a:xfrm>
          <a:custGeom>
            <a:avLst/>
            <a:gdLst>
              <a:gd name="T0" fmla="*/ 0 w 1256"/>
              <a:gd name="T1" fmla="*/ 0 h 840"/>
              <a:gd name="T2" fmla="*/ 1112 w 1256"/>
              <a:gd name="T3" fmla="*/ 840 h 840"/>
              <a:gd name="T4" fmla="*/ 1256 w 1256"/>
              <a:gd name="T5" fmla="*/ 84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6" h="840">
                <a:moveTo>
                  <a:pt x="0" y="0"/>
                </a:moveTo>
                <a:lnTo>
                  <a:pt x="1112" y="840"/>
                </a:lnTo>
                <a:lnTo>
                  <a:pt x="1256" y="84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21" name="Freeform 225">
            <a:extLst>
              <a:ext uri="{FF2B5EF4-FFF2-40B4-BE49-F238E27FC236}">
                <a16:creationId xmlns:a16="http://schemas.microsoft.com/office/drawing/2014/main" id="{D32FDCBF-B69C-4C27-9E59-74003624D0D6}"/>
              </a:ext>
            </a:extLst>
          </p:cNvPr>
          <p:cNvSpPr>
            <a:spLocks/>
          </p:cNvSpPr>
          <p:nvPr/>
        </p:nvSpPr>
        <p:spPr bwMode="auto">
          <a:xfrm>
            <a:off x="4154488" y="3178175"/>
            <a:ext cx="2481262" cy="1646238"/>
          </a:xfrm>
          <a:custGeom>
            <a:avLst/>
            <a:gdLst>
              <a:gd name="T0" fmla="*/ 0 w 1563"/>
              <a:gd name="T1" fmla="*/ 0 h 1037"/>
              <a:gd name="T2" fmla="*/ 1149 w 1563"/>
              <a:gd name="T3" fmla="*/ 1037 h 1037"/>
              <a:gd name="T4" fmla="*/ 1563 w 1563"/>
              <a:gd name="T5" fmla="*/ 1037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3" h="1037">
                <a:moveTo>
                  <a:pt x="0" y="0"/>
                </a:moveTo>
                <a:lnTo>
                  <a:pt x="1149" y="1037"/>
                </a:lnTo>
                <a:lnTo>
                  <a:pt x="1563" y="10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22" name="AutoShape 226">
            <a:extLst>
              <a:ext uri="{FF2B5EF4-FFF2-40B4-BE49-F238E27FC236}">
                <a16:creationId xmlns:a16="http://schemas.microsoft.com/office/drawing/2014/main" id="{60E3AF7F-CBE5-438F-B4F0-0DC9970D3643}"/>
              </a:ext>
            </a:extLst>
          </p:cNvPr>
          <p:cNvSpPr>
            <a:spLocks/>
          </p:cNvSpPr>
          <p:nvPr/>
        </p:nvSpPr>
        <p:spPr bwMode="auto">
          <a:xfrm>
            <a:off x="7969250" y="1393825"/>
            <a:ext cx="76200" cy="619125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23" name="Line 227">
            <a:extLst>
              <a:ext uri="{FF2B5EF4-FFF2-40B4-BE49-F238E27FC236}">
                <a16:creationId xmlns:a16="http://schemas.microsoft.com/office/drawing/2014/main" id="{C7F6ECAF-A248-447B-B1E9-B4DCF65774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1698625"/>
            <a:ext cx="8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24" name="AutoShape 228">
            <a:extLst>
              <a:ext uri="{FF2B5EF4-FFF2-40B4-BE49-F238E27FC236}">
                <a16:creationId xmlns:a16="http://schemas.microsoft.com/office/drawing/2014/main" id="{1F936803-FBAE-4F2A-9B6D-8BD84BF3019B}"/>
              </a:ext>
            </a:extLst>
          </p:cNvPr>
          <p:cNvSpPr>
            <a:spLocks/>
          </p:cNvSpPr>
          <p:nvPr/>
        </p:nvSpPr>
        <p:spPr bwMode="auto">
          <a:xfrm>
            <a:off x="7969250" y="2155825"/>
            <a:ext cx="76200" cy="307975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25" name="Line 229">
            <a:extLst>
              <a:ext uri="{FF2B5EF4-FFF2-40B4-BE49-F238E27FC236}">
                <a16:creationId xmlns:a16="http://schemas.microsoft.com/office/drawing/2014/main" id="{72C0C85D-1DA8-4A7C-8A1F-1379901747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2311400"/>
            <a:ext cx="8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26" name="AutoShape 230">
            <a:extLst>
              <a:ext uri="{FF2B5EF4-FFF2-40B4-BE49-F238E27FC236}">
                <a16:creationId xmlns:a16="http://schemas.microsoft.com/office/drawing/2014/main" id="{8CC94008-0665-4493-AEBB-7D5B4FC399B6}"/>
              </a:ext>
            </a:extLst>
          </p:cNvPr>
          <p:cNvSpPr>
            <a:spLocks/>
          </p:cNvSpPr>
          <p:nvPr/>
        </p:nvSpPr>
        <p:spPr bwMode="auto">
          <a:xfrm>
            <a:off x="7826375" y="3425825"/>
            <a:ext cx="76200" cy="787400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27" name="Line 231">
            <a:extLst>
              <a:ext uri="{FF2B5EF4-FFF2-40B4-BE49-F238E27FC236}">
                <a16:creationId xmlns:a16="http://schemas.microsoft.com/office/drawing/2014/main" id="{E43D45A7-0F00-4592-8C2A-DA4B3CA97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9400" y="3813175"/>
            <a:ext cx="92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28" name="AutoShape 232">
            <a:extLst>
              <a:ext uri="{FF2B5EF4-FFF2-40B4-BE49-F238E27FC236}">
                <a16:creationId xmlns:a16="http://schemas.microsoft.com/office/drawing/2014/main" id="{7D06F6F9-1D99-4017-9ABD-493B7CC1CF56}"/>
              </a:ext>
            </a:extLst>
          </p:cNvPr>
          <p:cNvSpPr>
            <a:spLocks/>
          </p:cNvSpPr>
          <p:nvPr/>
        </p:nvSpPr>
        <p:spPr bwMode="auto">
          <a:xfrm>
            <a:off x="7826375" y="4394200"/>
            <a:ext cx="76200" cy="638175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29" name="Line 233">
            <a:extLst>
              <a:ext uri="{FF2B5EF4-FFF2-40B4-BE49-F238E27FC236}">
                <a16:creationId xmlns:a16="http://schemas.microsoft.com/office/drawing/2014/main" id="{66DC0B7A-7255-4519-B3F0-DB39FFD4B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2575" y="4708525"/>
            <a:ext cx="79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530" name="Rectangle 234">
            <a:extLst>
              <a:ext uri="{FF2B5EF4-FFF2-40B4-BE49-F238E27FC236}">
                <a16:creationId xmlns:a16="http://schemas.microsoft.com/office/drawing/2014/main" id="{C9E527EA-7133-4002-B35E-379F62AAD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" y="5267325"/>
            <a:ext cx="11398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motor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55531" name="Rectangle 235">
            <a:extLst>
              <a:ext uri="{FF2B5EF4-FFF2-40B4-BE49-F238E27FC236}">
                <a16:creationId xmlns:a16="http://schemas.microsoft.com/office/drawing/2014/main" id="{09FAEAF1-77E5-4E77-9B74-5A2B7E50C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8" y="5267325"/>
            <a:ext cx="13795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Motor association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55532" name="Rectangle 236">
            <a:extLst>
              <a:ext uri="{FF2B5EF4-FFF2-40B4-BE49-F238E27FC236}">
                <a16:creationId xmlns:a16="http://schemas.microsoft.com/office/drawing/2014/main" id="{6129C8F8-261C-463F-9999-5FA23960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550" y="5267325"/>
            <a:ext cx="12795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55533" name="Rectangle 237">
            <a:extLst>
              <a:ext uri="{FF2B5EF4-FFF2-40B4-BE49-F238E27FC236}">
                <a16:creationId xmlns:a16="http://schemas.microsoft.com/office/drawing/2014/main" id="{24CD95F1-2133-41C3-9ED2-30F7479D4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5267325"/>
            <a:ext cx="14112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cortex</a:t>
            </a:r>
          </a:p>
        </p:txBody>
      </p:sp>
      <p:sp>
        <p:nvSpPr>
          <p:cNvPr id="55534" name="Rectangle 238">
            <a:extLst>
              <a:ext uri="{FF2B5EF4-FFF2-40B4-BE49-F238E27FC236}">
                <a16:creationId xmlns:a16="http://schemas.microsoft.com/office/drawing/2014/main" id="{12EAD4BA-609D-4DEB-824C-E77182B49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0" y="5267325"/>
            <a:ext cx="1728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Multimodal association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</p:spTree>
    <p:extLst>
      <p:ext uri="{BB962C8B-B14F-4D97-AF65-F5344CB8AC3E}">
        <p14:creationId xmlns:p14="http://schemas.microsoft.com/office/powerpoint/2010/main" val="1198429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70" name="Picture 226" descr="figure_12_07_unlabeled">
            <a:extLst>
              <a:ext uri="{FF2B5EF4-FFF2-40B4-BE49-F238E27FC236}">
                <a16:creationId xmlns:a16="http://schemas.microsoft.com/office/drawing/2014/main" id="{3E0ECDE1-90E7-4261-8D01-0777CF56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"/>
          <a:stretch>
            <a:fillRect/>
          </a:stretch>
        </p:blipFill>
        <p:spPr bwMode="auto">
          <a:xfrm>
            <a:off x="273050" y="236538"/>
            <a:ext cx="8597900" cy="62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571" name="Rectangle 227">
            <a:extLst>
              <a:ext uri="{FF2B5EF4-FFF2-40B4-BE49-F238E27FC236}">
                <a16:creationId xmlns:a16="http://schemas.microsoft.com/office/drawing/2014/main" id="{7AC93034-2864-4DE7-B879-9E5113E99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913" y="228600"/>
            <a:ext cx="8524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Posterior</a:t>
            </a:r>
          </a:p>
        </p:txBody>
      </p:sp>
      <p:sp>
        <p:nvSpPr>
          <p:cNvPr id="57572" name="Rectangle 228">
            <a:extLst>
              <a:ext uri="{FF2B5EF4-FFF2-40B4-BE49-F238E27FC236}">
                <a16:creationId xmlns:a16="http://schemas.microsoft.com/office/drawing/2014/main" id="{A8163096-4BFF-4A0F-AB39-D106040FA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1490663"/>
            <a:ext cx="666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Motor</a:t>
            </a:r>
          </a:p>
        </p:txBody>
      </p:sp>
      <p:sp>
        <p:nvSpPr>
          <p:cNvPr id="57573" name="Rectangle 229">
            <a:extLst>
              <a:ext uri="{FF2B5EF4-FFF2-40B4-BE49-F238E27FC236}">
                <a16:creationId xmlns:a16="http://schemas.microsoft.com/office/drawing/2014/main" id="{F5EF9FD8-CFA3-48F8-A8FE-62208F272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1493838"/>
            <a:ext cx="852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Sensory</a:t>
            </a:r>
          </a:p>
        </p:txBody>
      </p:sp>
      <p:sp>
        <p:nvSpPr>
          <p:cNvPr id="57574" name="Rectangle 230">
            <a:extLst>
              <a:ext uri="{FF2B5EF4-FFF2-40B4-BE49-F238E27FC236}">
                <a16:creationId xmlns:a16="http://schemas.microsoft.com/office/drawing/2014/main" id="{ACF2FB18-AFC1-4E7B-A3E9-714A59B57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663700"/>
            <a:ext cx="776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Anterior</a:t>
            </a:r>
          </a:p>
        </p:txBody>
      </p:sp>
      <p:sp>
        <p:nvSpPr>
          <p:cNvPr id="57575" name="Rectangle 231">
            <a:extLst>
              <a:ext uri="{FF2B5EF4-FFF2-40B4-BE49-F238E27FC236}">
                <a16:creationId xmlns:a16="http://schemas.microsoft.com/office/drawing/2014/main" id="{CEB2131B-7F81-4E68-BC52-BB0E96C25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5370513"/>
            <a:ext cx="14795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Primary motor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(precentral gyrus)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576" name="Rectangle 232">
            <a:extLst>
              <a:ext uri="{FF2B5EF4-FFF2-40B4-BE49-F238E27FC236}">
                <a16:creationId xmlns:a16="http://schemas.microsoft.com/office/drawing/2014/main" id="{07F205B8-A4A8-4BBB-9CE7-BFF3B947A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5372100"/>
            <a:ext cx="15636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Primary somato-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sensory cortex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(postcentral gyrus)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577" name="Rectangle 233">
            <a:extLst>
              <a:ext uri="{FF2B5EF4-FFF2-40B4-BE49-F238E27FC236}">
                <a16:creationId xmlns:a16="http://schemas.microsoft.com/office/drawing/2014/main" id="{E599B216-BE5B-4CE3-8387-F0FFE51C1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1739900"/>
            <a:ext cx="155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Motor map 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precentral gyrus</a:t>
            </a:r>
          </a:p>
        </p:txBody>
      </p:sp>
      <p:sp>
        <p:nvSpPr>
          <p:cNvPr id="57578" name="Rectangle 234">
            <a:extLst>
              <a:ext uri="{FF2B5EF4-FFF2-40B4-BE49-F238E27FC236}">
                <a16:creationId xmlns:a16="http://schemas.microsoft.com/office/drawing/2014/main" id="{AAF65397-8B97-485C-9CD5-6E7FE92F0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988" y="1739900"/>
            <a:ext cx="1649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Sensory map 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postcentral gyrus</a:t>
            </a:r>
          </a:p>
        </p:txBody>
      </p:sp>
      <p:sp>
        <p:nvSpPr>
          <p:cNvPr id="57579" name="Rectangle 235">
            <a:extLst>
              <a:ext uri="{FF2B5EF4-FFF2-40B4-BE49-F238E27FC236}">
                <a16:creationId xmlns:a16="http://schemas.microsoft.com/office/drawing/2014/main" id="{DFF4794B-6F02-4AB8-BC80-7D259DCFD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5664200"/>
            <a:ext cx="10144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Swallowing</a:t>
            </a:r>
          </a:p>
        </p:txBody>
      </p:sp>
      <p:sp>
        <p:nvSpPr>
          <p:cNvPr id="57580" name="Rectangle 236">
            <a:extLst>
              <a:ext uri="{FF2B5EF4-FFF2-40B4-BE49-F238E27FC236}">
                <a16:creationId xmlns:a16="http://schemas.microsoft.com/office/drawing/2014/main" id="{09D5ABA9-DA71-40A1-B0EE-87212B8AF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5372100"/>
            <a:ext cx="735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Tongue</a:t>
            </a:r>
          </a:p>
        </p:txBody>
      </p:sp>
      <p:sp>
        <p:nvSpPr>
          <p:cNvPr id="57581" name="Rectangle 237">
            <a:extLst>
              <a:ext uri="{FF2B5EF4-FFF2-40B4-BE49-F238E27FC236}">
                <a16:creationId xmlns:a16="http://schemas.microsoft.com/office/drawing/2014/main" id="{71F1D689-226D-4CDD-8299-C57C09644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927600"/>
            <a:ext cx="471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Jaw</a:t>
            </a:r>
          </a:p>
        </p:txBody>
      </p:sp>
      <p:sp>
        <p:nvSpPr>
          <p:cNvPr id="57582" name="Rectangle 238">
            <a:extLst>
              <a:ext uri="{FF2B5EF4-FFF2-40B4-BE49-F238E27FC236}">
                <a16:creationId xmlns:a16="http://schemas.microsoft.com/office/drawing/2014/main" id="{DDA582A8-C6EB-48EC-8D00-D21FDCBD6F8D}"/>
              </a:ext>
            </a:extLst>
          </p:cNvPr>
          <p:cNvSpPr>
            <a:spLocks noChangeArrowheads="1"/>
          </p:cNvSpPr>
          <p:nvPr/>
        </p:nvSpPr>
        <p:spPr bwMode="auto">
          <a:xfrm rot="171825">
            <a:off x="509588" y="4491038"/>
            <a:ext cx="4968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Lips</a:t>
            </a:r>
          </a:p>
        </p:txBody>
      </p:sp>
      <p:sp>
        <p:nvSpPr>
          <p:cNvPr id="57583" name="Rectangle 239">
            <a:extLst>
              <a:ext uri="{FF2B5EF4-FFF2-40B4-BE49-F238E27FC236}">
                <a16:creationId xmlns:a16="http://schemas.microsoft.com/office/drawing/2014/main" id="{016EE682-0343-43F1-A8D3-E5EF54D7D589}"/>
              </a:ext>
            </a:extLst>
          </p:cNvPr>
          <p:cNvSpPr>
            <a:spLocks noChangeArrowheads="1"/>
          </p:cNvSpPr>
          <p:nvPr/>
        </p:nvSpPr>
        <p:spPr bwMode="auto">
          <a:xfrm rot="371277">
            <a:off x="541338" y="4068763"/>
            <a:ext cx="531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Face</a:t>
            </a:r>
          </a:p>
        </p:txBody>
      </p:sp>
      <p:sp>
        <p:nvSpPr>
          <p:cNvPr id="57584" name="Rectangle 240">
            <a:extLst>
              <a:ext uri="{FF2B5EF4-FFF2-40B4-BE49-F238E27FC236}">
                <a16:creationId xmlns:a16="http://schemas.microsoft.com/office/drawing/2014/main" id="{C8D7B133-91AB-4F2C-B884-1FD606EA3165}"/>
              </a:ext>
            </a:extLst>
          </p:cNvPr>
          <p:cNvSpPr>
            <a:spLocks noChangeArrowheads="1"/>
          </p:cNvSpPr>
          <p:nvPr/>
        </p:nvSpPr>
        <p:spPr bwMode="auto">
          <a:xfrm rot="664187">
            <a:off x="796925" y="3681413"/>
            <a:ext cx="455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Eye</a:t>
            </a:r>
          </a:p>
        </p:txBody>
      </p:sp>
      <p:sp>
        <p:nvSpPr>
          <p:cNvPr id="57585" name="Rectangle 241">
            <a:extLst>
              <a:ext uri="{FF2B5EF4-FFF2-40B4-BE49-F238E27FC236}">
                <a16:creationId xmlns:a16="http://schemas.microsoft.com/office/drawing/2014/main" id="{9462C757-9AE5-4490-9ED2-02DBB0588F43}"/>
              </a:ext>
            </a:extLst>
          </p:cNvPr>
          <p:cNvSpPr>
            <a:spLocks noChangeArrowheads="1"/>
          </p:cNvSpPr>
          <p:nvPr/>
        </p:nvSpPr>
        <p:spPr bwMode="auto">
          <a:xfrm rot="1058990">
            <a:off x="833438" y="3433763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Brow</a:t>
            </a:r>
          </a:p>
        </p:txBody>
      </p:sp>
      <p:sp>
        <p:nvSpPr>
          <p:cNvPr id="57586" name="Rectangle 242">
            <a:extLst>
              <a:ext uri="{FF2B5EF4-FFF2-40B4-BE49-F238E27FC236}">
                <a16:creationId xmlns:a16="http://schemas.microsoft.com/office/drawing/2014/main" id="{886E5BB3-D9BC-4628-B980-1F4998752C84}"/>
              </a:ext>
            </a:extLst>
          </p:cNvPr>
          <p:cNvSpPr>
            <a:spLocks noChangeArrowheads="1"/>
          </p:cNvSpPr>
          <p:nvPr/>
        </p:nvSpPr>
        <p:spPr bwMode="auto">
          <a:xfrm rot="1213995">
            <a:off x="998538" y="3263900"/>
            <a:ext cx="549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Neck</a:t>
            </a:r>
          </a:p>
        </p:txBody>
      </p:sp>
      <p:sp>
        <p:nvSpPr>
          <p:cNvPr id="57587" name="Rectangle 243">
            <a:extLst>
              <a:ext uri="{FF2B5EF4-FFF2-40B4-BE49-F238E27FC236}">
                <a16:creationId xmlns:a16="http://schemas.microsoft.com/office/drawing/2014/main" id="{B04264BB-F345-44A6-B857-1CF6C59B48AE}"/>
              </a:ext>
            </a:extLst>
          </p:cNvPr>
          <p:cNvSpPr>
            <a:spLocks noChangeArrowheads="1"/>
          </p:cNvSpPr>
          <p:nvPr/>
        </p:nvSpPr>
        <p:spPr bwMode="auto">
          <a:xfrm rot="2548749">
            <a:off x="1217613" y="2976563"/>
            <a:ext cx="69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Thumb</a:t>
            </a:r>
          </a:p>
        </p:txBody>
      </p:sp>
      <p:sp>
        <p:nvSpPr>
          <p:cNvPr id="57588" name="Rectangle 244">
            <a:extLst>
              <a:ext uri="{FF2B5EF4-FFF2-40B4-BE49-F238E27FC236}">
                <a16:creationId xmlns:a16="http://schemas.microsoft.com/office/drawing/2014/main" id="{3FC92298-5DC9-47D2-ADF4-DA5CF8C679D5}"/>
              </a:ext>
            </a:extLst>
          </p:cNvPr>
          <p:cNvSpPr>
            <a:spLocks noChangeArrowheads="1"/>
          </p:cNvSpPr>
          <p:nvPr/>
        </p:nvSpPr>
        <p:spPr bwMode="auto">
          <a:xfrm rot="3052935">
            <a:off x="1408112" y="2519363"/>
            <a:ext cx="735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Fingers</a:t>
            </a:r>
          </a:p>
        </p:txBody>
      </p:sp>
      <p:sp>
        <p:nvSpPr>
          <p:cNvPr id="57589" name="Rectangle 245">
            <a:extLst>
              <a:ext uri="{FF2B5EF4-FFF2-40B4-BE49-F238E27FC236}">
                <a16:creationId xmlns:a16="http://schemas.microsoft.com/office/drawing/2014/main" id="{11FCA6FB-399B-42B6-8A33-A603B31DB649}"/>
              </a:ext>
            </a:extLst>
          </p:cNvPr>
          <p:cNvSpPr>
            <a:spLocks noChangeArrowheads="1"/>
          </p:cNvSpPr>
          <p:nvPr/>
        </p:nvSpPr>
        <p:spPr bwMode="auto">
          <a:xfrm rot="3743710">
            <a:off x="2212182" y="2345531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</a:t>
            </a:r>
          </a:p>
        </p:txBody>
      </p:sp>
      <p:sp>
        <p:nvSpPr>
          <p:cNvPr id="57590" name="Rectangle 246">
            <a:extLst>
              <a:ext uri="{FF2B5EF4-FFF2-40B4-BE49-F238E27FC236}">
                <a16:creationId xmlns:a16="http://schemas.microsoft.com/office/drawing/2014/main" id="{79DF5873-6966-4F56-A902-D482D646BB92}"/>
              </a:ext>
            </a:extLst>
          </p:cNvPr>
          <p:cNvSpPr>
            <a:spLocks noChangeArrowheads="1"/>
          </p:cNvSpPr>
          <p:nvPr/>
        </p:nvSpPr>
        <p:spPr bwMode="auto">
          <a:xfrm rot="4083998">
            <a:off x="2741613" y="2339975"/>
            <a:ext cx="6334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Elbow</a:t>
            </a:r>
          </a:p>
        </p:txBody>
      </p:sp>
      <p:sp>
        <p:nvSpPr>
          <p:cNvPr id="57591" name="Rectangle 247">
            <a:extLst>
              <a:ext uri="{FF2B5EF4-FFF2-40B4-BE49-F238E27FC236}">
                <a16:creationId xmlns:a16="http://schemas.microsoft.com/office/drawing/2014/main" id="{9280F9EE-AEE0-41A7-AD2E-2F62E82E631A}"/>
              </a:ext>
            </a:extLst>
          </p:cNvPr>
          <p:cNvSpPr>
            <a:spLocks noChangeArrowheads="1"/>
          </p:cNvSpPr>
          <p:nvPr/>
        </p:nvSpPr>
        <p:spPr bwMode="auto">
          <a:xfrm rot="4122296">
            <a:off x="2583657" y="2340769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Wrist</a:t>
            </a:r>
          </a:p>
        </p:txBody>
      </p:sp>
      <p:sp>
        <p:nvSpPr>
          <p:cNvPr id="57592" name="Rectangle 248">
            <a:extLst>
              <a:ext uri="{FF2B5EF4-FFF2-40B4-BE49-F238E27FC236}">
                <a16:creationId xmlns:a16="http://schemas.microsoft.com/office/drawing/2014/main" id="{58DAACEE-ADFF-433A-A390-2FC0F47E0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708400"/>
            <a:ext cx="539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Toes</a:t>
            </a:r>
          </a:p>
        </p:txBody>
      </p:sp>
      <p:sp>
        <p:nvSpPr>
          <p:cNvPr id="57593" name="Rectangle 249">
            <a:extLst>
              <a:ext uri="{FF2B5EF4-FFF2-40B4-BE49-F238E27FC236}">
                <a16:creationId xmlns:a16="http://schemas.microsoft.com/office/drawing/2014/main" id="{6124236B-C9EA-43AF-9B2D-04265855A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988" y="3987800"/>
            <a:ext cx="7858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Genitals</a:t>
            </a:r>
          </a:p>
        </p:txBody>
      </p:sp>
      <p:sp>
        <p:nvSpPr>
          <p:cNvPr id="57594" name="Rectangle 250">
            <a:extLst>
              <a:ext uri="{FF2B5EF4-FFF2-40B4-BE49-F238E27FC236}">
                <a16:creationId xmlns:a16="http://schemas.microsoft.com/office/drawing/2014/main" id="{5A88D251-4BEB-4E69-A4B4-1E71FB843F8E}"/>
              </a:ext>
            </a:extLst>
          </p:cNvPr>
          <p:cNvSpPr>
            <a:spLocks noChangeArrowheads="1"/>
          </p:cNvSpPr>
          <p:nvPr/>
        </p:nvSpPr>
        <p:spPr bwMode="auto">
          <a:xfrm rot="4415680">
            <a:off x="3004344" y="2312194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Arm</a:t>
            </a:r>
          </a:p>
        </p:txBody>
      </p:sp>
      <p:sp>
        <p:nvSpPr>
          <p:cNvPr id="57595" name="Rectangle 251">
            <a:extLst>
              <a:ext uri="{FF2B5EF4-FFF2-40B4-BE49-F238E27FC236}">
                <a16:creationId xmlns:a16="http://schemas.microsoft.com/office/drawing/2014/main" id="{1E06288F-9B0C-44FB-A086-4A9165C1EB08}"/>
              </a:ext>
            </a:extLst>
          </p:cNvPr>
          <p:cNvSpPr>
            <a:spLocks noChangeArrowheads="1"/>
          </p:cNvSpPr>
          <p:nvPr/>
        </p:nvSpPr>
        <p:spPr bwMode="auto">
          <a:xfrm rot="4720400">
            <a:off x="3001169" y="2135981"/>
            <a:ext cx="844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Shoulder</a:t>
            </a:r>
          </a:p>
        </p:txBody>
      </p:sp>
      <p:sp>
        <p:nvSpPr>
          <p:cNvPr id="57596" name="Rectangle 252">
            <a:extLst>
              <a:ext uri="{FF2B5EF4-FFF2-40B4-BE49-F238E27FC236}">
                <a16:creationId xmlns:a16="http://schemas.microsoft.com/office/drawing/2014/main" id="{64B06CAB-05A2-40DF-8F41-9BDE20735A71}"/>
              </a:ext>
            </a:extLst>
          </p:cNvPr>
          <p:cNvSpPr>
            <a:spLocks noChangeArrowheads="1"/>
          </p:cNvSpPr>
          <p:nvPr/>
        </p:nvSpPr>
        <p:spPr bwMode="auto">
          <a:xfrm rot="4978994">
            <a:off x="3543300" y="2252663"/>
            <a:ext cx="608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Trunk</a:t>
            </a:r>
          </a:p>
        </p:txBody>
      </p:sp>
      <p:sp>
        <p:nvSpPr>
          <p:cNvPr id="57597" name="Rectangle 253">
            <a:extLst>
              <a:ext uri="{FF2B5EF4-FFF2-40B4-BE49-F238E27FC236}">
                <a16:creationId xmlns:a16="http://schemas.microsoft.com/office/drawing/2014/main" id="{FF21F048-34D8-4E3D-9804-7D2CD78C2843}"/>
              </a:ext>
            </a:extLst>
          </p:cNvPr>
          <p:cNvSpPr>
            <a:spLocks noChangeArrowheads="1"/>
          </p:cNvSpPr>
          <p:nvPr/>
        </p:nvSpPr>
        <p:spPr bwMode="auto">
          <a:xfrm rot="5246936">
            <a:off x="3836988" y="2305050"/>
            <a:ext cx="430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Hip</a:t>
            </a:r>
          </a:p>
        </p:txBody>
      </p:sp>
      <p:sp>
        <p:nvSpPr>
          <p:cNvPr id="57598" name="Rectangle 254">
            <a:extLst>
              <a:ext uri="{FF2B5EF4-FFF2-40B4-BE49-F238E27FC236}">
                <a16:creationId xmlns:a16="http://schemas.microsoft.com/office/drawing/2014/main" id="{C385F181-27DB-4EFA-AA1A-35AD40186BD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47344" y="3109119"/>
            <a:ext cx="514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Foot</a:t>
            </a:r>
          </a:p>
        </p:txBody>
      </p:sp>
      <p:sp>
        <p:nvSpPr>
          <p:cNvPr id="57599" name="Rectangle 255">
            <a:extLst>
              <a:ext uri="{FF2B5EF4-FFF2-40B4-BE49-F238E27FC236}">
                <a16:creationId xmlns:a16="http://schemas.microsoft.com/office/drawing/2014/main" id="{F2843395-A040-48D9-B60E-CFCA72D375E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76687" y="2830513"/>
            <a:ext cx="5572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Knee</a:t>
            </a:r>
          </a:p>
        </p:txBody>
      </p:sp>
      <p:sp>
        <p:nvSpPr>
          <p:cNvPr id="57600" name="Rectangle 256">
            <a:extLst>
              <a:ext uri="{FF2B5EF4-FFF2-40B4-BE49-F238E27FC236}">
                <a16:creationId xmlns:a16="http://schemas.microsoft.com/office/drawing/2014/main" id="{9FF103A8-A4F8-4FB1-B8C8-25336EADB387}"/>
              </a:ext>
            </a:extLst>
          </p:cNvPr>
          <p:cNvSpPr>
            <a:spLocks noChangeArrowheads="1"/>
          </p:cNvSpPr>
          <p:nvPr/>
        </p:nvSpPr>
        <p:spPr bwMode="auto">
          <a:xfrm rot="-6300000">
            <a:off x="4330700" y="2297113"/>
            <a:ext cx="5572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Knee</a:t>
            </a:r>
          </a:p>
        </p:txBody>
      </p:sp>
      <p:sp>
        <p:nvSpPr>
          <p:cNvPr id="57601" name="Rectangle 257">
            <a:extLst>
              <a:ext uri="{FF2B5EF4-FFF2-40B4-BE49-F238E27FC236}">
                <a16:creationId xmlns:a16="http://schemas.microsoft.com/office/drawing/2014/main" id="{D0534252-EF4D-4AA4-973C-6631E9896CA2}"/>
              </a:ext>
            </a:extLst>
          </p:cNvPr>
          <p:cNvSpPr>
            <a:spLocks noChangeArrowheads="1"/>
          </p:cNvSpPr>
          <p:nvPr/>
        </p:nvSpPr>
        <p:spPr bwMode="auto">
          <a:xfrm rot="-5792782">
            <a:off x="4600575" y="2265363"/>
            <a:ext cx="455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Leg</a:t>
            </a:r>
          </a:p>
        </p:txBody>
      </p:sp>
      <p:sp>
        <p:nvSpPr>
          <p:cNvPr id="57602" name="Rectangle 258">
            <a:extLst>
              <a:ext uri="{FF2B5EF4-FFF2-40B4-BE49-F238E27FC236}">
                <a16:creationId xmlns:a16="http://schemas.microsoft.com/office/drawing/2014/main" id="{A8A38898-A2B3-42DC-8E05-AAAAB3C65AD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803775" y="2233613"/>
            <a:ext cx="4302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Hip</a:t>
            </a:r>
          </a:p>
        </p:txBody>
      </p:sp>
      <p:sp>
        <p:nvSpPr>
          <p:cNvPr id="57603" name="Rectangle 259">
            <a:extLst>
              <a:ext uri="{FF2B5EF4-FFF2-40B4-BE49-F238E27FC236}">
                <a16:creationId xmlns:a16="http://schemas.microsoft.com/office/drawing/2014/main" id="{244E87C9-8908-4E92-9782-46162288EEC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914901" y="2155825"/>
            <a:ext cx="6080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Trunk</a:t>
            </a:r>
          </a:p>
        </p:txBody>
      </p:sp>
      <p:sp>
        <p:nvSpPr>
          <p:cNvPr id="57604" name="Rectangle 260">
            <a:extLst>
              <a:ext uri="{FF2B5EF4-FFF2-40B4-BE49-F238E27FC236}">
                <a16:creationId xmlns:a16="http://schemas.microsoft.com/office/drawing/2014/main" id="{BEACA8CA-CF38-4586-8CBD-EAFEC694D4B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163344" y="2169319"/>
            <a:ext cx="549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Neck</a:t>
            </a:r>
          </a:p>
        </p:txBody>
      </p:sp>
      <p:sp>
        <p:nvSpPr>
          <p:cNvPr id="57605" name="Rectangle 261">
            <a:extLst>
              <a:ext uri="{FF2B5EF4-FFF2-40B4-BE49-F238E27FC236}">
                <a16:creationId xmlns:a16="http://schemas.microsoft.com/office/drawing/2014/main" id="{DDF4D917-BE07-4840-BF2B-4ABEC75E4ECC}"/>
              </a:ext>
            </a:extLst>
          </p:cNvPr>
          <p:cNvSpPr>
            <a:spLocks noChangeArrowheads="1"/>
          </p:cNvSpPr>
          <p:nvPr/>
        </p:nvSpPr>
        <p:spPr bwMode="auto">
          <a:xfrm rot="-4485670">
            <a:off x="5435601" y="2101850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Head</a:t>
            </a:r>
          </a:p>
        </p:txBody>
      </p:sp>
      <p:sp>
        <p:nvSpPr>
          <p:cNvPr id="57606" name="Rectangle 262">
            <a:extLst>
              <a:ext uri="{FF2B5EF4-FFF2-40B4-BE49-F238E27FC236}">
                <a16:creationId xmlns:a16="http://schemas.microsoft.com/office/drawing/2014/main" id="{AB48A785-A56A-4594-B97C-3118DEF04A42}"/>
              </a:ext>
            </a:extLst>
          </p:cNvPr>
          <p:cNvSpPr>
            <a:spLocks noChangeArrowheads="1"/>
          </p:cNvSpPr>
          <p:nvPr/>
        </p:nvSpPr>
        <p:spPr bwMode="auto">
          <a:xfrm rot="-4375490">
            <a:off x="5664994" y="2199481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Arm</a:t>
            </a:r>
          </a:p>
        </p:txBody>
      </p:sp>
      <p:sp>
        <p:nvSpPr>
          <p:cNvPr id="57607" name="Rectangle 263">
            <a:extLst>
              <a:ext uri="{FF2B5EF4-FFF2-40B4-BE49-F238E27FC236}">
                <a16:creationId xmlns:a16="http://schemas.microsoft.com/office/drawing/2014/main" id="{68B1816F-05D2-47BB-9D26-053CD66BE1B4}"/>
              </a:ext>
            </a:extLst>
          </p:cNvPr>
          <p:cNvSpPr>
            <a:spLocks noChangeArrowheads="1"/>
          </p:cNvSpPr>
          <p:nvPr/>
        </p:nvSpPr>
        <p:spPr bwMode="auto">
          <a:xfrm rot="-3934398">
            <a:off x="5753101" y="2311400"/>
            <a:ext cx="633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Elbow</a:t>
            </a:r>
          </a:p>
        </p:txBody>
      </p:sp>
      <p:sp>
        <p:nvSpPr>
          <p:cNvPr id="57608" name="Rectangle 264">
            <a:extLst>
              <a:ext uri="{FF2B5EF4-FFF2-40B4-BE49-F238E27FC236}">
                <a16:creationId xmlns:a16="http://schemas.microsoft.com/office/drawing/2014/main" id="{6BEE1EF4-514D-4E90-8C90-3FC6F2BD6298}"/>
              </a:ext>
            </a:extLst>
          </p:cNvPr>
          <p:cNvSpPr>
            <a:spLocks noChangeArrowheads="1"/>
          </p:cNvSpPr>
          <p:nvPr/>
        </p:nvSpPr>
        <p:spPr bwMode="auto">
          <a:xfrm rot="-3898358">
            <a:off x="5893594" y="2197894"/>
            <a:ext cx="793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Forearm</a:t>
            </a:r>
          </a:p>
        </p:txBody>
      </p:sp>
      <p:sp>
        <p:nvSpPr>
          <p:cNvPr id="57609" name="Rectangle 265">
            <a:extLst>
              <a:ext uri="{FF2B5EF4-FFF2-40B4-BE49-F238E27FC236}">
                <a16:creationId xmlns:a16="http://schemas.microsoft.com/office/drawing/2014/main" id="{A0D87D2E-D5F2-45BB-A08F-379AED401FAC}"/>
              </a:ext>
            </a:extLst>
          </p:cNvPr>
          <p:cNvSpPr>
            <a:spLocks noChangeArrowheads="1"/>
          </p:cNvSpPr>
          <p:nvPr/>
        </p:nvSpPr>
        <p:spPr bwMode="auto">
          <a:xfrm rot="-3454810">
            <a:off x="6185694" y="2401094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</a:t>
            </a:r>
          </a:p>
        </p:txBody>
      </p:sp>
      <p:sp>
        <p:nvSpPr>
          <p:cNvPr id="57610" name="Rectangle 266">
            <a:extLst>
              <a:ext uri="{FF2B5EF4-FFF2-40B4-BE49-F238E27FC236}">
                <a16:creationId xmlns:a16="http://schemas.microsoft.com/office/drawing/2014/main" id="{10566568-A088-481D-9FDF-4ED405A3487E}"/>
              </a:ext>
            </a:extLst>
          </p:cNvPr>
          <p:cNvSpPr>
            <a:spLocks noChangeArrowheads="1"/>
          </p:cNvSpPr>
          <p:nvPr/>
        </p:nvSpPr>
        <p:spPr bwMode="auto">
          <a:xfrm rot="-3046965">
            <a:off x="6629400" y="2452688"/>
            <a:ext cx="735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Fingers</a:t>
            </a:r>
          </a:p>
        </p:txBody>
      </p:sp>
      <p:sp>
        <p:nvSpPr>
          <p:cNvPr id="57611" name="Rectangle 267">
            <a:extLst>
              <a:ext uri="{FF2B5EF4-FFF2-40B4-BE49-F238E27FC236}">
                <a16:creationId xmlns:a16="http://schemas.microsoft.com/office/drawing/2014/main" id="{8D2A3004-27B0-4134-8A72-1621264CEA27}"/>
              </a:ext>
            </a:extLst>
          </p:cNvPr>
          <p:cNvSpPr>
            <a:spLocks noChangeArrowheads="1"/>
          </p:cNvSpPr>
          <p:nvPr/>
        </p:nvSpPr>
        <p:spPr bwMode="auto">
          <a:xfrm rot="-2951485">
            <a:off x="6847682" y="2993231"/>
            <a:ext cx="69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Thumb</a:t>
            </a:r>
          </a:p>
        </p:txBody>
      </p:sp>
      <p:sp>
        <p:nvSpPr>
          <p:cNvPr id="57612" name="Rectangle 268">
            <a:extLst>
              <a:ext uri="{FF2B5EF4-FFF2-40B4-BE49-F238E27FC236}">
                <a16:creationId xmlns:a16="http://schemas.microsoft.com/office/drawing/2014/main" id="{7653051A-5F0F-458F-A36A-A964CB1B7E5D}"/>
              </a:ext>
            </a:extLst>
          </p:cNvPr>
          <p:cNvSpPr>
            <a:spLocks noChangeArrowheads="1"/>
          </p:cNvSpPr>
          <p:nvPr/>
        </p:nvSpPr>
        <p:spPr bwMode="auto">
          <a:xfrm rot="-2684077">
            <a:off x="7196138" y="3203575"/>
            <a:ext cx="455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Eye</a:t>
            </a:r>
          </a:p>
        </p:txBody>
      </p:sp>
      <p:sp>
        <p:nvSpPr>
          <p:cNvPr id="57613" name="Rectangle 269">
            <a:extLst>
              <a:ext uri="{FF2B5EF4-FFF2-40B4-BE49-F238E27FC236}">
                <a16:creationId xmlns:a16="http://schemas.microsoft.com/office/drawing/2014/main" id="{FFD6F99C-C9A3-4904-B079-18056ABA1A72}"/>
              </a:ext>
            </a:extLst>
          </p:cNvPr>
          <p:cNvSpPr>
            <a:spLocks noChangeArrowheads="1"/>
          </p:cNvSpPr>
          <p:nvPr/>
        </p:nvSpPr>
        <p:spPr bwMode="auto">
          <a:xfrm rot="-2385342">
            <a:off x="7491413" y="3467100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Nose</a:t>
            </a:r>
          </a:p>
        </p:txBody>
      </p:sp>
      <p:sp>
        <p:nvSpPr>
          <p:cNvPr id="57614" name="Rectangle 270">
            <a:extLst>
              <a:ext uri="{FF2B5EF4-FFF2-40B4-BE49-F238E27FC236}">
                <a16:creationId xmlns:a16="http://schemas.microsoft.com/office/drawing/2014/main" id="{D8B58EC7-DFB7-476B-8141-5EDE27599060}"/>
              </a:ext>
            </a:extLst>
          </p:cNvPr>
          <p:cNvSpPr>
            <a:spLocks noChangeArrowheads="1"/>
          </p:cNvSpPr>
          <p:nvPr/>
        </p:nvSpPr>
        <p:spPr bwMode="auto">
          <a:xfrm rot="-1960629">
            <a:off x="7667625" y="3698875"/>
            <a:ext cx="531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Face</a:t>
            </a:r>
          </a:p>
        </p:txBody>
      </p:sp>
      <p:sp>
        <p:nvSpPr>
          <p:cNvPr id="57615" name="Rectangle 271">
            <a:extLst>
              <a:ext uri="{FF2B5EF4-FFF2-40B4-BE49-F238E27FC236}">
                <a16:creationId xmlns:a16="http://schemas.microsoft.com/office/drawing/2014/main" id="{FC5BAD57-D424-4FE6-A595-526628E56FF8}"/>
              </a:ext>
            </a:extLst>
          </p:cNvPr>
          <p:cNvSpPr>
            <a:spLocks noChangeArrowheads="1"/>
          </p:cNvSpPr>
          <p:nvPr/>
        </p:nvSpPr>
        <p:spPr bwMode="auto">
          <a:xfrm rot="-1442771">
            <a:off x="7820025" y="3956050"/>
            <a:ext cx="496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Lips</a:t>
            </a:r>
          </a:p>
        </p:txBody>
      </p:sp>
      <p:sp>
        <p:nvSpPr>
          <p:cNvPr id="57616" name="Rectangle 272">
            <a:extLst>
              <a:ext uri="{FF2B5EF4-FFF2-40B4-BE49-F238E27FC236}">
                <a16:creationId xmlns:a16="http://schemas.microsoft.com/office/drawing/2014/main" id="{2577F054-712F-462A-BEB0-73F669A895E7}"/>
              </a:ext>
            </a:extLst>
          </p:cNvPr>
          <p:cNvSpPr>
            <a:spLocks noChangeArrowheads="1"/>
          </p:cNvSpPr>
          <p:nvPr/>
        </p:nvSpPr>
        <p:spPr bwMode="auto">
          <a:xfrm rot="-932160">
            <a:off x="7839075" y="4441825"/>
            <a:ext cx="590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Teeth</a:t>
            </a:r>
          </a:p>
        </p:txBody>
      </p:sp>
      <p:sp>
        <p:nvSpPr>
          <p:cNvPr id="57617" name="Rectangle 273">
            <a:extLst>
              <a:ext uri="{FF2B5EF4-FFF2-40B4-BE49-F238E27FC236}">
                <a16:creationId xmlns:a16="http://schemas.microsoft.com/office/drawing/2014/main" id="{58582B18-064C-49E7-8ED2-CBFA8E4410F7}"/>
              </a:ext>
            </a:extLst>
          </p:cNvPr>
          <p:cNvSpPr>
            <a:spLocks noChangeArrowheads="1"/>
          </p:cNvSpPr>
          <p:nvPr/>
        </p:nvSpPr>
        <p:spPr bwMode="auto">
          <a:xfrm rot="-432609">
            <a:off x="7943850" y="4757738"/>
            <a:ext cx="471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Jaw</a:t>
            </a:r>
          </a:p>
        </p:txBody>
      </p:sp>
      <p:sp>
        <p:nvSpPr>
          <p:cNvPr id="57618" name="Rectangle 274">
            <a:extLst>
              <a:ext uri="{FF2B5EF4-FFF2-40B4-BE49-F238E27FC236}">
                <a16:creationId xmlns:a16="http://schemas.microsoft.com/office/drawing/2014/main" id="{26D65AB2-3C8C-4562-B84E-D05EB8362171}"/>
              </a:ext>
            </a:extLst>
          </p:cNvPr>
          <p:cNvSpPr>
            <a:spLocks noChangeArrowheads="1"/>
          </p:cNvSpPr>
          <p:nvPr/>
        </p:nvSpPr>
        <p:spPr bwMode="auto">
          <a:xfrm rot="-805128">
            <a:off x="7905750" y="4598988"/>
            <a:ext cx="615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Gums</a:t>
            </a:r>
          </a:p>
        </p:txBody>
      </p:sp>
      <p:sp>
        <p:nvSpPr>
          <p:cNvPr id="57619" name="Rectangle 275">
            <a:extLst>
              <a:ext uri="{FF2B5EF4-FFF2-40B4-BE49-F238E27FC236}">
                <a16:creationId xmlns:a16="http://schemas.microsoft.com/office/drawing/2014/main" id="{71655880-06FD-4966-A316-55AD4EBD72F7}"/>
              </a:ext>
            </a:extLst>
          </p:cNvPr>
          <p:cNvSpPr>
            <a:spLocks noChangeArrowheads="1"/>
          </p:cNvSpPr>
          <p:nvPr/>
        </p:nvSpPr>
        <p:spPr bwMode="auto">
          <a:xfrm rot="-536003">
            <a:off x="7953375" y="4986338"/>
            <a:ext cx="735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Tongue</a:t>
            </a:r>
          </a:p>
        </p:txBody>
      </p:sp>
      <p:sp>
        <p:nvSpPr>
          <p:cNvPr id="57620" name="Rectangle 276">
            <a:extLst>
              <a:ext uri="{FF2B5EF4-FFF2-40B4-BE49-F238E27FC236}">
                <a16:creationId xmlns:a16="http://schemas.microsoft.com/office/drawing/2014/main" id="{53DC3F2A-BD46-4F27-B249-00E94B775A88}"/>
              </a:ext>
            </a:extLst>
          </p:cNvPr>
          <p:cNvSpPr>
            <a:spLocks noChangeArrowheads="1"/>
          </p:cNvSpPr>
          <p:nvPr/>
        </p:nvSpPr>
        <p:spPr bwMode="auto">
          <a:xfrm rot="-381976">
            <a:off x="7977188" y="5289550"/>
            <a:ext cx="7858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Pharynx</a:t>
            </a:r>
          </a:p>
        </p:txBody>
      </p:sp>
      <p:sp>
        <p:nvSpPr>
          <p:cNvPr id="57621" name="Rectangle 277">
            <a:extLst>
              <a:ext uri="{FF2B5EF4-FFF2-40B4-BE49-F238E27FC236}">
                <a16:creationId xmlns:a16="http://schemas.microsoft.com/office/drawing/2014/main" id="{70C5F881-AE72-46E1-B9E3-48412897D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5570538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Intra-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abdominal</a:t>
            </a:r>
          </a:p>
        </p:txBody>
      </p:sp>
      <p:sp>
        <p:nvSpPr>
          <p:cNvPr id="57568" name="Rectangle 224">
            <a:extLst>
              <a:ext uri="{FF2B5EF4-FFF2-40B4-BE49-F238E27FC236}">
                <a16:creationId xmlns:a16="http://schemas.microsoft.com/office/drawing/2014/main" id="{F5347121-31CB-482E-8AED-8A63F3E144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12.7  Body maps in the primary motor cortex and somatosensory cortex of the cerebrum.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201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Rectangle 10">
            <a:extLst>
              <a:ext uri="{FF2B5EF4-FFF2-40B4-BE49-F238E27FC236}">
                <a16:creationId xmlns:a16="http://schemas.microsoft.com/office/drawing/2014/main" id="{4034AED0-83B0-4B83-BD7C-B786ECA5A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Broca's Area</a:t>
            </a:r>
          </a:p>
        </p:txBody>
      </p:sp>
      <p:sp>
        <p:nvSpPr>
          <p:cNvPr id="59403" name="Rectangle 11">
            <a:extLst>
              <a:ext uri="{FF2B5EF4-FFF2-40B4-BE49-F238E27FC236}">
                <a16:creationId xmlns:a16="http://schemas.microsoft.com/office/drawing/2014/main" id="{55E33CFA-4E07-4A2E-B64B-281A79C4C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Present in one hemisphere (usually the left)</a:t>
            </a:r>
          </a:p>
          <a:p>
            <a:r>
              <a:rPr lang="en-US" altLang="en-US"/>
              <a:t>Motor speech area that directs muscles of speech production</a:t>
            </a:r>
          </a:p>
          <a:p>
            <a:r>
              <a:rPr lang="en-US" altLang="en-US"/>
              <a:t>Active in planning speech and voluntary motor activities</a:t>
            </a:r>
          </a:p>
        </p:txBody>
      </p:sp>
    </p:spTree>
    <p:extLst>
      <p:ext uri="{BB962C8B-B14F-4D97-AF65-F5344CB8AC3E}">
        <p14:creationId xmlns:p14="http://schemas.microsoft.com/office/powerpoint/2010/main" val="202586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2" name="Rectangle 162">
            <a:extLst>
              <a:ext uri="{FF2B5EF4-FFF2-40B4-BE49-F238E27FC236}">
                <a16:creationId xmlns:a16="http://schemas.microsoft.com/office/drawing/2014/main" id="{9B645670-3E6B-4500-B0BB-82F9285EB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12.6a  Functional and structural areas of the cerebral cortex.</a:t>
            </a:r>
            <a:endParaRPr lang="en-US" altLang="en-US"/>
          </a:p>
        </p:txBody>
      </p:sp>
      <p:pic>
        <p:nvPicPr>
          <p:cNvPr id="61604" name="Picture 164" descr="figure_12_06a_unlabeled">
            <a:extLst>
              <a:ext uri="{FF2B5EF4-FFF2-40B4-BE49-F238E27FC236}">
                <a16:creationId xmlns:a16="http://schemas.microsoft.com/office/drawing/2014/main" id="{18586939-C6AF-47FA-B004-CE5776C23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"/>
          <a:stretch>
            <a:fillRect/>
          </a:stretch>
        </p:blipFill>
        <p:spPr bwMode="auto">
          <a:xfrm>
            <a:off x="273050" y="1044575"/>
            <a:ext cx="8597900" cy="456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05" name="Line 165">
            <a:extLst>
              <a:ext uri="{FF2B5EF4-FFF2-40B4-BE49-F238E27FC236}">
                <a16:creationId xmlns:a16="http://schemas.microsoft.com/office/drawing/2014/main" id="{641933DC-E0DA-466B-8FD8-AEC45EA329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7963" y="3514725"/>
            <a:ext cx="2238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06" name="Rectangle 166">
            <a:extLst>
              <a:ext uri="{FF2B5EF4-FFF2-40B4-BE49-F238E27FC236}">
                <a16:creationId xmlns:a16="http://schemas.microsoft.com/office/drawing/2014/main" id="{4C114AAD-B890-4B4C-B080-08E05046D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1031875"/>
            <a:ext cx="11001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Motor areas</a:t>
            </a:r>
          </a:p>
        </p:txBody>
      </p:sp>
      <p:sp>
        <p:nvSpPr>
          <p:cNvPr id="61607" name="Rectangle 167">
            <a:extLst>
              <a:ext uri="{FF2B5EF4-FFF2-40B4-BE49-F238E27FC236}">
                <a16:creationId xmlns:a16="http://schemas.microsoft.com/office/drawing/2014/main" id="{25C30608-A528-486B-80AD-D33A26019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4125"/>
            <a:ext cx="15970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motor cortex</a:t>
            </a:r>
          </a:p>
        </p:txBody>
      </p:sp>
      <p:sp>
        <p:nvSpPr>
          <p:cNvPr id="61608" name="Rectangle 168">
            <a:extLst>
              <a:ext uri="{FF2B5EF4-FFF2-40B4-BE49-F238E27FC236}">
                <a16:creationId xmlns:a16="http://schemas.microsoft.com/office/drawing/2014/main" id="{E8481586-38D7-4306-9379-2BEFDD2A9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1479550"/>
            <a:ext cx="1263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Premotor cortex</a:t>
            </a:r>
          </a:p>
        </p:txBody>
      </p:sp>
      <p:sp>
        <p:nvSpPr>
          <p:cNvPr id="61609" name="Rectangle 169">
            <a:extLst>
              <a:ext uri="{FF2B5EF4-FFF2-40B4-BE49-F238E27FC236}">
                <a16:creationId xmlns:a16="http://schemas.microsoft.com/office/drawing/2014/main" id="{76476791-7F02-43B3-8935-DE79CF1E4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1682750"/>
            <a:ext cx="7429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Frontal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eye field</a:t>
            </a:r>
          </a:p>
        </p:txBody>
      </p:sp>
      <p:sp>
        <p:nvSpPr>
          <p:cNvPr id="61610" name="Rectangle 170">
            <a:extLst>
              <a:ext uri="{FF2B5EF4-FFF2-40B4-BE49-F238E27FC236}">
                <a16:creationId xmlns:a16="http://schemas.microsoft.com/office/drawing/2014/main" id="{E379386C-397C-4446-9290-41E30774D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2028825"/>
            <a:ext cx="15430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Broca’s area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(outlined by dashes)</a:t>
            </a:r>
          </a:p>
        </p:txBody>
      </p:sp>
      <p:sp>
        <p:nvSpPr>
          <p:cNvPr id="61611" name="Rectangle 171">
            <a:extLst>
              <a:ext uri="{FF2B5EF4-FFF2-40B4-BE49-F238E27FC236}">
                <a16:creationId xmlns:a16="http://schemas.microsoft.com/office/drawing/2014/main" id="{B0A68FE5-0E29-45B3-BE30-3F23B94AE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2676525"/>
            <a:ext cx="13255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Working memory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 spatial tasks</a:t>
            </a:r>
          </a:p>
        </p:txBody>
      </p:sp>
      <p:sp>
        <p:nvSpPr>
          <p:cNvPr id="61612" name="Rectangle 172">
            <a:extLst>
              <a:ext uri="{FF2B5EF4-FFF2-40B4-BE49-F238E27FC236}">
                <a16:creationId xmlns:a16="http://schemas.microsoft.com/office/drawing/2014/main" id="{C6184F8E-AA55-4871-9A36-86EE76AB1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3044825"/>
            <a:ext cx="13874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Executive area for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 management</a:t>
            </a:r>
          </a:p>
        </p:txBody>
      </p:sp>
      <p:sp>
        <p:nvSpPr>
          <p:cNvPr id="61613" name="Rectangle 173">
            <a:extLst>
              <a:ext uri="{FF2B5EF4-FFF2-40B4-BE49-F238E27FC236}">
                <a16:creationId xmlns:a16="http://schemas.microsoft.com/office/drawing/2014/main" id="{0C8266FA-926D-4A4F-A41F-D461E0B84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3409950"/>
            <a:ext cx="15890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Working memory for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object-recall tasks</a:t>
            </a:r>
          </a:p>
        </p:txBody>
      </p:sp>
      <p:sp>
        <p:nvSpPr>
          <p:cNvPr id="61614" name="Rectangle 174">
            <a:extLst>
              <a:ext uri="{FF2B5EF4-FFF2-40B4-BE49-F238E27FC236}">
                <a16:creationId xmlns:a16="http://schemas.microsoft.com/office/drawing/2014/main" id="{879D62A5-B210-4281-BBB3-F7825E71E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3759200"/>
            <a:ext cx="14652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Solving complex,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multitask problems</a:t>
            </a:r>
          </a:p>
        </p:txBody>
      </p:sp>
      <p:sp>
        <p:nvSpPr>
          <p:cNvPr id="61615" name="Rectangle 175">
            <a:extLst>
              <a:ext uri="{FF2B5EF4-FFF2-40B4-BE49-F238E27FC236}">
                <a16:creationId xmlns:a16="http://schemas.microsoft.com/office/drawing/2014/main" id="{14894BAB-BDB3-4047-9701-67105663C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2492375"/>
            <a:ext cx="14874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Prefrontal cortex</a:t>
            </a:r>
          </a:p>
        </p:txBody>
      </p:sp>
      <p:sp>
        <p:nvSpPr>
          <p:cNvPr id="61616" name="Rectangle 176">
            <a:extLst>
              <a:ext uri="{FF2B5EF4-FFF2-40B4-BE49-F238E27FC236}">
                <a16:creationId xmlns:a16="http://schemas.microsoft.com/office/drawing/2014/main" id="{009CBBC1-CFD1-481E-BEF6-B056F8AAA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" y="5019675"/>
            <a:ext cx="31019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Lateral view, left cerebral hemisphere</a:t>
            </a:r>
          </a:p>
        </p:txBody>
      </p:sp>
      <p:sp>
        <p:nvSpPr>
          <p:cNvPr id="61617" name="Rectangle 177">
            <a:extLst>
              <a:ext uri="{FF2B5EF4-FFF2-40B4-BE49-F238E27FC236}">
                <a16:creationId xmlns:a16="http://schemas.microsoft.com/office/drawing/2014/main" id="{B835EBA8-D284-4311-8460-664C9E097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425" y="1038225"/>
            <a:ext cx="21859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Sensory areas and related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association areas</a:t>
            </a:r>
          </a:p>
        </p:txBody>
      </p:sp>
      <p:sp>
        <p:nvSpPr>
          <p:cNvPr id="61618" name="Rectangle 178">
            <a:extLst>
              <a:ext uri="{FF2B5EF4-FFF2-40B4-BE49-F238E27FC236}">
                <a16:creationId xmlns:a16="http://schemas.microsoft.com/office/drawing/2014/main" id="{526376B3-2C97-4E62-B8E7-0D273BB8E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975" y="1346200"/>
            <a:ext cx="17764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somatosensory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1619" name="Rectangle 179">
            <a:extLst>
              <a:ext uri="{FF2B5EF4-FFF2-40B4-BE49-F238E27FC236}">
                <a16:creationId xmlns:a16="http://schemas.microsoft.com/office/drawing/2014/main" id="{5BFE4A1B-6AC3-4C3F-AF2B-E6CC39D56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1670050"/>
            <a:ext cx="14112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Somatosensory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cortex</a:t>
            </a:r>
          </a:p>
        </p:txBody>
      </p:sp>
      <p:sp>
        <p:nvSpPr>
          <p:cNvPr id="61620" name="Rectangle 180">
            <a:extLst>
              <a:ext uri="{FF2B5EF4-FFF2-40B4-BE49-F238E27FC236}">
                <a16:creationId xmlns:a16="http://schemas.microsoft.com/office/drawing/2014/main" id="{059874B5-54D2-4E25-9B75-912784613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2095500"/>
            <a:ext cx="13017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Gustatory cortex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(in insula)</a:t>
            </a:r>
          </a:p>
        </p:txBody>
      </p:sp>
      <p:sp>
        <p:nvSpPr>
          <p:cNvPr id="61621" name="Rectangle 181">
            <a:extLst>
              <a:ext uri="{FF2B5EF4-FFF2-40B4-BE49-F238E27FC236}">
                <a16:creationId xmlns:a16="http://schemas.microsoft.com/office/drawing/2014/main" id="{BB45D484-5DB0-415A-91F3-B76919E77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1562100"/>
            <a:ext cx="8366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Somatic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sensation</a:t>
            </a:r>
          </a:p>
        </p:txBody>
      </p:sp>
      <p:sp>
        <p:nvSpPr>
          <p:cNvPr id="61622" name="Rectangle 182">
            <a:extLst>
              <a:ext uri="{FF2B5EF4-FFF2-40B4-BE49-F238E27FC236}">
                <a16:creationId xmlns:a16="http://schemas.microsoft.com/office/drawing/2014/main" id="{B33ED31B-98BC-44F0-8182-AA10DCCD4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1325" y="2170113"/>
            <a:ext cx="5492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Taste</a:t>
            </a:r>
          </a:p>
        </p:txBody>
      </p:sp>
      <p:sp>
        <p:nvSpPr>
          <p:cNvPr id="61623" name="Rectangle 183">
            <a:extLst>
              <a:ext uri="{FF2B5EF4-FFF2-40B4-BE49-F238E27FC236}">
                <a16:creationId xmlns:a16="http://schemas.microsoft.com/office/drawing/2014/main" id="{26663A8A-602E-4E1B-AB4D-7857DF060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2673350"/>
            <a:ext cx="15430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Wernicke’s area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(outlined by dashes)</a:t>
            </a:r>
          </a:p>
        </p:txBody>
      </p:sp>
      <p:sp>
        <p:nvSpPr>
          <p:cNvPr id="61624" name="Rectangle 184">
            <a:extLst>
              <a:ext uri="{FF2B5EF4-FFF2-40B4-BE49-F238E27FC236}">
                <a16:creationId xmlns:a16="http://schemas.microsoft.com/office/drawing/2014/main" id="{E7C180FF-C7CD-401B-BA52-B6B78DCAA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475" y="3375025"/>
            <a:ext cx="11398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visual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1625" name="Rectangle 185">
            <a:extLst>
              <a:ext uri="{FF2B5EF4-FFF2-40B4-BE49-F238E27FC236}">
                <a16:creationId xmlns:a16="http://schemas.microsoft.com/office/drawing/2014/main" id="{552ECA31-9E6F-458D-B8E8-DB289C53E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724275"/>
            <a:ext cx="99218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Visual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area</a:t>
            </a:r>
          </a:p>
        </p:txBody>
      </p:sp>
      <p:sp>
        <p:nvSpPr>
          <p:cNvPr id="61626" name="Rectangle 186">
            <a:extLst>
              <a:ext uri="{FF2B5EF4-FFF2-40B4-BE49-F238E27FC236}">
                <a16:creationId xmlns:a16="http://schemas.microsoft.com/office/drawing/2014/main" id="{EC214A6C-8B2B-49EF-AC5E-A1B4CCBF8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0" y="4318000"/>
            <a:ext cx="12795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Auditory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area</a:t>
            </a:r>
          </a:p>
        </p:txBody>
      </p:sp>
      <p:sp>
        <p:nvSpPr>
          <p:cNvPr id="61627" name="Rectangle 187">
            <a:extLst>
              <a:ext uri="{FF2B5EF4-FFF2-40B4-BE49-F238E27FC236}">
                <a16:creationId xmlns:a16="http://schemas.microsoft.com/office/drawing/2014/main" id="{16AC122A-C954-466E-A678-BBE705EE3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0" y="4686300"/>
            <a:ext cx="1193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auditory cortex</a:t>
            </a:r>
          </a:p>
        </p:txBody>
      </p:sp>
      <p:sp>
        <p:nvSpPr>
          <p:cNvPr id="61628" name="Rectangle 188">
            <a:extLst>
              <a:ext uri="{FF2B5EF4-FFF2-40B4-BE49-F238E27FC236}">
                <a16:creationId xmlns:a16="http://schemas.microsoft.com/office/drawing/2014/main" id="{A6D4AC75-274F-46A2-99D5-755E4A453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3667125"/>
            <a:ext cx="603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Vision</a:t>
            </a:r>
          </a:p>
        </p:txBody>
      </p:sp>
      <p:sp>
        <p:nvSpPr>
          <p:cNvPr id="61629" name="Rectangle 189">
            <a:extLst>
              <a:ext uri="{FF2B5EF4-FFF2-40B4-BE49-F238E27FC236}">
                <a16:creationId xmlns:a16="http://schemas.microsoft.com/office/drawing/2014/main" id="{0DBDC630-6FE5-4C7C-9175-0C58BDBA5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4572000"/>
            <a:ext cx="7048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Hearing</a:t>
            </a:r>
          </a:p>
        </p:txBody>
      </p:sp>
      <p:sp>
        <p:nvSpPr>
          <p:cNvPr id="61630" name="Rectangle 190">
            <a:extLst>
              <a:ext uri="{FF2B5EF4-FFF2-40B4-BE49-F238E27FC236}">
                <a16:creationId xmlns:a16="http://schemas.microsoft.com/office/drawing/2014/main" id="{295DF4DB-2A11-4D2F-B3F4-F4EF74AB4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675" y="1035050"/>
            <a:ext cx="11461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Central sulcus</a:t>
            </a:r>
          </a:p>
        </p:txBody>
      </p:sp>
      <p:sp>
        <p:nvSpPr>
          <p:cNvPr id="61631" name="Freeform 191">
            <a:extLst>
              <a:ext uri="{FF2B5EF4-FFF2-40B4-BE49-F238E27FC236}">
                <a16:creationId xmlns:a16="http://schemas.microsoft.com/office/drawing/2014/main" id="{86334DD2-0DD8-463D-B614-081A1CDC3856}"/>
              </a:ext>
            </a:extLst>
          </p:cNvPr>
          <p:cNvSpPr>
            <a:spLocks/>
          </p:cNvSpPr>
          <p:nvPr/>
        </p:nvSpPr>
        <p:spPr bwMode="auto">
          <a:xfrm>
            <a:off x="1905000" y="1397000"/>
            <a:ext cx="2649538" cy="211138"/>
          </a:xfrm>
          <a:custGeom>
            <a:avLst/>
            <a:gdLst>
              <a:gd name="T0" fmla="*/ 0 w 1669"/>
              <a:gd name="T1" fmla="*/ 0 h 133"/>
              <a:gd name="T2" fmla="*/ 1565 w 1669"/>
              <a:gd name="T3" fmla="*/ 0 h 133"/>
              <a:gd name="T4" fmla="*/ 1669 w 1669"/>
              <a:gd name="T5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9" h="133">
                <a:moveTo>
                  <a:pt x="0" y="0"/>
                </a:moveTo>
                <a:lnTo>
                  <a:pt x="1565" y="0"/>
                </a:lnTo>
                <a:lnTo>
                  <a:pt x="1669" y="133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32" name="Freeform 192">
            <a:extLst>
              <a:ext uri="{FF2B5EF4-FFF2-40B4-BE49-F238E27FC236}">
                <a16:creationId xmlns:a16="http://schemas.microsoft.com/office/drawing/2014/main" id="{9BAD7AC9-4447-4A0B-9385-3FD932D7F5B6}"/>
              </a:ext>
            </a:extLst>
          </p:cNvPr>
          <p:cNvSpPr>
            <a:spLocks/>
          </p:cNvSpPr>
          <p:nvPr/>
        </p:nvSpPr>
        <p:spPr bwMode="auto">
          <a:xfrm>
            <a:off x="1562100" y="1630363"/>
            <a:ext cx="2184400" cy="130175"/>
          </a:xfrm>
          <a:custGeom>
            <a:avLst/>
            <a:gdLst>
              <a:gd name="T0" fmla="*/ 0 w 1376"/>
              <a:gd name="T1" fmla="*/ 0 h 82"/>
              <a:gd name="T2" fmla="*/ 1043 w 1376"/>
              <a:gd name="T3" fmla="*/ 0 h 82"/>
              <a:gd name="T4" fmla="*/ 1376 w 1376"/>
              <a:gd name="T5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6" h="82">
                <a:moveTo>
                  <a:pt x="0" y="0"/>
                </a:moveTo>
                <a:lnTo>
                  <a:pt x="1043" y="0"/>
                </a:lnTo>
                <a:lnTo>
                  <a:pt x="1376" y="82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33" name="Freeform 193">
            <a:extLst>
              <a:ext uri="{FF2B5EF4-FFF2-40B4-BE49-F238E27FC236}">
                <a16:creationId xmlns:a16="http://schemas.microsoft.com/office/drawing/2014/main" id="{9F01FAB2-C26A-4591-9142-54E4EA957AE8}"/>
              </a:ext>
            </a:extLst>
          </p:cNvPr>
          <p:cNvSpPr>
            <a:spLocks/>
          </p:cNvSpPr>
          <p:nvPr/>
        </p:nvSpPr>
        <p:spPr bwMode="auto">
          <a:xfrm>
            <a:off x="935038" y="1820863"/>
            <a:ext cx="2501900" cy="274637"/>
          </a:xfrm>
          <a:custGeom>
            <a:avLst/>
            <a:gdLst>
              <a:gd name="T0" fmla="*/ 0 w 1576"/>
              <a:gd name="T1" fmla="*/ 0 h 173"/>
              <a:gd name="T2" fmla="*/ 1006 w 1576"/>
              <a:gd name="T3" fmla="*/ 0 h 173"/>
              <a:gd name="T4" fmla="*/ 1576 w 1576"/>
              <a:gd name="T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6" h="173">
                <a:moveTo>
                  <a:pt x="0" y="0"/>
                </a:moveTo>
                <a:lnTo>
                  <a:pt x="1006" y="0"/>
                </a:lnTo>
                <a:lnTo>
                  <a:pt x="1576" y="173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34" name="Line 194">
            <a:extLst>
              <a:ext uri="{FF2B5EF4-FFF2-40B4-BE49-F238E27FC236}">
                <a16:creationId xmlns:a16="http://schemas.microsoft.com/office/drawing/2014/main" id="{77AC6A0F-68C8-4460-921A-CEF61582C4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8100" y="2176463"/>
            <a:ext cx="20320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35" name="Freeform 195">
            <a:extLst>
              <a:ext uri="{FF2B5EF4-FFF2-40B4-BE49-F238E27FC236}">
                <a16:creationId xmlns:a16="http://schemas.microsoft.com/office/drawing/2014/main" id="{7CF2C3A0-F838-4346-B88F-713072FA99B5}"/>
              </a:ext>
            </a:extLst>
          </p:cNvPr>
          <p:cNvSpPr>
            <a:spLocks/>
          </p:cNvSpPr>
          <p:nvPr/>
        </p:nvSpPr>
        <p:spPr bwMode="auto">
          <a:xfrm>
            <a:off x="3233738" y="2179638"/>
            <a:ext cx="304800" cy="546100"/>
          </a:xfrm>
          <a:custGeom>
            <a:avLst/>
            <a:gdLst>
              <a:gd name="T0" fmla="*/ 0 w 192"/>
              <a:gd name="T1" fmla="*/ 344 h 344"/>
              <a:gd name="T2" fmla="*/ 70 w 192"/>
              <a:gd name="T3" fmla="*/ 0 h 344"/>
              <a:gd name="T4" fmla="*/ 192 w 192"/>
              <a:gd name="T5" fmla="*/ 323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344">
                <a:moveTo>
                  <a:pt x="0" y="344"/>
                </a:moveTo>
                <a:lnTo>
                  <a:pt x="70" y="0"/>
                </a:lnTo>
                <a:lnTo>
                  <a:pt x="192" y="323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36" name="Freeform 196">
            <a:extLst>
              <a:ext uri="{FF2B5EF4-FFF2-40B4-BE49-F238E27FC236}">
                <a16:creationId xmlns:a16="http://schemas.microsoft.com/office/drawing/2014/main" id="{75CF012B-BBC2-4E10-8CEB-BFEF51ECF7EC}"/>
              </a:ext>
            </a:extLst>
          </p:cNvPr>
          <p:cNvSpPr>
            <a:spLocks/>
          </p:cNvSpPr>
          <p:nvPr/>
        </p:nvSpPr>
        <p:spPr bwMode="auto">
          <a:xfrm>
            <a:off x="1595438" y="2268538"/>
            <a:ext cx="1562100" cy="550862"/>
          </a:xfrm>
          <a:custGeom>
            <a:avLst/>
            <a:gdLst>
              <a:gd name="T0" fmla="*/ 0 w 984"/>
              <a:gd name="T1" fmla="*/ 347 h 347"/>
              <a:gd name="T2" fmla="*/ 168 w 984"/>
              <a:gd name="T3" fmla="*/ 347 h 347"/>
              <a:gd name="T4" fmla="*/ 984 w 984"/>
              <a:gd name="T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4" h="347">
                <a:moveTo>
                  <a:pt x="0" y="347"/>
                </a:moveTo>
                <a:lnTo>
                  <a:pt x="168" y="347"/>
                </a:lnTo>
                <a:lnTo>
                  <a:pt x="984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37" name="Freeform 197">
            <a:extLst>
              <a:ext uri="{FF2B5EF4-FFF2-40B4-BE49-F238E27FC236}">
                <a16:creationId xmlns:a16="http://schemas.microsoft.com/office/drawing/2014/main" id="{FD2E5EF9-912C-42A9-A605-C533DC2252C5}"/>
              </a:ext>
            </a:extLst>
          </p:cNvPr>
          <p:cNvSpPr>
            <a:spLocks/>
          </p:cNvSpPr>
          <p:nvPr/>
        </p:nvSpPr>
        <p:spPr bwMode="auto">
          <a:xfrm>
            <a:off x="1676400" y="2586038"/>
            <a:ext cx="1300163" cy="596900"/>
          </a:xfrm>
          <a:custGeom>
            <a:avLst/>
            <a:gdLst>
              <a:gd name="T0" fmla="*/ 0 w 819"/>
              <a:gd name="T1" fmla="*/ 376 h 376"/>
              <a:gd name="T2" fmla="*/ 112 w 819"/>
              <a:gd name="T3" fmla="*/ 376 h 376"/>
              <a:gd name="T4" fmla="*/ 819 w 819"/>
              <a:gd name="T5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9" h="376">
                <a:moveTo>
                  <a:pt x="0" y="376"/>
                </a:moveTo>
                <a:lnTo>
                  <a:pt x="112" y="376"/>
                </a:lnTo>
                <a:lnTo>
                  <a:pt x="819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38" name="Line 198">
            <a:extLst>
              <a:ext uri="{FF2B5EF4-FFF2-40B4-BE49-F238E27FC236}">
                <a16:creationId xmlns:a16="http://schemas.microsoft.com/office/drawing/2014/main" id="{B6B61472-E8DC-4116-BE28-DB4642942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3563" y="3556000"/>
            <a:ext cx="9937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39" name="Freeform 199">
            <a:extLst>
              <a:ext uri="{FF2B5EF4-FFF2-40B4-BE49-F238E27FC236}">
                <a16:creationId xmlns:a16="http://schemas.microsoft.com/office/drawing/2014/main" id="{53465705-B0BB-456E-A110-675249395FCF}"/>
              </a:ext>
            </a:extLst>
          </p:cNvPr>
          <p:cNvSpPr>
            <a:spLocks/>
          </p:cNvSpPr>
          <p:nvPr/>
        </p:nvSpPr>
        <p:spPr bwMode="auto">
          <a:xfrm>
            <a:off x="1612900" y="3662363"/>
            <a:ext cx="487363" cy="236537"/>
          </a:xfrm>
          <a:custGeom>
            <a:avLst/>
            <a:gdLst>
              <a:gd name="T0" fmla="*/ 0 w 307"/>
              <a:gd name="T1" fmla="*/ 149 h 149"/>
              <a:gd name="T2" fmla="*/ 168 w 307"/>
              <a:gd name="T3" fmla="*/ 149 h 149"/>
              <a:gd name="T4" fmla="*/ 307 w 307"/>
              <a:gd name="T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" h="149">
                <a:moveTo>
                  <a:pt x="0" y="149"/>
                </a:moveTo>
                <a:lnTo>
                  <a:pt x="168" y="149"/>
                </a:lnTo>
                <a:lnTo>
                  <a:pt x="307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40" name="Line 200">
            <a:extLst>
              <a:ext uri="{FF2B5EF4-FFF2-40B4-BE49-F238E27FC236}">
                <a16:creationId xmlns:a16="http://schemas.microsoft.com/office/drawing/2014/main" id="{3844928A-19C6-4F49-804E-2F6B19EF4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4600"/>
            <a:ext cx="0" cy="3587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41" name="Freeform 201">
            <a:extLst>
              <a:ext uri="{FF2B5EF4-FFF2-40B4-BE49-F238E27FC236}">
                <a16:creationId xmlns:a16="http://schemas.microsoft.com/office/drawing/2014/main" id="{836D2881-376F-4507-AE05-676394B5E325}"/>
              </a:ext>
            </a:extLst>
          </p:cNvPr>
          <p:cNvSpPr>
            <a:spLocks/>
          </p:cNvSpPr>
          <p:nvPr/>
        </p:nvSpPr>
        <p:spPr bwMode="auto">
          <a:xfrm>
            <a:off x="5276850" y="1479550"/>
            <a:ext cx="1054100" cy="190500"/>
          </a:xfrm>
          <a:custGeom>
            <a:avLst/>
            <a:gdLst>
              <a:gd name="T0" fmla="*/ 0 w 664"/>
              <a:gd name="T1" fmla="*/ 120 h 120"/>
              <a:gd name="T2" fmla="*/ 124 w 664"/>
              <a:gd name="T3" fmla="*/ 0 h 120"/>
              <a:gd name="T4" fmla="*/ 664 w 664"/>
              <a:gd name="T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4" h="120">
                <a:moveTo>
                  <a:pt x="0" y="120"/>
                </a:moveTo>
                <a:lnTo>
                  <a:pt x="124" y="0"/>
                </a:lnTo>
                <a:lnTo>
                  <a:pt x="664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42" name="Freeform 202">
            <a:extLst>
              <a:ext uri="{FF2B5EF4-FFF2-40B4-BE49-F238E27FC236}">
                <a16:creationId xmlns:a16="http://schemas.microsoft.com/office/drawing/2014/main" id="{EB9A6C6A-F07D-4D1F-9A01-30FD03867CCD}"/>
              </a:ext>
            </a:extLst>
          </p:cNvPr>
          <p:cNvSpPr>
            <a:spLocks/>
          </p:cNvSpPr>
          <p:nvPr/>
        </p:nvSpPr>
        <p:spPr bwMode="auto">
          <a:xfrm>
            <a:off x="5629275" y="1797050"/>
            <a:ext cx="701675" cy="161925"/>
          </a:xfrm>
          <a:custGeom>
            <a:avLst/>
            <a:gdLst>
              <a:gd name="T0" fmla="*/ 0 w 442"/>
              <a:gd name="T1" fmla="*/ 102 h 102"/>
              <a:gd name="T2" fmla="*/ 126 w 442"/>
              <a:gd name="T3" fmla="*/ 0 h 102"/>
              <a:gd name="T4" fmla="*/ 442 w 442"/>
              <a:gd name="T5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2" h="102">
                <a:moveTo>
                  <a:pt x="0" y="102"/>
                </a:moveTo>
                <a:lnTo>
                  <a:pt x="126" y="0"/>
                </a:lnTo>
                <a:lnTo>
                  <a:pt x="442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43" name="Freeform 203">
            <a:extLst>
              <a:ext uri="{FF2B5EF4-FFF2-40B4-BE49-F238E27FC236}">
                <a16:creationId xmlns:a16="http://schemas.microsoft.com/office/drawing/2014/main" id="{CC47938C-E79D-4F1A-A64D-44CA811AFBCB}"/>
              </a:ext>
            </a:extLst>
          </p:cNvPr>
          <p:cNvSpPr>
            <a:spLocks/>
          </p:cNvSpPr>
          <p:nvPr/>
        </p:nvSpPr>
        <p:spPr bwMode="auto">
          <a:xfrm>
            <a:off x="3814763" y="2232025"/>
            <a:ext cx="2862262" cy="998538"/>
          </a:xfrm>
          <a:custGeom>
            <a:avLst/>
            <a:gdLst>
              <a:gd name="T0" fmla="*/ 1803 w 1803"/>
              <a:gd name="T1" fmla="*/ 0 h 629"/>
              <a:gd name="T2" fmla="*/ 1557 w 1803"/>
              <a:gd name="T3" fmla="*/ 0 h 629"/>
              <a:gd name="T4" fmla="*/ 0 w 1803"/>
              <a:gd name="T5" fmla="*/ 629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3" h="629">
                <a:moveTo>
                  <a:pt x="1803" y="0"/>
                </a:moveTo>
                <a:lnTo>
                  <a:pt x="1557" y="0"/>
                </a:lnTo>
                <a:lnTo>
                  <a:pt x="0" y="629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44" name="Line 204">
            <a:extLst>
              <a:ext uri="{FF2B5EF4-FFF2-40B4-BE49-F238E27FC236}">
                <a16:creationId xmlns:a16="http://schemas.microsoft.com/office/drawing/2014/main" id="{841EE0CE-CA66-4D65-9DDA-D108DB1C6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7963" y="2798763"/>
            <a:ext cx="149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45" name="Line 205">
            <a:extLst>
              <a:ext uri="{FF2B5EF4-FFF2-40B4-BE49-F238E27FC236}">
                <a16:creationId xmlns:a16="http://schemas.microsoft.com/office/drawing/2014/main" id="{929DD429-DCA3-4837-AF86-25829C8186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7488" y="3513138"/>
            <a:ext cx="22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46" name="Freeform 206">
            <a:extLst>
              <a:ext uri="{FF2B5EF4-FFF2-40B4-BE49-F238E27FC236}">
                <a16:creationId xmlns:a16="http://schemas.microsoft.com/office/drawing/2014/main" id="{2E68CEC2-8CEC-40F6-A561-45A05BF00A7B}"/>
              </a:ext>
            </a:extLst>
          </p:cNvPr>
          <p:cNvSpPr>
            <a:spLocks/>
          </p:cNvSpPr>
          <p:nvPr/>
        </p:nvSpPr>
        <p:spPr bwMode="auto">
          <a:xfrm>
            <a:off x="6126163" y="3497263"/>
            <a:ext cx="663575" cy="358775"/>
          </a:xfrm>
          <a:custGeom>
            <a:avLst/>
            <a:gdLst>
              <a:gd name="T0" fmla="*/ 0 w 418"/>
              <a:gd name="T1" fmla="*/ 0 h 226"/>
              <a:gd name="T2" fmla="*/ 338 w 418"/>
              <a:gd name="T3" fmla="*/ 226 h 226"/>
              <a:gd name="T4" fmla="*/ 418 w 418"/>
              <a:gd name="T5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8" h="226">
                <a:moveTo>
                  <a:pt x="0" y="0"/>
                </a:moveTo>
                <a:lnTo>
                  <a:pt x="338" y="226"/>
                </a:lnTo>
                <a:lnTo>
                  <a:pt x="418" y="22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47" name="Freeform 207">
            <a:extLst>
              <a:ext uri="{FF2B5EF4-FFF2-40B4-BE49-F238E27FC236}">
                <a16:creationId xmlns:a16="http://schemas.microsoft.com/office/drawing/2014/main" id="{2D8DB8F5-A782-4335-AF0E-37883C8C343A}"/>
              </a:ext>
            </a:extLst>
          </p:cNvPr>
          <p:cNvSpPr>
            <a:spLocks/>
          </p:cNvSpPr>
          <p:nvPr/>
        </p:nvSpPr>
        <p:spPr bwMode="auto">
          <a:xfrm>
            <a:off x="4643438" y="3116263"/>
            <a:ext cx="1993900" cy="1333500"/>
          </a:xfrm>
          <a:custGeom>
            <a:avLst/>
            <a:gdLst>
              <a:gd name="T0" fmla="*/ 0 w 1256"/>
              <a:gd name="T1" fmla="*/ 0 h 840"/>
              <a:gd name="T2" fmla="*/ 1112 w 1256"/>
              <a:gd name="T3" fmla="*/ 840 h 840"/>
              <a:gd name="T4" fmla="*/ 1256 w 1256"/>
              <a:gd name="T5" fmla="*/ 84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6" h="840">
                <a:moveTo>
                  <a:pt x="0" y="0"/>
                </a:moveTo>
                <a:lnTo>
                  <a:pt x="1112" y="840"/>
                </a:lnTo>
                <a:lnTo>
                  <a:pt x="1256" y="84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48" name="Freeform 208">
            <a:extLst>
              <a:ext uri="{FF2B5EF4-FFF2-40B4-BE49-F238E27FC236}">
                <a16:creationId xmlns:a16="http://schemas.microsoft.com/office/drawing/2014/main" id="{B7D4F889-AA7A-49C6-B411-7D1FFBAB3333}"/>
              </a:ext>
            </a:extLst>
          </p:cNvPr>
          <p:cNvSpPr>
            <a:spLocks/>
          </p:cNvSpPr>
          <p:nvPr/>
        </p:nvSpPr>
        <p:spPr bwMode="auto">
          <a:xfrm>
            <a:off x="4152900" y="3175000"/>
            <a:ext cx="2481263" cy="1646238"/>
          </a:xfrm>
          <a:custGeom>
            <a:avLst/>
            <a:gdLst>
              <a:gd name="T0" fmla="*/ 0 w 1563"/>
              <a:gd name="T1" fmla="*/ 0 h 1037"/>
              <a:gd name="T2" fmla="*/ 1149 w 1563"/>
              <a:gd name="T3" fmla="*/ 1037 h 1037"/>
              <a:gd name="T4" fmla="*/ 1563 w 1563"/>
              <a:gd name="T5" fmla="*/ 1037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3" h="1037">
                <a:moveTo>
                  <a:pt x="0" y="0"/>
                </a:moveTo>
                <a:lnTo>
                  <a:pt x="1149" y="1037"/>
                </a:lnTo>
                <a:lnTo>
                  <a:pt x="1563" y="1037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49" name="Freeform 209">
            <a:extLst>
              <a:ext uri="{FF2B5EF4-FFF2-40B4-BE49-F238E27FC236}">
                <a16:creationId xmlns:a16="http://schemas.microsoft.com/office/drawing/2014/main" id="{F2C178B9-CB4C-4994-B86B-1EDEB531A85E}"/>
              </a:ext>
            </a:extLst>
          </p:cNvPr>
          <p:cNvSpPr>
            <a:spLocks/>
          </p:cNvSpPr>
          <p:nvPr/>
        </p:nvSpPr>
        <p:spPr bwMode="auto">
          <a:xfrm>
            <a:off x="1903413" y="1393825"/>
            <a:ext cx="2649537" cy="211138"/>
          </a:xfrm>
          <a:custGeom>
            <a:avLst/>
            <a:gdLst>
              <a:gd name="T0" fmla="*/ 0 w 1669"/>
              <a:gd name="T1" fmla="*/ 0 h 133"/>
              <a:gd name="T2" fmla="*/ 1565 w 1669"/>
              <a:gd name="T3" fmla="*/ 0 h 133"/>
              <a:gd name="T4" fmla="*/ 1669 w 1669"/>
              <a:gd name="T5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9" h="133">
                <a:moveTo>
                  <a:pt x="0" y="0"/>
                </a:moveTo>
                <a:lnTo>
                  <a:pt x="1565" y="0"/>
                </a:lnTo>
                <a:lnTo>
                  <a:pt x="1669" y="1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50" name="Freeform 210">
            <a:extLst>
              <a:ext uri="{FF2B5EF4-FFF2-40B4-BE49-F238E27FC236}">
                <a16:creationId xmlns:a16="http://schemas.microsoft.com/office/drawing/2014/main" id="{493B8D39-2393-4ED2-BEDE-57E93C95A979}"/>
              </a:ext>
            </a:extLst>
          </p:cNvPr>
          <p:cNvSpPr>
            <a:spLocks/>
          </p:cNvSpPr>
          <p:nvPr/>
        </p:nvSpPr>
        <p:spPr bwMode="auto">
          <a:xfrm>
            <a:off x="1563688" y="1627188"/>
            <a:ext cx="2184400" cy="130175"/>
          </a:xfrm>
          <a:custGeom>
            <a:avLst/>
            <a:gdLst>
              <a:gd name="T0" fmla="*/ 0 w 1376"/>
              <a:gd name="T1" fmla="*/ 0 h 82"/>
              <a:gd name="T2" fmla="*/ 1043 w 1376"/>
              <a:gd name="T3" fmla="*/ 0 h 82"/>
              <a:gd name="T4" fmla="*/ 1376 w 1376"/>
              <a:gd name="T5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6" h="82">
                <a:moveTo>
                  <a:pt x="0" y="0"/>
                </a:moveTo>
                <a:lnTo>
                  <a:pt x="1043" y="0"/>
                </a:lnTo>
                <a:lnTo>
                  <a:pt x="1376" y="8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51" name="Freeform 211">
            <a:extLst>
              <a:ext uri="{FF2B5EF4-FFF2-40B4-BE49-F238E27FC236}">
                <a16:creationId xmlns:a16="http://schemas.microsoft.com/office/drawing/2014/main" id="{786799E7-BBBD-417C-B9E1-919CBB204C4B}"/>
              </a:ext>
            </a:extLst>
          </p:cNvPr>
          <p:cNvSpPr>
            <a:spLocks/>
          </p:cNvSpPr>
          <p:nvPr/>
        </p:nvSpPr>
        <p:spPr bwMode="auto">
          <a:xfrm>
            <a:off x="936625" y="1820863"/>
            <a:ext cx="2501900" cy="274637"/>
          </a:xfrm>
          <a:custGeom>
            <a:avLst/>
            <a:gdLst>
              <a:gd name="T0" fmla="*/ 0 w 1576"/>
              <a:gd name="T1" fmla="*/ 0 h 173"/>
              <a:gd name="T2" fmla="*/ 1006 w 1576"/>
              <a:gd name="T3" fmla="*/ 0 h 173"/>
              <a:gd name="T4" fmla="*/ 1576 w 1576"/>
              <a:gd name="T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6" h="173">
                <a:moveTo>
                  <a:pt x="0" y="0"/>
                </a:moveTo>
                <a:lnTo>
                  <a:pt x="1006" y="0"/>
                </a:lnTo>
                <a:lnTo>
                  <a:pt x="1576" y="17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52" name="Line 212">
            <a:extLst>
              <a:ext uri="{FF2B5EF4-FFF2-40B4-BE49-F238E27FC236}">
                <a16:creationId xmlns:a16="http://schemas.microsoft.com/office/drawing/2014/main" id="{C2F0927B-5BFF-475F-9286-69F2122505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6513" y="2176463"/>
            <a:ext cx="2032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53" name="Freeform 213">
            <a:extLst>
              <a:ext uri="{FF2B5EF4-FFF2-40B4-BE49-F238E27FC236}">
                <a16:creationId xmlns:a16="http://schemas.microsoft.com/office/drawing/2014/main" id="{05ED7291-F849-41D1-816F-563EC2FF1121}"/>
              </a:ext>
            </a:extLst>
          </p:cNvPr>
          <p:cNvSpPr>
            <a:spLocks/>
          </p:cNvSpPr>
          <p:nvPr/>
        </p:nvSpPr>
        <p:spPr bwMode="auto">
          <a:xfrm>
            <a:off x="3232150" y="2176463"/>
            <a:ext cx="304800" cy="546100"/>
          </a:xfrm>
          <a:custGeom>
            <a:avLst/>
            <a:gdLst>
              <a:gd name="T0" fmla="*/ 0 w 192"/>
              <a:gd name="T1" fmla="*/ 344 h 344"/>
              <a:gd name="T2" fmla="*/ 70 w 192"/>
              <a:gd name="T3" fmla="*/ 0 h 344"/>
              <a:gd name="T4" fmla="*/ 192 w 192"/>
              <a:gd name="T5" fmla="*/ 323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344">
                <a:moveTo>
                  <a:pt x="0" y="344"/>
                </a:moveTo>
                <a:lnTo>
                  <a:pt x="70" y="0"/>
                </a:lnTo>
                <a:lnTo>
                  <a:pt x="192" y="32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54" name="Freeform 214">
            <a:extLst>
              <a:ext uri="{FF2B5EF4-FFF2-40B4-BE49-F238E27FC236}">
                <a16:creationId xmlns:a16="http://schemas.microsoft.com/office/drawing/2014/main" id="{6AA4BA2B-83DE-4C3F-BDC2-F354E886AF00}"/>
              </a:ext>
            </a:extLst>
          </p:cNvPr>
          <p:cNvSpPr>
            <a:spLocks/>
          </p:cNvSpPr>
          <p:nvPr/>
        </p:nvSpPr>
        <p:spPr bwMode="auto">
          <a:xfrm>
            <a:off x="1597025" y="2268538"/>
            <a:ext cx="1562100" cy="550862"/>
          </a:xfrm>
          <a:custGeom>
            <a:avLst/>
            <a:gdLst>
              <a:gd name="T0" fmla="*/ 0 w 984"/>
              <a:gd name="T1" fmla="*/ 347 h 347"/>
              <a:gd name="T2" fmla="*/ 168 w 984"/>
              <a:gd name="T3" fmla="*/ 347 h 347"/>
              <a:gd name="T4" fmla="*/ 984 w 984"/>
              <a:gd name="T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4" h="347">
                <a:moveTo>
                  <a:pt x="0" y="347"/>
                </a:moveTo>
                <a:lnTo>
                  <a:pt x="168" y="347"/>
                </a:lnTo>
                <a:lnTo>
                  <a:pt x="98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55" name="Freeform 215">
            <a:extLst>
              <a:ext uri="{FF2B5EF4-FFF2-40B4-BE49-F238E27FC236}">
                <a16:creationId xmlns:a16="http://schemas.microsoft.com/office/drawing/2014/main" id="{19AEB54D-2FE3-4D4A-B0A2-3DC16146B0FC}"/>
              </a:ext>
            </a:extLst>
          </p:cNvPr>
          <p:cNvSpPr>
            <a:spLocks/>
          </p:cNvSpPr>
          <p:nvPr/>
        </p:nvSpPr>
        <p:spPr bwMode="auto">
          <a:xfrm>
            <a:off x="1671638" y="2586038"/>
            <a:ext cx="1300162" cy="596900"/>
          </a:xfrm>
          <a:custGeom>
            <a:avLst/>
            <a:gdLst>
              <a:gd name="T0" fmla="*/ 0 w 819"/>
              <a:gd name="T1" fmla="*/ 376 h 376"/>
              <a:gd name="T2" fmla="*/ 112 w 819"/>
              <a:gd name="T3" fmla="*/ 376 h 376"/>
              <a:gd name="T4" fmla="*/ 819 w 819"/>
              <a:gd name="T5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9" h="376">
                <a:moveTo>
                  <a:pt x="0" y="376"/>
                </a:moveTo>
                <a:lnTo>
                  <a:pt x="112" y="376"/>
                </a:lnTo>
                <a:lnTo>
                  <a:pt x="819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56" name="Line 216">
            <a:extLst>
              <a:ext uri="{FF2B5EF4-FFF2-40B4-BE49-F238E27FC236}">
                <a16:creationId xmlns:a16="http://schemas.microsoft.com/office/drawing/2014/main" id="{1AF96152-468D-4595-9FD1-F8996F7F5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3556000"/>
            <a:ext cx="99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57" name="Freeform 217">
            <a:extLst>
              <a:ext uri="{FF2B5EF4-FFF2-40B4-BE49-F238E27FC236}">
                <a16:creationId xmlns:a16="http://schemas.microsoft.com/office/drawing/2014/main" id="{41818B9A-F954-4C52-88C6-8A88E84B9107}"/>
              </a:ext>
            </a:extLst>
          </p:cNvPr>
          <p:cNvSpPr>
            <a:spLocks/>
          </p:cNvSpPr>
          <p:nvPr/>
        </p:nvSpPr>
        <p:spPr bwMode="auto">
          <a:xfrm>
            <a:off x="1614488" y="3659188"/>
            <a:ext cx="487362" cy="236537"/>
          </a:xfrm>
          <a:custGeom>
            <a:avLst/>
            <a:gdLst>
              <a:gd name="T0" fmla="*/ 0 w 307"/>
              <a:gd name="T1" fmla="*/ 149 h 149"/>
              <a:gd name="T2" fmla="*/ 168 w 307"/>
              <a:gd name="T3" fmla="*/ 149 h 149"/>
              <a:gd name="T4" fmla="*/ 307 w 307"/>
              <a:gd name="T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" h="149">
                <a:moveTo>
                  <a:pt x="0" y="149"/>
                </a:moveTo>
                <a:lnTo>
                  <a:pt x="168" y="149"/>
                </a:lnTo>
                <a:lnTo>
                  <a:pt x="307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58" name="Line 218">
            <a:extLst>
              <a:ext uri="{FF2B5EF4-FFF2-40B4-BE49-F238E27FC236}">
                <a16:creationId xmlns:a16="http://schemas.microsoft.com/office/drawing/2014/main" id="{BD414708-9C42-4F43-ADEC-AD38161FB8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7588" y="1241425"/>
            <a:ext cx="0" cy="358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59" name="Freeform 219">
            <a:extLst>
              <a:ext uri="{FF2B5EF4-FFF2-40B4-BE49-F238E27FC236}">
                <a16:creationId xmlns:a16="http://schemas.microsoft.com/office/drawing/2014/main" id="{3CB47C76-1BBC-4008-A7C7-902E66CDC162}"/>
              </a:ext>
            </a:extLst>
          </p:cNvPr>
          <p:cNvSpPr>
            <a:spLocks/>
          </p:cNvSpPr>
          <p:nvPr/>
        </p:nvSpPr>
        <p:spPr bwMode="auto">
          <a:xfrm>
            <a:off x="5278438" y="1476375"/>
            <a:ext cx="1054100" cy="190500"/>
          </a:xfrm>
          <a:custGeom>
            <a:avLst/>
            <a:gdLst>
              <a:gd name="T0" fmla="*/ 0 w 664"/>
              <a:gd name="T1" fmla="*/ 120 h 120"/>
              <a:gd name="T2" fmla="*/ 124 w 664"/>
              <a:gd name="T3" fmla="*/ 0 h 120"/>
              <a:gd name="T4" fmla="*/ 664 w 664"/>
              <a:gd name="T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4" h="120">
                <a:moveTo>
                  <a:pt x="0" y="120"/>
                </a:moveTo>
                <a:lnTo>
                  <a:pt x="124" y="0"/>
                </a:lnTo>
                <a:lnTo>
                  <a:pt x="664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60" name="Freeform 220">
            <a:extLst>
              <a:ext uri="{FF2B5EF4-FFF2-40B4-BE49-F238E27FC236}">
                <a16:creationId xmlns:a16="http://schemas.microsoft.com/office/drawing/2014/main" id="{827D5D69-C6BF-48C2-8C94-09C811A812F9}"/>
              </a:ext>
            </a:extLst>
          </p:cNvPr>
          <p:cNvSpPr>
            <a:spLocks/>
          </p:cNvSpPr>
          <p:nvPr/>
        </p:nvSpPr>
        <p:spPr bwMode="auto">
          <a:xfrm>
            <a:off x="5630863" y="1793875"/>
            <a:ext cx="701675" cy="161925"/>
          </a:xfrm>
          <a:custGeom>
            <a:avLst/>
            <a:gdLst>
              <a:gd name="T0" fmla="*/ 0 w 442"/>
              <a:gd name="T1" fmla="*/ 102 h 102"/>
              <a:gd name="T2" fmla="*/ 126 w 442"/>
              <a:gd name="T3" fmla="*/ 0 h 102"/>
              <a:gd name="T4" fmla="*/ 442 w 442"/>
              <a:gd name="T5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2" h="102">
                <a:moveTo>
                  <a:pt x="0" y="102"/>
                </a:moveTo>
                <a:lnTo>
                  <a:pt x="126" y="0"/>
                </a:lnTo>
                <a:lnTo>
                  <a:pt x="442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61" name="Freeform 221">
            <a:extLst>
              <a:ext uri="{FF2B5EF4-FFF2-40B4-BE49-F238E27FC236}">
                <a16:creationId xmlns:a16="http://schemas.microsoft.com/office/drawing/2014/main" id="{DAF03590-080F-468D-94EE-067CFF9C9E50}"/>
              </a:ext>
            </a:extLst>
          </p:cNvPr>
          <p:cNvSpPr>
            <a:spLocks/>
          </p:cNvSpPr>
          <p:nvPr/>
        </p:nvSpPr>
        <p:spPr bwMode="auto">
          <a:xfrm>
            <a:off x="3816350" y="2232025"/>
            <a:ext cx="2862263" cy="998538"/>
          </a:xfrm>
          <a:custGeom>
            <a:avLst/>
            <a:gdLst>
              <a:gd name="T0" fmla="*/ 1803 w 1803"/>
              <a:gd name="T1" fmla="*/ 0 h 629"/>
              <a:gd name="T2" fmla="*/ 1557 w 1803"/>
              <a:gd name="T3" fmla="*/ 0 h 629"/>
              <a:gd name="T4" fmla="*/ 0 w 1803"/>
              <a:gd name="T5" fmla="*/ 629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3" h="629">
                <a:moveTo>
                  <a:pt x="1803" y="0"/>
                </a:moveTo>
                <a:lnTo>
                  <a:pt x="1557" y="0"/>
                </a:lnTo>
                <a:lnTo>
                  <a:pt x="0" y="629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62" name="Line 222">
            <a:extLst>
              <a:ext uri="{FF2B5EF4-FFF2-40B4-BE49-F238E27FC236}">
                <a16:creationId xmlns:a16="http://schemas.microsoft.com/office/drawing/2014/main" id="{AA509C5A-88BC-4BAA-A072-AA5B8A8A1C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9550" y="2795588"/>
            <a:ext cx="149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63" name="Freeform 223">
            <a:extLst>
              <a:ext uri="{FF2B5EF4-FFF2-40B4-BE49-F238E27FC236}">
                <a16:creationId xmlns:a16="http://schemas.microsoft.com/office/drawing/2014/main" id="{5F953B03-B1C7-41DA-9008-4B8985394D7C}"/>
              </a:ext>
            </a:extLst>
          </p:cNvPr>
          <p:cNvSpPr>
            <a:spLocks/>
          </p:cNvSpPr>
          <p:nvPr/>
        </p:nvSpPr>
        <p:spPr bwMode="auto">
          <a:xfrm>
            <a:off x="6124575" y="3497263"/>
            <a:ext cx="663575" cy="358775"/>
          </a:xfrm>
          <a:custGeom>
            <a:avLst/>
            <a:gdLst>
              <a:gd name="T0" fmla="*/ 0 w 418"/>
              <a:gd name="T1" fmla="*/ 0 h 226"/>
              <a:gd name="T2" fmla="*/ 338 w 418"/>
              <a:gd name="T3" fmla="*/ 226 h 226"/>
              <a:gd name="T4" fmla="*/ 418 w 418"/>
              <a:gd name="T5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8" h="226">
                <a:moveTo>
                  <a:pt x="0" y="0"/>
                </a:moveTo>
                <a:lnTo>
                  <a:pt x="338" y="226"/>
                </a:lnTo>
                <a:lnTo>
                  <a:pt x="418" y="22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64" name="Freeform 224">
            <a:extLst>
              <a:ext uri="{FF2B5EF4-FFF2-40B4-BE49-F238E27FC236}">
                <a16:creationId xmlns:a16="http://schemas.microsoft.com/office/drawing/2014/main" id="{F3EF8BCD-D068-45F9-9811-1B960636C3BD}"/>
              </a:ext>
            </a:extLst>
          </p:cNvPr>
          <p:cNvSpPr>
            <a:spLocks/>
          </p:cNvSpPr>
          <p:nvPr/>
        </p:nvSpPr>
        <p:spPr bwMode="auto">
          <a:xfrm>
            <a:off x="4645025" y="3119438"/>
            <a:ext cx="1993900" cy="1333500"/>
          </a:xfrm>
          <a:custGeom>
            <a:avLst/>
            <a:gdLst>
              <a:gd name="T0" fmla="*/ 0 w 1256"/>
              <a:gd name="T1" fmla="*/ 0 h 840"/>
              <a:gd name="T2" fmla="*/ 1112 w 1256"/>
              <a:gd name="T3" fmla="*/ 840 h 840"/>
              <a:gd name="T4" fmla="*/ 1256 w 1256"/>
              <a:gd name="T5" fmla="*/ 84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6" h="840">
                <a:moveTo>
                  <a:pt x="0" y="0"/>
                </a:moveTo>
                <a:lnTo>
                  <a:pt x="1112" y="840"/>
                </a:lnTo>
                <a:lnTo>
                  <a:pt x="1256" y="84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65" name="Freeform 225">
            <a:extLst>
              <a:ext uri="{FF2B5EF4-FFF2-40B4-BE49-F238E27FC236}">
                <a16:creationId xmlns:a16="http://schemas.microsoft.com/office/drawing/2014/main" id="{593F2793-F336-4012-AB66-3E099A61BEB6}"/>
              </a:ext>
            </a:extLst>
          </p:cNvPr>
          <p:cNvSpPr>
            <a:spLocks/>
          </p:cNvSpPr>
          <p:nvPr/>
        </p:nvSpPr>
        <p:spPr bwMode="auto">
          <a:xfrm>
            <a:off x="4154488" y="3178175"/>
            <a:ext cx="2481262" cy="1646238"/>
          </a:xfrm>
          <a:custGeom>
            <a:avLst/>
            <a:gdLst>
              <a:gd name="T0" fmla="*/ 0 w 1563"/>
              <a:gd name="T1" fmla="*/ 0 h 1037"/>
              <a:gd name="T2" fmla="*/ 1149 w 1563"/>
              <a:gd name="T3" fmla="*/ 1037 h 1037"/>
              <a:gd name="T4" fmla="*/ 1563 w 1563"/>
              <a:gd name="T5" fmla="*/ 1037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3" h="1037">
                <a:moveTo>
                  <a:pt x="0" y="0"/>
                </a:moveTo>
                <a:lnTo>
                  <a:pt x="1149" y="1037"/>
                </a:lnTo>
                <a:lnTo>
                  <a:pt x="1563" y="10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66" name="AutoShape 226">
            <a:extLst>
              <a:ext uri="{FF2B5EF4-FFF2-40B4-BE49-F238E27FC236}">
                <a16:creationId xmlns:a16="http://schemas.microsoft.com/office/drawing/2014/main" id="{0D3D5D16-F98C-4EEA-BCB8-7586FFDC6BBA}"/>
              </a:ext>
            </a:extLst>
          </p:cNvPr>
          <p:cNvSpPr>
            <a:spLocks/>
          </p:cNvSpPr>
          <p:nvPr/>
        </p:nvSpPr>
        <p:spPr bwMode="auto">
          <a:xfrm>
            <a:off x="7969250" y="1393825"/>
            <a:ext cx="76200" cy="619125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67" name="Line 227">
            <a:extLst>
              <a:ext uri="{FF2B5EF4-FFF2-40B4-BE49-F238E27FC236}">
                <a16:creationId xmlns:a16="http://schemas.microsoft.com/office/drawing/2014/main" id="{9F3BE5AE-BF75-41E0-9FAA-5CB8670C8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1698625"/>
            <a:ext cx="8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68" name="AutoShape 228">
            <a:extLst>
              <a:ext uri="{FF2B5EF4-FFF2-40B4-BE49-F238E27FC236}">
                <a16:creationId xmlns:a16="http://schemas.microsoft.com/office/drawing/2014/main" id="{E76EB1A2-BC40-41BD-988E-30F4E75DB22B}"/>
              </a:ext>
            </a:extLst>
          </p:cNvPr>
          <p:cNvSpPr>
            <a:spLocks/>
          </p:cNvSpPr>
          <p:nvPr/>
        </p:nvSpPr>
        <p:spPr bwMode="auto">
          <a:xfrm>
            <a:off x="7969250" y="2155825"/>
            <a:ext cx="76200" cy="307975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69" name="Line 229">
            <a:extLst>
              <a:ext uri="{FF2B5EF4-FFF2-40B4-BE49-F238E27FC236}">
                <a16:creationId xmlns:a16="http://schemas.microsoft.com/office/drawing/2014/main" id="{1F3ABA1A-C51B-4F52-A2E7-E016200DF1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2311400"/>
            <a:ext cx="8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70" name="AutoShape 230">
            <a:extLst>
              <a:ext uri="{FF2B5EF4-FFF2-40B4-BE49-F238E27FC236}">
                <a16:creationId xmlns:a16="http://schemas.microsoft.com/office/drawing/2014/main" id="{A3A9FD66-3645-48E3-9D15-F7014CBAFDAB}"/>
              </a:ext>
            </a:extLst>
          </p:cNvPr>
          <p:cNvSpPr>
            <a:spLocks/>
          </p:cNvSpPr>
          <p:nvPr/>
        </p:nvSpPr>
        <p:spPr bwMode="auto">
          <a:xfrm>
            <a:off x="7826375" y="3425825"/>
            <a:ext cx="76200" cy="787400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71" name="Line 231">
            <a:extLst>
              <a:ext uri="{FF2B5EF4-FFF2-40B4-BE49-F238E27FC236}">
                <a16:creationId xmlns:a16="http://schemas.microsoft.com/office/drawing/2014/main" id="{314B7020-21D3-4C85-B9D3-E9440B81BE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9400" y="3813175"/>
            <a:ext cx="92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72" name="AutoShape 232">
            <a:extLst>
              <a:ext uri="{FF2B5EF4-FFF2-40B4-BE49-F238E27FC236}">
                <a16:creationId xmlns:a16="http://schemas.microsoft.com/office/drawing/2014/main" id="{15FC77C0-A445-4C37-AF1A-445742DEB264}"/>
              </a:ext>
            </a:extLst>
          </p:cNvPr>
          <p:cNvSpPr>
            <a:spLocks/>
          </p:cNvSpPr>
          <p:nvPr/>
        </p:nvSpPr>
        <p:spPr bwMode="auto">
          <a:xfrm>
            <a:off x="7826375" y="4394200"/>
            <a:ext cx="76200" cy="638175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73" name="Line 233">
            <a:extLst>
              <a:ext uri="{FF2B5EF4-FFF2-40B4-BE49-F238E27FC236}">
                <a16:creationId xmlns:a16="http://schemas.microsoft.com/office/drawing/2014/main" id="{EA9645CB-01F4-447D-B12E-94D0AEAF5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2575" y="4708525"/>
            <a:ext cx="79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674" name="Rectangle 234">
            <a:extLst>
              <a:ext uri="{FF2B5EF4-FFF2-40B4-BE49-F238E27FC236}">
                <a16:creationId xmlns:a16="http://schemas.microsoft.com/office/drawing/2014/main" id="{64215151-CA47-466D-BE01-59B6F6035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" y="5267325"/>
            <a:ext cx="11398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motor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1675" name="Rectangle 235">
            <a:extLst>
              <a:ext uri="{FF2B5EF4-FFF2-40B4-BE49-F238E27FC236}">
                <a16:creationId xmlns:a16="http://schemas.microsoft.com/office/drawing/2014/main" id="{6638709D-D55D-46C8-A95C-1A9F6B077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8" y="5267325"/>
            <a:ext cx="13795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Motor association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1676" name="Rectangle 236">
            <a:extLst>
              <a:ext uri="{FF2B5EF4-FFF2-40B4-BE49-F238E27FC236}">
                <a16:creationId xmlns:a16="http://schemas.microsoft.com/office/drawing/2014/main" id="{E383C841-CA2A-466F-B729-B12732B0E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550" y="5267325"/>
            <a:ext cx="12795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1677" name="Rectangle 237">
            <a:extLst>
              <a:ext uri="{FF2B5EF4-FFF2-40B4-BE49-F238E27FC236}">
                <a16:creationId xmlns:a16="http://schemas.microsoft.com/office/drawing/2014/main" id="{C446C83F-8C96-4A43-8046-9F7AA3AC7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5267325"/>
            <a:ext cx="14112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cortex</a:t>
            </a:r>
          </a:p>
        </p:txBody>
      </p:sp>
      <p:sp>
        <p:nvSpPr>
          <p:cNvPr id="61678" name="Rectangle 238">
            <a:extLst>
              <a:ext uri="{FF2B5EF4-FFF2-40B4-BE49-F238E27FC236}">
                <a16:creationId xmlns:a16="http://schemas.microsoft.com/office/drawing/2014/main" id="{178ABC72-FBA7-48C1-A2C5-85ECF0AD3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0" y="5267325"/>
            <a:ext cx="1728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Multimodal association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</p:spTree>
    <p:extLst>
      <p:ext uri="{BB962C8B-B14F-4D97-AF65-F5344CB8AC3E}">
        <p14:creationId xmlns:p14="http://schemas.microsoft.com/office/powerpoint/2010/main" val="2161312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59" name="Rectangle 95">
            <a:extLst>
              <a:ext uri="{FF2B5EF4-FFF2-40B4-BE49-F238E27FC236}">
                <a16:creationId xmlns:a16="http://schemas.microsoft.com/office/drawing/2014/main" id="{4986F919-7755-4439-B892-2E82473A7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12.6b  Functional and structural areas of the cerebral cortex.</a:t>
            </a:r>
            <a:endParaRPr lang="en-US" altLang="en-US"/>
          </a:p>
        </p:txBody>
      </p:sp>
      <p:pic>
        <p:nvPicPr>
          <p:cNvPr id="62561" name="Picture 97" descr="figure_12_06b_unlabeled">
            <a:extLst>
              <a:ext uri="{FF2B5EF4-FFF2-40B4-BE49-F238E27FC236}">
                <a16:creationId xmlns:a16="http://schemas.microsoft.com/office/drawing/2014/main" id="{61540423-F087-4897-A5DD-384F3528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"/>
          <a:stretch>
            <a:fillRect/>
          </a:stretch>
        </p:blipFill>
        <p:spPr bwMode="auto">
          <a:xfrm>
            <a:off x="273050" y="868363"/>
            <a:ext cx="8597900" cy="49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562" name="Rectangle 98">
            <a:extLst>
              <a:ext uri="{FF2B5EF4-FFF2-40B4-BE49-F238E27FC236}">
                <a16:creationId xmlns:a16="http://schemas.microsoft.com/office/drawing/2014/main" id="{2D19D3E6-D95E-4BEA-9BA6-5FD61274D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1303338"/>
            <a:ext cx="8445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Corpus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callosum</a:t>
            </a:r>
          </a:p>
        </p:txBody>
      </p:sp>
      <p:sp>
        <p:nvSpPr>
          <p:cNvPr id="62563" name="Rectangle 99">
            <a:extLst>
              <a:ext uri="{FF2B5EF4-FFF2-40B4-BE49-F238E27FC236}">
                <a16:creationId xmlns:a16="http://schemas.microsoft.com/office/drawing/2014/main" id="{46A35A95-687B-4223-A9F1-C6DA5C43A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" y="1830388"/>
            <a:ext cx="13525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Frontal eye field</a:t>
            </a:r>
          </a:p>
        </p:txBody>
      </p:sp>
      <p:sp>
        <p:nvSpPr>
          <p:cNvPr id="62564" name="Rectangle 100">
            <a:extLst>
              <a:ext uri="{FF2B5EF4-FFF2-40B4-BE49-F238E27FC236}">
                <a16:creationId xmlns:a16="http://schemas.microsoft.com/office/drawing/2014/main" id="{90896787-F71D-44C6-B4C9-60AFCBD5C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2144713"/>
            <a:ext cx="9032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Prefrontal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2565" name="Rectangle 101">
            <a:extLst>
              <a:ext uri="{FF2B5EF4-FFF2-40B4-BE49-F238E27FC236}">
                <a16:creationId xmlns:a16="http://schemas.microsoft.com/office/drawing/2014/main" id="{A4B185DB-57B1-4F32-8D71-C5E333C42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3109913"/>
            <a:ext cx="18351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Processes emotions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related to personal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and social interactions</a:t>
            </a:r>
          </a:p>
        </p:txBody>
      </p:sp>
      <p:sp>
        <p:nvSpPr>
          <p:cNvPr id="62566" name="Rectangle 102">
            <a:extLst>
              <a:ext uri="{FF2B5EF4-FFF2-40B4-BE49-F238E27FC236}">
                <a16:creationId xmlns:a16="http://schemas.microsoft.com/office/drawing/2014/main" id="{0579D266-5637-4365-8929-AFFC49928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3738563"/>
            <a:ext cx="11160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Orbitofrontal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2567" name="Rectangle 103">
            <a:extLst>
              <a:ext uri="{FF2B5EF4-FFF2-40B4-BE49-F238E27FC236}">
                <a16:creationId xmlns:a16="http://schemas.microsoft.com/office/drawing/2014/main" id="{403D6C52-2663-4605-BD01-EE73ECEA5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4062413"/>
            <a:ext cx="1217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Olfactory bulb</a:t>
            </a:r>
          </a:p>
        </p:txBody>
      </p:sp>
      <p:sp>
        <p:nvSpPr>
          <p:cNvPr id="62568" name="Rectangle 104">
            <a:extLst>
              <a:ext uri="{FF2B5EF4-FFF2-40B4-BE49-F238E27FC236}">
                <a16:creationId xmlns:a16="http://schemas.microsoft.com/office/drawing/2014/main" id="{050616A9-07CB-468A-AA5D-6F2CB8412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4318000"/>
            <a:ext cx="12255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Olfactory tract</a:t>
            </a:r>
          </a:p>
        </p:txBody>
      </p:sp>
      <p:sp>
        <p:nvSpPr>
          <p:cNvPr id="62569" name="Rectangle 105">
            <a:extLst>
              <a:ext uri="{FF2B5EF4-FFF2-40B4-BE49-F238E27FC236}">
                <a16:creationId xmlns:a16="http://schemas.microsoft.com/office/drawing/2014/main" id="{CB1AC538-F84C-45A1-A61E-3E1C81647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4572000"/>
            <a:ext cx="6492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Fornix</a:t>
            </a:r>
          </a:p>
        </p:txBody>
      </p:sp>
      <p:sp>
        <p:nvSpPr>
          <p:cNvPr id="62570" name="Rectangle 106">
            <a:extLst>
              <a:ext uri="{FF2B5EF4-FFF2-40B4-BE49-F238E27FC236}">
                <a16:creationId xmlns:a16="http://schemas.microsoft.com/office/drawing/2014/main" id="{040F091B-C5D3-4ABD-903C-06D9AA659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75" y="4738688"/>
            <a:ext cx="8699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Temporal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lobe</a:t>
            </a:r>
          </a:p>
        </p:txBody>
      </p:sp>
      <p:sp>
        <p:nvSpPr>
          <p:cNvPr id="62571" name="Rectangle 107">
            <a:extLst>
              <a:ext uri="{FF2B5EF4-FFF2-40B4-BE49-F238E27FC236}">
                <a16:creationId xmlns:a16="http://schemas.microsoft.com/office/drawing/2014/main" id="{90DCB0A8-792C-4804-983F-829C7A0CF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50" y="4738688"/>
            <a:ext cx="827088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olfactory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2572" name="Rectangle 108">
            <a:extLst>
              <a:ext uri="{FF2B5EF4-FFF2-40B4-BE49-F238E27FC236}">
                <a16:creationId xmlns:a16="http://schemas.microsoft.com/office/drawing/2014/main" id="{29FC81BB-13DB-48E4-8FC3-8222514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438" y="4708525"/>
            <a:ext cx="6492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Uncus</a:t>
            </a:r>
          </a:p>
        </p:txBody>
      </p:sp>
      <p:sp>
        <p:nvSpPr>
          <p:cNvPr id="62573" name="Rectangle 109">
            <a:extLst>
              <a:ext uri="{FF2B5EF4-FFF2-40B4-BE49-F238E27FC236}">
                <a16:creationId xmlns:a16="http://schemas.microsoft.com/office/drawing/2014/main" id="{3C3F9FE5-9C36-47ED-91CA-B936F6CB5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4338638"/>
            <a:ext cx="9128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Calcarine 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sulcus</a:t>
            </a:r>
          </a:p>
        </p:txBody>
      </p:sp>
      <p:sp>
        <p:nvSpPr>
          <p:cNvPr id="62574" name="Rectangle 110">
            <a:extLst>
              <a:ext uri="{FF2B5EF4-FFF2-40B4-BE49-F238E27FC236}">
                <a16:creationId xmlns:a16="http://schemas.microsoft.com/office/drawing/2014/main" id="{61FEF507-AE25-47AD-8406-CA75E6114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4700588"/>
            <a:ext cx="14541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Parahippocampal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gyrus</a:t>
            </a:r>
          </a:p>
        </p:txBody>
      </p:sp>
      <p:sp>
        <p:nvSpPr>
          <p:cNvPr id="62575" name="Rectangle 111">
            <a:extLst>
              <a:ext uri="{FF2B5EF4-FFF2-40B4-BE49-F238E27FC236}">
                <a16:creationId xmlns:a16="http://schemas.microsoft.com/office/drawing/2014/main" id="{C3EFB8F1-2680-45F3-B6C4-542B28D59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25" y="1835150"/>
            <a:ext cx="1090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Parietal lobe</a:t>
            </a:r>
          </a:p>
        </p:txBody>
      </p:sp>
      <p:sp>
        <p:nvSpPr>
          <p:cNvPr id="62576" name="Rectangle 112">
            <a:extLst>
              <a:ext uri="{FF2B5EF4-FFF2-40B4-BE49-F238E27FC236}">
                <a16:creationId xmlns:a16="http://schemas.microsoft.com/office/drawing/2014/main" id="{12462222-5934-4210-9068-12A253BA3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800" y="2055813"/>
            <a:ext cx="15224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Somatosensory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cortex</a:t>
            </a:r>
          </a:p>
        </p:txBody>
      </p:sp>
      <p:sp>
        <p:nvSpPr>
          <p:cNvPr id="62577" name="Rectangle 113">
            <a:extLst>
              <a:ext uri="{FF2B5EF4-FFF2-40B4-BE49-F238E27FC236}">
                <a16:creationId xmlns:a16="http://schemas.microsoft.com/office/drawing/2014/main" id="{E9C73C11-1ACA-4BF7-BD11-83A825004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975" y="2444750"/>
            <a:ext cx="13700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Parieto-occipital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sulcus</a:t>
            </a:r>
          </a:p>
        </p:txBody>
      </p:sp>
      <p:sp>
        <p:nvSpPr>
          <p:cNvPr id="62578" name="Rectangle 114">
            <a:extLst>
              <a:ext uri="{FF2B5EF4-FFF2-40B4-BE49-F238E27FC236}">
                <a16:creationId xmlns:a16="http://schemas.microsoft.com/office/drawing/2014/main" id="{80B9E081-9219-4DAD-9351-0C924AB6F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800" y="3022600"/>
            <a:ext cx="8270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Occipital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lobe</a:t>
            </a:r>
          </a:p>
        </p:txBody>
      </p:sp>
      <p:sp>
        <p:nvSpPr>
          <p:cNvPr id="62579" name="Rectangle 115">
            <a:extLst>
              <a:ext uri="{FF2B5EF4-FFF2-40B4-BE49-F238E27FC236}">
                <a16:creationId xmlns:a16="http://schemas.microsoft.com/office/drawing/2014/main" id="{BA8798A7-4C6D-45D4-8921-8302B3210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800" y="3625850"/>
            <a:ext cx="15144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Visual association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area</a:t>
            </a:r>
          </a:p>
        </p:txBody>
      </p:sp>
      <p:sp>
        <p:nvSpPr>
          <p:cNvPr id="62580" name="Rectangle 116">
            <a:extLst>
              <a:ext uri="{FF2B5EF4-FFF2-40B4-BE49-F238E27FC236}">
                <a16:creationId xmlns:a16="http://schemas.microsoft.com/office/drawing/2014/main" id="{140325B3-59B0-4B07-9315-054B3CF79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4140200"/>
            <a:ext cx="11160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visual cortex</a:t>
            </a:r>
          </a:p>
        </p:txBody>
      </p:sp>
      <p:sp>
        <p:nvSpPr>
          <p:cNvPr id="62581" name="Rectangle 117">
            <a:extLst>
              <a:ext uri="{FF2B5EF4-FFF2-40B4-BE49-F238E27FC236}">
                <a16:creationId xmlns:a16="http://schemas.microsoft.com/office/drawing/2014/main" id="{DBF10122-A6E3-47C0-8B2F-F4092E139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450" y="1303338"/>
            <a:ext cx="19208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somatosensory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2582" name="Rectangle 118">
            <a:extLst>
              <a:ext uri="{FF2B5EF4-FFF2-40B4-BE49-F238E27FC236}">
                <a16:creationId xmlns:a16="http://schemas.microsoft.com/office/drawing/2014/main" id="{F454DEA9-4D69-4DEC-96FE-4E590D7C1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920750"/>
            <a:ext cx="12350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Central sulcus</a:t>
            </a:r>
          </a:p>
        </p:txBody>
      </p:sp>
      <p:sp>
        <p:nvSpPr>
          <p:cNvPr id="62583" name="Rectangle 119">
            <a:extLst>
              <a:ext uri="{FF2B5EF4-FFF2-40B4-BE49-F238E27FC236}">
                <a16:creationId xmlns:a16="http://schemas.microsoft.com/office/drawing/2014/main" id="{ECFC2530-B519-4BAF-B357-285292DF4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877888"/>
            <a:ext cx="11160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motor cortex</a:t>
            </a:r>
          </a:p>
        </p:txBody>
      </p:sp>
      <p:sp>
        <p:nvSpPr>
          <p:cNvPr id="62584" name="Rectangle 120">
            <a:extLst>
              <a:ext uri="{FF2B5EF4-FFF2-40B4-BE49-F238E27FC236}">
                <a16:creationId xmlns:a16="http://schemas.microsoft.com/office/drawing/2014/main" id="{E7D923E8-5728-42FF-A700-F3BCB0DEA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862013"/>
            <a:ext cx="8778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Cingulate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gyrus</a:t>
            </a:r>
          </a:p>
        </p:txBody>
      </p:sp>
      <p:sp>
        <p:nvSpPr>
          <p:cNvPr id="62585" name="Rectangle 121">
            <a:extLst>
              <a:ext uri="{FF2B5EF4-FFF2-40B4-BE49-F238E27FC236}">
                <a16:creationId xmlns:a16="http://schemas.microsoft.com/office/drawing/2014/main" id="{8FE26812-7A72-4315-B87F-47A67F96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912813"/>
            <a:ext cx="8620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Premotor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2586" name="Rectangle 122">
            <a:extLst>
              <a:ext uri="{FF2B5EF4-FFF2-40B4-BE49-F238E27FC236}">
                <a16:creationId xmlns:a16="http://schemas.microsoft.com/office/drawing/2014/main" id="{F2C7ABED-DB44-406E-AE06-ACB72C932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5181600"/>
            <a:ext cx="39004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Parasagittal view, right cerebral hemisphere</a:t>
            </a:r>
          </a:p>
        </p:txBody>
      </p:sp>
      <p:sp>
        <p:nvSpPr>
          <p:cNvPr id="62587" name="Rectangle 123">
            <a:extLst>
              <a:ext uri="{FF2B5EF4-FFF2-40B4-BE49-F238E27FC236}">
                <a16:creationId xmlns:a16="http://schemas.microsoft.com/office/drawing/2014/main" id="{2EA6F1F8-62C5-4A1C-8CF4-E95BF06C6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5430838"/>
            <a:ext cx="12255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motor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2588" name="Rectangle 124">
            <a:extLst>
              <a:ext uri="{FF2B5EF4-FFF2-40B4-BE49-F238E27FC236}">
                <a16:creationId xmlns:a16="http://schemas.microsoft.com/office/drawing/2014/main" id="{7B9903EF-E215-4CAD-8470-3A9612587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538" y="5430838"/>
            <a:ext cx="1487487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Motor association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2589" name="Rectangle 125">
            <a:extLst>
              <a:ext uri="{FF2B5EF4-FFF2-40B4-BE49-F238E27FC236}">
                <a16:creationId xmlns:a16="http://schemas.microsoft.com/office/drawing/2014/main" id="{24E4C652-B8FA-4A94-853D-51683ED4D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430838"/>
            <a:ext cx="13779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sensory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2590" name="Rectangle 126">
            <a:extLst>
              <a:ext uri="{FF2B5EF4-FFF2-40B4-BE49-F238E27FC236}">
                <a16:creationId xmlns:a16="http://schemas.microsoft.com/office/drawing/2014/main" id="{80804D18-0CB2-44FB-9E63-39FCEEEF3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434013"/>
            <a:ext cx="15224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Sensory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cortex</a:t>
            </a:r>
          </a:p>
        </p:txBody>
      </p:sp>
      <p:sp>
        <p:nvSpPr>
          <p:cNvPr id="62591" name="Rectangle 127">
            <a:extLst>
              <a:ext uri="{FF2B5EF4-FFF2-40B4-BE49-F238E27FC236}">
                <a16:creationId xmlns:a16="http://schemas.microsoft.com/office/drawing/2014/main" id="{C3D9BFA0-3172-4825-B830-EEB036F7E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0" y="5430838"/>
            <a:ext cx="18684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Multimodal association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62592" name="Freeform 128">
            <a:extLst>
              <a:ext uri="{FF2B5EF4-FFF2-40B4-BE49-F238E27FC236}">
                <a16:creationId xmlns:a16="http://schemas.microsoft.com/office/drawing/2014/main" id="{724AF689-170F-4808-88AA-60D480E78188}"/>
              </a:ext>
            </a:extLst>
          </p:cNvPr>
          <p:cNvSpPr>
            <a:spLocks/>
          </p:cNvSpPr>
          <p:nvPr/>
        </p:nvSpPr>
        <p:spPr bwMode="auto">
          <a:xfrm>
            <a:off x="3340100" y="1063625"/>
            <a:ext cx="317500" cy="723900"/>
          </a:xfrm>
          <a:custGeom>
            <a:avLst/>
            <a:gdLst>
              <a:gd name="T0" fmla="*/ 0 w 200"/>
              <a:gd name="T1" fmla="*/ 0 h 456"/>
              <a:gd name="T2" fmla="*/ 46 w 200"/>
              <a:gd name="T3" fmla="*/ 0 h 456"/>
              <a:gd name="T4" fmla="*/ 200 w 200"/>
              <a:gd name="T5" fmla="*/ 45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456">
                <a:moveTo>
                  <a:pt x="0" y="0"/>
                </a:moveTo>
                <a:lnTo>
                  <a:pt x="46" y="0"/>
                </a:lnTo>
                <a:lnTo>
                  <a:pt x="200" y="456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593" name="Freeform 129">
            <a:extLst>
              <a:ext uri="{FF2B5EF4-FFF2-40B4-BE49-F238E27FC236}">
                <a16:creationId xmlns:a16="http://schemas.microsoft.com/office/drawing/2014/main" id="{C9FBFDAC-B93C-4D5E-AFE2-E434165273EE}"/>
              </a:ext>
            </a:extLst>
          </p:cNvPr>
          <p:cNvSpPr>
            <a:spLocks/>
          </p:cNvSpPr>
          <p:nvPr/>
        </p:nvSpPr>
        <p:spPr bwMode="auto">
          <a:xfrm>
            <a:off x="2393950" y="1450975"/>
            <a:ext cx="1450975" cy="1152525"/>
          </a:xfrm>
          <a:custGeom>
            <a:avLst/>
            <a:gdLst>
              <a:gd name="T0" fmla="*/ 0 w 914"/>
              <a:gd name="T1" fmla="*/ 0 h 726"/>
              <a:gd name="T2" fmla="*/ 284 w 914"/>
              <a:gd name="T3" fmla="*/ 0 h 726"/>
              <a:gd name="T4" fmla="*/ 914 w 914"/>
              <a:gd name="T5" fmla="*/ 726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4" h="726">
                <a:moveTo>
                  <a:pt x="0" y="0"/>
                </a:moveTo>
                <a:lnTo>
                  <a:pt x="284" y="0"/>
                </a:lnTo>
                <a:lnTo>
                  <a:pt x="914" y="726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594" name="Line 130">
            <a:extLst>
              <a:ext uri="{FF2B5EF4-FFF2-40B4-BE49-F238E27FC236}">
                <a16:creationId xmlns:a16="http://schemas.microsoft.com/office/drawing/2014/main" id="{64121D4D-0940-48D5-917F-A4C797F5A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952625"/>
            <a:ext cx="126682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595" name="Line 131">
            <a:extLst>
              <a:ext uri="{FF2B5EF4-FFF2-40B4-BE49-F238E27FC236}">
                <a16:creationId xmlns:a16="http://schemas.microsoft.com/office/drawing/2014/main" id="{D4285D9E-356F-4BC1-BA79-C26D46135B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7150" y="2270125"/>
            <a:ext cx="110807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596" name="Line 132">
            <a:extLst>
              <a:ext uri="{FF2B5EF4-FFF2-40B4-BE49-F238E27FC236}">
                <a16:creationId xmlns:a16="http://schemas.microsoft.com/office/drawing/2014/main" id="{1537D532-FC59-405B-9E11-7BA5D7AF9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6900" y="3254375"/>
            <a:ext cx="9525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597" name="Freeform 133">
            <a:extLst>
              <a:ext uri="{FF2B5EF4-FFF2-40B4-BE49-F238E27FC236}">
                <a16:creationId xmlns:a16="http://schemas.microsoft.com/office/drawing/2014/main" id="{ECBE0E00-F81D-4B76-BD99-23E4105D9217}"/>
              </a:ext>
            </a:extLst>
          </p:cNvPr>
          <p:cNvSpPr>
            <a:spLocks/>
          </p:cNvSpPr>
          <p:nvPr/>
        </p:nvSpPr>
        <p:spPr bwMode="auto">
          <a:xfrm>
            <a:off x="1485900" y="3727450"/>
            <a:ext cx="1784350" cy="146050"/>
          </a:xfrm>
          <a:custGeom>
            <a:avLst/>
            <a:gdLst>
              <a:gd name="T0" fmla="*/ 0 w 1124"/>
              <a:gd name="T1" fmla="*/ 92 h 92"/>
              <a:gd name="T2" fmla="*/ 160 w 1124"/>
              <a:gd name="T3" fmla="*/ 92 h 92"/>
              <a:gd name="T4" fmla="*/ 1124 w 1124"/>
              <a:gd name="T5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4" h="92">
                <a:moveTo>
                  <a:pt x="0" y="92"/>
                </a:moveTo>
                <a:lnTo>
                  <a:pt x="160" y="92"/>
                </a:lnTo>
                <a:lnTo>
                  <a:pt x="1124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598" name="Freeform 134">
            <a:extLst>
              <a:ext uri="{FF2B5EF4-FFF2-40B4-BE49-F238E27FC236}">
                <a16:creationId xmlns:a16="http://schemas.microsoft.com/office/drawing/2014/main" id="{39A25F40-7D30-402C-B80C-C805D793A322}"/>
              </a:ext>
            </a:extLst>
          </p:cNvPr>
          <p:cNvSpPr>
            <a:spLocks/>
          </p:cNvSpPr>
          <p:nvPr/>
        </p:nvSpPr>
        <p:spPr bwMode="auto">
          <a:xfrm>
            <a:off x="2743200" y="3946525"/>
            <a:ext cx="257175" cy="257175"/>
          </a:xfrm>
          <a:custGeom>
            <a:avLst/>
            <a:gdLst>
              <a:gd name="T0" fmla="*/ 0 w 162"/>
              <a:gd name="T1" fmla="*/ 162 h 162"/>
              <a:gd name="T2" fmla="*/ 48 w 162"/>
              <a:gd name="T3" fmla="*/ 162 h 162"/>
              <a:gd name="T4" fmla="*/ 162 w 162"/>
              <a:gd name="T5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2" h="162">
                <a:moveTo>
                  <a:pt x="0" y="162"/>
                </a:moveTo>
                <a:lnTo>
                  <a:pt x="48" y="162"/>
                </a:lnTo>
                <a:lnTo>
                  <a:pt x="162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599" name="Freeform 135">
            <a:extLst>
              <a:ext uri="{FF2B5EF4-FFF2-40B4-BE49-F238E27FC236}">
                <a16:creationId xmlns:a16="http://schemas.microsoft.com/office/drawing/2014/main" id="{4BADF34E-932A-446F-ABAF-C02A9A89FAA9}"/>
              </a:ext>
            </a:extLst>
          </p:cNvPr>
          <p:cNvSpPr>
            <a:spLocks/>
          </p:cNvSpPr>
          <p:nvPr/>
        </p:nvSpPr>
        <p:spPr bwMode="auto">
          <a:xfrm>
            <a:off x="2755900" y="3921125"/>
            <a:ext cx="552450" cy="536575"/>
          </a:xfrm>
          <a:custGeom>
            <a:avLst/>
            <a:gdLst>
              <a:gd name="T0" fmla="*/ 0 w 348"/>
              <a:gd name="T1" fmla="*/ 338 h 338"/>
              <a:gd name="T2" fmla="*/ 60 w 348"/>
              <a:gd name="T3" fmla="*/ 338 h 338"/>
              <a:gd name="T4" fmla="*/ 348 w 348"/>
              <a:gd name="T5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338">
                <a:moveTo>
                  <a:pt x="0" y="338"/>
                </a:moveTo>
                <a:lnTo>
                  <a:pt x="60" y="338"/>
                </a:lnTo>
                <a:lnTo>
                  <a:pt x="348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00" name="Freeform 136">
            <a:extLst>
              <a:ext uri="{FF2B5EF4-FFF2-40B4-BE49-F238E27FC236}">
                <a16:creationId xmlns:a16="http://schemas.microsoft.com/office/drawing/2014/main" id="{B657AAA2-70B3-4737-9A8B-B71364EBAC54}"/>
              </a:ext>
            </a:extLst>
          </p:cNvPr>
          <p:cNvSpPr>
            <a:spLocks/>
          </p:cNvSpPr>
          <p:nvPr/>
        </p:nvSpPr>
        <p:spPr bwMode="auto">
          <a:xfrm>
            <a:off x="2349500" y="3568700"/>
            <a:ext cx="1755775" cy="1149350"/>
          </a:xfrm>
          <a:custGeom>
            <a:avLst/>
            <a:gdLst>
              <a:gd name="T0" fmla="*/ 0 w 1106"/>
              <a:gd name="T1" fmla="*/ 724 h 724"/>
              <a:gd name="T2" fmla="*/ 376 w 1106"/>
              <a:gd name="T3" fmla="*/ 724 h 724"/>
              <a:gd name="T4" fmla="*/ 1106 w 1106"/>
              <a:gd name="T5" fmla="*/ 0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06" h="724">
                <a:moveTo>
                  <a:pt x="0" y="724"/>
                </a:moveTo>
                <a:lnTo>
                  <a:pt x="376" y="724"/>
                </a:lnTo>
                <a:lnTo>
                  <a:pt x="1106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01" name="Line 137">
            <a:extLst>
              <a:ext uri="{FF2B5EF4-FFF2-40B4-BE49-F238E27FC236}">
                <a16:creationId xmlns:a16="http://schemas.microsoft.com/office/drawing/2014/main" id="{B0106E00-E306-4845-83EE-37DDCA454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9975" y="4279900"/>
            <a:ext cx="0" cy="5048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02" name="Line 138">
            <a:extLst>
              <a:ext uri="{FF2B5EF4-FFF2-40B4-BE49-F238E27FC236}">
                <a16:creationId xmlns:a16="http://schemas.microsoft.com/office/drawing/2014/main" id="{8DBE6F98-2D68-4337-95AD-46B4554C6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7050" y="3924300"/>
            <a:ext cx="79375" cy="8509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03" name="Line 139">
            <a:extLst>
              <a:ext uri="{FF2B5EF4-FFF2-40B4-BE49-F238E27FC236}">
                <a16:creationId xmlns:a16="http://schemas.microsoft.com/office/drawing/2014/main" id="{6CCA7159-A22A-41C9-A08E-41210ED12F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0075" y="4232275"/>
            <a:ext cx="107950" cy="4540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04" name="Freeform 140">
            <a:extLst>
              <a:ext uri="{FF2B5EF4-FFF2-40B4-BE49-F238E27FC236}">
                <a16:creationId xmlns:a16="http://schemas.microsoft.com/office/drawing/2014/main" id="{16393934-7112-4EB2-A573-983EE8B44CBC}"/>
              </a:ext>
            </a:extLst>
          </p:cNvPr>
          <p:cNvSpPr>
            <a:spLocks/>
          </p:cNvSpPr>
          <p:nvPr/>
        </p:nvSpPr>
        <p:spPr bwMode="auto">
          <a:xfrm>
            <a:off x="4505325" y="4010025"/>
            <a:ext cx="720725" cy="841375"/>
          </a:xfrm>
          <a:custGeom>
            <a:avLst/>
            <a:gdLst>
              <a:gd name="T0" fmla="*/ 0 w 454"/>
              <a:gd name="T1" fmla="*/ 0 h 530"/>
              <a:gd name="T2" fmla="*/ 392 w 454"/>
              <a:gd name="T3" fmla="*/ 530 h 530"/>
              <a:gd name="T4" fmla="*/ 454 w 454"/>
              <a:gd name="T5" fmla="*/ 530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4" h="530">
                <a:moveTo>
                  <a:pt x="0" y="0"/>
                </a:moveTo>
                <a:lnTo>
                  <a:pt x="392" y="530"/>
                </a:lnTo>
                <a:lnTo>
                  <a:pt x="454" y="53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05" name="Freeform 141">
            <a:extLst>
              <a:ext uri="{FF2B5EF4-FFF2-40B4-BE49-F238E27FC236}">
                <a16:creationId xmlns:a16="http://schemas.microsoft.com/office/drawing/2014/main" id="{5B31905E-1594-4084-9065-22D37E68F657}"/>
              </a:ext>
            </a:extLst>
          </p:cNvPr>
          <p:cNvSpPr>
            <a:spLocks/>
          </p:cNvSpPr>
          <p:nvPr/>
        </p:nvSpPr>
        <p:spPr bwMode="auto">
          <a:xfrm>
            <a:off x="5260975" y="3908425"/>
            <a:ext cx="730250" cy="936625"/>
          </a:xfrm>
          <a:custGeom>
            <a:avLst/>
            <a:gdLst>
              <a:gd name="T0" fmla="*/ 0 w 460"/>
              <a:gd name="T1" fmla="*/ 0 h 590"/>
              <a:gd name="T2" fmla="*/ 402 w 460"/>
              <a:gd name="T3" fmla="*/ 590 h 590"/>
              <a:gd name="T4" fmla="*/ 460 w 460"/>
              <a:gd name="T5" fmla="*/ 59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0" h="590">
                <a:moveTo>
                  <a:pt x="0" y="0"/>
                </a:moveTo>
                <a:lnTo>
                  <a:pt x="402" y="590"/>
                </a:lnTo>
                <a:lnTo>
                  <a:pt x="460" y="59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06" name="Line 142">
            <a:extLst>
              <a:ext uri="{FF2B5EF4-FFF2-40B4-BE49-F238E27FC236}">
                <a16:creationId xmlns:a16="http://schemas.microsoft.com/office/drawing/2014/main" id="{9190B347-A57B-411C-99C6-BEA2BE484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787775"/>
            <a:ext cx="0" cy="5937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07" name="Freeform 143">
            <a:extLst>
              <a:ext uri="{FF2B5EF4-FFF2-40B4-BE49-F238E27FC236}">
                <a16:creationId xmlns:a16="http://schemas.microsoft.com/office/drawing/2014/main" id="{AE994901-616D-4146-AE66-194FF2AC8285}"/>
              </a:ext>
            </a:extLst>
          </p:cNvPr>
          <p:cNvSpPr>
            <a:spLocks/>
          </p:cNvSpPr>
          <p:nvPr/>
        </p:nvSpPr>
        <p:spPr bwMode="auto">
          <a:xfrm>
            <a:off x="6454775" y="4133850"/>
            <a:ext cx="1028700" cy="133350"/>
          </a:xfrm>
          <a:custGeom>
            <a:avLst/>
            <a:gdLst>
              <a:gd name="T0" fmla="*/ 0 w 648"/>
              <a:gd name="T1" fmla="*/ 0 h 84"/>
              <a:gd name="T2" fmla="*/ 562 w 648"/>
              <a:gd name="T3" fmla="*/ 84 h 84"/>
              <a:gd name="T4" fmla="*/ 648 w 648"/>
              <a:gd name="T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8" h="84">
                <a:moveTo>
                  <a:pt x="0" y="0"/>
                </a:moveTo>
                <a:lnTo>
                  <a:pt x="562" y="84"/>
                </a:lnTo>
                <a:lnTo>
                  <a:pt x="648" y="84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08" name="Line 144">
            <a:extLst>
              <a:ext uri="{FF2B5EF4-FFF2-40B4-BE49-F238E27FC236}">
                <a16:creationId xmlns:a16="http://schemas.microsoft.com/office/drawing/2014/main" id="{D5F049C9-3122-4F48-A704-5F2B99948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6850" y="4057650"/>
            <a:ext cx="793750" cy="2063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09" name="Freeform 145">
            <a:extLst>
              <a:ext uri="{FF2B5EF4-FFF2-40B4-BE49-F238E27FC236}">
                <a16:creationId xmlns:a16="http://schemas.microsoft.com/office/drawing/2014/main" id="{B6178807-049E-48FC-82AF-1FE07ECC6FAF}"/>
              </a:ext>
            </a:extLst>
          </p:cNvPr>
          <p:cNvSpPr>
            <a:spLocks/>
          </p:cNvSpPr>
          <p:nvPr/>
        </p:nvSpPr>
        <p:spPr bwMode="auto">
          <a:xfrm>
            <a:off x="6302375" y="3562350"/>
            <a:ext cx="1187450" cy="203200"/>
          </a:xfrm>
          <a:custGeom>
            <a:avLst/>
            <a:gdLst>
              <a:gd name="T0" fmla="*/ 0 w 748"/>
              <a:gd name="T1" fmla="*/ 0 h 128"/>
              <a:gd name="T2" fmla="*/ 656 w 748"/>
              <a:gd name="T3" fmla="*/ 128 h 128"/>
              <a:gd name="T4" fmla="*/ 748 w 748"/>
              <a:gd name="T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8" h="128">
                <a:moveTo>
                  <a:pt x="0" y="0"/>
                </a:moveTo>
                <a:lnTo>
                  <a:pt x="656" y="128"/>
                </a:lnTo>
                <a:lnTo>
                  <a:pt x="748" y="128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10" name="Line 146">
            <a:extLst>
              <a:ext uri="{FF2B5EF4-FFF2-40B4-BE49-F238E27FC236}">
                <a16:creationId xmlns:a16="http://schemas.microsoft.com/office/drawing/2014/main" id="{17F03404-9448-409D-B7AC-417D7EA42E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1950" y="3530600"/>
            <a:ext cx="641350" cy="23495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11" name="Line 147">
            <a:extLst>
              <a:ext uri="{FF2B5EF4-FFF2-40B4-BE49-F238E27FC236}">
                <a16:creationId xmlns:a16="http://schemas.microsoft.com/office/drawing/2014/main" id="{E499023D-26A5-4AB4-84B0-EB50674F101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8450" y="3159125"/>
            <a:ext cx="8382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12" name="Line 148">
            <a:extLst>
              <a:ext uri="{FF2B5EF4-FFF2-40B4-BE49-F238E27FC236}">
                <a16:creationId xmlns:a16="http://schemas.microsoft.com/office/drawing/2014/main" id="{0400E6F2-76C1-4D85-BA89-5516FAD5B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4925" y="2574925"/>
            <a:ext cx="109855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13" name="Line 149">
            <a:extLst>
              <a:ext uri="{FF2B5EF4-FFF2-40B4-BE49-F238E27FC236}">
                <a16:creationId xmlns:a16="http://schemas.microsoft.com/office/drawing/2014/main" id="{562261DD-8528-4C7B-959F-514D5AA75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0750" y="2203450"/>
            <a:ext cx="147955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14" name="Line 150">
            <a:extLst>
              <a:ext uri="{FF2B5EF4-FFF2-40B4-BE49-F238E27FC236}">
                <a16:creationId xmlns:a16="http://schemas.microsoft.com/office/drawing/2014/main" id="{C0E1C098-4C0D-405F-B4E0-49D714FBAC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850" y="1971675"/>
            <a:ext cx="169862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15" name="Freeform 151">
            <a:extLst>
              <a:ext uri="{FF2B5EF4-FFF2-40B4-BE49-F238E27FC236}">
                <a16:creationId xmlns:a16="http://schemas.microsoft.com/office/drawing/2014/main" id="{CC328727-DD24-4514-B3E8-42EE5F66EEA2}"/>
              </a:ext>
            </a:extLst>
          </p:cNvPr>
          <p:cNvSpPr>
            <a:spLocks/>
          </p:cNvSpPr>
          <p:nvPr/>
        </p:nvSpPr>
        <p:spPr bwMode="auto">
          <a:xfrm>
            <a:off x="5511800" y="1447800"/>
            <a:ext cx="571500" cy="307975"/>
          </a:xfrm>
          <a:custGeom>
            <a:avLst/>
            <a:gdLst>
              <a:gd name="T0" fmla="*/ 0 w 360"/>
              <a:gd name="T1" fmla="*/ 194 h 194"/>
              <a:gd name="T2" fmla="*/ 302 w 360"/>
              <a:gd name="T3" fmla="*/ 0 h 194"/>
              <a:gd name="T4" fmla="*/ 360 w 360"/>
              <a:gd name="T5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0" h="194">
                <a:moveTo>
                  <a:pt x="0" y="194"/>
                </a:moveTo>
                <a:lnTo>
                  <a:pt x="302" y="0"/>
                </a:lnTo>
                <a:lnTo>
                  <a:pt x="360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16" name="Freeform 152">
            <a:extLst>
              <a:ext uri="{FF2B5EF4-FFF2-40B4-BE49-F238E27FC236}">
                <a16:creationId xmlns:a16="http://schemas.microsoft.com/office/drawing/2014/main" id="{2BC79D40-F37A-4B1A-AD18-D55486D37399}"/>
              </a:ext>
            </a:extLst>
          </p:cNvPr>
          <p:cNvSpPr>
            <a:spLocks/>
          </p:cNvSpPr>
          <p:nvPr/>
        </p:nvSpPr>
        <p:spPr bwMode="auto">
          <a:xfrm>
            <a:off x="5270500" y="1063625"/>
            <a:ext cx="450850" cy="628650"/>
          </a:xfrm>
          <a:custGeom>
            <a:avLst/>
            <a:gdLst>
              <a:gd name="T0" fmla="*/ 0 w 284"/>
              <a:gd name="T1" fmla="*/ 396 h 396"/>
              <a:gd name="T2" fmla="*/ 230 w 284"/>
              <a:gd name="T3" fmla="*/ 0 h 396"/>
              <a:gd name="T4" fmla="*/ 284 w 284"/>
              <a:gd name="T5" fmla="*/ 0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4" h="396">
                <a:moveTo>
                  <a:pt x="0" y="396"/>
                </a:moveTo>
                <a:lnTo>
                  <a:pt x="230" y="0"/>
                </a:lnTo>
                <a:lnTo>
                  <a:pt x="284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17" name="Line 153">
            <a:extLst>
              <a:ext uri="{FF2B5EF4-FFF2-40B4-BE49-F238E27FC236}">
                <a16:creationId xmlns:a16="http://schemas.microsoft.com/office/drawing/2014/main" id="{E028BD42-A4E5-4E6F-839B-D18683D3D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1241425"/>
            <a:ext cx="0" cy="4222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18" name="Line 154">
            <a:extLst>
              <a:ext uri="{FF2B5EF4-FFF2-40B4-BE49-F238E27FC236}">
                <a16:creationId xmlns:a16="http://schemas.microsoft.com/office/drawing/2014/main" id="{BA153449-1EB5-414E-9FC1-59B675BF9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4950" y="1244600"/>
            <a:ext cx="0" cy="10160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19" name="Freeform 155">
            <a:extLst>
              <a:ext uri="{FF2B5EF4-FFF2-40B4-BE49-F238E27FC236}">
                <a16:creationId xmlns:a16="http://schemas.microsoft.com/office/drawing/2014/main" id="{C9BB6126-656D-47E6-84FF-4BCD4FFA19EA}"/>
              </a:ext>
            </a:extLst>
          </p:cNvPr>
          <p:cNvSpPr>
            <a:spLocks/>
          </p:cNvSpPr>
          <p:nvPr/>
        </p:nvSpPr>
        <p:spPr bwMode="auto">
          <a:xfrm>
            <a:off x="3340100" y="1063625"/>
            <a:ext cx="317500" cy="723900"/>
          </a:xfrm>
          <a:custGeom>
            <a:avLst/>
            <a:gdLst>
              <a:gd name="T0" fmla="*/ 0 w 200"/>
              <a:gd name="T1" fmla="*/ 0 h 456"/>
              <a:gd name="T2" fmla="*/ 46 w 200"/>
              <a:gd name="T3" fmla="*/ 0 h 456"/>
              <a:gd name="T4" fmla="*/ 200 w 200"/>
              <a:gd name="T5" fmla="*/ 45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456">
                <a:moveTo>
                  <a:pt x="0" y="0"/>
                </a:moveTo>
                <a:lnTo>
                  <a:pt x="46" y="0"/>
                </a:lnTo>
                <a:lnTo>
                  <a:pt x="200" y="45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20" name="Freeform 156">
            <a:extLst>
              <a:ext uri="{FF2B5EF4-FFF2-40B4-BE49-F238E27FC236}">
                <a16:creationId xmlns:a16="http://schemas.microsoft.com/office/drawing/2014/main" id="{4D79A180-CCC5-45B7-8DDD-316FD9728E90}"/>
              </a:ext>
            </a:extLst>
          </p:cNvPr>
          <p:cNvSpPr>
            <a:spLocks/>
          </p:cNvSpPr>
          <p:nvPr/>
        </p:nvSpPr>
        <p:spPr bwMode="auto">
          <a:xfrm>
            <a:off x="2397125" y="1454150"/>
            <a:ext cx="1450975" cy="1152525"/>
          </a:xfrm>
          <a:custGeom>
            <a:avLst/>
            <a:gdLst>
              <a:gd name="T0" fmla="*/ 0 w 914"/>
              <a:gd name="T1" fmla="*/ 0 h 726"/>
              <a:gd name="T2" fmla="*/ 284 w 914"/>
              <a:gd name="T3" fmla="*/ 0 h 726"/>
              <a:gd name="T4" fmla="*/ 914 w 914"/>
              <a:gd name="T5" fmla="*/ 726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4" h="726">
                <a:moveTo>
                  <a:pt x="0" y="0"/>
                </a:moveTo>
                <a:lnTo>
                  <a:pt x="284" y="0"/>
                </a:lnTo>
                <a:lnTo>
                  <a:pt x="914" y="72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21" name="Line 157">
            <a:extLst>
              <a:ext uri="{FF2B5EF4-FFF2-40B4-BE49-F238E27FC236}">
                <a16:creationId xmlns:a16="http://schemas.microsoft.com/office/drawing/2014/main" id="{A4FD6CAF-22B8-4C8C-AB59-BB25E85B00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952625"/>
            <a:ext cx="1266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22" name="Line 158">
            <a:extLst>
              <a:ext uri="{FF2B5EF4-FFF2-40B4-BE49-F238E27FC236}">
                <a16:creationId xmlns:a16="http://schemas.microsoft.com/office/drawing/2014/main" id="{0DF668AB-138B-493D-AA10-BE021EDF6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7150" y="2270125"/>
            <a:ext cx="1108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23" name="Line 159">
            <a:extLst>
              <a:ext uri="{FF2B5EF4-FFF2-40B4-BE49-F238E27FC236}">
                <a16:creationId xmlns:a16="http://schemas.microsoft.com/office/drawing/2014/main" id="{67ACEB96-CA32-4BF7-AC58-BF308E90BE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6900" y="3254375"/>
            <a:ext cx="952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24" name="Freeform 160">
            <a:extLst>
              <a:ext uri="{FF2B5EF4-FFF2-40B4-BE49-F238E27FC236}">
                <a16:creationId xmlns:a16="http://schemas.microsoft.com/office/drawing/2014/main" id="{1C7CD4B7-BCA7-46A1-B5EB-EB599584D240}"/>
              </a:ext>
            </a:extLst>
          </p:cNvPr>
          <p:cNvSpPr>
            <a:spLocks/>
          </p:cNvSpPr>
          <p:nvPr/>
        </p:nvSpPr>
        <p:spPr bwMode="auto">
          <a:xfrm>
            <a:off x="1482725" y="3727450"/>
            <a:ext cx="1784350" cy="146050"/>
          </a:xfrm>
          <a:custGeom>
            <a:avLst/>
            <a:gdLst>
              <a:gd name="T0" fmla="*/ 0 w 1124"/>
              <a:gd name="T1" fmla="*/ 92 h 92"/>
              <a:gd name="T2" fmla="*/ 160 w 1124"/>
              <a:gd name="T3" fmla="*/ 92 h 92"/>
              <a:gd name="T4" fmla="*/ 1124 w 1124"/>
              <a:gd name="T5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4" h="92">
                <a:moveTo>
                  <a:pt x="0" y="92"/>
                </a:moveTo>
                <a:lnTo>
                  <a:pt x="160" y="92"/>
                </a:lnTo>
                <a:lnTo>
                  <a:pt x="112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25" name="Freeform 161">
            <a:extLst>
              <a:ext uri="{FF2B5EF4-FFF2-40B4-BE49-F238E27FC236}">
                <a16:creationId xmlns:a16="http://schemas.microsoft.com/office/drawing/2014/main" id="{5F09176F-BE45-4B07-854C-D4F75041A530}"/>
              </a:ext>
            </a:extLst>
          </p:cNvPr>
          <p:cNvSpPr>
            <a:spLocks/>
          </p:cNvSpPr>
          <p:nvPr/>
        </p:nvSpPr>
        <p:spPr bwMode="auto">
          <a:xfrm>
            <a:off x="2743200" y="3949700"/>
            <a:ext cx="257175" cy="257175"/>
          </a:xfrm>
          <a:custGeom>
            <a:avLst/>
            <a:gdLst>
              <a:gd name="T0" fmla="*/ 0 w 162"/>
              <a:gd name="T1" fmla="*/ 162 h 162"/>
              <a:gd name="T2" fmla="*/ 48 w 162"/>
              <a:gd name="T3" fmla="*/ 162 h 162"/>
              <a:gd name="T4" fmla="*/ 162 w 162"/>
              <a:gd name="T5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2" h="162">
                <a:moveTo>
                  <a:pt x="0" y="162"/>
                </a:moveTo>
                <a:lnTo>
                  <a:pt x="48" y="162"/>
                </a:lnTo>
                <a:lnTo>
                  <a:pt x="16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26" name="Freeform 162">
            <a:extLst>
              <a:ext uri="{FF2B5EF4-FFF2-40B4-BE49-F238E27FC236}">
                <a16:creationId xmlns:a16="http://schemas.microsoft.com/office/drawing/2014/main" id="{73520067-C7A7-494E-A60F-9CC8363B6E13}"/>
              </a:ext>
            </a:extLst>
          </p:cNvPr>
          <p:cNvSpPr>
            <a:spLocks/>
          </p:cNvSpPr>
          <p:nvPr/>
        </p:nvSpPr>
        <p:spPr bwMode="auto">
          <a:xfrm>
            <a:off x="2755900" y="3924300"/>
            <a:ext cx="552450" cy="536575"/>
          </a:xfrm>
          <a:custGeom>
            <a:avLst/>
            <a:gdLst>
              <a:gd name="T0" fmla="*/ 0 w 348"/>
              <a:gd name="T1" fmla="*/ 338 h 338"/>
              <a:gd name="T2" fmla="*/ 60 w 348"/>
              <a:gd name="T3" fmla="*/ 338 h 338"/>
              <a:gd name="T4" fmla="*/ 348 w 348"/>
              <a:gd name="T5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338">
                <a:moveTo>
                  <a:pt x="0" y="338"/>
                </a:moveTo>
                <a:lnTo>
                  <a:pt x="60" y="338"/>
                </a:lnTo>
                <a:lnTo>
                  <a:pt x="34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27" name="Freeform 163">
            <a:extLst>
              <a:ext uri="{FF2B5EF4-FFF2-40B4-BE49-F238E27FC236}">
                <a16:creationId xmlns:a16="http://schemas.microsoft.com/office/drawing/2014/main" id="{F4B62153-4B4A-4AA1-BEB0-330D2180C868}"/>
              </a:ext>
            </a:extLst>
          </p:cNvPr>
          <p:cNvSpPr>
            <a:spLocks/>
          </p:cNvSpPr>
          <p:nvPr/>
        </p:nvSpPr>
        <p:spPr bwMode="auto">
          <a:xfrm>
            <a:off x="2349500" y="3571875"/>
            <a:ext cx="1755775" cy="1149350"/>
          </a:xfrm>
          <a:custGeom>
            <a:avLst/>
            <a:gdLst>
              <a:gd name="T0" fmla="*/ 0 w 1106"/>
              <a:gd name="T1" fmla="*/ 724 h 724"/>
              <a:gd name="T2" fmla="*/ 376 w 1106"/>
              <a:gd name="T3" fmla="*/ 724 h 724"/>
              <a:gd name="T4" fmla="*/ 1106 w 1106"/>
              <a:gd name="T5" fmla="*/ 0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06" h="724">
                <a:moveTo>
                  <a:pt x="0" y="724"/>
                </a:moveTo>
                <a:lnTo>
                  <a:pt x="376" y="724"/>
                </a:lnTo>
                <a:lnTo>
                  <a:pt x="110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28" name="Line 164">
            <a:extLst>
              <a:ext uri="{FF2B5EF4-FFF2-40B4-BE49-F238E27FC236}">
                <a16:creationId xmlns:a16="http://schemas.microsoft.com/office/drawing/2014/main" id="{27442DC3-92C6-438C-9924-216B0C5AD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9975" y="428307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29" name="Line 165">
            <a:extLst>
              <a:ext uri="{FF2B5EF4-FFF2-40B4-BE49-F238E27FC236}">
                <a16:creationId xmlns:a16="http://schemas.microsoft.com/office/drawing/2014/main" id="{521DBBD3-D46D-48A9-B200-5B07AC87F3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7050" y="3927475"/>
            <a:ext cx="79375" cy="850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30" name="Line 166">
            <a:extLst>
              <a:ext uri="{FF2B5EF4-FFF2-40B4-BE49-F238E27FC236}">
                <a16:creationId xmlns:a16="http://schemas.microsoft.com/office/drawing/2014/main" id="{A9392FF6-1E9F-4F55-A155-D0D5F223FB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0075" y="4235450"/>
            <a:ext cx="10795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31" name="Freeform 167">
            <a:extLst>
              <a:ext uri="{FF2B5EF4-FFF2-40B4-BE49-F238E27FC236}">
                <a16:creationId xmlns:a16="http://schemas.microsoft.com/office/drawing/2014/main" id="{27B43D48-6610-4E10-BD3D-5755AA0CE532}"/>
              </a:ext>
            </a:extLst>
          </p:cNvPr>
          <p:cNvSpPr>
            <a:spLocks/>
          </p:cNvSpPr>
          <p:nvPr/>
        </p:nvSpPr>
        <p:spPr bwMode="auto">
          <a:xfrm>
            <a:off x="4508500" y="4013200"/>
            <a:ext cx="720725" cy="841375"/>
          </a:xfrm>
          <a:custGeom>
            <a:avLst/>
            <a:gdLst>
              <a:gd name="T0" fmla="*/ 0 w 454"/>
              <a:gd name="T1" fmla="*/ 0 h 530"/>
              <a:gd name="T2" fmla="*/ 392 w 454"/>
              <a:gd name="T3" fmla="*/ 530 h 530"/>
              <a:gd name="T4" fmla="*/ 454 w 454"/>
              <a:gd name="T5" fmla="*/ 530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4" h="530">
                <a:moveTo>
                  <a:pt x="0" y="0"/>
                </a:moveTo>
                <a:lnTo>
                  <a:pt x="392" y="530"/>
                </a:lnTo>
                <a:lnTo>
                  <a:pt x="454" y="53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32" name="Freeform 168">
            <a:extLst>
              <a:ext uri="{FF2B5EF4-FFF2-40B4-BE49-F238E27FC236}">
                <a16:creationId xmlns:a16="http://schemas.microsoft.com/office/drawing/2014/main" id="{8569CDB0-467A-407A-B8BE-1C4D52550393}"/>
              </a:ext>
            </a:extLst>
          </p:cNvPr>
          <p:cNvSpPr>
            <a:spLocks/>
          </p:cNvSpPr>
          <p:nvPr/>
        </p:nvSpPr>
        <p:spPr bwMode="auto">
          <a:xfrm>
            <a:off x="5264150" y="3911600"/>
            <a:ext cx="730250" cy="936625"/>
          </a:xfrm>
          <a:custGeom>
            <a:avLst/>
            <a:gdLst>
              <a:gd name="T0" fmla="*/ 0 w 460"/>
              <a:gd name="T1" fmla="*/ 0 h 590"/>
              <a:gd name="T2" fmla="*/ 402 w 460"/>
              <a:gd name="T3" fmla="*/ 590 h 590"/>
              <a:gd name="T4" fmla="*/ 460 w 460"/>
              <a:gd name="T5" fmla="*/ 59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0" h="590">
                <a:moveTo>
                  <a:pt x="0" y="0"/>
                </a:moveTo>
                <a:lnTo>
                  <a:pt x="402" y="590"/>
                </a:lnTo>
                <a:lnTo>
                  <a:pt x="460" y="59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33" name="Line 169">
            <a:extLst>
              <a:ext uri="{FF2B5EF4-FFF2-40B4-BE49-F238E27FC236}">
                <a16:creationId xmlns:a16="http://schemas.microsoft.com/office/drawing/2014/main" id="{ADF003BF-C15F-488E-9FB4-AA8380826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790950"/>
            <a:ext cx="0" cy="593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34" name="Freeform 170">
            <a:extLst>
              <a:ext uri="{FF2B5EF4-FFF2-40B4-BE49-F238E27FC236}">
                <a16:creationId xmlns:a16="http://schemas.microsoft.com/office/drawing/2014/main" id="{EDECB3C0-DD50-41FC-8DDD-E8D3CF4A35DE}"/>
              </a:ext>
            </a:extLst>
          </p:cNvPr>
          <p:cNvSpPr>
            <a:spLocks/>
          </p:cNvSpPr>
          <p:nvPr/>
        </p:nvSpPr>
        <p:spPr bwMode="auto">
          <a:xfrm>
            <a:off x="6457950" y="4133850"/>
            <a:ext cx="1028700" cy="133350"/>
          </a:xfrm>
          <a:custGeom>
            <a:avLst/>
            <a:gdLst>
              <a:gd name="T0" fmla="*/ 0 w 648"/>
              <a:gd name="T1" fmla="*/ 0 h 84"/>
              <a:gd name="T2" fmla="*/ 562 w 648"/>
              <a:gd name="T3" fmla="*/ 84 h 84"/>
              <a:gd name="T4" fmla="*/ 648 w 648"/>
              <a:gd name="T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8" h="84">
                <a:moveTo>
                  <a:pt x="0" y="0"/>
                </a:moveTo>
                <a:lnTo>
                  <a:pt x="562" y="84"/>
                </a:lnTo>
                <a:lnTo>
                  <a:pt x="648" y="8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35" name="Line 171">
            <a:extLst>
              <a:ext uri="{FF2B5EF4-FFF2-40B4-BE49-F238E27FC236}">
                <a16:creationId xmlns:a16="http://schemas.microsoft.com/office/drawing/2014/main" id="{34B64FA4-ADF0-4F42-ACAE-3BC54CACB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0025" y="4057650"/>
            <a:ext cx="79375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36" name="Freeform 172">
            <a:extLst>
              <a:ext uri="{FF2B5EF4-FFF2-40B4-BE49-F238E27FC236}">
                <a16:creationId xmlns:a16="http://schemas.microsoft.com/office/drawing/2014/main" id="{A63A5E3E-F8C7-486D-8B77-5FDBAC7B4FC3}"/>
              </a:ext>
            </a:extLst>
          </p:cNvPr>
          <p:cNvSpPr>
            <a:spLocks/>
          </p:cNvSpPr>
          <p:nvPr/>
        </p:nvSpPr>
        <p:spPr bwMode="auto">
          <a:xfrm>
            <a:off x="6305550" y="3562350"/>
            <a:ext cx="1187450" cy="203200"/>
          </a:xfrm>
          <a:custGeom>
            <a:avLst/>
            <a:gdLst>
              <a:gd name="T0" fmla="*/ 0 w 748"/>
              <a:gd name="T1" fmla="*/ 0 h 128"/>
              <a:gd name="T2" fmla="*/ 656 w 748"/>
              <a:gd name="T3" fmla="*/ 128 h 128"/>
              <a:gd name="T4" fmla="*/ 748 w 748"/>
              <a:gd name="T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8" h="128">
                <a:moveTo>
                  <a:pt x="0" y="0"/>
                </a:moveTo>
                <a:lnTo>
                  <a:pt x="656" y="128"/>
                </a:lnTo>
                <a:lnTo>
                  <a:pt x="748" y="1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37" name="Line 173">
            <a:extLst>
              <a:ext uri="{FF2B5EF4-FFF2-40B4-BE49-F238E27FC236}">
                <a16:creationId xmlns:a16="http://schemas.microsoft.com/office/drawing/2014/main" id="{B3547C9B-8AC1-474F-89C9-5D51E1E7E1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5125" y="3530600"/>
            <a:ext cx="64135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38" name="Line 174">
            <a:extLst>
              <a:ext uri="{FF2B5EF4-FFF2-40B4-BE49-F238E27FC236}">
                <a16:creationId xmlns:a16="http://schemas.microsoft.com/office/drawing/2014/main" id="{C6D66ADB-ED49-4A1A-81CD-370CB74DC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3159125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39" name="Line 175">
            <a:extLst>
              <a:ext uri="{FF2B5EF4-FFF2-40B4-BE49-F238E27FC236}">
                <a16:creationId xmlns:a16="http://schemas.microsoft.com/office/drawing/2014/main" id="{534CD719-E473-458E-84DF-A854F70892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8100" y="2574925"/>
            <a:ext cx="1098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40" name="Line 176">
            <a:extLst>
              <a:ext uri="{FF2B5EF4-FFF2-40B4-BE49-F238E27FC236}">
                <a16:creationId xmlns:a16="http://schemas.microsoft.com/office/drawing/2014/main" id="{0CD5D1EA-1159-46CD-B807-7A0DE892E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3925" y="2203450"/>
            <a:ext cx="147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41" name="Line 177">
            <a:extLst>
              <a:ext uri="{FF2B5EF4-FFF2-40B4-BE49-F238E27FC236}">
                <a16:creationId xmlns:a16="http://schemas.microsoft.com/office/drawing/2014/main" id="{BE5FA043-6184-47AB-A47B-6EE74A976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8025" y="1971675"/>
            <a:ext cx="169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42" name="Freeform 178">
            <a:extLst>
              <a:ext uri="{FF2B5EF4-FFF2-40B4-BE49-F238E27FC236}">
                <a16:creationId xmlns:a16="http://schemas.microsoft.com/office/drawing/2014/main" id="{3FE05248-560C-4FD2-8672-E6B5D6AB396F}"/>
              </a:ext>
            </a:extLst>
          </p:cNvPr>
          <p:cNvSpPr>
            <a:spLocks/>
          </p:cNvSpPr>
          <p:nvPr/>
        </p:nvSpPr>
        <p:spPr bwMode="auto">
          <a:xfrm>
            <a:off x="5511800" y="1450975"/>
            <a:ext cx="571500" cy="307975"/>
          </a:xfrm>
          <a:custGeom>
            <a:avLst/>
            <a:gdLst>
              <a:gd name="T0" fmla="*/ 0 w 360"/>
              <a:gd name="T1" fmla="*/ 194 h 194"/>
              <a:gd name="T2" fmla="*/ 302 w 360"/>
              <a:gd name="T3" fmla="*/ 0 h 194"/>
              <a:gd name="T4" fmla="*/ 360 w 360"/>
              <a:gd name="T5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0" h="194">
                <a:moveTo>
                  <a:pt x="0" y="194"/>
                </a:moveTo>
                <a:lnTo>
                  <a:pt x="302" y="0"/>
                </a:lnTo>
                <a:lnTo>
                  <a:pt x="36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43" name="Freeform 179">
            <a:extLst>
              <a:ext uri="{FF2B5EF4-FFF2-40B4-BE49-F238E27FC236}">
                <a16:creationId xmlns:a16="http://schemas.microsoft.com/office/drawing/2014/main" id="{EC724365-0D90-4002-B113-9640EDDFB557}"/>
              </a:ext>
            </a:extLst>
          </p:cNvPr>
          <p:cNvSpPr>
            <a:spLocks/>
          </p:cNvSpPr>
          <p:nvPr/>
        </p:nvSpPr>
        <p:spPr bwMode="auto">
          <a:xfrm>
            <a:off x="5270500" y="1066800"/>
            <a:ext cx="450850" cy="628650"/>
          </a:xfrm>
          <a:custGeom>
            <a:avLst/>
            <a:gdLst>
              <a:gd name="T0" fmla="*/ 0 w 284"/>
              <a:gd name="T1" fmla="*/ 396 h 396"/>
              <a:gd name="T2" fmla="*/ 230 w 284"/>
              <a:gd name="T3" fmla="*/ 0 h 396"/>
              <a:gd name="T4" fmla="*/ 284 w 284"/>
              <a:gd name="T5" fmla="*/ 0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4" h="396">
                <a:moveTo>
                  <a:pt x="0" y="396"/>
                </a:moveTo>
                <a:lnTo>
                  <a:pt x="230" y="0"/>
                </a:lnTo>
                <a:lnTo>
                  <a:pt x="28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44" name="Line 180">
            <a:extLst>
              <a:ext uri="{FF2B5EF4-FFF2-40B4-BE49-F238E27FC236}">
                <a16:creationId xmlns:a16="http://schemas.microsoft.com/office/drawing/2014/main" id="{2768409F-96FE-4AA4-B08C-138C8F24C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124460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645" name="Line 181">
            <a:extLst>
              <a:ext uri="{FF2B5EF4-FFF2-40B4-BE49-F238E27FC236}">
                <a16:creationId xmlns:a16="http://schemas.microsoft.com/office/drawing/2014/main" id="{3F5A9AA7-6698-49BC-A9CF-46F9C2E0C2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4950" y="1247775"/>
            <a:ext cx="0" cy="10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64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34" name="Rectangle 46">
            <a:extLst>
              <a:ext uri="{FF2B5EF4-FFF2-40B4-BE49-F238E27FC236}">
                <a16:creationId xmlns:a16="http://schemas.microsoft.com/office/drawing/2014/main" id="{4C1CD9F8-0C20-46C2-A2BC-375172505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Sensory Areas of Cerebral Cortex</a:t>
            </a:r>
          </a:p>
        </p:txBody>
      </p:sp>
      <p:sp>
        <p:nvSpPr>
          <p:cNvPr id="63535" name="Rectangle 47">
            <a:extLst>
              <a:ext uri="{FF2B5EF4-FFF2-40B4-BE49-F238E27FC236}">
                <a16:creationId xmlns:a16="http://schemas.microsoft.com/office/drawing/2014/main" id="{0F7F7208-9EAA-495D-9877-C6CC94B9F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1625" y="1068388"/>
            <a:ext cx="8537575" cy="1522412"/>
          </a:xfrm>
        </p:spPr>
        <p:txBody>
          <a:bodyPr/>
          <a:lstStyle/>
          <a:p>
            <a:r>
              <a:rPr lang="en-US" altLang="en-US" sz="2400"/>
              <a:t>Conscious awareness of sensation</a:t>
            </a:r>
          </a:p>
          <a:p>
            <a:r>
              <a:rPr lang="en-US" altLang="en-US" sz="2400"/>
              <a:t>Occur in parietal, insular, temporal, and occipital lobes</a:t>
            </a:r>
          </a:p>
        </p:txBody>
      </p:sp>
      <p:sp>
        <p:nvSpPr>
          <p:cNvPr id="63536" name="Rectangle 48">
            <a:extLst>
              <a:ext uri="{FF2B5EF4-FFF2-40B4-BE49-F238E27FC236}">
                <a16:creationId xmlns:a16="http://schemas.microsoft.com/office/drawing/2014/main" id="{C5B76665-1DD2-4C58-B252-0DC075861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2895600"/>
            <a:ext cx="44973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50000"/>
              </a:lnSpc>
              <a:spcBef>
                <a:spcPct val="20000"/>
              </a:spcBef>
              <a:buClr>
                <a:srgbClr val="C5525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SzTx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somatosensory cortex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SzTx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Somatosensory association cortex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SzTx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Visual areas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SzTx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Auditory areas</a:t>
            </a:r>
          </a:p>
        </p:txBody>
      </p:sp>
      <p:sp>
        <p:nvSpPr>
          <p:cNvPr id="63537" name="Rectangle 49">
            <a:extLst>
              <a:ext uri="{FF2B5EF4-FFF2-40B4-BE49-F238E27FC236}">
                <a16:creationId xmlns:a16="http://schemas.microsoft.com/office/drawing/2014/main" id="{B29FB01E-D90D-4982-99B4-FB3105C95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2921000"/>
            <a:ext cx="38115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50000"/>
              </a:lnSpc>
              <a:spcBef>
                <a:spcPct val="20000"/>
              </a:spcBef>
              <a:buClr>
                <a:srgbClr val="C55255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SzTx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Vestibular cortex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SzTx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Olfactory cortex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SzTx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Gustatory cortex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C55255"/>
              </a:buClr>
              <a:buSzTx/>
              <a:buFont typeface="Times" panose="02020603050405020304" pitchFamily="18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Visceral sensory area</a:t>
            </a:r>
          </a:p>
        </p:txBody>
      </p:sp>
    </p:spTree>
    <p:extLst>
      <p:ext uri="{BB962C8B-B14F-4D97-AF65-F5344CB8AC3E}">
        <p14:creationId xmlns:p14="http://schemas.microsoft.com/office/powerpoint/2010/main" val="1649437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2" name="Rectangle 10">
            <a:extLst>
              <a:ext uri="{FF2B5EF4-FFF2-40B4-BE49-F238E27FC236}">
                <a16:creationId xmlns:a16="http://schemas.microsoft.com/office/drawing/2014/main" id="{31B21149-FF1B-44E9-A1AB-B3DF7BA6B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Primary Somatosensory Cortex</a:t>
            </a:r>
          </a:p>
        </p:txBody>
      </p:sp>
      <p:sp>
        <p:nvSpPr>
          <p:cNvPr id="64523" name="Rectangle 11">
            <a:extLst>
              <a:ext uri="{FF2B5EF4-FFF2-40B4-BE49-F238E27FC236}">
                <a16:creationId xmlns:a16="http://schemas.microsoft.com/office/drawing/2014/main" id="{D71A01C5-1A8A-4637-9B39-DC0684486D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/>
              <a:t>In postcentral gyri of parietal lobe</a:t>
            </a:r>
          </a:p>
          <a:p>
            <a:r>
              <a:rPr lang="en-US" altLang="en-US" sz="2400"/>
              <a:t>Receives general sensory information from skin, and </a:t>
            </a:r>
            <a:r>
              <a:rPr lang="en-US" altLang="en-US" sz="2400" b="1"/>
              <a:t>proprioceptors</a:t>
            </a:r>
            <a:r>
              <a:rPr lang="en-US" altLang="en-US" sz="2400"/>
              <a:t> of skeletal muscle, joints, and tendons</a:t>
            </a:r>
          </a:p>
          <a:p>
            <a:r>
              <a:rPr lang="en-US" altLang="en-US" sz="2400"/>
              <a:t>Capable of </a:t>
            </a:r>
            <a:r>
              <a:rPr lang="en-US" altLang="en-US" sz="2400" b="1"/>
              <a:t>spatial discrimination:</a:t>
            </a:r>
            <a:r>
              <a:rPr lang="en-US" altLang="en-US" sz="2400"/>
              <a:t> identification of body region being stimulated</a:t>
            </a:r>
          </a:p>
          <a:p>
            <a:r>
              <a:rPr lang="en-US" altLang="en-US" sz="2400" b="1"/>
              <a:t>Somatosensory homunculus</a:t>
            </a:r>
            <a:r>
              <a:rPr lang="en-US" altLang="en-US" sz="2400"/>
              <a:t> upside-down caricatures represent contralateral sensory input from body regions</a:t>
            </a:r>
          </a:p>
        </p:txBody>
      </p:sp>
    </p:spTree>
    <p:extLst>
      <p:ext uri="{BB962C8B-B14F-4D97-AF65-F5344CB8AC3E}">
        <p14:creationId xmlns:p14="http://schemas.microsoft.com/office/powerpoint/2010/main" val="377139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09" name="Picture 173" descr="figure_12_07_unlabeled">
            <a:extLst>
              <a:ext uri="{FF2B5EF4-FFF2-40B4-BE49-F238E27FC236}">
                <a16:creationId xmlns:a16="http://schemas.microsoft.com/office/drawing/2014/main" id="{3F6592B4-1E19-46B3-931D-52D8A083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"/>
          <a:stretch>
            <a:fillRect/>
          </a:stretch>
        </p:blipFill>
        <p:spPr bwMode="auto">
          <a:xfrm>
            <a:off x="273050" y="261938"/>
            <a:ext cx="8597900" cy="62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710" name="Rectangle 174">
            <a:extLst>
              <a:ext uri="{FF2B5EF4-FFF2-40B4-BE49-F238E27FC236}">
                <a16:creationId xmlns:a16="http://schemas.microsoft.com/office/drawing/2014/main" id="{E8CBA8CC-3154-4D44-BF23-99F3CEE8E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913" y="254000"/>
            <a:ext cx="8524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Posterior</a:t>
            </a:r>
          </a:p>
        </p:txBody>
      </p:sp>
      <p:sp>
        <p:nvSpPr>
          <p:cNvPr id="65711" name="Rectangle 175">
            <a:extLst>
              <a:ext uri="{FF2B5EF4-FFF2-40B4-BE49-F238E27FC236}">
                <a16:creationId xmlns:a16="http://schemas.microsoft.com/office/drawing/2014/main" id="{C8B1C176-68F0-4451-933D-701691D22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1516063"/>
            <a:ext cx="666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Motor</a:t>
            </a:r>
          </a:p>
        </p:txBody>
      </p:sp>
      <p:sp>
        <p:nvSpPr>
          <p:cNvPr id="65712" name="Rectangle 176">
            <a:extLst>
              <a:ext uri="{FF2B5EF4-FFF2-40B4-BE49-F238E27FC236}">
                <a16:creationId xmlns:a16="http://schemas.microsoft.com/office/drawing/2014/main" id="{9A5ED7DE-0BF5-4214-AF96-9471B051C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1519238"/>
            <a:ext cx="852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Sensory</a:t>
            </a:r>
          </a:p>
        </p:txBody>
      </p:sp>
      <p:sp>
        <p:nvSpPr>
          <p:cNvPr id="65713" name="Rectangle 177">
            <a:extLst>
              <a:ext uri="{FF2B5EF4-FFF2-40B4-BE49-F238E27FC236}">
                <a16:creationId xmlns:a16="http://schemas.microsoft.com/office/drawing/2014/main" id="{0E182F27-E857-4101-929E-641E0CFDD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689100"/>
            <a:ext cx="776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Anterior</a:t>
            </a:r>
          </a:p>
        </p:txBody>
      </p:sp>
      <p:sp>
        <p:nvSpPr>
          <p:cNvPr id="65714" name="Rectangle 178">
            <a:extLst>
              <a:ext uri="{FF2B5EF4-FFF2-40B4-BE49-F238E27FC236}">
                <a16:creationId xmlns:a16="http://schemas.microsoft.com/office/drawing/2014/main" id="{D7B920AB-4B0B-426F-A1CD-20DBFDD40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5395913"/>
            <a:ext cx="14795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Primary motor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(precentral gyrus)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715" name="Rectangle 179">
            <a:extLst>
              <a:ext uri="{FF2B5EF4-FFF2-40B4-BE49-F238E27FC236}">
                <a16:creationId xmlns:a16="http://schemas.microsoft.com/office/drawing/2014/main" id="{2789B934-38CD-4208-805C-0F7927F21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5397500"/>
            <a:ext cx="15636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Primary somato-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sensory cortex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(postcentral gyrus)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716" name="Rectangle 180">
            <a:extLst>
              <a:ext uri="{FF2B5EF4-FFF2-40B4-BE49-F238E27FC236}">
                <a16:creationId xmlns:a16="http://schemas.microsoft.com/office/drawing/2014/main" id="{5618E575-EDE3-4F83-A2A0-640094950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1765300"/>
            <a:ext cx="155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Motor map 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precentral gyrus</a:t>
            </a:r>
          </a:p>
        </p:txBody>
      </p:sp>
      <p:sp>
        <p:nvSpPr>
          <p:cNvPr id="65717" name="Rectangle 181">
            <a:extLst>
              <a:ext uri="{FF2B5EF4-FFF2-40B4-BE49-F238E27FC236}">
                <a16:creationId xmlns:a16="http://schemas.microsoft.com/office/drawing/2014/main" id="{90D338B0-0E15-4BCF-BF5E-A6396BD2D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988" y="1765300"/>
            <a:ext cx="1649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Sensory map 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postcentral gyrus</a:t>
            </a:r>
          </a:p>
        </p:txBody>
      </p:sp>
      <p:sp>
        <p:nvSpPr>
          <p:cNvPr id="65718" name="Rectangle 182">
            <a:extLst>
              <a:ext uri="{FF2B5EF4-FFF2-40B4-BE49-F238E27FC236}">
                <a16:creationId xmlns:a16="http://schemas.microsoft.com/office/drawing/2014/main" id="{8F33FD7F-4A89-48B6-983F-7E1378D9A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5689600"/>
            <a:ext cx="10144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Swallowing</a:t>
            </a:r>
          </a:p>
        </p:txBody>
      </p:sp>
      <p:sp>
        <p:nvSpPr>
          <p:cNvPr id="65719" name="Rectangle 183">
            <a:extLst>
              <a:ext uri="{FF2B5EF4-FFF2-40B4-BE49-F238E27FC236}">
                <a16:creationId xmlns:a16="http://schemas.microsoft.com/office/drawing/2014/main" id="{BA6E1C01-012B-4E68-A1B4-A43EF5822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5397500"/>
            <a:ext cx="735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Tongue</a:t>
            </a:r>
          </a:p>
        </p:txBody>
      </p:sp>
      <p:sp>
        <p:nvSpPr>
          <p:cNvPr id="65720" name="Rectangle 184">
            <a:extLst>
              <a:ext uri="{FF2B5EF4-FFF2-40B4-BE49-F238E27FC236}">
                <a16:creationId xmlns:a16="http://schemas.microsoft.com/office/drawing/2014/main" id="{05415568-73BC-4DAA-89C2-A03E65AAB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953000"/>
            <a:ext cx="471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Jaw</a:t>
            </a:r>
          </a:p>
        </p:txBody>
      </p:sp>
      <p:sp>
        <p:nvSpPr>
          <p:cNvPr id="65721" name="Rectangle 185">
            <a:extLst>
              <a:ext uri="{FF2B5EF4-FFF2-40B4-BE49-F238E27FC236}">
                <a16:creationId xmlns:a16="http://schemas.microsoft.com/office/drawing/2014/main" id="{809102EE-83FD-4C99-8347-D854296AF447}"/>
              </a:ext>
            </a:extLst>
          </p:cNvPr>
          <p:cNvSpPr>
            <a:spLocks noChangeArrowheads="1"/>
          </p:cNvSpPr>
          <p:nvPr/>
        </p:nvSpPr>
        <p:spPr bwMode="auto">
          <a:xfrm rot="171825">
            <a:off x="509588" y="4516438"/>
            <a:ext cx="4968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Lips</a:t>
            </a:r>
          </a:p>
        </p:txBody>
      </p:sp>
      <p:sp>
        <p:nvSpPr>
          <p:cNvPr id="65722" name="Rectangle 186">
            <a:extLst>
              <a:ext uri="{FF2B5EF4-FFF2-40B4-BE49-F238E27FC236}">
                <a16:creationId xmlns:a16="http://schemas.microsoft.com/office/drawing/2014/main" id="{85A47858-E948-4B19-9464-09D561B5967A}"/>
              </a:ext>
            </a:extLst>
          </p:cNvPr>
          <p:cNvSpPr>
            <a:spLocks noChangeArrowheads="1"/>
          </p:cNvSpPr>
          <p:nvPr/>
        </p:nvSpPr>
        <p:spPr bwMode="auto">
          <a:xfrm rot="371277">
            <a:off x="541338" y="4094163"/>
            <a:ext cx="531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Face</a:t>
            </a:r>
          </a:p>
        </p:txBody>
      </p:sp>
      <p:sp>
        <p:nvSpPr>
          <p:cNvPr id="65723" name="Rectangle 187">
            <a:extLst>
              <a:ext uri="{FF2B5EF4-FFF2-40B4-BE49-F238E27FC236}">
                <a16:creationId xmlns:a16="http://schemas.microsoft.com/office/drawing/2014/main" id="{71D1C2C9-420F-4E0B-B707-F0439FB5829E}"/>
              </a:ext>
            </a:extLst>
          </p:cNvPr>
          <p:cNvSpPr>
            <a:spLocks noChangeArrowheads="1"/>
          </p:cNvSpPr>
          <p:nvPr/>
        </p:nvSpPr>
        <p:spPr bwMode="auto">
          <a:xfrm rot="664187">
            <a:off x="796925" y="3706813"/>
            <a:ext cx="455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Eye</a:t>
            </a:r>
          </a:p>
        </p:txBody>
      </p:sp>
      <p:sp>
        <p:nvSpPr>
          <p:cNvPr id="65724" name="Rectangle 188">
            <a:extLst>
              <a:ext uri="{FF2B5EF4-FFF2-40B4-BE49-F238E27FC236}">
                <a16:creationId xmlns:a16="http://schemas.microsoft.com/office/drawing/2014/main" id="{46A0B032-14B7-4A7F-9A7F-504CCAE0FAC0}"/>
              </a:ext>
            </a:extLst>
          </p:cNvPr>
          <p:cNvSpPr>
            <a:spLocks noChangeArrowheads="1"/>
          </p:cNvSpPr>
          <p:nvPr/>
        </p:nvSpPr>
        <p:spPr bwMode="auto">
          <a:xfrm rot="1058990">
            <a:off x="833438" y="3459163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Brow</a:t>
            </a:r>
          </a:p>
        </p:txBody>
      </p:sp>
      <p:sp>
        <p:nvSpPr>
          <p:cNvPr id="65725" name="Rectangle 189">
            <a:extLst>
              <a:ext uri="{FF2B5EF4-FFF2-40B4-BE49-F238E27FC236}">
                <a16:creationId xmlns:a16="http://schemas.microsoft.com/office/drawing/2014/main" id="{74BCDBDA-4DA8-4169-AF8B-9DE6E06ADBFD}"/>
              </a:ext>
            </a:extLst>
          </p:cNvPr>
          <p:cNvSpPr>
            <a:spLocks noChangeArrowheads="1"/>
          </p:cNvSpPr>
          <p:nvPr/>
        </p:nvSpPr>
        <p:spPr bwMode="auto">
          <a:xfrm rot="1213995">
            <a:off x="998538" y="3289300"/>
            <a:ext cx="549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Neck</a:t>
            </a:r>
          </a:p>
        </p:txBody>
      </p:sp>
      <p:sp>
        <p:nvSpPr>
          <p:cNvPr id="65726" name="Rectangle 190">
            <a:extLst>
              <a:ext uri="{FF2B5EF4-FFF2-40B4-BE49-F238E27FC236}">
                <a16:creationId xmlns:a16="http://schemas.microsoft.com/office/drawing/2014/main" id="{925EF8D3-1502-4918-965B-08386E8562D6}"/>
              </a:ext>
            </a:extLst>
          </p:cNvPr>
          <p:cNvSpPr>
            <a:spLocks noChangeArrowheads="1"/>
          </p:cNvSpPr>
          <p:nvPr/>
        </p:nvSpPr>
        <p:spPr bwMode="auto">
          <a:xfrm rot="2548749">
            <a:off x="1217613" y="3001963"/>
            <a:ext cx="69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Thumb</a:t>
            </a:r>
          </a:p>
        </p:txBody>
      </p:sp>
      <p:sp>
        <p:nvSpPr>
          <p:cNvPr id="65727" name="Rectangle 191">
            <a:extLst>
              <a:ext uri="{FF2B5EF4-FFF2-40B4-BE49-F238E27FC236}">
                <a16:creationId xmlns:a16="http://schemas.microsoft.com/office/drawing/2014/main" id="{FDC994F6-BCB2-4BBE-B12A-9691C3960576}"/>
              </a:ext>
            </a:extLst>
          </p:cNvPr>
          <p:cNvSpPr>
            <a:spLocks noChangeArrowheads="1"/>
          </p:cNvSpPr>
          <p:nvPr/>
        </p:nvSpPr>
        <p:spPr bwMode="auto">
          <a:xfrm rot="3052935">
            <a:off x="1408112" y="2544763"/>
            <a:ext cx="735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Fingers</a:t>
            </a:r>
          </a:p>
        </p:txBody>
      </p:sp>
      <p:sp>
        <p:nvSpPr>
          <p:cNvPr id="65728" name="Rectangle 192">
            <a:extLst>
              <a:ext uri="{FF2B5EF4-FFF2-40B4-BE49-F238E27FC236}">
                <a16:creationId xmlns:a16="http://schemas.microsoft.com/office/drawing/2014/main" id="{B3A950E6-4084-411F-AA2B-60199086935D}"/>
              </a:ext>
            </a:extLst>
          </p:cNvPr>
          <p:cNvSpPr>
            <a:spLocks noChangeArrowheads="1"/>
          </p:cNvSpPr>
          <p:nvPr/>
        </p:nvSpPr>
        <p:spPr bwMode="auto">
          <a:xfrm rot="3743710">
            <a:off x="2212182" y="2370931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</a:t>
            </a:r>
          </a:p>
        </p:txBody>
      </p:sp>
      <p:sp>
        <p:nvSpPr>
          <p:cNvPr id="65729" name="Rectangle 193">
            <a:extLst>
              <a:ext uri="{FF2B5EF4-FFF2-40B4-BE49-F238E27FC236}">
                <a16:creationId xmlns:a16="http://schemas.microsoft.com/office/drawing/2014/main" id="{F4D4269F-B984-409F-BBE1-0B7322CF7590}"/>
              </a:ext>
            </a:extLst>
          </p:cNvPr>
          <p:cNvSpPr>
            <a:spLocks noChangeArrowheads="1"/>
          </p:cNvSpPr>
          <p:nvPr/>
        </p:nvSpPr>
        <p:spPr bwMode="auto">
          <a:xfrm rot="4083998">
            <a:off x="2741613" y="2365375"/>
            <a:ext cx="6334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Elbow</a:t>
            </a:r>
          </a:p>
        </p:txBody>
      </p:sp>
      <p:sp>
        <p:nvSpPr>
          <p:cNvPr id="65730" name="Rectangle 194">
            <a:extLst>
              <a:ext uri="{FF2B5EF4-FFF2-40B4-BE49-F238E27FC236}">
                <a16:creationId xmlns:a16="http://schemas.microsoft.com/office/drawing/2014/main" id="{09A9B6A3-CD17-4BB0-9850-10FFC6C0C768}"/>
              </a:ext>
            </a:extLst>
          </p:cNvPr>
          <p:cNvSpPr>
            <a:spLocks noChangeArrowheads="1"/>
          </p:cNvSpPr>
          <p:nvPr/>
        </p:nvSpPr>
        <p:spPr bwMode="auto">
          <a:xfrm rot="4122296">
            <a:off x="2583657" y="2366169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Wrist</a:t>
            </a:r>
          </a:p>
        </p:txBody>
      </p:sp>
      <p:sp>
        <p:nvSpPr>
          <p:cNvPr id="65731" name="Rectangle 195">
            <a:extLst>
              <a:ext uri="{FF2B5EF4-FFF2-40B4-BE49-F238E27FC236}">
                <a16:creationId xmlns:a16="http://schemas.microsoft.com/office/drawing/2014/main" id="{17A87428-E0C2-4BF9-B0AB-2D75B5DC1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733800"/>
            <a:ext cx="539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Toes</a:t>
            </a:r>
          </a:p>
        </p:txBody>
      </p:sp>
      <p:sp>
        <p:nvSpPr>
          <p:cNvPr id="65732" name="Rectangle 196">
            <a:extLst>
              <a:ext uri="{FF2B5EF4-FFF2-40B4-BE49-F238E27FC236}">
                <a16:creationId xmlns:a16="http://schemas.microsoft.com/office/drawing/2014/main" id="{92E2705C-DFEF-4A65-A69D-205C08AB7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988" y="4013200"/>
            <a:ext cx="7858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Genitals</a:t>
            </a:r>
          </a:p>
        </p:txBody>
      </p:sp>
      <p:sp>
        <p:nvSpPr>
          <p:cNvPr id="65733" name="Rectangle 197">
            <a:extLst>
              <a:ext uri="{FF2B5EF4-FFF2-40B4-BE49-F238E27FC236}">
                <a16:creationId xmlns:a16="http://schemas.microsoft.com/office/drawing/2014/main" id="{D310BE8C-C036-4B24-855E-11D6EBCBD920}"/>
              </a:ext>
            </a:extLst>
          </p:cNvPr>
          <p:cNvSpPr>
            <a:spLocks noChangeArrowheads="1"/>
          </p:cNvSpPr>
          <p:nvPr/>
        </p:nvSpPr>
        <p:spPr bwMode="auto">
          <a:xfrm rot="4415680">
            <a:off x="3004344" y="2337594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Arm</a:t>
            </a:r>
          </a:p>
        </p:txBody>
      </p:sp>
      <p:sp>
        <p:nvSpPr>
          <p:cNvPr id="65734" name="Rectangle 198">
            <a:extLst>
              <a:ext uri="{FF2B5EF4-FFF2-40B4-BE49-F238E27FC236}">
                <a16:creationId xmlns:a16="http://schemas.microsoft.com/office/drawing/2014/main" id="{4247E955-F0F9-42D6-80BD-62BC8F3D870E}"/>
              </a:ext>
            </a:extLst>
          </p:cNvPr>
          <p:cNvSpPr>
            <a:spLocks noChangeArrowheads="1"/>
          </p:cNvSpPr>
          <p:nvPr/>
        </p:nvSpPr>
        <p:spPr bwMode="auto">
          <a:xfrm rot="4720400">
            <a:off x="3001169" y="2161381"/>
            <a:ext cx="844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Shoulder</a:t>
            </a:r>
          </a:p>
        </p:txBody>
      </p:sp>
      <p:sp>
        <p:nvSpPr>
          <p:cNvPr id="65735" name="Rectangle 199">
            <a:extLst>
              <a:ext uri="{FF2B5EF4-FFF2-40B4-BE49-F238E27FC236}">
                <a16:creationId xmlns:a16="http://schemas.microsoft.com/office/drawing/2014/main" id="{A2695D05-09FB-4430-96C3-7AC7384FD19B}"/>
              </a:ext>
            </a:extLst>
          </p:cNvPr>
          <p:cNvSpPr>
            <a:spLocks noChangeArrowheads="1"/>
          </p:cNvSpPr>
          <p:nvPr/>
        </p:nvSpPr>
        <p:spPr bwMode="auto">
          <a:xfrm rot="4978994">
            <a:off x="3543300" y="2278063"/>
            <a:ext cx="608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Trunk</a:t>
            </a:r>
          </a:p>
        </p:txBody>
      </p:sp>
      <p:sp>
        <p:nvSpPr>
          <p:cNvPr id="65736" name="Rectangle 200">
            <a:extLst>
              <a:ext uri="{FF2B5EF4-FFF2-40B4-BE49-F238E27FC236}">
                <a16:creationId xmlns:a16="http://schemas.microsoft.com/office/drawing/2014/main" id="{90F53CEE-8045-42F1-BB52-7F25F4F94304}"/>
              </a:ext>
            </a:extLst>
          </p:cNvPr>
          <p:cNvSpPr>
            <a:spLocks noChangeArrowheads="1"/>
          </p:cNvSpPr>
          <p:nvPr/>
        </p:nvSpPr>
        <p:spPr bwMode="auto">
          <a:xfrm rot="5246936">
            <a:off x="3836988" y="2330450"/>
            <a:ext cx="430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Hip</a:t>
            </a:r>
          </a:p>
        </p:txBody>
      </p:sp>
      <p:sp>
        <p:nvSpPr>
          <p:cNvPr id="65737" name="Rectangle 201">
            <a:extLst>
              <a:ext uri="{FF2B5EF4-FFF2-40B4-BE49-F238E27FC236}">
                <a16:creationId xmlns:a16="http://schemas.microsoft.com/office/drawing/2014/main" id="{AA9B2B06-5C2C-4093-9E07-B6E488E4426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47344" y="3134519"/>
            <a:ext cx="514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Foot</a:t>
            </a:r>
          </a:p>
        </p:txBody>
      </p:sp>
      <p:sp>
        <p:nvSpPr>
          <p:cNvPr id="65738" name="Rectangle 202">
            <a:extLst>
              <a:ext uri="{FF2B5EF4-FFF2-40B4-BE49-F238E27FC236}">
                <a16:creationId xmlns:a16="http://schemas.microsoft.com/office/drawing/2014/main" id="{BC37CBE3-338D-4C01-A22C-3DC17C75B54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76687" y="2855913"/>
            <a:ext cx="5572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Knee</a:t>
            </a:r>
          </a:p>
        </p:txBody>
      </p:sp>
      <p:sp>
        <p:nvSpPr>
          <p:cNvPr id="65739" name="Rectangle 203">
            <a:extLst>
              <a:ext uri="{FF2B5EF4-FFF2-40B4-BE49-F238E27FC236}">
                <a16:creationId xmlns:a16="http://schemas.microsoft.com/office/drawing/2014/main" id="{8FA94527-BABC-4623-BEDE-4FC022FFB1EC}"/>
              </a:ext>
            </a:extLst>
          </p:cNvPr>
          <p:cNvSpPr>
            <a:spLocks noChangeArrowheads="1"/>
          </p:cNvSpPr>
          <p:nvPr/>
        </p:nvSpPr>
        <p:spPr bwMode="auto">
          <a:xfrm rot="-6300000">
            <a:off x="4330700" y="2322513"/>
            <a:ext cx="5572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Knee</a:t>
            </a:r>
          </a:p>
        </p:txBody>
      </p:sp>
      <p:sp>
        <p:nvSpPr>
          <p:cNvPr id="65740" name="Rectangle 204">
            <a:extLst>
              <a:ext uri="{FF2B5EF4-FFF2-40B4-BE49-F238E27FC236}">
                <a16:creationId xmlns:a16="http://schemas.microsoft.com/office/drawing/2014/main" id="{7E562BD8-2F44-4C91-9151-7560376582D1}"/>
              </a:ext>
            </a:extLst>
          </p:cNvPr>
          <p:cNvSpPr>
            <a:spLocks noChangeArrowheads="1"/>
          </p:cNvSpPr>
          <p:nvPr/>
        </p:nvSpPr>
        <p:spPr bwMode="auto">
          <a:xfrm rot="-5792782">
            <a:off x="4600575" y="2290763"/>
            <a:ext cx="455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Leg</a:t>
            </a:r>
          </a:p>
        </p:txBody>
      </p:sp>
      <p:sp>
        <p:nvSpPr>
          <p:cNvPr id="65741" name="Rectangle 205">
            <a:extLst>
              <a:ext uri="{FF2B5EF4-FFF2-40B4-BE49-F238E27FC236}">
                <a16:creationId xmlns:a16="http://schemas.microsoft.com/office/drawing/2014/main" id="{EB294C5A-9D2F-477D-816F-017C06643F9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803775" y="2259013"/>
            <a:ext cx="4302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Hip</a:t>
            </a:r>
          </a:p>
        </p:txBody>
      </p:sp>
      <p:sp>
        <p:nvSpPr>
          <p:cNvPr id="65742" name="Rectangle 206">
            <a:extLst>
              <a:ext uri="{FF2B5EF4-FFF2-40B4-BE49-F238E27FC236}">
                <a16:creationId xmlns:a16="http://schemas.microsoft.com/office/drawing/2014/main" id="{48297BFA-935A-4EFD-B893-3E781A96F3A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914901" y="2181225"/>
            <a:ext cx="6080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Trunk</a:t>
            </a:r>
          </a:p>
        </p:txBody>
      </p:sp>
      <p:sp>
        <p:nvSpPr>
          <p:cNvPr id="65743" name="Rectangle 207">
            <a:extLst>
              <a:ext uri="{FF2B5EF4-FFF2-40B4-BE49-F238E27FC236}">
                <a16:creationId xmlns:a16="http://schemas.microsoft.com/office/drawing/2014/main" id="{4E6EC050-5565-443C-95EC-A67CFFE2B3B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163344" y="2194719"/>
            <a:ext cx="549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Neck</a:t>
            </a:r>
          </a:p>
        </p:txBody>
      </p:sp>
      <p:sp>
        <p:nvSpPr>
          <p:cNvPr id="65744" name="Rectangle 208">
            <a:extLst>
              <a:ext uri="{FF2B5EF4-FFF2-40B4-BE49-F238E27FC236}">
                <a16:creationId xmlns:a16="http://schemas.microsoft.com/office/drawing/2014/main" id="{4E56316E-AD39-437A-A0AE-939CBD282A1C}"/>
              </a:ext>
            </a:extLst>
          </p:cNvPr>
          <p:cNvSpPr>
            <a:spLocks noChangeArrowheads="1"/>
          </p:cNvSpPr>
          <p:nvPr/>
        </p:nvSpPr>
        <p:spPr bwMode="auto">
          <a:xfrm rot="-4485670">
            <a:off x="5435601" y="2127250"/>
            <a:ext cx="55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Head</a:t>
            </a:r>
          </a:p>
        </p:txBody>
      </p:sp>
      <p:sp>
        <p:nvSpPr>
          <p:cNvPr id="65745" name="Rectangle 209">
            <a:extLst>
              <a:ext uri="{FF2B5EF4-FFF2-40B4-BE49-F238E27FC236}">
                <a16:creationId xmlns:a16="http://schemas.microsoft.com/office/drawing/2014/main" id="{A152F402-56EC-47CB-9631-1AE36979CAC0}"/>
              </a:ext>
            </a:extLst>
          </p:cNvPr>
          <p:cNvSpPr>
            <a:spLocks noChangeArrowheads="1"/>
          </p:cNvSpPr>
          <p:nvPr/>
        </p:nvSpPr>
        <p:spPr bwMode="auto">
          <a:xfrm rot="-4375490">
            <a:off x="5671344" y="2218531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Arm</a:t>
            </a:r>
          </a:p>
        </p:txBody>
      </p:sp>
      <p:sp>
        <p:nvSpPr>
          <p:cNvPr id="65746" name="Rectangle 210">
            <a:extLst>
              <a:ext uri="{FF2B5EF4-FFF2-40B4-BE49-F238E27FC236}">
                <a16:creationId xmlns:a16="http://schemas.microsoft.com/office/drawing/2014/main" id="{51EBE137-9672-4CA1-B72F-05F2FBAE5307}"/>
              </a:ext>
            </a:extLst>
          </p:cNvPr>
          <p:cNvSpPr>
            <a:spLocks noChangeArrowheads="1"/>
          </p:cNvSpPr>
          <p:nvPr/>
        </p:nvSpPr>
        <p:spPr bwMode="auto">
          <a:xfrm rot="-3934398">
            <a:off x="5759451" y="2330450"/>
            <a:ext cx="633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Elbow</a:t>
            </a:r>
          </a:p>
        </p:txBody>
      </p:sp>
      <p:sp>
        <p:nvSpPr>
          <p:cNvPr id="65747" name="Rectangle 211">
            <a:extLst>
              <a:ext uri="{FF2B5EF4-FFF2-40B4-BE49-F238E27FC236}">
                <a16:creationId xmlns:a16="http://schemas.microsoft.com/office/drawing/2014/main" id="{3DB781C3-9715-4982-B9D8-7203491F024D}"/>
              </a:ext>
            </a:extLst>
          </p:cNvPr>
          <p:cNvSpPr>
            <a:spLocks noChangeArrowheads="1"/>
          </p:cNvSpPr>
          <p:nvPr/>
        </p:nvSpPr>
        <p:spPr bwMode="auto">
          <a:xfrm rot="-3898358">
            <a:off x="5893594" y="2223294"/>
            <a:ext cx="793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Forearm</a:t>
            </a:r>
          </a:p>
        </p:txBody>
      </p:sp>
      <p:sp>
        <p:nvSpPr>
          <p:cNvPr id="65748" name="Rectangle 212">
            <a:extLst>
              <a:ext uri="{FF2B5EF4-FFF2-40B4-BE49-F238E27FC236}">
                <a16:creationId xmlns:a16="http://schemas.microsoft.com/office/drawing/2014/main" id="{E63DE91E-086C-4155-8D37-68029C0D6BF3}"/>
              </a:ext>
            </a:extLst>
          </p:cNvPr>
          <p:cNvSpPr>
            <a:spLocks noChangeArrowheads="1"/>
          </p:cNvSpPr>
          <p:nvPr/>
        </p:nvSpPr>
        <p:spPr bwMode="auto">
          <a:xfrm rot="-3454810">
            <a:off x="6185694" y="2426494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</a:t>
            </a:r>
          </a:p>
        </p:txBody>
      </p:sp>
      <p:sp>
        <p:nvSpPr>
          <p:cNvPr id="65749" name="Rectangle 213">
            <a:extLst>
              <a:ext uri="{FF2B5EF4-FFF2-40B4-BE49-F238E27FC236}">
                <a16:creationId xmlns:a16="http://schemas.microsoft.com/office/drawing/2014/main" id="{E5DD2765-3479-4C0D-987C-3B1D5F216066}"/>
              </a:ext>
            </a:extLst>
          </p:cNvPr>
          <p:cNvSpPr>
            <a:spLocks noChangeArrowheads="1"/>
          </p:cNvSpPr>
          <p:nvPr/>
        </p:nvSpPr>
        <p:spPr bwMode="auto">
          <a:xfrm rot="-3046965">
            <a:off x="6629400" y="2478088"/>
            <a:ext cx="735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Fingers</a:t>
            </a:r>
          </a:p>
        </p:txBody>
      </p:sp>
      <p:sp>
        <p:nvSpPr>
          <p:cNvPr id="65750" name="Rectangle 214">
            <a:extLst>
              <a:ext uri="{FF2B5EF4-FFF2-40B4-BE49-F238E27FC236}">
                <a16:creationId xmlns:a16="http://schemas.microsoft.com/office/drawing/2014/main" id="{8DA9A078-BF9E-4E1E-AF08-803346E9199C}"/>
              </a:ext>
            </a:extLst>
          </p:cNvPr>
          <p:cNvSpPr>
            <a:spLocks noChangeArrowheads="1"/>
          </p:cNvSpPr>
          <p:nvPr/>
        </p:nvSpPr>
        <p:spPr bwMode="auto">
          <a:xfrm rot="-2951485">
            <a:off x="6847682" y="3018631"/>
            <a:ext cx="69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Thumb</a:t>
            </a:r>
          </a:p>
        </p:txBody>
      </p:sp>
      <p:sp>
        <p:nvSpPr>
          <p:cNvPr id="65751" name="Rectangle 215">
            <a:extLst>
              <a:ext uri="{FF2B5EF4-FFF2-40B4-BE49-F238E27FC236}">
                <a16:creationId xmlns:a16="http://schemas.microsoft.com/office/drawing/2014/main" id="{FE2AD448-493C-4BC7-900B-CAA01E97D7E1}"/>
              </a:ext>
            </a:extLst>
          </p:cNvPr>
          <p:cNvSpPr>
            <a:spLocks noChangeArrowheads="1"/>
          </p:cNvSpPr>
          <p:nvPr/>
        </p:nvSpPr>
        <p:spPr bwMode="auto">
          <a:xfrm rot="-2684077">
            <a:off x="7196138" y="3228975"/>
            <a:ext cx="455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Eye</a:t>
            </a:r>
          </a:p>
        </p:txBody>
      </p:sp>
      <p:sp>
        <p:nvSpPr>
          <p:cNvPr id="65752" name="Rectangle 216">
            <a:extLst>
              <a:ext uri="{FF2B5EF4-FFF2-40B4-BE49-F238E27FC236}">
                <a16:creationId xmlns:a16="http://schemas.microsoft.com/office/drawing/2014/main" id="{28D6F6F1-2BD2-4CB9-B2A2-0F423F7289D3}"/>
              </a:ext>
            </a:extLst>
          </p:cNvPr>
          <p:cNvSpPr>
            <a:spLocks noChangeArrowheads="1"/>
          </p:cNvSpPr>
          <p:nvPr/>
        </p:nvSpPr>
        <p:spPr bwMode="auto">
          <a:xfrm rot="-2385342">
            <a:off x="7491413" y="3492500"/>
            <a:ext cx="55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Nose</a:t>
            </a:r>
          </a:p>
        </p:txBody>
      </p:sp>
      <p:sp>
        <p:nvSpPr>
          <p:cNvPr id="65753" name="Rectangle 217">
            <a:extLst>
              <a:ext uri="{FF2B5EF4-FFF2-40B4-BE49-F238E27FC236}">
                <a16:creationId xmlns:a16="http://schemas.microsoft.com/office/drawing/2014/main" id="{499FCACA-113A-4602-A8E9-6B848DD092C5}"/>
              </a:ext>
            </a:extLst>
          </p:cNvPr>
          <p:cNvSpPr>
            <a:spLocks noChangeArrowheads="1"/>
          </p:cNvSpPr>
          <p:nvPr/>
        </p:nvSpPr>
        <p:spPr bwMode="auto">
          <a:xfrm rot="-1960629">
            <a:off x="7667625" y="3724275"/>
            <a:ext cx="531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Face</a:t>
            </a:r>
          </a:p>
        </p:txBody>
      </p:sp>
      <p:sp>
        <p:nvSpPr>
          <p:cNvPr id="65754" name="Rectangle 218">
            <a:extLst>
              <a:ext uri="{FF2B5EF4-FFF2-40B4-BE49-F238E27FC236}">
                <a16:creationId xmlns:a16="http://schemas.microsoft.com/office/drawing/2014/main" id="{56D42AB4-982B-46A6-8432-B524FDCDB153}"/>
              </a:ext>
            </a:extLst>
          </p:cNvPr>
          <p:cNvSpPr>
            <a:spLocks noChangeArrowheads="1"/>
          </p:cNvSpPr>
          <p:nvPr/>
        </p:nvSpPr>
        <p:spPr bwMode="auto">
          <a:xfrm rot="-1442771">
            <a:off x="7820025" y="3981450"/>
            <a:ext cx="496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Lips</a:t>
            </a:r>
          </a:p>
        </p:txBody>
      </p:sp>
      <p:sp>
        <p:nvSpPr>
          <p:cNvPr id="65755" name="Rectangle 219">
            <a:extLst>
              <a:ext uri="{FF2B5EF4-FFF2-40B4-BE49-F238E27FC236}">
                <a16:creationId xmlns:a16="http://schemas.microsoft.com/office/drawing/2014/main" id="{5673BD40-84D8-41D1-8EB7-EC324DEF4138}"/>
              </a:ext>
            </a:extLst>
          </p:cNvPr>
          <p:cNvSpPr>
            <a:spLocks noChangeArrowheads="1"/>
          </p:cNvSpPr>
          <p:nvPr/>
        </p:nvSpPr>
        <p:spPr bwMode="auto">
          <a:xfrm rot="-932160">
            <a:off x="7839075" y="4467225"/>
            <a:ext cx="590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Teeth</a:t>
            </a:r>
          </a:p>
        </p:txBody>
      </p:sp>
      <p:sp>
        <p:nvSpPr>
          <p:cNvPr id="65756" name="Rectangle 220">
            <a:extLst>
              <a:ext uri="{FF2B5EF4-FFF2-40B4-BE49-F238E27FC236}">
                <a16:creationId xmlns:a16="http://schemas.microsoft.com/office/drawing/2014/main" id="{590B409F-1F74-4D61-BBE6-42C24739D372}"/>
              </a:ext>
            </a:extLst>
          </p:cNvPr>
          <p:cNvSpPr>
            <a:spLocks noChangeArrowheads="1"/>
          </p:cNvSpPr>
          <p:nvPr/>
        </p:nvSpPr>
        <p:spPr bwMode="auto">
          <a:xfrm rot="-432609">
            <a:off x="7943850" y="4783138"/>
            <a:ext cx="471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Jaw</a:t>
            </a:r>
          </a:p>
        </p:txBody>
      </p:sp>
      <p:sp>
        <p:nvSpPr>
          <p:cNvPr id="65757" name="Rectangle 221">
            <a:extLst>
              <a:ext uri="{FF2B5EF4-FFF2-40B4-BE49-F238E27FC236}">
                <a16:creationId xmlns:a16="http://schemas.microsoft.com/office/drawing/2014/main" id="{E943B1FF-D77A-48C5-B266-5362CC073E4A}"/>
              </a:ext>
            </a:extLst>
          </p:cNvPr>
          <p:cNvSpPr>
            <a:spLocks noChangeArrowheads="1"/>
          </p:cNvSpPr>
          <p:nvPr/>
        </p:nvSpPr>
        <p:spPr bwMode="auto">
          <a:xfrm rot="-805128">
            <a:off x="7905750" y="4624388"/>
            <a:ext cx="615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Gums</a:t>
            </a:r>
          </a:p>
        </p:txBody>
      </p:sp>
      <p:sp>
        <p:nvSpPr>
          <p:cNvPr id="65758" name="Rectangle 222">
            <a:extLst>
              <a:ext uri="{FF2B5EF4-FFF2-40B4-BE49-F238E27FC236}">
                <a16:creationId xmlns:a16="http://schemas.microsoft.com/office/drawing/2014/main" id="{7527B9AD-FAC8-472B-85D9-625614735448}"/>
              </a:ext>
            </a:extLst>
          </p:cNvPr>
          <p:cNvSpPr>
            <a:spLocks noChangeArrowheads="1"/>
          </p:cNvSpPr>
          <p:nvPr/>
        </p:nvSpPr>
        <p:spPr bwMode="auto">
          <a:xfrm rot="-536003">
            <a:off x="7953375" y="5011738"/>
            <a:ext cx="735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Tongue</a:t>
            </a:r>
          </a:p>
        </p:txBody>
      </p:sp>
      <p:sp>
        <p:nvSpPr>
          <p:cNvPr id="65759" name="Rectangle 223">
            <a:extLst>
              <a:ext uri="{FF2B5EF4-FFF2-40B4-BE49-F238E27FC236}">
                <a16:creationId xmlns:a16="http://schemas.microsoft.com/office/drawing/2014/main" id="{C55B5166-8EB1-488A-A65F-18443E6810DC}"/>
              </a:ext>
            </a:extLst>
          </p:cNvPr>
          <p:cNvSpPr>
            <a:spLocks noChangeArrowheads="1"/>
          </p:cNvSpPr>
          <p:nvPr/>
        </p:nvSpPr>
        <p:spPr bwMode="auto">
          <a:xfrm rot="-381976">
            <a:off x="7977188" y="5314950"/>
            <a:ext cx="7858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Pharynx</a:t>
            </a:r>
          </a:p>
        </p:txBody>
      </p:sp>
      <p:sp>
        <p:nvSpPr>
          <p:cNvPr id="65760" name="Rectangle 224">
            <a:extLst>
              <a:ext uri="{FF2B5EF4-FFF2-40B4-BE49-F238E27FC236}">
                <a16:creationId xmlns:a16="http://schemas.microsoft.com/office/drawing/2014/main" id="{F02B0ABF-AB08-4FBC-B8E2-D3EBDB5BB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5595938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Intra-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abdominal</a:t>
            </a:r>
          </a:p>
        </p:txBody>
      </p:sp>
      <p:sp>
        <p:nvSpPr>
          <p:cNvPr id="65707" name="Rectangle 171">
            <a:extLst>
              <a:ext uri="{FF2B5EF4-FFF2-40B4-BE49-F238E27FC236}">
                <a16:creationId xmlns:a16="http://schemas.microsoft.com/office/drawing/2014/main" id="{8F4A716F-B2D8-4ECC-A5A1-55B065CADA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12.7b  Body maps in the primary motor cortex and somatosensory cortex of the cerebrum.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717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14" name="Rectangle 162">
            <a:extLst>
              <a:ext uri="{FF2B5EF4-FFF2-40B4-BE49-F238E27FC236}">
                <a16:creationId xmlns:a16="http://schemas.microsoft.com/office/drawing/2014/main" id="{FF4F1D83-3D82-4A84-B63A-C42CFD6CBE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12.6a  Functional and structural areas of the cerebral cortex.</a:t>
            </a:r>
            <a:endParaRPr lang="en-US" altLang="en-US"/>
          </a:p>
        </p:txBody>
      </p:sp>
      <p:pic>
        <p:nvPicPr>
          <p:cNvPr id="74916" name="Picture 164" descr="figure_12_06a_unlabeled">
            <a:extLst>
              <a:ext uri="{FF2B5EF4-FFF2-40B4-BE49-F238E27FC236}">
                <a16:creationId xmlns:a16="http://schemas.microsoft.com/office/drawing/2014/main" id="{0D7DA015-9595-489B-B73C-A8013E803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"/>
          <a:stretch>
            <a:fillRect/>
          </a:stretch>
        </p:blipFill>
        <p:spPr bwMode="auto">
          <a:xfrm>
            <a:off x="273050" y="1044575"/>
            <a:ext cx="8597900" cy="456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917" name="Line 165">
            <a:extLst>
              <a:ext uri="{FF2B5EF4-FFF2-40B4-BE49-F238E27FC236}">
                <a16:creationId xmlns:a16="http://schemas.microsoft.com/office/drawing/2014/main" id="{28CF074B-D52C-4300-98B7-A21AF8CD1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7963" y="3514725"/>
            <a:ext cx="2238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18" name="Rectangle 166">
            <a:extLst>
              <a:ext uri="{FF2B5EF4-FFF2-40B4-BE49-F238E27FC236}">
                <a16:creationId xmlns:a16="http://schemas.microsoft.com/office/drawing/2014/main" id="{8F5830C9-058F-4BE7-B747-CA6832BBB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1031875"/>
            <a:ext cx="11001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Motor areas</a:t>
            </a:r>
          </a:p>
        </p:txBody>
      </p:sp>
      <p:sp>
        <p:nvSpPr>
          <p:cNvPr id="74919" name="Rectangle 167">
            <a:extLst>
              <a:ext uri="{FF2B5EF4-FFF2-40B4-BE49-F238E27FC236}">
                <a16:creationId xmlns:a16="http://schemas.microsoft.com/office/drawing/2014/main" id="{A22C3207-F293-47C9-B1DB-970CE0AD7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54125"/>
            <a:ext cx="15970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motor cortex</a:t>
            </a:r>
          </a:p>
        </p:txBody>
      </p:sp>
      <p:sp>
        <p:nvSpPr>
          <p:cNvPr id="74920" name="Rectangle 168">
            <a:extLst>
              <a:ext uri="{FF2B5EF4-FFF2-40B4-BE49-F238E27FC236}">
                <a16:creationId xmlns:a16="http://schemas.microsoft.com/office/drawing/2014/main" id="{7D5C815E-5BB0-4176-97B4-92ADD98BB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1479550"/>
            <a:ext cx="1263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Premotor cortex</a:t>
            </a:r>
          </a:p>
        </p:txBody>
      </p:sp>
      <p:sp>
        <p:nvSpPr>
          <p:cNvPr id="74921" name="Rectangle 169">
            <a:extLst>
              <a:ext uri="{FF2B5EF4-FFF2-40B4-BE49-F238E27FC236}">
                <a16:creationId xmlns:a16="http://schemas.microsoft.com/office/drawing/2014/main" id="{250C8E7C-A48B-4153-8F3E-B7F454267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1682750"/>
            <a:ext cx="7429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Frontal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eye field</a:t>
            </a:r>
          </a:p>
        </p:txBody>
      </p:sp>
      <p:sp>
        <p:nvSpPr>
          <p:cNvPr id="74922" name="Rectangle 170">
            <a:extLst>
              <a:ext uri="{FF2B5EF4-FFF2-40B4-BE49-F238E27FC236}">
                <a16:creationId xmlns:a16="http://schemas.microsoft.com/office/drawing/2014/main" id="{1F68B735-D891-4D54-9A99-AA99A541B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2028825"/>
            <a:ext cx="15430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Broca’s area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(outlined by dashes)</a:t>
            </a:r>
          </a:p>
        </p:txBody>
      </p:sp>
      <p:sp>
        <p:nvSpPr>
          <p:cNvPr id="74923" name="Rectangle 171">
            <a:extLst>
              <a:ext uri="{FF2B5EF4-FFF2-40B4-BE49-F238E27FC236}">
                <a16:creationId xmlns:a16="http://schemas.microsoft.com/office/drawing/2014/main" id="{5CD4B10E-B155-4B2E-B46E-060A19F30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2676525"/>
            <a:ext cx="13255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Working memory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 spatial tasks</a:t>
            </a:r>
          </a:p>
        </p:txBody>
      </p:sp>
      <p:sp>
        <p:nvSpPr>
          <p:cNvPr id="74924" name="Rectangle 172">
            <a:extLst>
              <a:ext uri="{FF2B5EF4-FFF2-40B4-BE49-F238E27FC236}">
                <a16:creationId xmlns:a16="http://schemas.microsoft.com/office/drawing/2014/main" id="{728E1A1F-5975-4798-9A7A-C8D738B4E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3044825"/>
            <a:ext cx="13874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Executive area for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 management</a:t>
            </a:r>
          </a:p>
        </p:txBody>
      </p:sp>
      <p:sp>
        <p:nvSpPr>
          <p:cNvPr id="74925" name="Rectangle 173">
            <a:extLst>
              <a:ext uri="{FF2B5EF4-FFF2-40B4-BE49-F238E27FC236}">
                <a16:creationId xmlns:a16="http://schemas.microsoft.com/office/drawing/2014/main" id="{E774CD86-5A1B-4725-8F1F-F72B4E09F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3409950"/>
            <a:ext cx="15890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Working memory for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object-recall tasks</a:t>
            </a:r>
          </a:p>
        </p:txBody>
      </p:sp>
      <p:sp>
        <p:nvSpPr>
          <p:cNvPr id="74926" name="Rectangle 174">
            <a:extLst>
              <a:ext uri="{FF2B5EF4-FFF2-40B4-BE49-F238E27FC236}">
                <a16:creationId xmlns:a16="http://schemas.microsoft.com/office/drawing/2014/main" id="{BC7D9016-D0C0-4186-AFB3-7E6B9DC8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3759200"/>
            <a:ext cx="14652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Solving complex,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multitask problems</a:t>
            </a:r>
          </a:p>
        </p:txBody>
      </p:sp>
      <p:sp>
        <p:nvSpPr>
          <p:cNvPr id="74927" name="Rectangle 175">
            <a:extLst>
              <a:ext uri="{FF2B5EF4-FFF2-40B4-BE49-F238E27FC236}">
                <a16:creationId xmlns:a16="http://schemas.microsoft.com/office/drawing/2014/main" id="{B0242341-2A04-47EB-B280-1C11BA3BC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2492375"/>
            <a:ext cx="14874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Prefrontal cortex</a:t>
            </a:r>
          </a:p>
        </p:txBody>
      </p:sp>
      <p:sp>
        <p:nvSpPr>
          <p:cNvPr id="74928" name="Rectangle 176">
            <a:extLst>
              <a:ext uri="{FF2B5EF4-FFF2-40B4-BE49-F238E27FC236}">
                <a16:creationId xmlns:a16="http://schemas.microsoft.com/office/drawing/2014/main" id="{27F78938-13AA-49B1-9E74-4E614180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" y="5019675"/>
            <a:ext cx="31019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Lateral view, left cerebral hemisphere</a:t>
            </a:r>
          </a:p>
        </p:txBody>
      </p:sp>
      <p:sp>
        <p:nvSpPr>
          <p:cNvPr id="74929" name="Rectangle 177">
            <a:extLst>
              <a:ext uri="{FF2B5EF4-FFF2-40B4-BE49-F238E27FC236}">
                <a16:creationId xmlns:a16="http://schemas.microsoft.com/office/drawing/2014/main" id="{28D6E662-B7D4-4F98-9B6D-3A7A7B9F9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425" y="1038225"/>
            <a:ext cx="21859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Sensory areas and related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association areas</a:t>
            </a:r>
          </a:p>
        </p:txBody>
      </p:sp>
      <p:sp>
        <p:nvSpPr>
          <p:cNvPr id="74930" name="Rectangle 178">
            <a:extLst>
              <a:ext uri="{FF2B5EF4-FFF2-40B4-BE49-F238E27FC236}">
                <a16:creationId xmlns:a16="http://schemas.microsoft.com/office/drawing/2014/main" id="{1DC1CA3B-95BB-4EDE-8E40-BDBB2823F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975" y="1346200"/>
            <a:ext cx="17764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somatosensory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4931" name="Rectangle 179">
            <a:extLst>
              <a:ext uri="{FF2B5EF4-FFF2-40B4-BE49-F238E27FC236}">
                <a16:creationId xmlns:a16="http://schemas.microsoft.com/office/drawing/2014/main" id="{27E90BD9-BE69-4A25-9ED9-667B97347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1670050"/>
            <a:ext cx="14112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Somatosensory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cortex</a:t>
            </a:r>
          </a:p>
        </p:txBody>
      </p:sp>
      <p:sp>
        <p:nvSpPr>
          <p:cNvPr id="74932" name="Rectangle 180">
            <a:extLst>
              <a:ext uri="{FF2B5EF4-FFF2-40B4-BE49-F238E27FC236}">
                <a16:creationId xmlns:a16="http://schemas.microsoft.com/office/drawing/2014/main" id="{ECD9F7AD-1345-4DB8-8B73-FB6035FA7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2095500"/>
            <a:ext cx="13017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Gustatory cortex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(in insula)</a:t>
            </a:r>
          </a:p>
        </p:txBody>
      </p:sp>
      <p:sp>
        <p:nvSpPr>
          <p:cNvPr id="74933" name="Rectangle 181">
            <a:extLst>
              <a:ext uri="{FF2B5EF4-FFF2-40B4-BE49-F238E27FC236}">
                <a16:creationId xmlns:a16="http://schemas.microsoft.com/office/drawing/2014/main" id="{E6DE2E8F-93EF-43CB-9AC2-09B358B25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1562100"/>
            <a:ext cx="8366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Somatic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sensation</a:t>
            </a:r>
          </a:p>
        </p:txBody>
      </p:sp>
      <p:sp>
        <p:nvSpPr>
          <p:cNvPr id="74934" name="Rectangle 182">
            <a:extLst>
              <a:ext uri="{FF2B5EF4-FFF2-40B4-BE49-F238E27FC236}">
                <a16:creationId xmlns:a16="http://schemas.microsoft.com/office/drawing/2014/main" id="{AB7642D7-D5B0-400A-A81C-98A6633A5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1325" y="2170113"/>
            <a:ext cx="5492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Taste</a:t>
            </a:r>
          </a:p>
        </p:txBody>
      </p:sp>
      <p:sp>
        <p:nvSpPr>
          <p:cNvPr id="74935" name="Rectangle 183">
            <a:extLst>
              <a:ext uri="{FF2B5EF4-FFF2-40B4-BE49-F238E27FC236}">
                <a16:creationId xmlns:a16="http://schemas.microsoft.com/office/drawing/2014/main" id="{C9E6138E-EE39-452B-A84C-A72269D2C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2673350"/>
            <a:ext cx="15430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Wernicke’s area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(outlined by dashes)</a:t>
            </a:r>
          </a:p>
        </p:txBody>
      </p:sp>
      <p:sp>
        <p:nvSpPr>
          <p:cNvPr id="74936" name="Rectangle 184">
            <a:extLst>
              <a:ext uri="{FF2B5EF4-FFF2-40B4-BE49-F238E27FC236}">
                <a16:creationId xmlns:a16="http://schemas.microsoft.com/office/drawing/2014/main" id="{C93D3C7C-C609-49CF-9754-CF155EDDD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475" y="3375025"/>
            <a:ext cx="11398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visual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4937" name="Rectangle 185">
            <a:extLst>
              <a:ext uri="{FF2B5EF4-FFF2-40B4-BE49-F238E27FC236}">
                <a16:creationId xmlns:a16="http://schemas.microsoft.com/office/drawing/2014/main" id="{98667C13-0966-452C-8CCA-38336A16A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724275"/>
            <a:ext cx="99218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Visual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area</a:t>
            </a:r>
          </a:p>
        </p:txBody>
      </p:sp>
      <p:sp>
        <p:nvSpPr>
          <p:cNvPr id="74938" name="Rectangle 186">
            <a:extLst>
              <a:ext uri="{FF2B5EF4-FFF2-40B4-BE49-F238E27FC236}">
                <a16:creationId xmlns:a16="http://schemas.microsoft.com/office/drawing/2014/main" id="{7640806E-606B-4054-876A-A2EA2C000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0" y="4318000"/>
            <a:ext cx="12795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Auditory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area</a:t>
            </a:r>
          </a:p>
        </p:txBody>
      </p:sp>
      <p:sp>
        <p:nvSpPr>
          <p:cNvPr id="74939" name="Rectangle 187">
            <a:extLst>
              <a:ext uri="{FF2B5EF4-FFF2-40B4-BE49-F238E27FC236}">
                <a16:creationId xmlns:a16="http://schemas.microsoft.com/office/drawing/2014/main" id="{DEB1147C-0164-4B04-ACE6-1B4513BE1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0" y="4686300"/>
            <a:ext cx="1193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auditory cortex</a:t>
            </a:r>
          </a:p>
        </p:txBody>
      </p:sp>
      <p:sp>
        <p:nvSpPr>
          <p:cNvPr id="74940" name="Rectangle 188">
            <a:extLst>
              <a:ext uri="{FF2B5EF4-FFF2-40B4-BE49-F238E27FC236}">
                <a16:creationId xmlns:a16="http://schemas.microsoft.com/office/drawing/2014/main" id="{46234B2C-3941-4D13-96FB-C362054EA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3667125"/>
            <a:ext cx="603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Vision</a:t>
            </a:r>
          </a:p>
        </p:txBody>
      </p:sp>
      <p:sp>
        <p:nvSpPr>
          <p:cNvPr id="74941" name="Rectangle 189">
            <a:extLst>
              <a:ext uri="{FF2B5EF4-FFF2-40B4-BE49-F238E27FC236}">
                <a16:creationId xmlns:a16="http://schemas.microsoft.com/office/drawing/2014/main" id="{4F987A4C-EB30-48CC-B857-171828B10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4572000"/>
            <a:ext cx="7048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Hearing</a:t>
            </a:r>
          </a:p>
        </p:txBody>
      </p:sp>
      <p:sp>
        <p:nvSpPr>
          <p:cNvPr id="74942" name="Rectangle 190">
            <a:extLst>
              <a:ext uri="{FF2B5EF4-FFF2-40B4-BE49-F238E27FC236}">
                <a16:creationId xmlns:a16="http://schemas.microsoft.com/office/drawing/2014/main" id="{044E472C-4868-4DAC-A734-4F0484DF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675" y="1035050"/>
            <a:ext cx="11461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Central sulcus</a:t>
            </a:r>
          </a:p>
        </p:txBody>
      </p:sp>
      <p:sp>
        <p:nvSpPr>
          <p:cNvPr id="74943" name="Freeform 191">
            <a:extLst>
              <a:ext uri="{FF2B5EF4-FFF2-40B4-BE49-F238E27FC236}">
                <a16:creationId xmlns:a16="http://schemas.microsoft.com/office/drawing/2014/main" id="{B67C8140-FB40-4680-9FA7-2246FC3BED1A}"/>
              </a:ext>
            </a:extLst>
          </p:cNvPr>
          <p:cNvSpPr>
            <a:spLocks/>
          </p:cNvSpPr>
          <p:nvPr/>
        </p:nvSpPr>
        <p:spPr bwMode="auto">
          <a:xfrm>
            <a:off x="1905000" y="1397000"/>
            <a:ext cx="2649538" cy="211138"/>
          </a:xfrm>
          <a:custGeom>
            <a:avLst/>
            <a:gdLst>
              <a:gd name="T0" fmla="*/ 0 w 1669"/>
              <a:gd name="T1" fmla="*/ 0 h 133"/>
              <a:gd name="T2" fmla="*/ 1565 w 1669"/>
              <a:gd name="T3" fmla="*/ 0 h 133"/>
              <a:gd name="T4" fmla="*/ 1669 w 1669"/>
              <a:gd name="T5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9" h="133">
                <a:moveTo>
                  <a:pt x="0" y="0"/>
                </a:moveTo>
                <a:lnTo>
                  <a:pt x="1565" y="0"/>
                </a:lnTo>
                <a:lnTo>
                  <a:pt x="1669" y="133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44" name="Freeform 192">
            <a:extLst>
              <a:ext uri="{FF2B5EF4-FFF2-40B4-BE49-F238E27FC236}">
                <a16:creationId xmlns:a16="http://schemas.microsoft.com/office/drawing/2014/main" id="{D5B9AF01-1295-4DCA-BAFE-40ED1FD7730D}"/>
              </a:ext>
            </a:extLst>
          </p:cNvPr>
          <p:cNvSpPr>
            <a:spLocks/>
          </p:cNvSpPr>
          <p:nvPr/>
        </p:nvSpPr>
        <p:spPr bwMode="auto">
          <a:xfrm>
            <a:off x="1562100" y="1630363"/>
            <a:ext cx="2184400" cy="130175"/>
          </a:xfrm>
          <a:custGeom>
            <a:avLst/>
            <a:gdLst>
              <a:gd name="T0" fmla="*/ 0 w 1376"/>
              <a:gd name="T1" fmla="*/ 0 h 82"/>
              <a:gd name="T2" fmla="*/ 1043 w 1376"/>
              <a:gd name="T3" fmla="*/ 0 h 82"/>
              <a:gd name="T4" fmla="*/ 1376 w 1376"/>
              <a:gd name="T5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6" h="82">
                <a:moveTo>
                  <a:pt x="0" y="0"/>
                </a:moveTo>
                <a:lnTo>
                  <a:pt x="1043" y="0"/>
                </a:lnTo>
                <a:lnTo>
                  <a:pt x="1376" y="82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45" name="Freeform 193">
            <a:extLst>
              <a:ext uri="{FF2B5EF4-FFF2-40B4-BE49-F238E27FC236}">
                <a16:creationId xmlns:a16="http://schemas.microsoft.com/office/drawing/2014/main" id="{D010ADB6-5D4A-4584-96AD-2F0BDDA741C6}"/>
              </a:ext>
            </a:extLst>
          </p:cNvPr>
          <p:cNvSpPr>
            <a:spLocks/>
          </p:cNvSpPr>
          <p:nvPr/>
        </p:nvSpPr>
        <p:spPr bwMode="auto">
          <a:xfrm>
            <a:off x="935038" y="1820863"/>
            <a:ext cx="2501900" cy="274637"/>
          </a:xfrm>
          <a:custGeom>
            <a:avLst/>
            <a:gdLst>
              <a:gd name="T0" fmla="*/ 0 w 1576"/>
              <a:gd name="T1" fmla="*/ 0 h 173"/>
              <a:gd name="T2" fmla="*/ 1006 w 1576"/>
              <a:gd name="T3" fmla="*/ 0 h 173"/>
              <a:gd name="T4" fmla="*/ 1576 w 1576"/>
              <a:gd name="T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6" h="173">
                <a:moveTo>
                  <a:pt x="0" y="0"/>
                </a:moveTo>
                <a:lnTo>
                  <a:pt x="1006" y="0"/>
                </a:lnTo>
                <a:lnTo>
                  <a:pt x="1576" y="173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46" name="Line 194">
            <a:extLst>
              <a:ext uri="{FF2B5EF4-FFF2-40B4-BE49-F238E27FC236}">
                <a16:creationId xmlns:a16="http://schemas.microsoft.com/office/drawing/2014/main" id="{D82C2317-04CB-4E05-9D9B-E1D0EBB26A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8100" y="2176463"/>
            <a:ext cx="20320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47" name="Freeform 195">
            <a:extLst>
              <a:ext uri="{FF2B5EF4-FFF2-40B4-BE49-F238E27FC236}">
                <a16:creationId xmlns:a16="http://schemas.microsoft.com/office/drawing/2014/main" id="{7B8B3676-7B6E-447E-AC0C-3C0634BB549E}"/>
              </a:ext>
            </a:extLst>
          </p:cNvPr>
          <p:cNvSpPr>
            <a:spLocks/>
          </p:cNvSpPr>
          <p:nvPr/>
        </p:nvSpPr>
        <p:spPr bwMode="auto">
          <a:xfrm>
            <a:off x="3233738" y="2179638"/>
            <a:ext cx="304800" cy="546100"/>
          </a:xfrm>
          <a:custGeom>
            <a:avLst/>
            <a:gdLst>
              <a:gd name="T0" fmla="*/ 0 w 192"/>
              <a:gd name="T1" fmla="*/ 344 h 344"/>
              <a:gd name="T2" fmla="*/ 70 w 192"/>
              <a:gd name="T3" fmla="*/ 0 h 344"/>
              <a:gd name="T4" fmla="*/ 192 w 192"/>
              <a:gd name="T5" fmla="*/ 323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344">
                <a:moveTo>
                  <a:pt x="0" y="344"/>
                </a:moveTo>
                <a:lnTo>
                  <a:pt x="70" y="0"/>
                </a:lnTo>
                <a:lnTo>
                  <a:pt x="192" y="323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48" name="Freeform 196">
            <a:extLst>
              <a:ext uri="{FF2B5EF4-FFF2-40B4-BE49-F238E27FC236}">
                <a16:creationId xmlns:a16="http://schemas.microsoft.com/office/drawing/2014/main" id="{367DFC5E-9E22-41F4-BFF2-E9FC9D5D995F}"/>
              </a:ext>
            </a:extLst>
          </p:cNvPr>
          <p:cNvSpPr>
            <a:spLocks/>
          </p:cNvSpPr>
          <p:nvPr/>
        </p:nvSpPr>
        <p:spPr bwMode="auto">
          <a:xfrm>
            <a:off x="1595438" y="2268538"/>
            <a:ext cx="1562100" cy="550862"/>
          </a:xfrm>
          <a:custGeom>
            <a:avLst/>
            <a:gdLst>
              <a:gd name="T0" fmla="*/ 0 w 984"/>
              <a:gd name="T1" fmla="*/ 347 h 347"/>
              <a:gd name="T2" fmla="*/ 168 w 984"/>
              <a:gd name="T3" fmla="*/ 347 h 347"/>
              <a:gd name="T4" fmla="*/ 984 w 984"/>
              <a:gd name="T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4" h="347">
                <a:moveTo>
                  <a:pt x="0" y="347"/>
                </a:moveTo>
                <a:lnTo>
                  <a:pt x="168" y="347"/>
                </a:lnTo>
                <a:lnTo>
                  <a:pt x="984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49" name="Freeform 197">
            <a:extLst>
              <a:ext uri="{FF2B5EF4-FFF2-40B4-BE49-F238E27FC236}">
                <a16:creationId xmlns:a16="http://schemas.microsoft.com/office/drawing/2014/main" id="{A5D1E109-49A9-4863-B822-9DB5E0A8A7A2}"/>
              </a:ext>
            </a:extLst>
          </p:cNvPr>
          <p:cNvSpPr>
            <a:spLocks/>
          </p:cNvSpPr>
          <p:nvPr/>
        </p:nvSpPr>
        <p:spPr bwMode="auto">
          <a:xfrm>
            <a:off x="1676400" y="2586038"/>
            <a:ext cx="1300163" cy="596900"/>
          </a:xfrm>
          <a:custGeom>
            <a:avLst/>
            <a:gdLst>
              <a:gd name="T0" fmla="*/ 0 w 819"/>
              <a:gd name="T1" fmla="*/ 376 h 376"/>
              <a:gd name="T2" fmla="*/ 112 w 819"/>
              <a:gd name="T3" fmla="*/ 376 h 376"/>
              <a:gd name="T4" fmla="*/ 819 w 819"/>
              <a:gd name="T5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9" h="376">
                <a:moveTo>
                  <a:pt x="0" y="376"/>
                </a:moveTo>
                <a:lnTo>
                  <a:pt x="112" y="376"/>
                </a:lnTo>
                <a:lnTo>
                  <a:pt x="819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50" name="Line 198">
            <a:extLst>
              <a:ext uri="{FF2B5EF4-FFF2-40B4-BE49-F238E27FC236}">
                <a16:creationId xmlns:a16="http://schemas.microsoft.com/office/drawing/2014/main" id="{F8F6BE6F-0A3E-4D20-92DD-A5FB60ABA8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3563" y="3556000"/>
            <a:ext cx="9937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51" name="Freeform 199">
            <a:extLst>
              <a:ext uri="{FF2B5EF4-FFF2-40B4-BE49-F238E27FC236}">
                <a16:creationId xmlns:a16="http://schemas.microsoft.com/office/drawing/2014/main" id="{E8CED54A-122A-46D3-9224-6A217885724C}"/>
              </a:ext>
            </a:extLst>
          </p:cNvPr>
          <p:cNvSpPr>
            <a:spLocks/>
          </p:cNvSpPr>
          <p:nvPr/>
        </p:nvSpPr>
        <p:spPr bwMode="auto">
          <a:xfrm>
            <a:off x="1612900" y="3662363"/>
            <a:ext cx="487363" cy="236537"/>
          </a:xfrm>
          <a:custGeom>
            <a:avLst/>
            <a:gdLst>
              <a:gd name="T0" fmla="*/ 0 w 307"/>
              <a:gd name="T1" fmla="*/ 149 h 149"/>
              <a:gd name="T2" fmla="*/ 168 w 307"/>
              <a:gd name="T3" fmla="*/ 149 h 149"/>
              <a:gd name="T4" fmla="*/ 307 w 307"/>
              <a:gd name="T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" h="149">
                <a:moveTo>
                  <a:pt x="0" y="149"/>
                </a:moveTo>
                <a:lnTo>
                  <a:pt x="168" y="149"/>
                </a:lnTo>
                <a:lnTo>
                  <a:pt x="307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52" name="Line 200">
            <a:extLst>
              <a:ext uri="{FF2B5EF4-FFF2-40B4-BE49-F238E27FC236}">
                <a16:creationId xmlns:a16="http://schemas.microsoft.com/office/drawing/2014/main" id="{6B319DE5-848B-4E26-8425-C03AE8CBEC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4600"/>
            <a:ext cx="0" cy="3587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53" name="Freeform 201">
            <a:extLst>
              <a:ext uri="{FF2B5EF4-FFF2-40B4-BE49-F238E27FC236}">
                <a16:creationId xmlns:a16="http://schemas.microsoft.com/office/drawing/2014/main" id="{A4FCB76A-9F04-4FDF-A62A-2641E9A799A6}"/>
              </a:ext>
            </a:extLst>
          </p:cNvPr>
          <p:cNvSpPr>
            <a:spLocks/>
          </p:cNvSpPr>
          <p:nvPr/>
        </p:nvSpPr>
        <p:spPr bwMode="auto">
          <a:xfrm>
            <a:off x="5276850" y="1479550"/>
            <a:ext cx="1054100" cy="190500"/>
          </a:xfrm>
          <a:custGeom>
            <a:avLst/>
            <a:gdLst>
              <a:gd name="T0" fmla="*/ 0 w 664"/>
              <a:gd name="T1" fmla="*/ 120 h 120"/>
              <a:gd name="T2" fmla="*/ 124 w 664"/>
              <a:gd name="T3" fmla="*/ 0 h 120"/>
              <a:gd name="T4" fmla="*/ 664 w 664"/>
              <a:gd name="T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4" h="120">
                <a:moveTo>
                  <a:pt x="0" y="120"/>
                </a:moveTo>
                <a:lnTo>
                  <a:pt x="124" y="0"/>
                </a:lnTo>
                <a:lnTo>
                  <a:pt x="664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54" name="Freeform 202">
            <a:extLst>
              <a:ext uri="{FF2B5EF4-FFF2-40B4-BE49-F238E27FC236}">
                <a16:creationId xmlns:a16="http://schemas.microsoft.com/office/drawing/2014/main" id="{998BFBCC-0225-477E-8D8B-884E3655DC7E}"/>
              </a:ext>
            </a:extLst>
          </p:cNvPr>
          <p:cNvSpPr>
            <a:spLocks/>
          </p:cNvSpPr>
          <p:nvPr/>
        </p:nvSpPr>
        <p:spPr bwMode="auto">
          <a:xfrm>
            <a:off x="5629275" y="1797050"/>
            <a:ext cx="701675" cy="161925"/>
          </a:xfrm>
          <a:custGeom>
            <a:avLst/>
            <a:gdLst>
              <a:gd name="T0" fmla="*/ 0 w 442"/>
              <a:gd name="T1" fmla="*/ 102 h 102"/>
              <a:gd name="T2" fmla="*/ 126 w 442"/>
              <a:gd name="T3" fmla="*/ 0 h 102"/>
              <a:gd name="T4" fmla="*/ 442 w 442"/>
              <a:gd name="T5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2" h="102">
                <a:moveTo>
                  <a:pt x="0" y="102"/>
                </a:moveTo>
                <a:lnTo>
                  <a:pt x="126" y="0"/>
                </a:lnTo>
                <a:lnTo>
                  <a:pt x="442" y="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55" name="Freeform 203">
            <a:extLst>
              <a:ext uri="{FF2B5EF4-FFF2-40B4-BE49-F238E27FC236}">
                <a16:creationId xmlns:a16="http://schemas.microsoft.com/office/drawing/2014/main" id="{B4D4534B-F537-4EB9-AEAC-E8BC5C57B3FB}"/>
              </a:ext>
            </a:extLst>
          </p:cNvPr>
          <p:cNvSpPr>
            <a:spLocks/>
          </p:cNvSpPr>
          <p:nvPr/>
        </p:nvSpPr>
        <p:spPr bwMode="auto">
          <a:xfrm>
            <a:off x="3814763" y="2232025"/>
            <a:ext cx="2862262" cy="998538"/>
          </a:xfrm>
          <a:custGeom>
            <a:avLst/>
            <a:gdLst>
              <a:gd name="T0" fmla="*/ 1803 w 1803"/>
              <a:gd name="T1" fmla="*/ 0 h 629"/>
              <a:gd name="T2" fmla="*/ 1557 w 1803"/>
              <a:gd name="T3" fmla="*/ 0 h 629"/>
              <a:gd name="T4" fmla="*/ 0 w 1803"/>
              <a:gd name="T5" fmla="*/ 629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3" h="629">
                <a:moveTo>
                  <a:pt x="1803" y="0"/>
                </a:moveTo>
                <a:lnTo>
                  <a:pt x="1557" y="0"/>
                </a:lnTo>
                <a:lnTo>
                  <a:pt x="0" y="629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56" name="Line 204">
            <a:extLst>
              <a:ext uri="{FF2B5EF4-FFF2-40B4-BE49-F238E27FC236}">
                <a16:creationId xmlns:a16="http://schemas.microsoft.com/office/drawing/2014/main" id="{D5386CE2-864A-43F0-9419-64EB824A7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7963" y="2798763"/>
            <a:ext cx="1498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57" name="Line 205">
            <a:extLst>
              <a:ext uri="{FF2B5EF4-FFF2-40B4-BE49-F238E27FC236}">
                <a16:creationId xmlns:a16="http://schemas.microsoft.com/office/drawing/2014/main" id="{9AC84134-015E-48CB-854A-7D4A7574D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7488" y="3513138"/>
            <a:ext cx="22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58" name="Freeform 206">
            <a:extLst>
              <a:ext uri="{FF2B5EF4-FFF2-40B4-BE49-F238E27FC236}">
                <a16:creationId xmlns:a16="http://schemas.microsoft.com/office/drawing/2014/main" id="{18A5CB4B-642F-4177-917C-06A6C081B576}"/>
              </a:ext>
            </a:extLst>
          </p:cNvPr>
          <p:cNvSpPr>
            <a:spLocks/>
          </p:cNvSpPr>
          <p:nvPr/>
        </p:nvSpPr>
        <p:spPr bwMode="auto">
          <a:xfrm>
            <a:off x="6126163" y="3497263"/>
            <a:ext cx="663575" cy="358775"/>
          </a:xfrm>
          <a:custGeom>
            <a:avLst/>
            <a:gdLst>
              <a:gd name="T0" fmla="*/ 0 w 418"/>
              <a:gd name="T1" fmla="*/ 0 h 226"/>
              <a:gd name="T2" fmla="*/ 338 w 418"/>
              <a:gd name="T3" fmla="*/ 226 h 226"/>
              <a:gd name="T4" fmla="*/ 418 w 418"/>
              <a:gd name="T5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8" h="226">
                <a:moveTo>
                  <a:pt x="0" y="0"/>
                </a:moveTo>
                <a:lnTo>
                  <a:pt x="338" y="226"/>
                </a:lnTo>
                <a:lnTo>
                  <a:pt x="418" y="22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59" name="Freeform 207">
            <a:extLst>
              <a:ext uri="{FF2B5EF4-FFF2-40B4-BE49-F238E27FC236}">
                <a16:creationId xmlns:a16="http://schemas.microsoft.com/office/drawing/2014/main" id="{FF3AD32C-79B1-474A-88CB-56891ABCB33C}"/>
              </a:ext>
            </a:extLst>
          </p:cNvPr>
          <p:cNvSpPr>
            <a:spLocks/>
          </p:cNvSpPr>
          <p:nvPr/>
        </p:nvSpPr>
        <p:spPr bwMode="auto">
          <a:xfrm>
            <a:off x="4643438" y="3116263"/>
            <a:ext cx="1993900" cy="1333500"/>
          </a:xfrm>
          <a:custGeom>
            <a:avLst/>
            <a:gdLst>
              <a:gd name="T0" fmla="*/ 0 w 1256"/>
              <a:gd name="T1" fmla="*/ 0 h 840"/>
              <a:gd name="T2" fmla="*/ 1112 w 1256"/>
              <a:gd name="T3" fmla="*/ 840 h 840"/>
              <a:gd name="T4" fmla="*/ 1256 w 1256"/>
              <a:gd name="T5" fmla="*/ 84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6" h="840">
                <a:moveTo>
                  <a:pt x="0" y="0"/>
                </a:moveTo>
                <a:lnTo>
                  <a:pt x="1112" y="840"/>
                </a:lnTo>
                <a:lnTo>
                  <a:pt x="1256" y="840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60" name="Freeform 208">
            <a:extLst>
              <a:ext uri="{FF2B5EF4-FFF2-40B4-BE49-F238E27FC236}">
                <a16:creationId xmlns:a16="http://schemas.microsoft.com/office/drawing/2014/main" id="{CB6B1E25-BCA0-4AB2-9574-15F38DC9FA9E}"/>
              </a:ext>
            </a:extLst>
          </p:cNvPr>
          <p:cNvSpPr>
            <a:spLocks/>
          </p:cNvSpPr>
          <p:nvPr/>
        </p:nvSpPr>
        <p:spPr bwMode="auto">
          <a:xfrm>
            <a:off x="4152900" y="3175000"/>
            <a:ext cx="2481263" cy="1646238"/>
          </a:xfrm>
          <a:custGeom>
            <a:avLst/>
            <a:gdLst>
              <a:gd name="T0" fmla="*/ 0 w 1563"/>
              <a:gd name="T1" fmla="*/ 0 h 1037"/>
              <a:gd name="T2" fmla="*/ 1149 w 1563"/>
              <a:gd name="T3" fmla="*/ 1037 h 1037"/>
              <a:gd name="T4" fmla="*/ 1563 w 1563"/>
              <a:gd name="T5" fmla="*/ 1037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3" h="1037">
                <a:moveTo>
                  <a:pt x="0" y="0"/>
                </a:moveTo>
                <a:lnTo>
                  <a:pt x="1149" y="1037"/>
                </a:lnTo>
                <a:lnTo>
                  <a:pt x="1563" y="1037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61" name="Freeform 209">
            <a:extLst>
              <a:ext uri="{FF2B5EF4-FFF2-40B4-BE49-F238E27FC236}">
                <a16:creationId xmlns:a16="http://schemas.microsoft.com/office/drawing/2014/main" id="{9DE11E50-F270-4AB7-B267-838C41273E9B}"/>
              </a:ext>
            </a:extLst>
          </p:cNvPr>
          <p:cNvSpPr>
            <a:spLocks/>
          </p:cNvSpPr>
          <p:nvPr/>
        </p:nvSpPr>
        <p:spPr bwMode="auto">
          <a:xfrm>
            <a:off x="1903413" y="1393825"/>
            <a:ext cx="2649537" cy="211138"/>
          </a:xfrm>
          <a:custGeom>
            <a:avLst/>
            <a:gdLst>
              <a:gd name="T0" fmla="*/ 0 w 1669"/>
              <a:gd name="T1" fmla="*/ 0 h 133"/>
              <a:gd name="T2" fmla="*/ 1565 w 1669"/>
              <a:gd name="T3" fmla="*/ 0 h 133"/>
              <a:gd name="T4" fmla="*/ 1669 w 1669"/>
              <a:gd name="T5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9" h="133">
                <a:moveTo>
                  <a:pt x="0" y="0"/>
                </a:moveTo>
                <a:lnTo>
                  <a:pt x="1565" y="0"/>
                </a:lnTo>
                <a:lnTo>
                  <a:pt x="1669" y="13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62" name="Freeform 210">
            <a:extLst>
              <a:ext uri="{FF2B5EF4-FFF2-40B4-BE49-F238E27FC236}">
                <a16:creationId xmlns:a16="http://schemas.microsoft.com/office/drawing/2014/main" id="{9A67735D-AF8A-40A9-AD47-C988FC01DAD4}"/>
              </a:ext>
            </a:extLst>
          </p:cNvPr>
          <p:cNvSpPr>
            <a:spLocks/>
          </p:cNvSpPr>
          <p:nvPr/>
        </p:nvSpPr>
        <p:spPr bwMode="auto">
          <a:xfrm>
            <a:off x="1563688" y="1627188"/>
            <a:ext cx="2184400" cy="130175"/>
          </a:xfrm>
          <a:custGeom>
            <a:avLst/>
            <a:gdLst>
              <a:gd name="T0" fmla="*/ 0 w 1376"/>
              <a:gd name="T1" fmla="*/ 0 h 82"/>
              <a:gd name="T2" fmla="*/ 1043 w 1376"/>
              <a:gd name="T3" fmla="*/ 0 h 82"/>
              <a:gd name="T4" fmla="*/ 1376 w 1376"/>
              <a:gd name="T5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6" h="82">
                <a:moveTo>
                  <a:pt x="0" y="0"/>
                </a:moveTo>
                <a:lnTo>
                  <a:pt x="1043" y="0"/>
                </a:lnTo>
                <a:lnTo>
                  <a:pt x="1376" y="8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63" name="Freeform 211">
            <a:extLst>
              <a:ext uri="{FF2B5EF4-FFF2-40B4-BE49-F238E27FC236}">
                <a16:creationId xmlns:a16="http://schemas.microsoft.com/office/drawing/2014/main" id="{F1C206FB-49A8-4189-9C84-E8B0BF3D1BE5}"/>
              </a:ext>
            </a:extLst>
          </p:cNvPr>
          <p:cNvSpPr>
            <a:spLocks/>
          </p:cNvSpPr>
          <p:nvPr/>
        </p:nvSpPr>
        <p:spPr bwMode="auto">
          <a:xfrm>
            <a:off x="936625" y="1820863"/>
            <a:ext cx="2501900" cy="274637"/>
          </a:xfrm>
          <a:custGeom>
            <a:avLst/>
            <a:gdLst>
              <a:gd name="T0" fmla="*/ 0 w 1576"/>
              <a:gd name="T1" fmla="*/ 0 h 173"/>
              <a:gd name="T2" fmla="*/ 1006 w 1576"/>
              <a:gd name="T3" fmla="*/ 0 h 173"/>
              <a:gd name="T4" fmla="*/ 1576 w 1576"/>
              <a:gd name="T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6" h="173">
                <a:moveTo>
                  <a:pt x="0" y="0"/>
                </a:moveTo>
                <a:lnTo>
                  <a:pt x="1006" y="0"/>
                </a:lnTo>
                <a:lnTo>
                  <a:pt x="1576" y="17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64" name="Line 212">
            <a:extLst>
              <a:ext uri="{FF2B5EF4-FFF2-40B4-BE49-F238E27FC236}">
                <a16:creationId xmlns:a16="http://schemas.microsoft.com/office/drawing/2014/main" id="{6A0E7049-C52D-408B-8B68-00915B618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6513" y="2176463"/>
            <a:ext cx="2032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65" name="Freeform 213">
            <a:extLst>
              <a:ext uri="{FF2B5EF4-FFF2-40B4-BE49-F238E27FC236}">
                <a16:creationId xmlns:a16="http://schemas.microsoft.com/office/drawing/2014/main" id="{0B762214-9F08-4FE2-86F5-66C7AAFB0C8C}"/>
              </a:ext>
            </a:extLst>
          </p:cNvPr>
          <p:cNvSpPr>
            <a:spLocks/>
          </p:cNvSpPr>
          <p:nvPr/>
        </p:nvSpPr>
        <p:spPr bwMode="auto">
          <a:xfrm>
            <a:off x="3232150" y="2176463"/>
            <a:ext cx="304800" cy="546100"/>
          </a:xfrm>
          <a:custGeom>
            <a:avLst/>
            <a:gdLst>
              <a:gd name="T0" fmla="*/ 0 w 192"/>
              <a:gd name="T1" fmla="*/ 344 h 344"/>
              <a:gd name="T2" fmla="*/ 70 w 192"/>
              <a:gd name="T3" fmla="*/ 0 h 344"/>
              <a:gd name="T4" fmla="*/ 192 w 192"/>
              <a:gd name="T5" fmla="*/ 323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344">
                <a:moveTo>
                  <a:pt x="0" y="344"/>
                </a:moveTo>
                <a:lnTo>
                  <a:pt x="70" y="0"/>
                </a:lnTo>
                <a:lnTo>
                  <a:pt x="192" y="32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66" name="Freeform 214">
            <a:extLst>
              <a:ext uri="{FF2B5EF4-FFF2-40B4-BE49-F238E27FC236}">
                <a16:creationId xmlns:a16="http://schemas.microsoft.com/office/drawing/2014/main" id="{48E318F0-584E-447B-A071-A09FABA26754}"/>
              </a:ext>
            </a:extLst>
          </p:cNvPr>
          <p:cNvSpPr>
            <a:spLocks/>
          </p:cNvSpPr>
          <p:nvPr/>
        </p:nvSpPr>
        <p:spPr bwMode="auto">
          <a:xfrm>
            <a:off x="1597025" y="2268538"/>
            <a:ext cx="1562100" cy="550862"/>
          </a:xfrm>
          <a:custGeom>
            <a:avLst/>
            <a:gdLst>
              <a:gd name="T0" fmla="*/ 0 w 984"/>
              <a:gd name="T1" fmla="*/ 347 h 347"/>
              <a:gd name="T2" fmla="*/ 168 w 984"/>
              <a:gd name="T3" fmla="*/ 347 h 347"/>
              <a:gd name="T4" fmla="*/ 984 w 984"/>
              <a:gd name="T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84" h="347">
                <a:moveTo>
                  <a:pt x="0" y="347"/>
                </a:moveTo>
                <a:lnTo>
                  <a:pt x="168" y="347"/>
                </a:lnTo>
                <a:lnTo>
                  <a:pt x="98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67" name="Freeform 215">
            <a:extLst>
              <a:ext uri="{FF2B5EF4-FFF2-40B4-BE49-F238E27FC236}">
                <a16:creationId xmlns:a16="http://schemas.microsoft.com/office/drawing/2014/main" id="{87D5A7DD-4C64-4C74-B116-2236D694FC11}"/>
              </a:ext>
            </a:extLst>
          </p:cNvPr>
          <p:cNvSpPr>
            <a:spLocks/>
          </p:cNvSpPr>
          <p:nvPr/>
        </p:nvSpPr>
        <p:spPr bwMode="auto">
          <a:xfrm>
            <a:off x="1671638" y="2586038"/>
            <a:ext cx="1300162" cy="596900"/>
          </a:xfrm>
          <a:custGeom>
            <a:avLst/>
            <a:gdLst>
              <a:gd name="T0" fmla="*/ 0 w 819"/>
              <a:gd name="T1" fmla="*/ 376 h 376"/>
              <a:gd name="T2" fmla="*/ 112 w 819"/>
              <a:gd name="T3" fmla="*/ 376 h 376"/>
              <a:gd name="T4" fmla="*/ 819 w 819"/>
              <a:gd name="T5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9" h="376">
                <a:moveTo>
                  <a:pt x="0" y="376"/>
                </a:moveTo>
                <a:lnTo>
                  <a:pt x="112" y="376"/>
                </a:lnTo>
                <a:lnTo>
                  <a:pt x="819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68" name="Line 216">
            <a:extLst>
              <a:ext uri="{FF2B5EF4-FFF2-40B4-BE49-F238E27FC236}">
                <a16:creationId xmlns:a16="http://schemas.microsoft.com/office/drawing/2014/main" id="{A85DF427-9CB5-448C-A221-189B9CB68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3556000"/>
            <a:ext cx="99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69" name="Freeform 217">
            <a:extLst>
              <a:ext uri="{FF2B5EF4-FFF2-40B4-BE49-F238E27FC236}">
                <a16:creationId xmlns:a16="http://schemas.microsoft.com/office/drawing/2014/main" id="{A8A99D77-E607-4D70-853B-9375769C5C33}"/>
              </a:ext>
            </a:extLst>
          </p:cNvPr>
          <p:cNvSpPr>
            <a:spLocks/>
          </p:cNvSpPr>
          <p:nvPr/>
        </p:nvSpPr>
        <p:spPr bwMode="auto">
          <a:xfrm>
            <a:off x="1614488" y="3659188"/>
            <a:ext cx="487362" cy="236537"/>
          </a:xfrm>
          <a:custGeom>
            <a:avLst/>
            <a:gdLst>
              <a:gd name="T0" fmla="*/ 0 w 307"/>
              <a:gd name="T1" fmla="*/ 149 h 149"/>
              <a:gd name="T2" fmla="*/ 168 w 307"/>
              <a:gd name="T3" fmla="*/ 149 h 149"/>
              <a:gd name="T4" fmla="*/ 307 w 307"/>
              <a:gd name="T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" h="149">
                <a:moveTo>
                  <a:pt x="0" y="149"/>
                </a:moveTo>
                <a:lnTo>
                  <a:pt x="168" y="149"/>
                </a:lnTo>
                <a:lnTo>
                  <a:pt x="307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70" name="Line 218">
            <a:extLst>
              <a:ext uri="{FF2B5EF4-FFF2-40B4-BE49-F238E27FC236}">
                <a16:creationId xmlns:a16="http://schemas.microsoft.com/office/drawing/2014/main" id="{A75C0981-FD7B-4C71-ADD2-CFCBF6253A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7588" y="1241425"/>
            <a:ext cx="0" cy="358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71" name="Freeform 219">
            <a:extLst>
              <a:ext uri="{FF2B5EF4-FFF2-40B4-BE49-F238E27FC236}">
                <a16:creationId xmlns:a16="http://schemas.microsoft.com/office/drawing/2014/main" id="{AC6EA7D0-1536-45FA-A3A5-AA42319D605F}"/>
              </a:ext>
            </a:extLst>
          </p:cNvPr>
          <p:cNvSpPr>
            <a:spLocks/>
          </p:cNvSpPr>
          <p:nvPr/>
        </p:nvSpPr>
        <p:spPr bwMode="auto">
          <a:xfrm>
            <a:off x="5278438" y="1476375"/>
            <a:ext cx="1054100" cy="190500"/>
          </a:xfrm>
          <a:custGeom>
            <a:avLst/>
            <a:gdLst>
              <a:gd name="T0" fmla="*/ 0 w 664"/>
              <a:gd name="T1" fmla="*/ 120 h 120"/>
              <a:gd name="T2" fmla="*/ 124 w 664"/>
              <a:gd name="T3" fmla="*/ 0 h 120"/>
              <a:gd name="T4" fmla="*/ 664 w 664"/>
              <a:gd name="T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4" h="120">
                <a:moveTo>
                  <a:pt x="0" y="120"/>
                </a:moveTo>
                <a:lnTo>
                  <a:pt x="124" y="0"/>
                </a:lnTo>
                <a:lnTo>
                  <a:pt x="664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72" name="Freeform 220">
            <a:extLst>
              <a:ext uri="{FF2B5EF4-FFF2-40B4-BE49-F238E27FC236}">
                <a16:creationId xmlns:a16="http://schemas.microsoft.com/office/drawing/2014/main" id="{E9507966-57FD-44B1-803A-EE747BBBA7C4}"/>
              </a:ext>
            </a:extLst>
          </p:cNvPr>
          <p:cNvSpPr>
            <a:spLocks/>
          </p:cNvSpPr>
          <p:nvPr/>
        </p:nvSpPr>
        <p:spPr bwMode="auto">
          <a:xfrm>
            <a:off x="5630863" y="1793875"/>
            <a:ext cx="701675" cy="161925"/>
          </a:xfrm>
          <a:custGeom>
            <a:avLst/>
            <a:gdLst>
              <a:gd name="T0" fmla="*/ 0 w 442"/>
              <a:gd name="T1" fmla="*/ 102 h 102"/>
              <a:gd name="T2" fmla="*/ 126 w 442"/>
              <a:gd name="T3" fmla="*/ 0 h 102"/>
              <a:gd name="T4" fmla="*/ 442 w 442"/>
              <a:gd name="T5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2" h="102">
                <a:moveTo>
                  <a:pt x="0" y="102"/>
                </a:moveTo>
                <a:lnTo>
                  <a:pt x="126" y="0"/>
                </a:lnTo>
                <a:lnTo>
                  <a:pt x="442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73" name="Freeform 221">
            <a:extLst>
              <a:ext uri="{FF2B5EF4-FFF2-40B4-BE49-F238E27FC236}">
                <a16:creationId xmlns:a16="http://schemas.microsoft.com/office/drawing/2014/main" id="{0DD787B9-4BA0-4B8B-9FB3-E01484588E2C}"/>
              </a:ext>
            </a:extLst>
          </p:cNvPr>
          <p:cNvSpPr>
            <a:spLocks/>
          </p:cNvSpPr>
          <p:nvPr/>
        </p:nvSpPr>
        <p:spPr bwMode="auto">
          <a:xfrm>
            <a:off x="3816350" y="2232025"/>
            <a:ext cx="2862263" cy="998538"/>
          </a:xfrm>
          <a:custGeom>
            <a:avLst/>
            <a:gdLst>
              <a:gd name="T0" fmla="*/ 1803 w 1803"/>
              <a:gd name="T1" fmla="*/ 0 h 629"/>
              <a:gd name="T2" fmla="*/ 1557 w 1803"/>
              <a:gd name="T3" fmla="*/ 0 h 629"/>
              <a:gd name="T4" fmla="*/ 0 w 1803"/>
              <a:gd name="T5" fmla="*/ 629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3" h="629">
                <a:moveTo>
                  <a:pt x="1803" y="0"/>
                </a:moveTo>
                <a:lnTo>
                  <a:pt x="1557" y="0"/>
                </a:lnTo>
                <a:lnTo>
                  <a:pt x="0" y="629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74" name="Line 222">
            <a:extLst>
              <a:ext uri="{FF2B5EF4-FFF2-40B4-BE49-F238E27FC236}">
                <a16:creationId xmlns:a16="http://schemas.microsoft.com/office/drawing/2014/main" id="{DFC5C4D7-1C28-4437-9BDF-83E9B1DEB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9550" y="2795588"/>
            <a:ext cx="149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75" name="Freeform 223">
            <a:extLst>
              <a:ext uri="{FF2B5EF4-FFF2-40B4-BE49-F238E27FC236}">
                <a16:creationId xmlns:a16="http://schemas.microsoft.com/office/drawing/2014/main" id="{A655E3EE-6D21-4D70-A69A-2C2AB0573E49}"/>
              </a:ext>
            </a:extLst>
          </p:cNvPr>
          <p:cNvSpPr>
            <a:spLocks/>
          </p:cNvSpPr>
          <p:nvPr/>
        </p:nvSpPr>
        <p:spPr bwMode="auto">
          <a:xfrm>
            <a:off x="6124575" y="3497263"/>
            <a:ext cx="663575" cy="358775"/>
          </a:xfrm>
          <a:custGeom>
            <a:avLst/>
            <a:gdLst>
              <a:gd name="T0" fmla="*/ 0 w 418"/>
              <a:gd name="T1" fmla="*/ 0 h 226"/>
              <a:gd name="T2" fmla="*/ 338 w 418"/>
              <a:gd name="T3" fmla="*/ 226 h 226"/>
              <a:gd name="T4" fmla="*/ 418 w 418"/>
              <a:gd name="T5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8" h="226">
                <a:moveTo>
                  <a:pt x="0" y="0"/>
                </a:moveTo>
                <a:lnTo>
                  <a:pt x="338" y="226"/>
                </a:lnTo>
                <a:lnTo>
                  <a:pt x="418" y="22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76" name="Freeform 224">
            <a:extLst>
              <a:ext uri="{FF2B5EF4-FFF2-40B4-BE49-F238E27FC236}">
                <a16:creationId xmlns:a16="http://schemas.microsoft.com/office/drawing/2014/main" id="{145F62F1-8990-4FDD-8B7C-6D97D602DAAD}"/>
              </a:ext>
            </a:extLst>
          </p:cNvPr>
          <p:cNvSpPr>
            <a:spLocks/>
          </p:cNvSpPr>
          <p:nvPr/>
        </p:nvSpPr>
        <p:spPr bwMode="auto">
          <a:xfrm>
            <a:off x="4645025" y="3119438"/>
            <a:ext cx="1993900" cy="1333500"/>
          </a:xfrm>
          <a:custGeom>
            <a:avLst/>
            <a:gdLst>
              <a:gd name="T0" fmla="*/ 0 w 1256"/>
              <a:gd name="T1" fmla="*/ 0 h 840"/>
              <a:gd name="T2" fmla="*/ 1112 w 1256"/>
              <a:gd name="T3" fmla="*/ 840 h 840"/>
              <a:gd name="T4" fmla="*/ 1256 w 1256"/>
              <a:gd name="T5" fmla="*/ 84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6" h="840">
                <a:moveTo>
                  <a:pt x="0" y="0"/>
                </a:moveTo>
                <a:lnTo>
                  <a:pt x="1112" y="840"/>
                </a:lnTo>
                <a:lnTo>
                  <a:pt x="1256" y="84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77" name="Freeform 225">
            <a:extLst>
              <a:ext uri="{FF2B5EF4-FFF2-40B4-BE49-F238E27FC236}">
                <a16:creationId xmlns:a16="http://schemas.microsoft.com/office/drawing/2014/main" id="{45707C69-FDAF-48FF-B7B2-F5DCFE011BAB}"/>
              </a:ext>
            </a:extLst>
          </p:cNvPr>
          <p:cNvSpPr>
            <a:spLocks/>
          </p:cNvSpPr>
          <p:nvPr/>
        </p:nvSpPr>
        <p:spPr bwMode="auto">
          <a:xfrm>
            <a:off x="4154488" y="3178175"/>
            <a:ext cx="2481262" cy="1646238"/>
          </a:xfrm>
          <a:custGeom>
            <a:avLst/>
            <a:gdLst>
              <a:gd name="T0" fmla="*/ 0 w 1563"/>
              <a:gd name="T1" fmla="*/ 0 h 1037"/>
              <a:gd name="T2" fmla="*/ 1149 w 1563"/>
              <a:gd name="T3" fmla="*/ 1037 h 1037"/>
              <a:gd name="T4" fmla="*/ 1563 w 1563"/>
              <a:gd name="T5" fmla="*/ 1037 h 1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3" h="1037">
                <a:moveTo>
                  <a:pt x="0" y="0"/>
                </a:moveTo>
                <a:lnTo>
                  <a:pt x="1149" y="1037"/>
                </a:lnTo>
                <a:lnTo>
                  <a:pt x="1563" y="10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78" name="AutoShape 226">
            <a:extLst>
              <a:ext uri="{FF2B5EF4-FFF2-40B4-BE49-F238E27FC236}">
                <a16:creationId xmlns:a16="http://schemas.microsoft.com/office/drawing/2014/main" id="{5BA95DC1-2A24-4734-BEE2-D633AEB8D5E5}"/>
              </a:ext>
            </a:extLst>
          </p:cNvPr>
          <p:cNvSpPr>
            <a:spLocks/>
          </p:cNvSpPr>
          <p:nvPr/>
        </p:nvSpPr>
        <p:spPr bwMode="auto">
          <a:xfrm>
            <a:off x="7969250" y="1393825"/>
            <a:ext cx="76200" cy="619125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79" name="Line 227">
            <a:extLst>
              <a:ext uri="{FF2B5EF4-FFF2-40B4-BE49-F238E27FC236}">
                <a16:creationId xmlns:a16="http://schemas.microsoft.com/office/drawing/2014/main" id="{EA71EE1D-A378-4FFF-944E-066E78CD94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1698625"/>
            <a:ext cx="8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80" name="AutoShape 228">
            <a:extLst>
              <a:ext uri="{FF2B5EF4-FFF2-40B4-BE49-F238E27FC236}">
                <a16:creationId xmlns:a16="http://schemas.microsoft.com/office/drawing/2014/main" id="{B65BFF34-7173-45FB-9069-C41D1638C5B2}"/>
              </a:ext>
            </a:extLst>
          </p:cNvPr>
          <p:cNvSpPr>
            <a:spLocks/>
          </p:cNvSpPr>
          <p:nvPr/>
        </p:nvSpPr>
        <p:spPr bwMode="auto">
          <a:xfrm>
            <a:off x="7969250" y="2155825"/>
            <a:ext cx="76200" cy="307975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81" name="Line 229">
            <a:extLst>
              <a:ext uri="{FF2B5EF4-FFF2-40B4-BE49-F238E27FC236}">
                <a16:creationId xmlns:a16="http://schemas.microsoft.com/office/drawing/2014/main" id="{0F190986-DF20-4ABF-8601-604DDBA17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2311400"/>
            <a:ext cx="8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82" name="AutoShape 230">
            <a:extLst>
              <a:ext uri="{FF2B5EF4-FFF2-40B4-BE49-F238E27FC236}">
                <a16:creationId xmlns:a16="http://schemas.microsoft.com/office/drawing/2014/main" id="{6D2ECAEA-C174-466A-AE2C-81AB27203737}"/>
              </a:ext>
            </a:extLst>
          </p:cNvPr>
          <p:cNvSpPr>
            <a:spLocks/>
          </p:cNvSpPr>
          <p:nvPr/>
        </p:nvSpPr>
        <p:spPr bwMode="auto">
          <a:xfrm>
            <a:off x="7826375" y="3425825"/>
            <a:ext cx="76200" cy="787400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83" name="Line 231">
            <a:extLst>
              <a:ext uri="{FF2B5EF4-FFF2-40B4-BE49-F238E27FC236}">
                <a16:creationId xmlns:a16="http://schemas.microsoft.com/office/drawing/2014/main" id="{AC49519A-1B14-48F8-ACBB-0A86A42218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9400" y="3813175"/>
            <a:ext cx="92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84" name="AutoShape 232">
            <a:extLst>
              <a:ext uri="{FF2B5EF4-FFF2-40B4-BE49-F238E27FC236}">
                <a16:creationId xmlns:a16="http://schemas.microsoft.com/office/drawing/2014/main" id="{3DC9DE58-27DD-4CAC-BFD3-91A5F259DF30}"/>
              </a:ext>
            </a:extLst>
          </p:cNvPr>
          <p:cNvSpPr>
            <a:spLocks/>
          </p:cNvSpPr>
          <p:nvPr/>
        </p:nvSpPr>
        <p:spPr bwMode="auto">
          <a:xfrm>
            <a:off x="7826375" y="4394200"/>
            <a:ext cx="76200" cy="638175"/>
          </a:xfrm>
          <a:prstGeom prst="rightBracket">
            <a:avLst>
              <a:gd name="adj" fmla="val 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85" name="Line 233">
            <a:extLst>
              <a:ext uri="{FF2B5EF4-FFF2-40B4-BE49-F238E27FC236}">
                <a16:creationId xmlns:a16="http://schemas.microsoft.com/office/drawing/2014/main" id="{7F1FFFDB-B7EB-4409-BE3F-D15FD7B65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2575" y="4708525"/>
            <a:ext cx="79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986" name="Rectangle 234">
            <a:extLst>
              <a:ext uri="{FF2B5EF4-FFF2-40B4-BE49-F238E27FC236}">
                <a16:creationId xmlns:a16="http://schemas.microsoft.com/office/drawing/2014/main" id="{5A5EC841-97C3-4C70-B17F-8319D376B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" y="5267325"/>
            <a:ext cx="11398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motor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4987" name="Rectangle 235">
            <a:extLst>
              <a:ext uri="{FF2B5EF4-FFF2-40B4-BE49-F238E27FC236}">
                <a16:creationId xmlns:a16="http://schemas.microsoft.com/office/drawing/2014/main" id="{A6DD245B-DE88-41B7-BB8A-D5EE84CF7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8" y="5267325"/>
            <a:ext cx="13795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Motor association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4988" name="Rectangle 236">
            <a:extLst>
              <a:ext uri="{FF2B5EF4-FFF2-40B4-BE49-F238E27FC236}">
                <a16:creationId xmlns:a16="http://schemas.microsoft.com/office/drawing/2014/main" id="{04F4E805-1F27-4C11-BA9E-1C3EDCD04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550" y="5267325"/>
            <a:ext cx="12795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4989" name="Rectangle 237">
            <a:extLst>
              <a:ext uri="{FF2B5EF4-FFF2-40B4-BE49-F238E27FC236}">
                <a16:creationId xmlns:a16="http://schemas.microsoft.com/office/drawing/2014/main" id="{CEA30692-C7D3-42A6-A760-35ADD324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5267325"/>
            <a:ext cx="14112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Sensory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cortex</a:t>
            </a:r>
          </a:p>
        </p:txBody>
      </p:sp>
      <p:sp>
        <p:nvSpPr>
          <p:cNvPr id="74990" name="Rectangle 238">
            <a:extLst>
              <a:ext uri="{FF2B5EF4-FFF2-40B4-BE49-F238E27FC236}">
                <a16:creationId xmlns:a16="http://schemas.microsoft.com/office/drawing/2014/main" id="{91E23623-9BFE-461D-B703-CC3F8C2F2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0" y="5267325"/>
            <a:ext cx="17287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Multimodal association</a:t>
            </a:r>
          </a:p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</p:spTree>
    <p:extLst>
      <p:ext uri="{BB962C8B-B14F-4D97-AF65-F5344CB8AC3E}">
        <p14:creationId xmlns:p14="http://schemas.microsoft.com/office/powerpoint/2010/main" val="169179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03770838-A161-4DEC-8FAF-AF9A3F878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96" r="-588"/>
          <a:stretch/>
        </p:blipFill>
        <p:spPr>
          <a:xfrm>
            <a:off x="602156" y="1675227"/>
            <a:ext cx="7939686" cy="439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1DF05-1B3A-4C65-A862-5E583BE1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Neuron Structure</a:t>
            </a:r>
          </a:p>
        </p:txBody>
      </p:sp>
    </p:spTree>
    <p:extLst>
      <p:ext uri="{BB962C8B-B14F-4D97-AF65-F5344CB8AC3E}">
        <p14:creationId xmlns:p14="http://schemas.microsoft.com/office/powerpoint/2010/main" val="1406002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58" name="Rectangle 182">
            <a:extLst>
              <a:ext uri="{FF2B5EF4-FFF2-40B4-BE49-F238E27FC236}">
                <a16:creationId xmlns:a16="http://schemas.microsoft.com/office/drawing/2014/main" id="{6BA9CC78-05AF-4422-AF23-EEF175E528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12.6b  Functional and structural areas of the cerebral cortex.</a:t>
            </a:r>
            <a:endParaRPr lang="en-US" altLang="en-US"/>
          </a:p>
        </p:txBody>
      </p:sp>
      <p:pic>
        <p:nvPicPr>
          <p:cNvPr id="75960" name="Picture 184" descr="figure_12_06b_unlabeled">
            <a:extLst>
              <a:ext uri="{FF2B5EF4-FFF2-40B4-BE49-F238E27FC236}">
                <a16:creationId xmlns:a16="http://schemas.microsoft.com/office/drawing/2014/main" id="{AB529490-0857-46B6-B858-3CC1BC3F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"/>
          <a:stretch>
            <a:fillRect/>
          </a:stretch>
        </p:blipFill>
        <p:spPr bwMode="auto">
          <a:xfrm>
            <a:off x="273050" y="868363"/>
            <a:ext cx="8597900" cy="49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961" name="Rectangle 185">
            <a:extLst>
              <a:ext uri="{FF2B5EF4-FFF2-40B4-BE49-F238E27FC236}">
                <a16:creationId xmlns:a16="http://schemas.microsoft.com/office/drawing/2014/main" id="{30CDA260-0F1B-4225-8CAC-35FB724A6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1303338"/>
            <a:ext cx="8445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Corpus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callosum</a:t>
            </a:r>
          </a:p>
        </p:txBody>
      </p:sp>
      <p:sp>
        <p:nvSpPr>
          <p:cNvPr id="75962" name="Rectangle 186">
            <a:extLst>
              <a:ext uri="{FF2B5EF4-FFF2-40B4-BE49-F238E27FC236}">
                <a16:creationId xmlns:a16="http://schemas.microsoft.com/office/drawing/2014/main" id="{FD5A0387-6BB0-4C1C-8CE0-3918A04CC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" y="1830388"/>
            <a:ext cx="13525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Frontal eye field</a:t>
            </a:r>
          </a:p>
        </p:txBody>
      </p:sp>
      <p:sp>
        <p:nvSpPr>
          <p:cNvPr id="75963" name="Rectangle 187">
            <a:extLst>
              <a:ext uri="{FF2B5EF4-FFF2-40B4-BE49-F238E27FC236}">
                <a16:creationId xmlns:a16="http://schemas.microsoft.com/office/drawing/2014/main" id="{7E101C99-D445-4FDB-95B8-B2019D12D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2144713"/>
            <a:ext cx="9032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Prefrontal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5964" name="Rectangle 188">
            <a:extLst>
              <a:ext uri="{FF2B5EF4-FFF2-40B4-BE49-F238E27FC236}">
                <a16:creationId xmlns:a16="http://schemas.microsoft.com/office/drawing/2014/main" id="{E7DC4C4C-7BFF-4B9C-B0BE-7B320C99E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3109913"/>
            <a:ext cx="18351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Processes emotions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related to personal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and social interactions</a:t>
            </a:r>
          </a:p>
        </p:txBody>
      </p:sp>
      <p:sp>
        <p:nvSpPr>
          <p:cNvPr id="75965" name="Rectangle 189">
            <a:extLst>
              <a:ext uri="{FF2B5EF4-FFF2-40B4-BE49-F238E27FC236}">
                <a16:creationId xmlns:a16="http://schemas.microsoft.com/office/drawing/2014/main" id="{B5DE1F30-C210-47AF-BB1E-BD506EDDB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3738563"/>
            <a:ext cx="11160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Orbitofrontal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5966" name="Rectangle 190">
            <a:extLst>
              <a:ext uri="{FF2B5EF4-FFF2-40B4-BE49-F238E27FC236}">
                <a16:creationId xmlns:a16="http://schemas.microsoft.com/office/drawing/2014/main" id="{74232559-0427-4C9B-9A33-0D07AC4D5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4062413"/>
            <a:ext cx="1217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Olfactory bulb</a:t>
            </a:r>
          </a:p>
        </p:txBody>
      </p:sp>
      <p:sp>
        <p:nvSpPr>
          <p:cNvPr id="75967" name="Rectangle 191">
            <a:extLst>
              <a:ext uri="{FF2B5EF4-FFF2-40B4-BE49-F238E27FC236}">
                <a16:creationId xmlns:a16="http://schemas.microsoft.com/office/drawing/2014/main" id="{3218595D-3933-485D-BE79-49E2955F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4318000"/>
            <a:ext cx="12255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Olfactory tract</a:t>
            </a:r>
          </a:p>
        </p:txBody>
      </p:sp>
      <p:sp>
        <p:nvSpPr>
          <p:cNvPr id="75968" name="Rectangle 192">
            <a:extLst>
              <a:ext uri="{FF2B5EF4-FFF2-40B4-BE49-F238E27FC236}">
                <a16:creationId xmlns:a16="http://schemas.microsoft.com/office/drawing/2014/main" id="{84DB09E2-59C4-4DC2-A1FA-A6EB7B0EE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4572000"/>
            <a:ext cx="6492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Fornix</a:t>
            </a:r>
          </a:p>
        </p:txBody>
      </p:sp>
      <p:sp>
        <p:nvSpPr>
          <p:cNvPr id="75969" name="Rectangle 193">
            <a:extLst>
              <a:ext uri="{FF2B5EF4-FFF2-40B4-BE49-F238E27FC236}">
                <a16:creationId xmlns:a16="http://schemas.microsoft.com/office/drawing/2014/main" id="{A4B819AC-3FF5-45F4-A7D9-16271E8DA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75" y="4738688"/>
            <a:ext cx="8699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Temporal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lobe</a:t>
            </a:r>
          </a:p>
        </p:txBody>
      </p:sp>
      <p:sp>
        <p:nvSpPr>
          <p:cNvPr id="75970" name="Rectangle 194">
            <a:extLst>
              <a:ext uri="{FF2B5EF4-FFF2-40B4-BE49-F238E27FC236}">
                <a16:creationId xmlns:a16="http://schemas.microsoft.com/office/drawing/2014/main" id="{7E1F9879-877D-4EB6-B7BE-9BCD90DB9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50" y="4738688"/>
            <a:ext cx="827088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olfactory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5971" name="Rectangle 195">
            <a:extLst>
              <a:ext uri="{FF2B5EF4-FFF2-40B4-BE49-F238E27FC236}">
                <a16:creationId xmlns:a16="http://schemas.microsoft.com/office/drawing/2014/main" id="{A927DE84-B389-4011-A6C2-84468F4AA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438" y="4708525"/>
            <a:ext cx="6492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Uncus</a:t>
            </a:r>
          </a:p>
        </p:txBody>
      </p:sp>
      <p:sp>
        <p:nvSpPr>
          <p:cNvPr id="75972" name="Rectangle 196">
            <a:extLst>
              <a:ext uri="{FF2B5EF4-FFF2-40B4-BE49-F238E27FC236}">
                <a16:creationId xmlns:a16="http://schemas.microsoft.com/office/drawing/2014/main" id="{5871A4A3-3728-46CB-B771-5DA433F4E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4338638"/>
            <a:ext cx="9128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Calcarine 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sulcus</a:t>
            </a:r>
          </a:p>
        </p:txBody>
      </p:sp>
      <p:sp>
        <p:nvSpPr>
          <p:cNvPr id="75973" name="Rectangle 197">
            <a:extLst>
              <a:ext uri="{FF2B5EF4-FFF2-40B4-BE49-F238E27FC236}">
                <a16:creationId xmlns:a16="http://schemas.microsoft.com/office/drawing/2014/main" id="{334AB139-8789-447A-9F5A-AB67AEC09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4700588"/>
            <a:ext cx="14541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Parahippocampal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gyrus</a:t>
            </a:r>
          </a:p>
        </p:txBody>
      </p:sp>
      <p:sp>
        <p:nvSpPr>
          <p:cNvPr id="75974" name="Rectangle 198">
            <a:extLst>
              <a:ext uri="{FF2B5EF4-FFF2-40B4-BE49-F238E27FC236}">
                <a16:creationId xmlns:a16="http://schemas.microsoft.com/office/drawing/2014/main" id="{CE34431D-8DEF-4DC9-A99F-D6D49029A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25" y="1835150"/>
            <a:ext cx="1090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Parietal lobe</a:t>
            </a:r>
          </a:p>
        </p:txBody>
      </p:sp>
      <p:sp>
        <p:nvSpPr>
          <p:cNvPr id="75975" name="Rectangle 199">
            <a:extLst>
              <a:ext uri="{FF2B5EF4-FFF2-40B4-BE49-F238E27FC236}">
                <a16:creationId xmlns:a16="http://schemas.microsoft.com/office/drawing/2014/main" id="{B957C7A9-A782-4EF1-9746-9EF0F597B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800" y="2055813"/>
            <a:ext cx="15224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Somatosensory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cortex</a:t>
            </a:r>
          </a:p>
        </p:txBody>
      </p:sp>
      <p:sp>
        <p:nvSpPr>
          <p:cNvPr id="75976" name="Rectangle 200">
            <a:extLst>
              <a:ext uri="{FF2B5EF4-FFF2-40B4-BE49-F238E27FC236}">
                <a16:creationId xmlns:a16="http://schemas.microsoft.com/office/drawing/2014/main" id="{91A34657-441E-440E-B5CF-3B7494FEC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975" y="2444750"/>
            <a:ext cx="13700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Parieto-occipital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sulcus</a:t>
            </a:r>
          </a:p>
        </p:txBody>
      </p:sp>
      <p:sp>
        <p:nvSpPr>
          <p:cNvPr id="75977" name="Rectangle 201">
            <a:extLst>
              <a:ext uri="{FF2B5EF4-FFF2-40B4-BE49-F238E27FC236}">
                <a16:creationId xmlns:a16="http://schemas.microsoft.com/office/drawing/2014/main" id="{2666355C-1531-41CF-B778-628B34D21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800" y="3022600"/>
            <a:ext cx="8270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Occipital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lobe</a:t>
            </a:r>
          </a:p>
        </p:txBody>
      </p:sp>
      <p:sp>
        <p:nvSpPr>
          <p:cNvPr id="75978" name="Rectangle 202">
            <a:extLst>
              <a:ext uri="{FF2B5EF4-FFF2-40B4-BE49-F238E27FC236}">
                <a16:creationId xmlns:a16="http://schemas.microsoft.com/office/drawing/2014/main" id="{C267F3B2-064C-4520-A79F-0F916BE63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800" y="3625850"/>
            <a:ext cx="15144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Visual association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area</a:t>
            </a:r>
          </a:p>
        </p:txBody>
      </p:sp>
      <p:sp>
        <p:nvSpPr>
          <p:cNvPr id="75979" name="Rectangle 203">
            <a:extLst>
              <a:ext uri="{FF2B5EF4-FFF2-40B4-BE49-F238E27FC236}">
                <a16:creationId xmlns:a16="http://schemas.microsoft.com/office/drawing/2014/main" id="{CE2A227E-67FC-489D-B5E3-1C1362BEF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4140200"/>
            <a:ext cx="11160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visual cortex</a:t>
            </a:r>
          </a:p>
        </p:txBody>
      </p:sp>
      <p:sp>
        <p:nvSpPr>
          <p:cNvPr id="75980" name="Rectangle 204">
            <a:extLst>
              <a:ext uri="{FF2B5EF4-FFF2-40B4-BE49-F238E27FC236}">
                <a16:creationId xmlns:a16="http://schemas.microsoft.com/office/drawing/2014/main" id="{16B03BAD-5A0B-4147-A1E1-2EAD8258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450" y="1303338"/>
            <a:ext cx="19208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somatosensory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5981" name="Rectangle 205">
            <a:extLst>
              <a:ext uri="{FF2B5EF4-FFF2-40B4-BE49-F238E27FC236}">
                <a16:creationId xmlns:a16="http://schemas.microsoft.com/office/drawing/2014/main" id="{EC1DB0F3-6DE7-4794-AFE1-A8C719DFC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920750"/>
            <a:ext cx="12350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Central sulcus</a:t>
            </a:r>
          </a:p>
        </p:txBody>
      </p:sp>
      <p:sp>
        <p:nvSpPr>
          <p:cNvPr id="75982" name="Rectangle 206">
            <a:extLst>
              <a:ext uri="{FF2B5EF4-FFF2-40B4-BE49-F238E27FC236}">
                <a16:creationId xmlns:a16="http://schemas.microsoft.com/office/drawing/2014/main" id="{9618063B-2024-4336-908C-AA433076F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877888"/>
            <a:ext cx="11160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motor cortex</a:t>
            </a:r>
          </a:p>
        </p:txBody>
      </p:sp>
      <p:sp>
        <p:nvSpPr>
          <p:cNvPr id="75983" name="Rectangle 207">
            <a:extLst>
              <a:ext uri="{FF2B5EF4-FFF2-40B4-BE49-F238E27FC236}">
                <a16:creationId xmlns:a16="http://schemas.microsoft.com/office/drawing/2014/main" id="{A438BAB5-5887-444B-9685-0D391CAD2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862013"/>
            <a:ext cx="8778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Cingulate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gyrus</a:t>
            </a:r>
          </a:p>
        </p:txBody>
      </p:sp>
      <p:sp>
        <p:nvSpPr>
          <p:cNvPr id="75984" name="Rectangle 208">
            <a:extLst>
              <a:ext uri="{FF2B5EF4-FFF2-40B4-BE49-F238E27FC236}">
                <a16:creationId xmlns:a16="http://schemas.microsoft.com/office/drawing/2014/main" id="{964B844B-1163-4253-A556-93BC71A68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912813"/>
            <a:ext cx="8620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Premotor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5985" name="Rectangle 209">
            <a:extLst>
              <a:ext uri="{FF2B5EF4-FFF2-40B4-BE49-F238E27FC236}">
                <a16:creationId xmlns:a16="http://schemas.microsoft.com/office/drawing/2014/main" id="{1A89B560-1CF5-4939-8360-1344BB3D7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5181600"/>
            <a:ext cx="39004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Parasagittal view, right cerebral hemisphere</a:t>
            </a:r>
          </a:p>
        </p:txBody>
      </p:sp>
      <p:sp>
        <p:nvSpPr>
          <p:cNvPr id="75986" name="Rectangle 210">
            <a:extLst>
              <a:ext uri="{FF2B5EF4-FFF2-40B4-BE49-F238E27FC236}">
                <a16:creationId xmlns:a16="http://schemas.microsoft.com/office/drawing/2014/main" id="{78488616-3D9C-4AB7-B3D8-1F807A9A5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5430838"/>
            <a:ext cx="12255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motor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5987" name="Rectangle 211">
            <a:extLst>
              <a:ext uri="{FF2B5EF4-FFF2-40B4-BE49-F238E27FC236}">
                <a16:creationId xmlns:a16="http://schemas.microsoft.com/office/drawing/2014/main" id="{DDE4AF67-A7C1-4DE5-B302-12FA05A9F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538" y="5430838"/>
            <a:ext cx="1487487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Motor association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5988" name="Rectangle 212">
            <a:extLst>
              <a:ext uri="{FF2B5EF4-FFF2-40B4-BE49-F238E27FC236}">
                <a16:creationId xmlns:a16="http://schemas.microsoft.com/office/drawing/2014/main" id="{5516423E-16EA-4206-931F-1B68365C9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430838"/>
            <a:ext cx="13779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Primary sensory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5989" name="Rectangle 213">
            <a:extLst>
              <a:ext uri="{FF2B5EF4-FFF2-40B4-BE49-F238E27FC236}">
                <a16:creationId xmlns:a16="http://schemas.microsoft.com/office/drawing/2014/main" id="{F1780782-6086-4F86-BD89-60AD6C194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434013"/>
            <a:ext cx="15224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Sensory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association cortex</a:t>
            </a:r>
          </a:p>
        </p:txBody>
      </p:sp>
      <p:sp>
        <p:nvSpPr>
          <p:cNvPr id="75990" name="Rectangle 214">
            <a:extLst>
              <a:ext uri="{FF2B5EF4-FFF2-40B4-BE49-F238E27FC236}">
                <a16:creationId xmlns:a16="http://schemas.microsoft.com/office/drawing/2014/main" id="{30AC39F0-282F-4136-A156-E7A80C06E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0" y="5430838"/>
            <a:ext cx="18684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Multimodal association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75991" name="Freeform 215">
            <a:extLst>
              <a:ext uri="{FF2B5EF4-FFF2-40B4-BE49-F238E27FC236}">
                <a16:creationId xmlns:a16="http://schemas.microsoft.com/office/drawing/2014/main" id="{5DCFA2E3-5BF9-4376-902F-1A0CECD7E659}"/>
              </a:ext>
            </a:extLst>
          </p:cNvPr>
          <p:cNvSpPr>
            <a:spLocks/>
          </p:cNvSpPr>
          <p:nvPr/>
        </p:nvSpPr>
        <p:spPr bwMode="auto">
          <a:xfrm>
            <a:off x="3340100" y="1063625"/>
            <a:ext cx="317500" cy="723900"/>
          </a:xfrm>
          <a:custGeom>
            <a:avLst/>
            <a:gdLst>
              <a:gd name="T0" fmla="*/ 0 w 200"/>
              <a:gd name="T1" fmla="*/ 0 h 456"/>
              <a:gd name="T2" fmla="*/ 46 w 200"/>
              <a:gd name="T3" fmla="*/ 0 h 456"/>
              <a:gd name="T4" fmla="*/ 200 w 200"/>
              <a:gd name="T5" fmla="*/ 45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456">
                <a:moveTo>
                  <a:pt x="0" y="0"/>
                </a:moveTo>
                <a:lnTo>
                  <a:pt x="46" y="0"/>
                </a:lnTo>
                <a:lnTo>
                  <a:pt x="200" y="456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992" name="Freeform 216">
            <a:extLst>
              <a:ext uri="{FF2B5EF4-FFF2-40B4-BE49-F238E27FC236}">
                <a16:creationId xmlns:a16="http://schemas.microsoft.com/office/drawing/2014/main" id="{718D4D92-1E46-430C-979E-44419B2BC33A}"/>
              </a:ext>
            </a:extLst>
          </p:cNvPr>
          <p:cNvSpPr>
            <a:spLocks/>
          </p:cNvSpPr>
          <p:nvPr/>
        </p:nvSpPr>
        <p:spPr bwMode="auto">
          <a:xfrm>
            <a:off x="2393950" y="1450975"/>
            <a:ext cx="1450975" cy="1152525"/>
          </a:xfrm>
          <a:custGeom>
            <a:avLst/>
            <a:gdLst>
              <a:gd name="T0" fmla="*/ 0 w 914"/>
              <a:gd name="T1" fmla="*/ 0 h 726"/>
              <a:gd name="T2" fmla="*/ 284 w 914"/>
              <a:gd name="T3" fmla="*/ 0 h 726"/>
              <a:gd name="T4" fmla="*/ 914 w 914"/>
              <a:gd name="T5" fmla="*/ 726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4" h="726">
                <a:moveTo>
                  <a:pt x="0" y="0"/>
                </a:moveTo>
                <a:lnTo>
                  <a:pt x="284" y="0"/>
                </a:lnTo>
                <a:lnTo>
                  <a:pt x="914" y="726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993" name="Line 217">
            <a:extLst>
              <a:ext uri="{FF2B5EF4-FFF2-40B4-BE49-F238E27FC236}">
                <a16:creationId xmlns:a16="http://schemas.microsoft.com/office/drawing/2014/main" id="{2B913FE9-7490-43B7-9D3C-06688FFFF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952625"/>
            <a:ext cx="126682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994" name="Line 218">
            <a:extLst>
              <a:ext uri="{FF2B5EF4-FFF2-40B4-BE49-F238E27FC236}">
                <a16:creationId xmlns:a16="http://schemas.microsoft.com/office/drawing/2014/main" id="{2BA4F459-3AC3-44FC-A502-E4730142F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7150" y="2270125"/>
            <a:ext cx="110807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995" name="Line 219">
            <a:extLst>
              <a:ext uri="{FF2B5EF4-FFF2-40B4-BE49-F238E27FC236}">
                <a16:creationId xmlns:a16="http://schemas.microsoft.com/office/drawing/2014/main" id="{C2CD6FCB-2E10-43DA-AECA-67917B7A7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6900" y="3254375"/>
            <a:ext cx="9525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996" name="Freeform 220">
            <a:extLst>
              <a:ext uri="{FF2B5EF4-FFF2-40B4-BE49-F238E27FC236}">
                <a16:creationId xmlns:a16="http://schemas.microsoft.com/office/drawing/2014/main" id="{99747DDF-EBEF-49EC-8C91-2FADA8A22D84}"/>
              </a:ext>
            </a:extLst>
          </p:cNvPr>
          <p:cNvSpPr>
            <a:spLocks/>
          </p:cNvSpPr>
          <p:nvPr/>
        </p:nvSpPr>
        <p:spPr bwMode="auto">
          <a:xfrm>
            <a:off x="1485900" y="3727450"/>
            <a:ext cx="1784350" cy="146050"/>
          </a:xfrm>
          <a:custGeom>
            <a:avLst/>
            <a:gdLst>
              <a:gd name="T0" fmla="*/ 0 w 1124"/>
              <a:gd name="T1" fmla="*/ 92 h 92"/>
              <a:gd name="T2" fmla="*/ 160 w 1124"/>
              <a:gd name="T3" fmla="*/ 92 h 92"/>
              <a:gd name="T4" fmla="*/ 1124 w 1124"/>
              <a:gd name="T5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4" h="92">
                <a:moveTo>
                  <a:pt x="0" y="92"/>
                </a:moveTo>
                <a:lnTo>
                  <a:pt x="160" y="92"/>
                </a:lnTo>
                <a:lnTo>
                  <a:pt x="1124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997" name="Freeform 221">
            <a:extLst>
              <a:ext uri="{FF2B5EF4-FFF2-40B4-BE49-F238E27FC236}">
                <a16:creationId xmlns:a16="http://schemas.microsoft.com/office/drawing/2014/main" id="{B3DE21D2-DE3D-46FD-AC1B-80F009B2D38E}"/>
              </a:ext>
            </a:extLst>
          </p:cNvPr>
          <p:cNvSpPr>
            <a:spLocks/>
          </p:cNvSpPr>
          <p:nvPr/>
        </p:nvSpPr>
        <p:spPr bwMode="auto">
          <a:xfrm>
            <a:off x="2743200" y="3946525"/>
            <a:ext cx="257175" cy="257175"/>
          </a:xfrm>
          <a:custGeom>
            <a:avLst/>
            <a:gdLst>
              <a:gd name="T0" fmla="*/ 0 w 162"/>
              <a:gd name="T1" fmla="*/ 162 h 162"/>
              <a:gd name="T2" fmla="*/ 48 w 162"/>
              <a:gd name="T3" fmla="*/ 162 h 162"/>
              <a:gd name="T4" fmla="*/ 162 w 162"/>
              <a:gd name="T5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2" h="162">
                <a:moveTo>
                  <a:pt x="0" y="162"/>
                </a:moveTo>
                <a:lnTo>
                  <a:pt x="48" y="162"/>
                </a:lnTo>
                <a:lnTo>
                  <a:pt x="162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998" name="Freeform 222">
            <a:extLst>
              <a:ext uri="{FF2B5EF4-FFF2-40B4-BE49-F238E27FC236}">
                <a16:creationId xmlns:a16="http://schemas.microsoft.com/office/drawing/2014/main" id="{2700784F-95DE-4FC1-B241-27FD740E8196}"/>
              </a:ext>
            </a:extLst>
          </p:cNvPr>
          <p:cNvSpPr>
            <a:spLocks/>
          </p:cNvSpPr>
          <p:nvPr/>
        </p:nvSpPr>
        <p:spPr bwMode="auto">
          <a:xfrm>
            <a:off x="2755900" y="3921125"/>
            <a:ext cx="552450" cy="536575"/>
          </a:xfrm>
          <a:custGeom>
            <a:avLst/>
            <a:gdLst>
              <a:gd name="T0" fmla="*/ 0 w 348"/>
              <a:gd name="T1" fmla="*/ 338 h 338"/>
              <a:gd name="T2" fmla="*/ 60 w 348"/>
              <a:gd name="T3" fmla="*/ 338 h 338"/>
              <a:gd name="T4" fmla="*/ 348 w 348"/>
              <a:gd name="T5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338">
                <a:moveTo>
                  <a:pt x="0" y="338"/>
                </a:moveTo>
                <a:lnTo>
                  <a:pt x="60" y="338"/>
                </a:lnTo>
                <a:lnTo>
                  <a:pt x="348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999" name="Freeform 223">
            <a:extLst>
              <a:ext uri="{FF2B5EF4-FFF2-40B4-BE49-F238E27FC236}">
                <a16:creationId xmlns:a16="http://schemas.microsoft.com/office/drawing/2014/main" id="{F5AAEB13-E08F-405A-9493-BDDA00B3D9E3}"/>
              </a:ext>
            </a:extLst>
          </p:cNvPr>
          <p:cNvSpPr>
            <a:spLocks/>
          </p:cNvSpPr>
          <p:nvPr/>
        </p:nvSpPr>
        <p:spPr bwMode="auto">
          <a:xfrm>
            <a:off x="2349500" y="3568700"/>
            <a:ext cx="1755775" cy="1149350"/>
          </a:xfrm>
          <a:custGeom>
            <a:avLst/>
            <a:gdLst>
              <a:gd name="T0" fmla="*/ 0 w 1106"/>
              <a:gd name="T1" fmla="*/ 724 h 724"/>
              <a:gd name="T2" fmla="*/ 376 w 1106"/>
              <a:gd name="T3" fmla="*/ 724 h 724"/>
              <a:gd name="T4" fmla="*/ 1106 w 1106"/>
              <a:gd name="T5" fmla="*/ 0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06" h="724">
                <a:moveTo>
                  <a:pt x="0" y="724"/>
                </a:moveTo>
                <a:lnTo>
                  <a:pt x="376" y="724"/>
                </a:lnTo>
                <a:lnTo>
                  <a:pt x="1106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00" name="Line 224">
            <a:extLst>
              <a:ext uri="{FF2B5EF4-FFF2-40B4-BE49-F238E27FC236}">
                <a16:creationId xmlns:a16="http://schemas.microsoft.com/office/drawing/2014/main" id="{AEE0F84C-C239-4C3F-8727-3CE6D1C19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9975" y="4279900"/>
            <a:ext cx="0" cy="5048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01" name="Line 225">
            <a:extLst>
              <a:ext uri="{FF2B5EF4-FFF2-40B4-BE49-F238E27FC236}">
                <a16:creationId xmlns:a16="http://schemas.microsoft.com/office/drawing/2014/main" id="{B93B5BCD-3E0A-4DFD-8D60-E921BFABC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7050" y="3924300"/>
            <a:ext cx="79375" cy="8509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02" name="Line 226">
            <a:extLst>
              <a:ext uri="{FF2B5EF4-FFF2-40B4-BE49-F238E27FC236}">
                <a16:creationId xmlns:a16="http://schemas.microsoft.com/office/drawing/2014/main" id="{097E0BAD-24A2-4790-B114-ECFEAA7801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0075" y="4232275"/>
            <a:ext cx="107950" cy="4540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03" name="Freeform 227">
            <a:extLst>
              <a:ext uri="{FF2B5EF4-FFF2-40B4-BE49-F238E27FC236}">
                <a16:creationId xmlns:a16="http://schemas.microsoft.com/office/drawing/2014/main" id="{B50970E3-33DB-403A-9E9E-9478D6DC6D91}"/>
              </a:ext>
            </a:extLst>
          </p:cNvPr>
          <p:cNvSpPr>
            <a:spLocks/>
          </p:cNvSpPr>
          <p:nvPr/>
        </p:nvSpPr>
        <p:spPr bwMode="auto">
          <a:xfrm>
            <a:off x="4505325" y="4010025"/>
            <a:ext cx="720725" cy="841375"/>
          </a:xfrm>
          <a:custGeom>
            <a:avLst/>
            <a:gdLst>
              <a:gd name="T0" fmla="*/ 0 w 454"/>
              <a:gd name="T1" fmla="*/ 0 h 530"/>
              <a:gd name="T2" fmla="*/ 392 w 454"/>
              <a:gd name="T3" fmla="*/ 530 h 530"/>
              <a:gd name="T4" fmla="*/ 454 w 454"/>
              <a:gd name="T5" fmla="*/ 530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4" h="530">
                <a:moveTo>
                  <a:pt x="0" y="0"/>
                </a:moveTo>
                <a:lnTo>
                  <a:pt x="392" y="530"/>
                </a:lnTo>
                <a:lnTo>
                  <a:pt x="454" y="53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04" name="Freeform 228">
            <a:extLst>
              <a:ext uri="{FF2B5EF4-FFF2-40B4-BE49-F238E27FC236}">
                <a16:creationId xmlns:a16="http://schemas.microsoft.com/office/drawing/2014/main" id="{D932C350-0A4A-4326-8994-840C0DA66E6F}"/>
              </a:ext>
            </a:extLst>
          </p:cNvPr>
          <p:cNvSpPr>
            <a:spLocks/>
          </p:cNvSpPr>
          <p:nvPr/>
        </p:nvSpPr>
        <p:spPr bwMode="auto">
          <a:xfrm>
            <a:off x="5260975" y="3908425"/>
            <a:ext cx="730250" cy="936625"/>
          </a:xfrm>
          <a:custGeom>
            <a:avLst/>
            <a:gdLst>
              <a:gd name="T0" fmla="*/ 0 w 460"/>
              <a:gd name="T1" fmla="*/ 0 h 590"/>
              <a:gd name="T2" fmla="*/ 402 w 460"/>
              <a:gd name="T3" fmla="*/ 590 h 590"/>
              <a:gd name="T4" fmla="*/ 460 w 460"/>
              <a:gd name="T5" fmla="*/ 59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0" h="590">
                <a:moveTo>
                  <a:pt x="0" y="0"/>
                </a:moveTo>
                <a:lnTo>
                  <a:pt x="402" y="590"/>
                </a:lnTo>
                <a:lnTo>
                  <a:pt x="460" y="59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05" name="Line 229">
            <a:extLst>
              <a:ext uri="{FF2B5EF4-FFF2-40B4-BE49-F238E27FC236}">
                <a16:creationId xmlns:a16="http://schemas.microsoft.com/office/drawing/2014/main" id="{C63EF477-A87F-4FEE-818B-3E2A91EB1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787775"/>
            <a:ext cx="0" cy="5937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06" name="Freeform 230">
            <a:extLst>
              <a:ext uri="{FF2B5EF4-FFF2-40B4-BE49-F238E27FC236}">
                <a16:creationId xmlns:a16="http://schemas.microsoft.com/office/drawing/2014/main" id="{0A272FD5-2E0F-46EF-91EF-4CD9F31944BF}"/>
              </a:ext>
            </a:extLst>
          </p:cNvPr>
          <p:cNvSpPr>
            <a:spLocks/>
          </p:cNvSpPr>
          <p:nvPr/>
        </p:nvSpPr>
        <p:spPr bwMode="auto">
          <a:xfrm>
            <a:off x="6454775" y="4133850"/>
            <a:ext cx="1028700" cy="133350"/>
          </a:xfrm>
          <a:custGeom>
            <a:avLst/>
            <a:gdLst>
              <a:gd name="T0" fmla="*/ 0 w 648"/>
              <a:gd name="T1" fmla="*/ 0 h 84"/>
              <a:gd name="T2" fmla="*/ 562 w 648"/>
              <a:gd name="T3" fmla="*/ 84 h 84"/>
              <a:gd name="T4" fmla="*/ 648 w 648"/>
              <a:gd name="T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8" h="84">
                <a:moveTo>
                  <a:pt x="0" y="0"/>
                </a:moveTo>
                <a:lnTo>
                  <a:pt x="562" y="84"/>
                </a:lnTo>
                <a:lnTo>
                  <a:pt x="648" y="84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07" name="Line 231">
            <a:extLst>
              <a:ext uri="{FF2B5EF4-FFF2-40B4-BE49-F238E27FC236}">
                <a16:creationId xmlns:a16="http://schemas.microsoft.com/office/drawing/2014/main" id="{0DB4798E-3627-4419-BB0C-C542896ECF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6850" y="4057650"/>
            <a:ext cx="793750" cy="2063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08" name="Freeform 232">
            <a:extLst>
              <a:ext uri="{FF2B5EF4-FFF2-40B4-BE49-F238E27FC236}">
                <a16:creationId xmlns:a16="http://schemas.microsoft.com/office/drawing/2014/main" id="{C3DCBF21-0B11-473A-814B-C619DAA543E5}"/>
              </a:ext>
            </a:extLst>
          </p:cNvPr>
          <p:cNvSpPr>
            <a:spLocks/>
          </p:cNvSpPr>
          <p:nvPr/>
        </p:nvSpPr>
        <p:spPr bwMode="auto">
          <a:xfrm>
            <a:off x="6302375" y="3562350"/>
            <a:ext cx="1187450" cy="203200"/>
          </a:xfrm>
          <a:custGeom>
            <a:avLst/>
            <a:gdLst>
              <a:gd name="T0" fmla="*/ 0 w 748"/>
              <a:gd name="T1" fmla="*/ 0 h 128"/>
              <a:gd name="T2" fmla="*/ 656 w 748"/>
              <a:gd name="T3" fmla="*/ 128 h 128"/>
              <a:gd name="T4" fmla="*/ 748 w 748"/>
              <a:gd name="T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8" h="128">
                <a:moveTo>
                  <a:pt x="0" y="0"/>
                </a:moveTo>
                <a:lnTo>
                  <a:pt x="656" y="128"/>
                </a:lnTo>
                <a:lnTo>
                  <a:pt x="748" y="128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09" name="Line 233">
            <a:extLst>
              <a:ext uri="{FF2B5EF4-FFF2-40B4-BE49-F238E27FC236}">
                <a16:creationId xmlns:a16="http://schemas.microsoft.com/office/drawing/2014/main" id="{FCDA13D7-81FB-4154-8430-9D6397C17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1950" y="3530600"/>
            <a:ext cx="641350" cy="23495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10" name="Line 234">
            <a:extLst>
              <a:ext uri="{FF2B5EF4-FFF2-40B4-BE49-F238E27FC236}">
                <a16:creationId xmlns:a16="http://schemas.microsoft.com/office/drawing/2014/main" id="{172EDC1A-EB4C-4865-B0DC-290101456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8450" y="3159125"/>
            <a:ext cx="8382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11" name="Line 235">
            <a:extLst>
              <a:ext uri="{FF2B5EF4-FFF2-40B4-BE49-F238E27FC236}">
                <a16:creationId xmlns:a16="http://schemas.microsoft.com/office/drawing/2014/main" id="{3D7D2734-D6DB-455D-85FC-0AF6213B55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4925" y="2574925"/>
            <a:ext cx="109855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12" name="Line 236">
            <a:extLst>
              <a:ext uri="{FF2B5EF4-FFF2-40B4-BE49-F238E27FC236}">
                <a16:creationId xmlns:a16="http://schemas.microsoft.com/office/drawing/2014/main" id="{CF7C2248-FDC6-4B04-9E9F-BD7AF6093DB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0750" y="2203450"/>
            <a:ext cx="147955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13" name="Line 237">
            <a:extLst>
              <a:ext uri="{FF2B5EF4-FFF2-40B4-BE49-F238E27FC236}">
                <a16:creationId xmlns:a16="http://schemas.microsoft.com/office/drawing/2014/main" id="{3BA95B0F-572B-4B6E-9DCA-A12C298E03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850" y="1971675"/>
            <a:ext cx="169862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14" name="Freeform 238">
            <a:extLst>
              <a:ext uri="{FF2B5EF4-FFF2-40B4-BE49-F238E27FC236}">
                <a16:creationId xmlns:a16="http://schemas.microsoft.com/office/drawing/2014/main" id="{DD053BA7-DCF7-4D3D-B7B5-0112EBD076CC}"/>
              </a:ext>
            </a:extLst>
          </p:cNvPr>
          <p:cNvSpPr>
            <a:spLocks/>
          </p:cNvSpPr>
          <p:nvPr/>
        </p:nvSpPr>
        <p:spPr bwMode="auto">
          <a:xfrm>
            <a:off x="5511800" y="1447800"/>
            <a:ext cx="571500" cy="307975"/>
          </a:xfrm>
          <a:custGeom>
            <a:avLst/>
            <a:gdLst>
              <a:gd name="T0" fmla="*/ 0 w 360"/>
              <a:gd name="T1" fmla="*/ 194 h 194"/>
              <a:gd name="T2" fmla="*/ 302 w 360"/>
              <a:gd name="T3" fmla="*/ 0 h 194"/>
              <a:gd name="T4" fmla="*/ 360 w 360"/>
              <a:gd name="T5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0" h="194">
                <a:moveTo>
                  <a:pt x="0" y="194"/>
                </a:moveTo>
                <a:lnTo>
                  <a:pt x="302" y="0"/>
                </a:lnTo>
                <a:lnTo>
                  <a:pt x="360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15" name="Freeform 239">
            <a:extLst>
              <a:ext uri="{FF2B5EF4-FFF2-40B4-BE49-F238E27FC236}">
                <a16:creationId xmlns:a16="http://schemas.microsoft.com/office/drawing/2014/main" id="{6D33BF3D-DF20-4936-B071-0CAE3A4309B3}"/>
              </a:ext>
            </a:extLst>
          </p:cNvPr>
          <p:cNvSpPr>
            <a:spLocks/>
          </p:cNvSpPr>
          <p:nvPr/>
        </p:nvSpPr>
        <p:spPr bwMode="auto">
          <a:xfrm>
            <a:off x="5270500" y="1063625"/>
            <a:ext cx="450850" cy="628650"/>
          </a:xfrm>
          <a:custGeom>
            <a:avLst/>
            <a:gdLst>
              <a:gd name="T0" fmla="*/ 0 w 284"/>
              <a:gd name="T1" fmla="*/ 396 h 396"/>
              <a:gd name="T2" fmla="*/ 230 w 284"/>
              <a:gd name="T3" fmla="*/ 0 h 396"/>
              <a:gd name="T4" fmla="*/ 284 w 284"/>
              <a:gd name="T5" fmla="*/ 0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4" h="396">
                <a:moveTo>
                  <a:pt x="0" y="396"/>
                </a:moveTo>
                <a:lnTo>
                  <a:pt x="230" y="0"/>
                </a:lnTo>
                <a:lnTo>
                  <a:pt x="284" y="0"/>
                </a:ln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16" name="Line 240">
            <a:extLst>
              <a:ext uri="{FF2B5EF4-FFF2-40B4-BE49-F238E27FC236}">
                <a16:creationId xmlns:a16="http://schemas.microsoft.com/office/drawing/2014/main" id="{7F22E211-13A4-472D-80CE-0ED43F6C0D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1241425"/>
            <a:ext cx="0" cy="4222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17" name="Line 241">
            <a:extLst>
              <a:ext uri="{FF2B5EF4-FFF2-40B4-BE49-F238E27FC236}">
                <a16:creationId xmlns:a16="http://schemas.microsoft.com/office/drawing/2014/main" id="{CB7CA2D2-21DE-40F0-BE26-6101377B39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4950" y="1244600"/>
            <a:ext cx="0" cy="10160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18" name="Freeform 242">
            <a:extLst>
              <a:ext uri="{FF2B5EF4-FFF2-40B4-BE49-F238E27FC236}">
                <a16:creationId xmlns:a16="http://schemas.microsoft.com/office/drawing/2014/main" id="{EFA6B074-54DA-4D0E-8552-3B8401E1CD81}"/>
              </a:ext>
            </a:extLst>
          </p:cNvPr>
          <p:cNvSpPr>
            <a:spLocks/>
          </p:cNvSpPr>
          <p:nvPr/>
        </p:nvSpPr>
        <p:spPr bwMode="auto">
          <a:xfrm>
            <a:off x="3340100" y="1063625"/>
            <a:ext cx="317500" cy="723900"/>
          </a:xfrm>
          <a:custGeom>
            <a:avLst/>
            <a:gdLst>
              <a:gd name="T0" fmla="*/ 0 w 200"/>
              <a:gd name="T1" fmla="*/ 0 h 456"/>
              <a:gd name="T2" fmla="*/ 46 w 200"/>
              <a:gd name="T3" fmla="*/ 0 h 456"/>
              <a:gd name="T4" fmla="*/ 200 w 200"/>
              <a:gd name="T5" fmla="*/ 45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456">
                <a:moveTo>
                  <a:pt x="0" y="0"/>
                </a:moveTo>
                <a:lnTo>
                  <a:pt x="46" y="0"/>
                </a:lnTo>
                <a:lnTo>
                  <a:pt x="200" y="45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19" name="Freeform 243">
            <a:extLst>
              <a:ext uri="{FF2B5EF4-FFF2-40B4-BE49-F238E27FC236}">
                <a16:creationId xmlns:a16="http://schemas.microsoft.com/office/drawing/2014/main" id="{E2C26693-5ABC-46A6-991F-990AB4EC3367}"/>
              </a:ext>
            </a:extLst>
          </p:cNvPr>
          <p:cNvSpPr>
            <a:spLocks/>
          </p:cNvSpPr>
          <p:nvPr/>
        </p:nvSpPr>
        <p:spPr bwMode="auto">
          <a:xfrm>
            <a:off x="2397125" y="1454150"/>
            <a:ext cx="1450975" cy="1152525"/>
          </a:xfrm>
          <a:custGeom>
            <a:avLst/>
            <a:gdLst>
              <a:gd name="T0" fmla="*/ 0 w 914"/>
              <a:gd name="T1" fmla="*/ 0 h 726"/>
              <a:gd name="T2" fmla="*/ 284 w 914"/>
              <a:gd name="T3" fmla="*/ 0 h 726"/>
              <a:gd name="T4" fmla="*/ 914 w 914"/>
              <a:gd name="T5" fmla="*/ 726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4" h="726">
                <a:moveTo>
                  <a:pt x="0" y="0"/>
                </a:moveTo>
                <a:lnTo>
                  <a:pt x="284" y="0"/>
                </a:lnTo>
                <a:lnTo>
                  <a:pt x="914" y="72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20" name="Line 244">
            <a:extLst>
              <a:ext uri="{FF2B5EF4-FFF2-40B4-BE49-F238E27FC236}">
                <a16:creationId xmlns:a16="http://schemas.microsoft.com/office/drawing/2014/main" id="{FAB8895F-B677-4FD3-B8D0-745CEB5A03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952625"/>
            <a:ext cx="1266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21" name="Line 245">
            <a:extLst>
              <a:ext uri="{FF2B5EF4-FFF2-40B4-BE49-F238E27FC236}">
                <a16:creationId xmlns:a16="http://schemas.microsoft.com/office/drawing/2014/main" id="{0847DF41-EE56-45C7-A34B-8D3B3E29E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27150" y="2270125"/>
            <a:ext cx="1108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22" name="Line 246">
            <a:extLst>
              <a:ext uri="{FF2B5EF4-FFF2-40B4-BE49-F238E27FC236}">
                <a16:creationId xmlns:a16="http://schemas.microsoft.com/office/drawing/2014/main" id="{C0AF31AF-B9DA-46C3-99DD-9DCC4B6B2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6900" y="3254375"/>
            <a:ext cx="952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23" name="Freeform 247">
            <a:extLst>
              <a:ext uri="{FF2B5EF4-FFF2-40B4-BE49-F238E27FC236}">
                <a16:creationId xmlns:a16="http://schemas.microsoft.com/office/drawing/2014/main" id="{A27FDC8C-75E2-4151-A4B6-F71D77FFEF18}"/>
              </a:ext>
            </a:extLst>
          </p:cNvPr>
          <p:cNvSpPr>
            <a:spLocks/>
          </p:cNvSpPr>
          <p:nvPr/>
        </p:nvSpPr>
        <p:spPr bwMode="auto">
          <a:xfrm>
            <a:off x="1482725" y="3727450"/>
            <a:ext cx="1784350" cy="146050"/>
          </a:xfrm>
          <a:custGeom>
            <a:avLst/>
            <a:gdLst>
              <a:gd name="T0" fmla="*/ 0 w 1124"/>
              <a:gd name="T1" fmla="*/ 92 h 92"/>
              <a:gd name="T2" fmla="*/ 160 w 1124"/>
              <a:gd name="T3" fmla="*/ 92 h 92"/>
              <a:gd name="T4" fmla="*/ 1124 w 1124"/>
              <a:gd name="T5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4" h="92">
                <a:moveTo>
                  <a:pt x="0" y="92"/>
                </a:moveTo>
                <a:lnTo>
                  <a:pt x="160" y="92"/>
                </a:lnTo>
                <a:lnTo>
                  <a:pt x="112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24" name="Freeform 248">
            <a:extLst>
              <a:ext uri="{FF2B5EF4-FFF2-40B4-BE49-F238E27FC236}">
                <a16:creationId xmlns:a16="http://schemas.microsoft.com/office/drawing/2014/main" id="{A60D94A9-9D1A-497B-93CE-1554A3462780}"/>
              </a:ext>
            </a:extLst>
          </p:cNvPr>
          <p:cNvSpPr>
            <a:spLocks/>
          </p:cNvSpPr>
          <p:nvPr/>
        </p:nvSpPr>
        <p:spPr bwMode="auto">
          <a:xfrm>
            <a:off x="2743200" y="3949700"/>
            <a:ext cx="257175" cy="257175"/>
          </a:xfrm>
          <a:custGeom>
            <a:avLst/>
            <a:gdLst>
              <a:gd name="T0" fmla="*/ 0 w 162"/>
              <a:gd name="T1" fmla="*/ 162 h 162"/>
              <a:gd name="T2" fmla="*/ 48 w 162"/>
              <a:gd name="T3" fmla="*/ 162 h 162"/>
              <a:gd name="T4" fmla="*/ 162 w 162"/>
              <a:gd name="T5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2" h="162">
                <a:moveTo>
                  <a:pt x="0" y="162"/>
                </a:moveTo>
                <a:lnTo>
                  <a:pt x="48" y="162"/>
                </a:lnTo>
                <a:lnTo>
                  <a:pt x="16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25" name="Freeform 249">
            <a:extLst>
              <a:ext uri="{FF2B5EF4-FFF2-40B4-BE49-F238E27FC236}">
                <a16:creationId xmlns:a16="http://schemas.microsoft.com/office/drawing/2014/main" id="{769D1DC7-5453-471A-A1B1-D36244408F42}"/>
              </a:ext>
            </a:extLst>
          </p:cNvPr>
          <p:cNvSpPr>
            <a:spLocks/>
          </p:cNvSpPr>
          <p:nvPr/>
        </p:nvSpPr>
        <p:spPr bwMode="auto">
          <a:xfrm>
            <a:off x="2755900" y="3924300"/>
            <a:ext cx="552450" cy="536575"/>
          </a:xfrm>
          <a:custGeom>
            <a:avLst/>
            <a:gdLst>
              <a:gd name="T0" fmla="*/ 0 w 348"/>
              <a:gd name="T1" fmla="*/ 338 h 338"/>
              <a:gd name="T2" fmla="*/ 60 w 348"/>
              <a:gd name="T3" fmla="*/ 338 h 338"/>
              <a:gd name="T4" fmla="*/ 348 w 348"/>
              <a:gd name="T5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8" h="338">
                <a:moveTo>
                  <a:pt x="0" y="338"/>
                </a:moveTo>
                <a:lnTo>
                  <a:pt x="60" y="338"/>
                </a:lnTo>
                <a:lnTo>
                  <a:pt x="34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26" name="Freeform 250">
            <a:extLst>
              <a:ext uri="{FF2B5EF4-FFF2-40B4-BE49-F238E27FC236}">
                <a16:creationId xmlns:a16="http://schemas.microsoft.com/office/drawing/2014/main" id="{B91088E0-1F1C-48E2-B038-2DCC34C2E67D}"/>
              </a:ext>
            </a:extLst>
          </p:cNvPr>
          <p:cNvSpPr>
            <a:spLocks/>
          </p:cNvSpPr>
          <p:nvPr/>
        </p:nvSpPr>
        <p:spPr bwMode="auto">
          <a:xfrm>
            <a:off x="2349500" y="3571875"/>
            <a:ext cx="1755775" cy="1149350"/>
          </a:xfrm>
          <a:custGeom>
            <a:avLst/>
            <a:gdLst>
              <a:gd name="T0" fmla="*/ 0 w 1106"/>
              <a:gd name="T1" fmla="*/ 724 h 724"/>
              <a:gd name="T2" fmla="*/ 376 w 1106"/>
              <a:gd name="T3" fmla="*/ 724 h 724"/>
              <a:gd name="T4" fmla="*/ 1106 w 1106"/>
              <a:gd name="T5" fmla="*/ 0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06" h="724">
                <a:moveTo>
                  <a:pt x="0" y="724"/>
                </a:moveTo>
                <a:lnTo>
                  <a:pt x="376" y="724"/>
                </a:lnTo>
                <a:lnTo>
                  <a:pt x="110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27" name="Line 251">
            <a:extLst>
              <a:ext uri="{FF2B5EF4-FFF2-40B4-BE49-F238E27FC236}">
                <a16:creationId xmlns:a16="http://schemas.microsoft.com/office/drawing/2014/main" id="{305F9372-ABAF-431E-BDAF-8E2E70F0E2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9975" y="428307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28" name="Line 252">
            <a:extLst>
              <a:ext uri="{FF2B5EF4-FFF2-40B4-BE49-F238E27FC236}">
                <a16:creationId xmlns:a16="http://schemas.microsoft.com/office/drawing/2014/main" id="{113631F7-E1DA-4EAB-8370-44D1C2104E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7050" y="3927475"/>
            <a:ext cx="79375" cy="850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29" name="Line 253">
            <a:extLst>
              <a:ext uri="{FF2B5EF4-FFF2-40B4-BE49-F238E27FC236}">
                <a16:creationId xmlns:a16="http://schemas.microsoft.com/office/drawing/2014/main" id="{196B21E7-690A-43C9-BF3E-10DC5F91AE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0075" y="4235450"/>
            <a:ext cx="10795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30" name="Freeform 254">
            <a:extLst>
              <a:ext uri="{FF2B5EF4-FFF2-40B4-BE49-F238E27FC236}">
                <a16:creationId xmlns:a16="http://schemas.microsoft.com/office/drawing/2014/main" id="{5817BBB4-E9EB-429C-BEC3-CAD4E83F86C3}"/>
              </a:ext>
            </a:extLst>
          </p:cNvPr>
          <p:cNvSpPr>
            <a:spLocks/>
          </p:cNvSpPr>
          <p:nvPr/>
        </p:nvSpPr>
        <p:spPr bwMode="auto">
          <a:xfrm>
            <a:off x="4508500" y="4013200"/>
            <a:ext cx="720725" cy="841375"/>
          </a:xfrm>
          <a:custGeom>
            <a:avLst/>
            <a:gdLst>
              <a:gd name="T0" fmla="*/ 0 w 454"/>
              <a:gd name="T1" fmla="*/ 0 h 530"/>
              <a:gd name="T2" fmla="*/ 392 w 454"/>
              <a:gd name="T3" fmla="*/ 530 h 530"/>
              <a:gd name="T4" fmla="*/ 454 w 454"/>
              <a:gd name="T5" fmla="*/ 530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4" h="530">
                <a:moveTo>
                  <a:pt x="0" y="0"/>
                </a:moveTo>
                <a:lnTo>
                  <a:pt x="392" y="530"/>
                </a:lnTo>
                <a:lnTo>
                  <a:pt x="454" y="53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31" name="Freeform 255">
            <a:extLst>
              <a:ext uri="{FF2B5EF4-FFF2-40B4-BE49-F238E27FC236}">
                <a16:creationId xmlns:a16="http://schemas.microsoft.com/office/drawing/2014/main" id="{AE309302-25F5-4EEE-8AFA-DF689B7F368A}"/>
              </a:ext>
            </a:extLst>
          </p:cNvPr>
          <p:cNvSpPr>
            <a:spLocks/>
          </p:cNvSpPr>
          <p:nvPr/>
        </p:nvSpPr>
        <p:spPr bwMode="auto">
          <a:xfrm>
            <a:off x="5264150" y="3911600"/>
            <a:ext cx="730250" cy="936625"/>
          </a:xfrm>
          <a:custGeom>
            <a:avLst/>
            <a:gdLst>
              <a:gd name="T0" fmla="*/ 0 w 460"/>
              <a:gd name="T1" fmla="*/ 0 h 590"/>
              <a:gd name="T2" fmla="*/ 402 w 460"/>
              <a:gd name="T3" fmla="*/ 590 h 590"/>
              <a:gd name="T4" fmla="*/ 460 w 460"/>
              <a:gd name="T5" fmla="*/ 59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0" h="590">
                <a:moveTo>
                  <a:pt x="0" y="0"/>
                </a:moveTo>
                <a:lnTo>
                  <a:pt x="402" y="590"/>
                </a:lnTo>
                <a:lnTo>
                  <a:pt x="460" y="59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32" name="Line 256">
            <a:extLst>
              <a:ext uri="{FF2B5EF4-FFF2-40B4-BE49-F238E27FC236}">
                <a16:creationId xmlns:a16="http://schemas.microsoft.com/office/drawing/2014/main" id="{32D6E806-0CF9-4D15-B5CF-B8483C5BF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790950"/>
            <a:ext cx="0" cy="593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33" name="Freeform 257">
            <a:extLst>
              <a:ext uri="{FF2B5EF4-FFF2-40B4-BE49-F238E27FC236}">
                <a16:creationId xmlns:a16="http://schemas.microsoft.com/office/drawing/2014/main" id="{3C451215-45DB-4D93-845E-5B10C4C9D67B}"/>
              </a:ext>
            </a:extLst>
          </p:cNvPr>
          <p:cNvSpPr>
            <a:spLocks/>
          </p:cNvSpPr>
          <p:nvPr/>
        </p:nvSpPr>
        <p:spPr bwMode="auto">
          <a:xfrm>
            <a:off x="6457950" y="4133850"/>
            <a:ext cx="1028700" cy="133350"/>
          </a:xfrm>
          <a:custGeom>
            <a:avLst/>
            <a:gdLst>
              <a:gd name="T0" fmla="*/ 0 w 648"/>
              <a:gd name="T1" fmla="*/ 0 h 84"/>
              <a:gd name="T2" fmla="*/ 562 w 648"/>
              <a:gd name="T3" fmla="*/ 84 h 84"/>
              <a:gd name="T4" fmla="*/ 648 w 648"/>
              <a:gd name="T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8" h="84">
                <a:moveTo>
                  <a:pt x="0" y="0"/>
                </a:moveTo>
                <a:lnTo>
                  <a:pt x="562" y="84"/>
                </a:lnTo>
                <a:lnTo>
                  <a:pt x="648" y="8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34" name="Line 258">
            <a:extLst>
              <a:ext uri="{FF2B5EF4-FFF2-40B4-BE49-F238E27FC236}">
                <a16:creationId xmlns:a16="http://schemas.microsoft.com/office/drawing/2014/main" id="{28651F63-B56E-40A1-8CE4-0C40CC5D5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0025" y="4057650"/>
            <a:ext cx="79375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35" name="Freeform 259">
            <a:extLst>
              <a:ext uri="{FF2B5EF4-FFF2-40B4-BE49-F238E27FC236}">
                <a16:creationId xmlns:a16="http://schemas.microsoft.com/office/drawing/2014/main" id="{C7B78880-E93E-4FBE-8FA5-E0270E30E91D}"/>
              </a:ext>
            </a:extLst>
          </p:cNvPr>
          <p:cNvSpPr>
            <a:spLocks/>
          </p:cNvSpPr>
          <p:nvPr/>
        </p:nvSpPr>
        <p:spPr bwMode="auto">
          <a:xfrm>
            <a:off x="6305550" y="3562350"/>
            <a:ext cx="1187450" cy="203200"/>
          </a:xfrm>
          <a:custGeom>
            <a:avLst/>
            <a:gdLst>
              <a:gd name="T0" fmla="*/ 0 w 748"/>
              <a:gd name="T1" fmla="*/ 0 h 128"/>
              <a:gd name="T2" fmla="*/ 656 w 748"/>
              <a:gd name="T3" fmla="*/ 128 h 128"/>
              <a:gd name="T4" fmla="*/ 748 w 748"/>
              <a:gd name="T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8" h="128">
                <a:moveTo>
                  <a:pt x="0" y="0"/>
                </a:moveTo>
                <a:lnTo>
                  <a:pt x="656" y="128"/>
                </a:lnTo>
                <a:lnTo>
                  <a:pt x="748" y="1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36" name="Line 260">
            <a:extLst>
              <a:ext uri="{FF2B5EF4-FFF2-40B4-BE49-F238E27FC236}">
                <a16:creationId xmlns:a16="http://schemas.microsoft.com/office/drawing/2014/main" id="{3D1C008C-9B7A-4139-A732-5B635DF0CD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5125" y="3530600"/>
            <a:ext cx="64135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37" name="Line 261">
            <a:extLst>
              <a:ext uri="{FF2B5EF4-FFF2-40B4-BE49-F238E27FC236}">
                <a16:creationId xmlns:a16="http://schemas.microsoft.com/office/drawing/2014/main" id="{867CE13C-233B-4D16-94C7-7EE809056EE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3159125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38" name="Line 262">
            <a:extLst>
              <a:ext uri="{FF2B5EF4-FFF2-40B4-BE49-F238E27FC236}">
                <a16:creationId xmlns:a16="http://schemas.microsoft.com/office/drawing/2014/main" id="{AC0050B4-1A0D-4395-9455-B183B6719D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8100" y="2574925"/>
            <a:ext cx="1098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39" name="Line 263">
            <a:extLst>
              <a:ext uri="{FF2B5EF4-FFF2-40B4-BE49-F238E27FC236}">
                <a16:creationId xmlns:a16="http://schemas.microsoft.com/office/drawing/2014/main" id="{27AB38B6-CDD7-44F8-ADE7-66AC7FFFE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3925" y="2203450"/>
            <a:ext cx="147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40" name="Line 264">
            <a:extLst>
              <a:ext uri="{FF2B5EF4-FFF2-40B4-BE49-F238E27FC236}">
                <a16:creationId xmlns:a16="http://schemas.microsoft.com/office/drawing/2014/main" id="{07968B29-8991-4232-B918-2163A229F4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8025" y="1971675"/>
            <a:ext cx="169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41" name="Freeform 265">
            <a:extLst>
              <a:ext uri="{FF2B5EF4-FFF2-40B4-BE49-F238E27FC236}">
                <a16:creationId xmlns:a16="http://schemas.microsoft.com/office/drawing/2014/main" id="{010CD942-04D3-44A6-BA1B-8D3517CD5BE4}"/>
              </a:ext>
            </a:extLst>
          </p:cNvPr>
          <p:cNvSpPr>
            <a:spLocks/>
          </p:cNvSpPr>
          <p:nvPr/>
        </p:nvSpPr>
        <p:spPr bwMode="auto">
          <a:xfrm>
            <a:off x="5511800" y="1450975"/>
            <a:ext cx="571500" cy="307975"/>
          </a:xfrm>
          <a:custGeom>
            <a:avLst/>
            <a:gdLst>
              <a:gd name="T0" fmla="*/ 0 w 360"/>
              <a:gd name="T1" fmla="*/ 194 h 194"/>
              <a:gd name="T2" fmla="*/ 302 w 360"/>
              <a:gd name="T3" fmla="*/ 0 h 194"/>
              <a:gd name="T4" fmla="*/ 360 w 360"/>
              <a:gd name="T5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0" h="194">
                <a:moveTo>
                  <a:pt x="0" y="194"/>
                </a:moveTo>
                <a:lnTo>
                  <a:pt x="302" y="0"/>
                </a:lnTo>
                <a:lnTo>
                  <a:pt x="36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42" name="Freeform 266">
            <a:extLst>
              <a:ext uri="{FF2B5EF4-FFF2-40B4-BE49-F238E27FC236}">
                <a16:creationId xmlns:a16="http://schemas.microsoft.com/office/drawing/2014/main" id="{943A0697-D295-4586-9EF7-D602C0C9074B}"/>
              </a:ext>
            </a:extLst>
          </p:cNvPr>
          <p:cNvSpPr>
            <a:spLocks/>
          </p:cNvSpPr>
          <p:nvPr/>
        </p:nvSpPr>
        <p:spPr bwMode="auto">
          <a:xfrm>
            <a:off x="5270500" y="1066800"/>
            <a:ext cx="450850" cy="628650"/>
          </a:xfrm>
          <a:custGeom>
            <a:avLst/>
            <a:gdLst>
              <a:gd name="T0" fmla="*/ 0 w 284"/>
              <a:gd name="T1" fmla="*/ 396 h 396"/>
              <a:gd name="T2" fmla="*/ 230 w 284"/>
              <a:gd name="T3" fmla="*/ 0 h 396"/>
              <a:gd name="T4" fmla="*/ 284 w 284"/>
              <a:gd name="T5" fmla="*/ 0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4" h="396">
                <a:moveTo>
                  <a:pt x="0" y="396"/>
                </a:moveTo>
                <a:lnTo>
                  <a:pt x="230" y="0"/>
                </a:lnTo>
                <a:lnTo>
                  <a:pt x="28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43" name="Line 267">
            <a:extLst>
              <a:ext uri="{FF2B5EF4-FFF2-40B4-BE49-F238E27FC236}">
                <a16:creationId xmlns:a16="http://schemas.microsoft.com/office/drawing/2014/main" id="{2FAC68CB-8FB4-4A07-9018-C980BB1FEB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124460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044" name="Line 268">
            <a:extLst>
              <a:ext uri="{FF2B5EF4-FFF2-40B4-BE49-F238E27FC236}">
                <a16:creationId xmlns:a16="http://schemas.microsoft.com/office/drawing/2014/main" id="{39FEB727-C8E4-4613-9B7B-24490F2AE9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4950" y="1247775"/>
            <a:ext cx="0" cy="10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588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0" name="Rectangle 12">
            <a:extLst>
              <a:ext uri="{FF2B5EF4-FFF2-40B4-BE49-F238E27FC236}">
                <a16:creationId xmlns:a16="http://schemas.microsoft.com/office/drawing/2014/main" id="{21CB9D22-1CD7-444E-B455-D41F2CB4E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Lateralization of Cortical Function</a:t>
            </a:r>
          </a:p>
        </p:txBody>
      </p:sp>
      <p:sp>
        <p:nvSpPr>
          <p:cNvPr id="27661" name="Rectangle 13">
            <a:extLst>
              <a:ext uri="{FF2B5EF4-FFF2-40B4-BE49-F238E27FC236}">
                <a16:creationId xmlns:a16="http://schemas.microsoft.com/office/drawing/2014/main" id="{23C9D2CA-8187-4C1F-ACFD-83451188A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altLang="en-US" dirty="0"/>
              <a:t>Left hemisphere </a:t>
            </a:r>
          </a:p>
          <a:p>
            <a:pPr lvl="1">
              <a:lnSpc>
                <a:spcPct val="140000"/>
              </a:lnSpc>
            </a:pPr>
            <a:r>
              <a:rPr lang="en-US" altLang="en-US" dirty="0"/>
              <a:t>Controls language, math, and logic</a:t>
            </a:r>
          </a:p>
          <a:p>
            <a:pPr>
              <a:lnSpc>
                <a:spcPct val="140000"/>
              </a:lnSpc>
            </a:pPr>
            <a:r>
              <a:rPr lang="en-US" altLang="en-US" dirty="0"/>
              <a:t>Right hemisphere</a:t>
            </a:r>
          </a:p>
          <a:p>
            <a:pPr lvl="1">
              <a:lnSpc>
                <a:spcPct val="140000"/>
              </a:lnSpc>
            </a:pPr>
            <a:r>
              <a:rPr lang="en-US" altLang="en-US" dirty="0"/>
              <a:t>Visual-spatial skills, intuition, emotion, and artistic and musical </a:t>
            </a:r>
            <a:r>
              <a:rPr lang="en-US" altLang="en-US" dirty="0" smtClean="0"/>
              <a:t>skills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99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1" name="Rectangle 145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8578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48" name="Rectangle 12">
            <a:extLst>
              <a:ext uri="{FF2B5EF4-FFF2-40B4-BE49-F238E27FC236}">
                <a16:creationId xmlns:a16="http://schemas.microsoft.com/office/drawing/2014/main" id="{AB270F35-7A1B-4A43-88C8-6F6FA4DD5F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335" y="2745736"/>
            <a:ext cx="27741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solidFill>
                  <a:srgbClr val="262626"/>
                </a:solidFill>
              </a:rPr>
              <a:t>Thalamic Function</a:t>
            </a:r>
          </a:p>
        </p:txBody>
      </p:sp>
      <p:sp>
        <p:nvSpPr>
          <p:cNvPr id="39949" name="Rectangle 13">
            <a:extLst>
              <a:ext uri="{FF2B5EF4-FFF2-40B4-BE49-F238E27FC236}">
                <a16:creationId xmlns:a16="http://schemas.microsoft.com/office/drawing/2014/main" id="{251EFC87-1FF9-404A-B8B6-A817156A4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36886" y="802638"/>
            <a:ext cx="4056522" cy="5252722"/>
          </a:xfrm>
        </p:spPr>
        <p:txBody>
          <a:bodyPr anchor="ctr">
            <a:normAutofit/>
          </a:bodyPr>
          <a:lstStyle/>
          <a:p>
            <a:r>
              <a:rPr lang="en-US" altLang="en-US" sz="2100"/>
              <a:t>relays sensory input</a:t>
            </a:r>
          </a:p>
          <a:p>
            <a:pPr lvl="1"/>
            <a:r>
              <a:rPr lang="en-US" altLang="en-US" sz="2100"/>
              <a:t>regulation of emotion</a:t>
            </a:r>
          </a:p>
          <a:p>
            <a:pPr lvl="1"/>
            <a:r>
              <a:rPr lang="en-US" altLang="en-US" sz="2100"/>
              <a:t>visceral functions</a:t>
            </a:r>
          </a:p>
          <a:p>
            <a:pPr lvl="1"/>
            <a:r>
              <a:rPr lang="en-US" altLang="en-US" sz="2100"/>
              <a:t>memory or sensory integration</a:t>
            </a:r>
          </a:p>
          <a:p>
            <a:r>
              <a:rPr lang="en-US" altLang="en-US" sz="2100"/>
              <a:t>Mediates sensation, motor activities, cortical arousal, learning, and memory</a:t>
            </a:r>
          </a:p>
        </p:txBody>
      </p:sp>
    </p:spTree>
    <p:extLst>
      <p:ext uri="{BB962C8B-B14F-4D97-AF65-F5344CB8AC3E}">
        <p14:creationId xmlns:p14="http://schemas.microsoft.com/office/powerpoint/2010/main" val="734747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8578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22" name="Rectangle 14">
            <a:extLst>
              <a:ext uri="{FF2B5EF4-FFF2-40B4-BE49-F238E27FC236}">
                <a16:creationId xmlns:a16="http://schemas.microsoft.com/office/drawing/2014/main" id="{D76B37A9-73D2-4096-9E23-892E0DED9A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335" y="2745736"/>
            <a:ext cx="27741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altLang="en-US" sz="2800">
                <a:solidFill>
                  <a:srgbClr val="262626"/>
                </a:solidFill>
              </a:rPr>
              <a:t>Hypothalamic Function</a:t>
            </a:r>
          </a:p>
        </p:txBody>
      </p:sp>
      <p:sp>
        <p:nvSpPr>
          <p:cNvPr id="43023" name="Rectangle 15">
            <a:extLst>
              <a:ext uri="{FF2B5EF4-FFF2-40B4-BE49-F238E27FC236}">
                <a16:creationId xmlns:a16="http://schemas.microsoft.com/office/drawing/2014/main" id="{BC266784-DC18-47EF-A295-DA8D9F15A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36886" y="802638"/>
            <a:ext cx="4056522" cy="5252722"/>
          </a:xfrm>
        </p:spPr>
        <p:txBody>
          <a:bodyPr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altLang="en-US" sz="2100"/>
              <a:t>Controls autonomic nervous system (e.g., blood pressure, rate and force of heartbeat, digestive tract motility, pupil size)</a:t>
            </a:r>
          </a:p>
          <a:p>
            <a:pPr>
              <a:lnSpc>
                <a:spcPct val="140000"/>
              </a:lnSpc>
            </a:pPr>
            <a:r>
              <a:rPr lang="en-US" altLang="en-US" sz="2100"/>
              <a:t>Physical responses to emotions (limbic system)</a:t>
            </a:r>
          </a:p>
          <a:p>
            <a:pPr lvl="1">
              <a:lnSpc>
                <a:spcPct val="140000"/>
              </a:lnSpc>
            </a:pPr>
            <a:r>
              <a:rPr lang="en-US" altLang="en-US" sz="2100"/>
              <a:t>Perception of pleasure, fear, and rage, and in biological rhythms and drives</a:t>
            </a:r>
          </a:p>
        </p:txBody>
      </p:sp>
    </p:spTree>
    <p:extLst>
      <p:ext uri="{BB962C8B-B14F-4D97-AF65-F5344CB8AC3E}">
        <p14:creationId xmlns:p14="http://schemas.microsoft.com/office/powerpoint/2010/main" val="1222466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145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C3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animal, invertebrate&#10;&#10;Description generated with very high confidence">
            <a:extLst>
              <a:ext uri="{FF2B5EF4-FFF2-40B4-BE49-F238E27FC236}">
                <a16:creationId xmlns:a16="http://schemas.microsoft.com/office/drawing/2014/main" id="{5A31076E-D169-4EF4-87F9-1F7A65D19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52" r="30285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44044" name="Rectangle 12">
            <a:extLst>
              <a:ext uri="{FF2B5EF4-FFF2-40B4-BE49-F238E27FC236}">
                <a16:creationId xmlns:a16="http://schemas.microsoft.com/office/drawing/2014/main" id="{A86D2F56-07BA-44E4-BAB7-394AE7A83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Hypothalamic Function</a:t>
            </a:r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FEDAC78B-4C23-459A-9F86-A2207B378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n-US" altLang="en-US" sz="1700">
                <a:solidFill>
                  <a:srgbClr val="FFFFFF"/>
                </a:solidFill>
              </a:rPr>
              <a:t>Regulates body temperature – sweating/shivering</a:t>
            </a:r>
          </a:p>
          <a:p>
            <a:r>
              <a:rPr lang="en-US" altLang="en-US" sz="1700">
                <a:solidFill>
                  <a:srgbClr val="FFFFFF"/>
                </a:solidFill>
              </a:rPr>
              <a:t>Regulates hunger and satiety in response to nutrient blood levels or hormones</a:t>
            </a:r>
          </a:p>
          <a:p>
            <a:r>
              <a:rPr lang="en-US" altLang="en-US" sz="1700">
                <a:solidFill>
                  <a:srgbClr val="FFFFFF"/>
                </a:solidFill>
              </a:rPr>
              <a:t>Regulates water balance and thirst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6C237-6ECD-493B-BA93-4D60D51FFF2C}"/>
              </a:ext>
            </a:extLst>
          </p:cNvPr>
          <p:cNvSpPr txBox="1"/>
          <p:nvPr/>
        </p:nvSpPr>
        <p:spPr>
          <a:xfrm>
            <a:off x="2964646" y="4229070"/>
            <a:ext cx="257474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futurism.com/brain-activity-while-dreaming-can-predict-latent-actions/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4.0/"/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62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8" name="Rectangle 12">
            <a:extLst>
              <a:ext uri="{FF2B5EF4-FFF2-40B4-BE49-F238E27FC236}">
                <a16:creationId xmlns:a16="http://schemas.microsoft.com/office/drawing/2014/main" id="{AA179507-DA1B-4ABD-AD48-86F7BBD759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/>
              <a:t>Hypothalamic Function</a:t>
            </a:r>
          </a:p>
        </p:txBody>
      </p:sp>
      <p:graphicFrame>
        <p:nvGraphicFramePr>
          <p:cNvPr id="45071" name="Rectangle 13">
            <a:extLst>
              <a:ext uri="{FF2B5EF4-FFF2-40B4-BE49-F238E27FC236}">
                <a16:creationId xmlns:a16="http://schemas.microsoft.com/office/drawing/2014/main" id="{60093B27-0E3D-45C9-B5A5-A2DBE32942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86382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3409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A532F-69D8-45AB-9F97-CC70D60CF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5112" r="11563"/>
          <a:stretch/>
        </p:blipFill>
        <p:spPr>
          <a:xfrm>
            <a:off x="4567959" y="10"/>
            <a:ext cx="4576040" cy="6857990"/>
          </a:xfrm>
          <a:prstGeom prst="rect">
            <a:avLst/>
          </a:prstGeom>
          <a:effectLst/>
        </p:spPr>
      </p:pic>
      <p:sp>
        <p:nvSpPr>
          <p:cNvPr id="64524" name="Rectangle 12">
            <a:extLst>
              <a:ext uri="{FF2B5EF4-FFF2-40B4-BE49-F238E27FC236}">
                <a16:creationId xmlns:a16="http://schemas.microsoft.com/office/drawing/2014/main" id="{D88AA9BB-6081-4481-A867-9530B0EB5C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6696" y="629266"/>
            <a:ext cx="3845274" cy="1676603"/>
          </a:xfrm>
        </p:spPr>
        <p:txBody>
          <a:bodyPr>
            <a:normAutofit/>
          </a:bodyPr>
          <a:lstStyle/>
          <a:p>
            <a:r>
              <a:rPr lang="en-US" altLang="en-US"/>
              <a:t>Medulla Oblongata</a:t>
            </a:r>
          </a:p>
        </p:txBody>
      </p:sp>
      <p:sp>
        <p:nvSpPr>
          <p:cNvPr id="64525" name="Rectangle 13">
            <a:extLst>
              <a:ext uri="{FF2B5EF4-FFF2-40B4-BE49-F238E27FC236}">
                <a16:creationId xmlns:a16="http://schemas.microsoft.com/office/drawing/2014/main" id="{63556498-8CFF-4E8C-B6C3-DC95CCE46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6697" y="2438400"/>
            <a:ext cx="3845272" cy="3785419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altLang="en-US" sz="1400" b="1"/>
              <a:t>Respiratory centers</a:t>
            </a:r>
            <a:endParaRPr lang="en-US" altLang="en-US" sz="1400"/>
          </a:p>
          <a:p>
            <a:pPr lvl="1">
              <a:lnSpc>
                <a:spcPct val="140000"/>
              </a:lnSpc>
            </a:pPr>
            <a:r>
              <a:rPr lang="en-US" altLang="en-US" sz="1400"/>
              <a:t>Generate respiratory rhythm</a:t>
            </a:r>
          </a:p>
          <a:p>
            <a:pPr lvl="1">
              <a:lnSpc>
                <a:spcPct val="140000"/>
              </a:lnSpc>
            </a:pPr>
            <a:r>
              <a:rPr lang="en-US" altLang="en-US" sz="1400"/>
              <a:t>Control rate and depth of breathing (with pontine centers)</a:t>
            </a:r>
          </a:p>
          <a:p>
            <a:pPr>
              <a:lnSpc>
                <a:spcPct val="140000"/>
              </a:lnSpc>
            </a:pPr>
            <a:r>
              <a:rPr lang="en-US" altLang="en-US" sz="1400"/>
              <a:t>Additional centers regulate</a:t>
            </a:r>
          </a:p>
          <a:p>
            <a:pPr lvl="1">
              <a:lnSpc>
                <a:spcPct val="140000"/>
              </a:lnSpc>
            </a:pPr>
            <a:r>
              <a:rPr lang="en-US" altLang="en-US" sz="1400"/>
              <a:t>Vomiting </a:t>
            </a:r>
          </a:p>
          <a:p>
            <a:pPr lvl="1">
              <a:lnSpc>
                <a:spcPct val="140000"/>
              </a:lnSpc>
            </a:pPr>
            <a:r>
              <a:rPr lang="en-US" altLang="en-US" sz="1400"/>
              <a:t>Hiccuping </a:t>
            </a:r>
          </a:p>
          <a:p>
            <a:pPr lvl="1">
              <a:lnSpc>
                <a:spcPct val="140000"/>
              </a:lnSpc>
            </a:pPr>
            <a:r>
              <a:rPr lang="en-US" altLang="en-US" sz="1400"/>
              <a:t>Swallowing </a:t>
            </a:r>
          </a:p>
          <a:p>
            <a:pPr lvl="1">
              <a:lnSpc>
                <a:spcPct val="140000"/>
              </a:lnSpc>
            </a:pPr>
            <a:r>
              <a:rPr lang="en-US" altLang="en-US" sz="1400"/>
              <a:t>Coughing</a:t>
            </a:r>
          </a:p>
          <a:p>
            <a:pPr lvl="1">
              <a:lnSpc>
                <a:spcPct val="140000"/>
              </a:lnSpc>
            </a:pPr>
            <a:r>
              <a:rPr lang="en-US" altLang="en-US" sz="1400"/>
              <a:t>Sneezing</a:t>
            </a:r>
          </a:p>
        </p:txBody>
      </p:sp>
    </p:spTree>
    <p:extLst>
      <p:ext uri="{BB962C8B-B14F-4D97-AF65-F5344CB8AC3E}">
        <p14:creationId xmlns:p14="http://schemas.microsoft.com/office/powerpoint/2010/main" val="2969952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694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food&#10;&#10;Description generated with high confidence">
            <a:extLst>
              <a:ext uri="{FF2B5EF4-FFF2-40B4-BE49-F238E27FC236}">
                <a16:creationId xmlns:a16="http://schemas.microsoft.com/office/drawing/2014/main" id="{50795689-7E55-4628-9604-CB87D84E9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6" r="4924" b="-3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66572" name="Rectangle 12">
            <a:extLst>
              <a:ext uri="{FF2B5EF4-FFF2-40B4-BE49-F238E27FC236}">
                <a16:creationId xmlns:a16="http://schemas.microsoft.com/office/drawing/2014/main" id="{F655DED7-8CEF-4F2D-B7DB-183E421DE2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rgbClr val="FFFFFF"/>
                </a:solidFill>
              </a:rPr>
              <a:t>Cerebellum</a:t>
            </a:r>
          </a:p>
        </p:txBody>
      </p:sp>
      <p:sp>
        <p:nvSpPr>
          <p:cNvPr id="66573" name="Rectangle 13">
            <a:extLst>
              <a:ext uri="{FF2B5EF4-FFF2-40B4-BE49-F238E27FC236}">
                <a16:creationId xmlns:a16="http://schemas.microsoft.com/office/drawing/2014/main" id="{40A82D52-288F-40B9-A283-54C6FFC57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n-US" altLang="en-US" sz="1700" dirty="0">
                <a:solidFill>
                  <a:srgbClr val="FFFFFF"/>
                </a:solidFill>
              </a:rPr>
              <a:t>Input from cortex, brain stem and sensory receptors </a:t>
            </a:r>
          </a:p>
          <a:p>
            <a:r>
              <a:rPr lang="en-US" altLang="en-US" sz="1700" dirty="0">
                <a:solidFill>
                  <a:srgbClr val="FFFFFF"/>
                </a:solidFill>
              </a:rPr>
              <a:t>Allows smooth, coordinated movements</a:t>
            </a:r>
          </a:p>
        </p:txBody>
      </p:sp>
    </p:spTree>
    <p:extLst>
      <p:ext uri="{BB962C8B-B14F-4D97-AF65-F5344CB8AC3E}">
        <p14:creationId xmlns:p14="http://schemas.microsoft.com/office/powerpoint/2010/main" val="3284669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4" name="Rectangle 14">
            <a:extLst>
              <a:ext uri="{FF2B5EF4-FFF2-40B4-BE49-F238E27FC236}">
                <a16:creationId xmlns:a16="http://schemas.microsoft.com/office/drawing/2014/main" id="{9BD920A6-0D59-4743-BDC2-71C656FC24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Limbic System: Emotion and Cognition</a:t>
            </a:r>
          </a:p>
        </p:txBody>
      </p:sp>
      <p:sp>
        <p:nvSpPr>
          <p:cNvPr id="30735" name="Rectangle 15">
            <a:extLst>
              <a:ext uri="{FF2B5EF4-FFF2-40B4-BE49-F238E27FC236}">
                <a16:creationId xmlns:a16="http://schemas.microsoft.com/office/drawing/2014/main" id="{BEB47794-7B38-4B52-8714-69B5129B4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altLang="en-US" dirty="0"/>
              <a:t>Limbic system - Emotions and addiction</a:t>
            </a:r>
          </a:p>
          <a:p>
            <a:pPr lvl="1"/>
            <a:r>
              <a:rPr lang="en-US" altLang="en-US" b="1" dirty="0"/>
              <a:t>Hippocampus</a:t>
            </a:r>
            <a:r>
              <a:rPr lang="en-US" altLang="en-US" dirty="0"/>
              <a:t>— memory formation</a:t>
            </a:r>
          </a:p>
        </p:txBody>
      </p:sp>
    </p:spTree>
    <p:extLst>
      <p:ext uri="{BB962C8B-B14F-4D97-AF65-F5344CB8AC3E}">
        <p14:creationId xmlns:p14="http://schemas.microsoft.com/office/powerpoint/2010/main" val="3603504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14" name="Rectangle 18">
            <a:extLst>
              <a:ext uri="{FF2B5EF4-FFF2-40B4-BE49-F238E27FC236}">
                <a16:creationId xmlns:a16="http://schemas.microsoft.com/office/drawing/2014/main" id="{2CC06B78-A7F4-4F88-A293-194A6D772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Language</a:t>
            </a:r>
          </a:p>
        </p:txBody>
      </p:sp>
      <p:sp>
        <p:nvSpPr>
          <p:cNvPr id="55315" name="Rectangle 19">
            <a:extLst>
              <a:ext uri="{FF2B5EF4-FFF2-40B4-BE49-F238E27FC236}">
                <a16:creationId xmlns:a16="http://schemas.microsoft.com/office/drawing/2014/main" id="{271491BB-40E0-40A3-9B3C-F74BD8746C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altLang="en-US" dirty="0"/>
              <a:t>Language is LEFT SIDE</a:t>
            </a:r>
          </a:p>
          <a:p>
            <a:pPr lvl="1">
              <a:lnSpc>
                <a:spcPct val="140000"/>
              </a:lnSpc>
            </a:pPr>
            <a:r>
              <a:rPr lang="en-US" altLang="en-US" dirty="0" err="1" smtClean="0"/>
              <a:t>Broca's</a:t>
            </a:r>
            <a:r>
              <a:rPr lang="en-US" altLang="en-US" dirty="0" smtClean="0"/>
              <a:t> </a:t>
            </a:r>
            <a:r>
              <a:rPr lang="en-US" altLang="en-US" dirty="0"/>
              <a:t>area and Wernicke's </a:t>
            </a:r>
            <a:r>
              <a:rPr lang="en-US" altLang="en-US" dirty="0" smtClean="0"/>
              <a:t>area</a:t>
            </a:r>
            <a:endParaRPr lang="en-US" altLang="en-US" dirty="0"/>
          </a:p>
          <a:p>
            <a:pPr lvl="1">
              <a:lnSpc>
                <a:spcPct val="140000"/>
              </a:lnSpc>
            </a:pPr>
            <a:r>
              <a:rPr lang="en-US" altLang="en-US" dirty="0"/>
              <a:t>Analyzes incoming word sounds </a:t>
            </a:r>
          </a:p>
          <a:p>
            <a:pPr lvl="1">
              <a:lnSpc>
                <a:spcPct val="140000"/>
              </a:lnSpc>
            </a:pPr>
            <a:r>
              <a:rPr lang="en-US" altLang="en-US" dirty="0"/>
              <a:t>Produces outgoing word sounds and grammatical structures</a:t>
            </a:r>
          </a:p>
          <a:p>
            <a:pPr>
              <a:lnSpc>
                <a:spcPct val="140000"/>
              </a:lnSpc>
            </a:pPr>
            <a:r>
              <a:rPr lang="en-US" altLang="en-US" dirty="0"/>
              <a:t>Corresponding areas on right side are involved with nonverbal language components</a:t>
            </a:r>
          </a:p>
        </p:txBody>
      </p:sp>
    </p:spTree>
    <p:extLst>
      <p:ext uri="{BB962C8B-B14F-4D97-AF65-F5344CB8AC3E}">
        <p14:creationId xmlns:p14="http://schemas.microsoft.com/office/powerpoint/2010/main" val="400264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F2B38F72-8FC4-4001-8C67-FA6B86DEC76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006" y="2"/>
            <a:ext cx="5666994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A36B298A-7316-4283-A8B0-8EC7EC5320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41" b="3"/>
          <a:stretch/>
        </p:blipFill>
        <p:spPr>
          <a:xfrm>
            <a:off x="3957066" y="640082"/>
            <a:ext cx="4707187" cy="5577838"/>
          </a:xfrm>
          <a:prstGeom prst="rect">
            <a:avLst/>
          </a:prstGeom>
          <a:effectLst/>
        </p:spPr>
      </p:pic>
      <p:sp>
        <p:nvSpPr>
          <p:cNvPr id="40974" name="Rectangle 14">
            <a:extLst>
              <a:ext uri="{FF2B5EF4-FFF2-40B4-BE49-F238E27FC236}">
                <a16:creationId xmlns:a16="http://schemas.microsoft.com/office/drawing/2014/main" id="{70D0B7D7-615E-40AF-8719-EC5FBB25F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6696" y="629266"/>
            <a:ext cx="2750280" cy="1676603"/>
          </a:xfrm>
        </p:spPr>
        <p:txBody>
          <a:bodyPr>
            <a:normAutofit/>
          </a:bodyPr>
          <a:lstStyle/>
          <a:p>
            <a:r>
              <a:rPr lang="en-US" altLang="en-US" sz="3100"/>
              <a:t>The Axon: Structure</a:t>
            </a:r>
          </a:p>
        </p:txBody>
      </p:sp>
      <p:sp>
        <p:nvSpPr>
          <p:cNvPr id="40975" name="Rectangle 15">
            <a:extLst>
              <a:ext uri="{FF2B5EF4-FFF2-40B4-BE49-F238E27FC236}">
                <a16:creationId xmlns:a16="http://schemas.microsoft.com/office/drawing/2014/main" id="{82562190-246D-44BD-A82A-AF05F4527A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6698" y="2438401"/>
            <a:ext cx="2750277" cy="3779520"/>
          </a:xfrm>
        </p:spPr>
        <p:txBody>
          <a:bodyPr>
            <a:normAutofit/>
          </a:bodyPr>
          <a:lstStyle/>
          <a:p>
            <a:r>
              <a:rPr lang="en-US" altLang="en-US" sz="1600"/>
              <a:t>One axon per cell arising from </a:t>
            </a:r>
            <a:r>
              <a:rPr lang="en-US" altLang="en-US" sz="1600" b="1"/>
              <a:t>axon hillock</a:t>
            </a:r>
            <a:endParaRPr lang="en-US" altLang="en-US" sz="1600"/>
          </a:p>
          <a:p>
            <a:pPr lvl="1"/>
            <a:r>
              <a:rPr lang="en-US" altLang="en-US" sz="1600"/>
              <a:t>Cone-shaped area of cell body</a:t>
            </a:r>
          </a:p>
          <a:p>
            <a:r>
              <a:rPr lang="en-US" altLang="en-US" sz="1600"/>
              <a:t>Long axons called </a:t>
            </a:r>
            <a:r>
              <a:rPr lang="en-US" altLang="en-US" sz="1600" b="1"/>
              <a:t>nerve fibers</a:t>
            </a:r>
            <a:endParaRPr lang="en-US" altLang="en-US" sz="1600"/>
          </a:p>
          <a:p>
            <a:r>
              <a:rPr lang="en-US" altLang="en-US" sz="1600"/>
              <a:t>Distal endings called </a:t>
            </a:r>
            <a:r>
              <a:rPr lang="en-US" altLang="en-US" sz="1600" b="1"/>
              <a:t>axon terminals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4121650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4" name="Rectangle 14">
            <a:extLst>
              <a:ext uri="{FF2B5EF4-FFF2-40B4-BE49-F238E27FC236}">
                <a16:creationId xmlns:a16="http://schemas.microsoft.com/office/drawing/2014/main" id="{38526B3B-1A38-451D-83B7-773B834DBE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Memory</a:t>
            </a:r>
          </a:p>
        </p:txBody>
      </p:sp>
      <p:sp>
        <p:nvSpPr>
          <p:cNvPr id="56335" name="Rectangle 15">
            <a:extLst>
              <a:ext uri="{FF2B5EF4-FFF2-40B4-BE49-F238E27FC236}">
                <a16:creationId xmlns:a16="http://schemas.microsoft.com/office/drawing/2014/main" id="{19C6DF72-EE79-4F10-9F2E-90A8303AE6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1625" y="1068388"/>
            <a:ext cx="8588375" cy="5256212"/>
          </a:xfrm>
        </p:spPr>
        <p:txBody>
          <a:bodyPr/>
          <a:lstStyle/>
          <a:p>
            <a:r>
              <a:rPr lang="en-US" altLang="en-US"/>
              <a:t>Storage and retrieval of information</a:t>
            </a:r>
          </a:p>
          <a:p>
            <a:r>
              <a:rPr lang="en-US" altLang="en-US"/>
              <a:t>Two stages of storage</a:t>
            </a:r>
          </a:p>
          <a:p>
            <a:pPr lvl="1"/>
            <a:r>
              <a:rPr lang="en-US" altLang="en-US" b="1"/>
              <a:t>Short-term memory</a:t>
            </a:r>
            <a:r>
              <a:rPr lang="en-US" altLang="en-US"/>
              <a:t> (STM, or working memory)— temporary holding of information; limited to seven or eight pieces of information</a:t>
            </a:r>
          </a:p>
          <a:p>
            <a:pPr lvl="1"/>
            <a:r>
              <a:rPr lang="en-US" altLang="en-US" b="1"/>
              <a:t>Long-term memory</a:t>
            </a:r>
            <a:r>
              <a:rPr lang="en-US" altLang="en-US"/>
              <a:t> (LTM) has limitless capacity</a:t>
            </a:r>
          </a:p>
        </p:txBody>
      </p:sp>
    </p:spTree>
    <p:extLst>
      <p:ext uri="{BB962C8B-B14F-4D97-AF65-F5344CB8AC3E}">
        <p14:creationId xmlns:p14="http://schemas.microsoft.com/office/powerpoint/2010/main" val="236697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7" name="Picture 23" descr="figure_12_20_unlabeled">
            <a:extLst>
              <a:ext uri="{FF2B5EF4-FFF2-40B4-BE49-F238E27FC236}">
                <a16:creationId xmlns:a16="http://schemas.microsoft.com/office/drawing/2014/main" id="{3AC2949C-7EC4-4268-A447-E21E384C3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2"/>
          <a:stretch>
            <a:fillRect/>
          </a:stretch>
        </p:blipFill>
        <p:spPr bwMode="auto">
          <a:xfrm>
            <a:off x="2279650" y="190500"/>
            <a:ext cx="4584700" cy="64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9" name="Rectangle 25">
            <a:extLst>
              <a:ext uri="{FF2B5EF4-FFF2-40B4-BE49-F238E27FC236}">
                <a16:creationId xmlns:a16="http://schemas.microsoft.com/office/drawing/2014/main" id="{486C52F6-AC33-4423-90BB-B47FC0913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260350"/>
            <a:ext cx="1655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anose="020B0600070205080204" pitchFamily="34" charset="-128"/>
                <a:cs typeface="+mn-cs"/>
              </a:rPr>
              <a:t>Outside stimuli</a:t>
            </a:r>
          </a:p>
        </p:txBody>
      </p:sp>
      <p:sp>
        <p:nvSpPr>
          <p:cNvPr id="57370" name="Rectangle 26">
            <a:extLst>
              <a:ext uri="{FF2B5EF4-FFF2-40B4-BE49-F238E27FC236}">
                <a16:creationId xmlns:a16="http://schemas.microsoft.com/office/drawing/2014/main" id="{5BCFD5B0-9B13-4829-B0A7-955AD2452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850" y="1520825"/>
            <a:ext cx="3455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General and special sensory receptors</a:t>
            </a:r>
          </a:p>
        </p:txBody>
      </p:sp>
      <p:sp>
        <p:nvSpPr>
          <p:cNvPr id="57371" name="Rectangle 27">
            <a:extLst>
              <a:ext uri="{FF2B5EF4-FFF2-40B4-BE49-F238E27FC236}">
                <a16:creationId xmlns:a16="http://schemas.microsoft.com/office/drawing/2014/main" id="{722C0477-97D1-4B14-B0C7-804BE04D3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5" y="183515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Afferent inputs</a:t>
            </a:r>
          </a:p>
        </p:txBody>
      </p:sp>
      <p:sp>
        <p:nvSpPr>
          <p:cNvPr id="57372" name="Rectangle 28">
            <a:extLst>
              <a:ext uri="{FF2B5EF4-FFF2-40B4-BE49-F238E27FC236}">
                <a16:creationId xmlns:a16="http://schemas.microsoft.com/office/drawing/2014/main" id="{847F029F-40EA-4BD3-B628-57D8F6FB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088" y="2271713"/>
            <a:ext cx="1795462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Temporary storage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(buffer) in cerebral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cortex</a:t>
            </a:r>
          </a:p>
        </p:txBody>
      </p:sp>
      <p:sp>
        <p:nvSpPr>
          <p:cNvPr id="57373" name="Rectangle 29">
            <a:extLst>
              <a:ext uri="{FF2B5EF4-FFF2-40B4-BE49-F238E27FC236}">
                <a16:creationId xmlns:a16="http://schemas.microsoft.com/office/drawing/2014/main" id="{007CD656-EAA1-4F13-BD4F-9D18E1EF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150" y="2354263"/>
            <a:ext cx="1676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Data permanently</a:t>
            </a:r>
          </a:p>
          <a:p>
            <a:pPr marL="0" marR="0" lvl="0" indent="0" algn="ctr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lost</a:t>
            </a:r>
          </a:p>
        </p:txBody>
      </p:sp>
      <p:sp>
        <p:nvSpPr>
          <p:cNvPr id="57374" name="Rectangle 30">
            <a:extLst>
              <a:ext uri="{FF2B5EF4-FFF2-40B4-BE49-F238E27FC236}">
                <a16:creationId xmlns:a16="http://schemas.microsoft.com/office/drawing/2014/main" id="{7489C991-2748-4CD7-AD7F-1FC5FF2B1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9675" y="3113088"/>
            <a:ext cx="10541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Automatic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memory</a:t>
            </a:r>
          </a:p>
        </p:txBody>
      </p:sp>
      <p:sp>
        <p:nvSpPr>
          <p:cNvPr id="57375" name="Rectangle 31">
            <a:extLst>
              <a:ext uri="{FF2B5EF4-FFF2-40B4-BE49-F238E27FC236}">
                <a16:creationId xmlns:a16="http://schemas.microsoft.com/office/drawing/2014/main" id="{37BB87FB-8050-41B2-87A5-64F714E13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3024188"/>
            <a:ext cx="13303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Data selected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 transfer</a:t>
            </a:r>
          </a:p>
        </p:txBody>
      </p:sp>
      <p:sp>
        <p:nvSpPr>
          <p:cNvPr id="57376" name="Rectangle 32">
            <a:extLst>
              <a:ext uri="{FF2B5EF4-FFF2-40B4-BE49-F238E27FC236}">
                <a16:creationId xmlns:a16="http://schemas.microsoft.com/office/drawing/2014/main" id="{FD5EFA9F-1754-41E5-91F3-B70EB1C41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450" y="3270250"/>
            <a:ext cx="73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Forget</a:t>
            </a:r>
          </a:p>
        </p:txBody>
      </p:sp>
      <p:sp>
        <p:nvSpPr>
          <p:cNvPr id="57377" name="Rectangle 33">
            <a:extLst>
              <a:ext uri="{FF2B5EF4-FFF2-40B4-BE49-F238E27FC236}">
                <a16:creationId xmlns:a16="http://schemas.microsoft.com/office/drawing/2014/main" id="{B8FC112C-744F-4A81-8DB9-BF971ABF4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450" y="3883025"/>
            <a:ext cx="73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Forget</a:t>
            </a:r>
          </a:p>
        </p:txBody>
      </p:sp>
      <p:sp>
        <p:nvSpPr>
          <p:cNvPr id="57378" name="Rectangle 34">
            <a:extLst>
              <a:ext uri="{FF2B5EF4-FFF2-40B4-BE49-F238E27FC236}">
                <a16:creationId xmlns:a16="http://schemas.microsoft.com/office/drawing/2014/main" id="{40002AF5-4422-4C83-89A7-DDA130149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5" y="3684588"/>
            <a:ext cx="14192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Short-term</a:t>
            </a:r>
          </a:p>
          <a:p>
            <a:pPr marL="0" marR="0" lvl="0" indent="0" algn="ctr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memory (STM)</a:t>
            </a:r>
          </a:p>
        </p:txBody>
      </p:sp>
      <p:sp>
        <p:nvSpPr>
          <p:cNvPr id="57379" name="Rectangle 35">
            <a:extLst>
              <a:ext uri="{FF2B5EF4-FFF2-40B4-BE49-F238E27FC236}">
                <a16:creationId xmlns:a16="http://schemas.microsoft.com/office/drawing/2014/main" id="{5678EB16-0532-4501-89ED-E3560B982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650" y="4851400"/>
            <a:ext cx="935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Retrieval</a:t>
            </a:r>
          </a:p>
        </p:txBody>
      </p:sp>
      <p:sp>
        <p:nvSpPr>
          <p:cNvPr id="57380" name="Rectangle 36">
            <a:extLst>
              <a:ext uri="{FF2B5EF4-FFF2-40B4-BE49-F238E27FC236}">
                <a16:creationId xmlns:a16="http://schemas.microsoft.com/office/drawing/2014/main" id="{2B895170-537F-4631-A57B-8CF17DF11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4325938"/>
            <a:ext cx="138906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Data transfer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influenced by:</a:t>
            </a:r>
          </a:p>
        </p:txBody>
      </p:sp>
      <p:sp>
        <p:nvSpPr>
          <p:cNvPr id="57381" name="Rectangle 37">
            <a:extLst>
              <a:ext uri="{FF2B5EF4-FFF2-40B4-BE49-F238E27FC236}">
                <a16:creationId xmlns:a16="http://schemas.microsoft.com/office/drawing/2014/main" id="{9D293CDC-455D-4835-8301-3CD3EE4C7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0" y="4886325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Excitement</a:t>
            </a:r>
          </a:p>
        </p:txBody>
      </p:sp>
      <p:sp>
        <p:nvSpPr>
          <p:cNvPr id="57382" name="Rectangle 38">
            <a:extLst>
              <a:ext uri="{FF2B5EF4-FFF2-40B4-BE49-F238E27FC236}">
                <a16:creationId xmlns:a16="http://schemas.microsoft.com/office/drawing/2014/main" id="{07CEE8AC-3274-4462-A9D5-527B04B51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088" y="5060950"/>
            <a:ext cx="1033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Rehearsal</a:t>
            </a:r>
          </a:p>
        </p:txBody>
      </p:sp>
      <p:sp>
        <p:nvSpPr>
          <p:cNvPr id="57383" name="Rectangle 39">
            <a:extLst>
              <a:ext uri="{FF2B5EF4-FFF2-40B4-BE49-F238E27FC236}">
                <a16:creationId xmlns:a16="http://schemas.microsoft.com/office/drawing/2014/main" id="{4FB457E7-7868-440D-B332-AACC603A2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0" y="5256213"/>
            <a:ext cx="19621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Associating new</a:t>
            </a:r>
          </a:p>
          <a:p>
            <a:pPr marL="0" marR="0" lvl="0" indent="0" algn="l" defTabSz="9144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data with stored data</a:t>
            </a:r>
          </a:p>
        </p:txBody>
      </p:sp>
      <p:sp>
        <p:nvSpPr>
          <p:cNvPr id="57384" name="Rectangle 40">
            <a:extLst>
              <a:ext uri="{FF2B5EF4-FFF2-40B4-BE49-F238E27FC236}">
                <a16:creationId xmlns:a16="http://schemas.microsoft.com/office/drawing/2014/main" id="{CE8A0B18-BF2E-477C-96EB-FE3165DAD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5875338"/>
            <a:ext cx="106362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Long-term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memory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(LTM)</a:t>
            </a:r>
          </a:p>
        </p:txBody>
      </p:sp>
      <p:sp>
        <p:nvSpPr>
          <p:cNvPr id="57385" name="Rectangle 41">
            <a:extLst>
              <a:ext uri="{FF2B5EF4-FFF2-40B4-BE49-F238E27FC236}">
                <a16:creationId xmlns:a16="http://schemas.microsoft.com/office/drawing/2014/main" id="{ACE3CC0F-F9C6-4372-9305-FAF8DCF38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538" y="6178550"/>
            <a:ext cx="1735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Data unretrievable</a:t>
            </a:r>
          </a:p>
        </p:txBody>
      </p:sp>
      <p:sp>
        <p:nvSpPr>
          <p:cNvPr id="57386" name="Line 42">
            <a:extLst>
              <a:ext uri="{FF2B5EF4-FFF2-40B4-BE49-F238E27FC236}">
                <a16:creationId xmlns:a16="http://schemas.microsoft.com/office/drawing/2014/main" id="{612D5DC7-BFFD-4EF9-9B4E-A68A81E9E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7450" y="3260725"/>
            <a:ext cx="9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87" name="Freeform 43">
            <a:extLst>
              <a:ext uri="{FF2B5EF4-FFF2-40B4-BE49-F238E27FC236}">
                <a16:creationId xmlns:a16="http://schemas.microsoft.com/office/drawing/2014/main" id="{C246AF2B-9FB1-4A1D-983F-3669AB37D872}"/>
              </a:ext>
            </a:extLst>
          </p:cNvPr>
          <p:cNvSpPr>
            <a:spLocks/>
          </p:cNvSpPr>
          <p:nvPr/>
        </p:nvSpPr>
        <p:spPr bwMode="auto">
          <a:xfrm>
            <a:off x="2343150" y="3232150"/>
            <a:ext cx="107950" cy="53975"/>
          </a:xfrm>
          <a:custGeom>
            <a:avLst/>
            <a:gdLst>
              <a:gd name="T0" fmla="*/ 18 w 68"/>
              <a:gd name="T1" fmla="*/ 0 h 34"/>
              <a:gd name="T2" fmla="*/ 0 w 68"/>
              <a:gd name="T3" fmla="*/ 18 h 34"/>
              <a:gd name="T4" fmla="*/ 32 w 68"/>
              <a:gd name="T5" fmla="*/ 34 h 34"/>
              <a:gd name="T6" fmla="*/ 56 w 68"/>
              <a:gd name="T7" fmla="*/ 32 h 34"/>
              <a:gd name="T8" fmla="*/ 68 w 68"/>
              <a:gd name="T9" fmla="*/ 24 h 34"/>
              <a:gd name="T10" fmla="*/ 62 w 68"/>
              <a:gd name="T11" fmla="*/ 10 h 34"/>
              <a:gd name="T12" fmla="*/ 50 w 68"/>
              <a:gd name="T13" fmla="*/ 2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34">
                <a:moveTo>
                  <a:pt x="18" y="0"/>
                </a:moveTo>
                <a:cubicBezTo>
                  <a:pt x="2" y="5"/>
                  <a:pt x="7" y="3"/>
                  <a:pt x="0" y="18"/>
                </a:cubicBezTo>
                <a:cubicBezTo>
                  <a:pt x="10" y="28"/>
                  <a:pt x="18" y="29"/>
                  <a:pt x="32" y="34"/>
                </a:cubicBezTo>
                <a:cubicBezTo>
                  <a:pt x="40" y="33"/>
                  <a:pt x="48" y="34"/>
                  <a:pt x="56" y="32"/>
                </a:cubicBezTo>
                <a:cubicBezTo>
                  <a:pt x="60" y="30"/>
                  <a:pt x="68" y="24"/>
                  <a:pt x="68" y="24"/>
                </a:cubicBezTo>
                <a:cubicBezTo>
                  <a:pt x="66" y="18"/>
                  <a:pt x="66" y="13"/>
                  <a:pt x="62" y="10"/>
                </a:cubicBezTo>
                <a:cubicBezTo>
                  <a:pt x="58" y="6"/>
                  <a:pt x="50" y="2"/>
                  <a:pt x="50" y="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94" name="Rectangle 50">
            <a:extLst>
              <a:ext uri="{FF2B5EF4-FFF2-40B4-BE49-F238E27FC236}">
                <a16:creationId xmlns:a16="http://schemas.microsoft.com/office/drawing/2014/main" id="{AB91760E-F2F8-42DE-A294-43E4D7541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90488"/>
            <a:ext cx="8861425" cy="274637"/>
          </a:xfrm>
        </p:spPr>
        <p:txBody>
          <a:bodyPr/>
          <a:lstStyle/>
          <a:p>
            <a:r>
              <a:rPr lang="en-US" altLang="en-US" sz="1200" b="1">
                <a:solidFill>
                  <a:schemeClr val="tx1"/>
                </a:solidFill>
              </a:rPr>
              <a:t>Figure 12.20  Memory processing.</a:t>
            </a:r>
          </a:p>
        </p:txBody>
      </p:sp>
    </p:spTree>
    <p:extLst>
      <p:ext uri="{BB962C8B-B14F-4D97-AF65-F5344CB8AC3E}">
        <p14:creationId xmlns:p14="http://schemas.microsoft.com/office/powerpoint/2010/main" val="281527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8578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82" name="Rectangle 14">
            <a:extLst>
              <a:ext uri="{FF2B5EF4-FFF2-40B4-BE49-F238E27FC236}">
                <a16:creationId xmlns:a16="http://schemas.microsoft.com/office/drawing/2014/main" id="{08A4E0B5-2F01-46F1-8EDF-7F61A263F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335" y="2745736"/>
            <a:ext cx="27741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altLang="en-US" sz="2800">
                <a:solidFill>
                  <a:srgbClr val="262626"/>
                </a:solidFill>
              </a:rPr>
              <a:t>Transfer from STM to LTM</a:t>
            </a:r>
          </a:p>
        </p:txBody>
      </p:sp>
      <p:sp>
        <p:nvSpPr>
          <p:cNvPr id="58383" name="Rectangle 15">
            <a:extLst>
              <a:ext uri="{FF2B5EF4-FFF2-40B4-BE49-F238E27FC236}">
                <a16:creationId xmlns:a16="http://schemas.microsoft.com/office/drawing/2014/main" id="{BE5E50E5-9A18-4151-8095-AD361F887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36886" y="802638"/>
            <a:ext cx="4056522" cy="5252722"/>
          </a:xfrm>
        </p:spPr>
        <p:txBody>
          <a:bodyPr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altLang="en-US" sz="1800"/>
              <a:t>Factors affecting transfer from STM to LTM</a:t>
            </a:r>
          </a:p>
          <a:p>
            <a:pPr lvl="1">
              <a:lnSpc>
                <a:spcPct val="140000"/>
              </a:lnSpc>
            </a:pPr>
            <a:r>
              <a:rPr lang="en-US" altLang="en-US" sz="1800"/>
              <a:t>Emotional state—best if alert, motivated, surprised, and aroused</a:t>
            </a:r>
          </a:p>
          <a:p>
            <a:pPr lvl="1">
              <a:lnSpc>
                <a:spcPct val="140000"/>
              </a:lnSpc>
            </a:pPr>
            <a:r>
              <a:rPr lang="en-US" altLang="en-US" sz="1800"/>
              <a:t>Rehearsal—repetition and practice </a:t>
            </a:r>
          </a:p>
          <a:p>
            <a:pPr lvl="1">
              <a:lnSpc>
                <a:spcPct val="140000"/>
              </a:lnSpc>
            </a:pPr>
            <a:r>
              <a:rPr lang="en-US" altLang="en-US" sz="1800"/>
              <a:t>Association—tying new information with old memories </a:t>
            </a:r>
          </a:p>
          <a:p>
            <a:pPr lvl="1">
              <a:lnSpc>
                <a:spcPct val="140000"/>
              </a:lnSpc>
            </a:pPr>
            <a:r>
              <a:rPr lang="en-US" altLang="en-US" sz="1800"/>
              <a:t>Automatic memory—subconscious information stored in LTM</a:t>
            </a:r>
          </a:p>
        </p:txBody>
      </p:sp>
    </p:spTree>
    <p:extLst>
      <p:ext uri="{BB962C8B-B14F-4D97-AF65-F5344CB8AC3E}">
        <p14:creationId xmlns:p14="http://schemas.microsoft.com/office/powerpoint/2010/main" val="1399458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CEB41C5C-0F34-4DDA-9D7C-5E717F35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4D3AA-15A6-4521-905B-253E1DD45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63474" y="1249910"/>
            <a:ext cx="3845052" cy="4202731"/>
          </a:xfrm>
          <a:prstGeom prst="rect">
            <a:avLst/>
          </a:prstGeom>
        </p:spPr>
      </p:pic>
      <p:sp>
        <p:nvSpPr>
          <p:cNvPr id="79886" name="Rectangle 14">
            <a:extLst>
              <a:ext uri="{FF2B5EF4-FFF2-40B4-BE49-F238E27FC236}">
                <a16:creationId xmlns:a16="http://schemas.microsoft.com/office/drawing/2014/main" id="{934DF642-DD77-4F50-9D13-ECF2EF987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pPr algn="ctr"/>
            <a:r>
              <a:rPr lang="en-US" altLang="en-US" sz="3500"/>
              <a:t>Cerebrospinal Fluid (CSF)</a:t>
            </a:r>
          </a:p>
        </p:txBody>
      </p:sp>
      <p:sp>
        <p:nvSpPr>
          <p:cNvPr id="79887" name="Rectangle 15">
            <a:extLst>
              <a:ext uri="{FF2B5EF4-FFF2-40B4-BE49-F238E27FC236}">
                <a16:creationId xmlns:a16="http://schemas.microsoft.com/office/drawing/2014/main" id="{772AC3FE-AE39-4124-80D9-CEAF41241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/>
          </a:bodyPr>
          <a:lstStyle/>
          <a:p>
            <a:r>
              <a:rPr lang="en-US" altLang="en-US" sz="1700"/>
              <a:t>Composition</a:t>
            </a:r>
          </a:p>
          <a:p>
            <a:pPr lvl="1"/>
            <a:r>
              <a:rPr lang="en-US" altLang="en-US" sz="1700"/>
              <a:t>Watery solution formed from blood plasma </a:t>
            </a:r>
          </a:p>
          <a:p>
            <a:pPr lvl="2"/>
            <a:r>
              <a:rPr lang="en-US" altLang="en-US" sz="1700"/>
              <a:t>Less protein and different ion concentrations than plasma</a:t>
            </a:r>
          </a:p>
          <a:p>
            <a:pPr lvl="1"/>
            <a:r>
              <a:rPr lang="en-US" altLang="en-US" sz="1700"/>
              <a:t>Constant volume</a:t>
            </a:r>
          </a:p>
        </p:txBody>
      </p:sp>
    </p:spTree>
    <p:extLst>
      <p:ext uri="{BB962C8B-B14F-4D97-AF65-F5344CB8AC3E}">
        <p14:creationId xmlns:p14="http://schemas.microsoft.com/office/powerpoint/2010/main" val="864633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C7FA33FF-088D-4F16-95A2-2C64D353DE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376EFB1-01CF-419F-ABF1-2AF02BBFCB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4606047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FF9DEA15-78BD-4750-AA18-B9F28A6D5A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C05FC-9883-419A-BF7E-77363010B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63474" y="1249910"/>
            <a:ext cx="3845052" cy="4202731"/>
          </a:xfrm>
          <a:prstGeom prst="rect">
            <a:avLst/>
          </a:prstGeom>
        </p:spPr>
      </p:pic>
      <p:sp>
        <p:nvSpPr>
          <p:cNvPr id="80912" name="Rectangle 16">
            <a:extLst>
              <a:ext uri="{FF2B5EF4-FFF2-40B4-BE49-F238E27FC236}">
                <a16:creationId xmlns:a16="http://schemas.microsoft.com/office/drawing/2014/main" id="{2CCD6069-263F-48A9-9CE2-9E3D3B131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r>
              <a:rPr lang="en-US" altLang="en-US" sz="3500"/>
              <a:t>Cerebrospinal Fluid (CSF)</a:t>
            </a:r>
          </a:p>
        </p:txBody>
      </p:sp>
      <p:sp>
        <p:nvSpPr>
          <p:cNvPr id="80913" name="Rectangle 17">
            <a:extLst>
              <a:ext uri="{FF2B5EF4-FFF2-40B4-BE49-F238E27FC236}">
                <a16:creationId xmlns:a16="http://schemas.microsoft.com/office/drawing/2014/main" id="{DB4EFDED-0A35-4399-B967-109F559DDD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/>
          </a:bodyPr>
          <a:lstStyle/>
          <a:p>
            <a:r>
              <a:rPr lang="en-US" altLang="en-US" sz="1700"/>
              <a:t>Functions</a:t>
            </a:r>
          </a:p>
          <a:p>
            <a:pPr lvl="1"/>
            <a:r>
              <a:rPr lang="en-US" altLang="en-US" sz="1700"/>
              <a:t>Gives buoyancy to CNS structures</a:t>
            </a:r>
          </a:p>
          <a:p>
            <a:pPr lvl="2"/>
            <a:r>
              <a:rPr lang="en-US" altLang="en-US" sz="1700"/>
              <a:t>Reduces weight by 97%</a:t>
            </a:r>
          </a:p>
          <a:p>
            <a:pPr lvl="1"/>
            <a:r>
              <a:rPr lang="en-US" altLang="en-US" sz="1700"/>
              <a:t>Protects CNS from blows and other trauma</a:t>
            </a:r>
          </a:p>
          <a:p>
            <a:pPr lvl="1"/>
            <a:r>
              <a:rPr lang="en-US" altLang="en-US" sz="1700"/>
              <a:t>Nourishes brain and carries chemical signals </a:t>
            </a:r>
          </a:p>
        </p:txBody>
      </p:sp>
    </p:spTree>
    <p:extLst>
      <p:ext uri="{BB962C8B-B14F-4D97-AF65-F5344CB8AC3E}">
        <p14:creationId xmlns:p14="http://schemas.microsoft.com/office/powerpoint/2010/main" val="3811880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:a16="http://schemas.microsoft.com/office/drawing/2014/main" id="{C7FA33FF-088D-4F16-95A2-2C64D353DE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376EFB1-01CF-419F-ABF1-2AF02BBFCB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4606047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FF9DEA15-78BD-4750-AA18-B9F28A6D5A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897B5-DFCE-420C-85B4-F04C75DE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7" y="1865969"/>
            <a:ext cx="3845052" cy="3845052"/>
          </a:xfrm>
          <a:prstGeom prst="rect">
            <a:avLst/>
          </a:prstGeom>
        </p:spPr>
      </p:pic>
      <p:sp>
        <p:nvSpPr>
          <p:cNvPr id="87054" name="Rectangle 14">
            <a:extLst>
              <a:ext uri="{FF2B5EF4-FFF2-40B4-BE49-F238E27FC236}">
                <a16:creationId xmlns:a16="http://schemas.microsoft.com/office/drawing/2014/main" id="{ADC07274-D8F1-4EBB-B224-3ADA89121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90" y="520994"/>
            <a:ext cx="3915950" cy="1344975"/>
          </a:xfrm>
        </p:spPr>
        <p:txBody>
          <a:bodyPr>
            <a:normAutofit/>
          </a:bodyPr>
          <a:lstStyle/>
          <a:p>
            <a:r>
              <a:rPr lang="en-US" altLang="en-US" sz="3500" dirty="0"/>
              <a:t>Blood Brain Barrier</a:t>
            </a:r>
          </a:p>
        </p:txBody>
      </p:sp>
      <p:graphicFrame>
        <p:nvGraphicFramePr>
          <p:cNvPr id="87057" name="Rectangle 15">
            <a:extLst>
              <a:ext uri="{FF2B5EF4-FFF2-40B4-BE49-F238E27FC236}">
                <a16:creationId xmlns:a16="http://schemas.microsoft.com/office/drawing/2014/main" id="{E4F791BC-85AD-4A9B-9582-C05ECD0EC8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245507"/>
              </p:ext>
            </p:extLst>
          </p:nvPr>
        </p:nvGraphicFramePr>
        <p:xfrm>
          <a:off x="4793927" y="2121763"/>
          <a:ext cx="3926617" cy="377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9969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CEB41C5C-0F34-4DDA-9D7C-5E717F35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2B9A2-CCD7-4727-BFEF-D04F39474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63474" y="1249910"/>
            <a:ext cx="3845052" cy="4202731"/>
          </a:xfrm>
          <a:prstGeom prst="rect">
            <a:avLst/>
          </a:prstGeom>
        </p:spPr>
      </p:pic>
      <p:sp>
        <p:nvSpPr>
          <p:cNvPr id="88080" name="Rectangle 16">
            <a:extLst>
              <a:ext uri="{FF2B5EF4-FFF2-40B4-BE49-F238E27FC236}">
                <a16:creationId xmlns:a16="http://schemas.microsoft.com/office/drawing/2014/main" id="{359EBBD4-CA99-41F2-8688-31AABC8D1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pPr algn="ctr"/>
            <a:r>
              <a:rPr lang="en-US" altLang="en-US" sz="3500"/>
              <a:t>Blood Brain Barrier</a:t>
            </a:r>
          </a:p>
        </p:txBody>
      </p:sp>
      <p:sp>
        <p:nvSpPr>
          <p:cNvPr id="88081" name="Rectangle 17">
            <a:extLst>
              <a:ext uri="{FF2B5EF4-FFF2-40B4-BE49-F238E27FC236}">
                <a16:creationId xmlns:a16="http://schemas.microsoft.com/office/drawing/2014/main" id="{E611CDA4-4985-4140-941A-98C62E231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 lnSpcReduction="10000"/>
          </a:bodyPr>
          <a:lstStyle/>
          <a:p>
            <a:r>
              <a:rPr lang="en-US" altLang="en-US" sz="1700"/>
              <a:t>Composition</a:t>
            </a:r>
          </a:p>
          <a:p>
            <a:pPr lvl="1"/>
            <a:r>
              <a:rPr lang="en-US" altLang="en-US" sz="1700"/>
              <a:t>Continuous endothelium of capillary walls</a:t>
            </a:r>
          </a:p>
          <a:p>
            <a:pPr lvl="1"/>
            <a:r>
              <a:rPr lang="en-US" altLang="en-US" sz="1700"/>
              <a:t>Thick basal lamina around capillaries</a:t>
            </a:r>
          </a:p>
          <a:p>
            <a:pPr lvl="1"/>
            <a:r>
              <a:rPr lang="en-US" altLang="en-US" sz="1700"/>
              <a:t>Feet of astrocytes</a:t>
            </a:r>
          </a:p>
          <a:p>
            <a:pPr lvl="2"/>
            <a:r>
              <a:rPr lang="en-US" altLang="en-US" sz="1700"/>
              <a:t>Provide signal to endothelium for formation of tight junctions</a:t>
            </a:r>
          </a:p>
        </p:txBody>
      </p:sp>
    </p:spTree>
    <p:extLst>
      <p:ext uri="{BB962C8B-B14F-4D97-AF65-F5344CB8AC3E}">
        <p14:creationId xmlns:p14="http://schemas.microsoft.com/office/powerpoint/2010/main" val="3344181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8578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30" name="Rectangle 18">
            <a:extLst>
              <a:ext uri="{FF2B5EF4-FFF2-40B4-BE49-F238E27FC236}">
                <a16:creationId xmlns:a16="http://schemas.microsoft.com/office/drawing/2014/main" id="{6BF8EB6F-A30C-4113-B946-ABCFEF8C1C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335" y="2745736"/>
            <a:ext cx="27741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800">
                <a:solidFill>
                  <a:srgbClr val="262626"/>
                </a:solidFill>
              </a:rPr>
              <a:t>Blood Brain Barrier: Functions</a:t>
            </a:r>
          </a:p>
        </p:txBody>
      </p:sp>
      <p:sp>
        <p:nvSpPr>
          <p:cNvPr id="90131" name="Rectangle 19">
            <a:extLst>
              <a:ext uri="{FF2B5EF4-FFF2-40B4-BE49-F238E27FC236}">
                <a16:creationId xmlns:a16="http://schemas.microsoft.com/office/drawing/2014/main" id="{B17DC573-0A26-4213-B6FF-1FD14F0497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36886" y="802638"/>
            <a:ext cx="4056522" cy="5252722"/>
          </a:xfrm>
        </p:spPr>
        <p:txBody>
          <a:bodyPr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altLang="en-US" sz="1600"/>
              <a:t>Selective barrier</a:t>
            </a:r>
          </a:p>
          <a:p>
            <a:pPr lvl="1">
              <a:lnSpc>
                <a:spcPct val="140000"/>
              </a:lnSpc>
            </a:pPr>
            <a:r>
              <a:rPr lang="en-US" altLang="en-US" sz="1600"/>
              <a:t>Allows nutrients to move by facilitated diffusion</a:t>
            </a:r>
          </a:p>
          <a:p>
            <a:pPr lvl="1">
              <a:lnSpc>
                <a:spcPct val="140000"/>
              </a:lnSpc>
            </a:pPr>
            <a:r>
              <a:rPr lang="en-US" altLang="en-US" sz="1600"/>
              <a:t>Metabolic wastes, proteins, toxins, most drugs, small nonessential amino acids, K</a:t>
            </a:r>
            <a:r>
              <a:rPr lang="en-US" altLang="en-US" sz="1600" baseline="30000"/>
              <a:t>+</a:t>
            </a:r>
            <a:r>
              <a:rPr lang="en-US" altLang="en-US" sz="1600"/>
              <a:t> denied</a:t>
            </a:r>
          </a:p>
          <a:p>
            <a:pPr lvl="1">
              <a:lnSpc>
                <a:spcPct val="140000"/>
              </a:lnSpc>
            </a:pPr>
            <a:r>
              <a:rPr lang="en-US" altLang="en-US" sz="1600"/>
              <a:t>Allows any fat-soluble substances to pass, including alcohol, nicotine, and anesthetics </a:t>
            </a:r>
          </a:p>
          <a:p>
            <a:pPr>
              <a:lnSpc>
                <a:spcPct val="140000"/>
              </a:lnSpc>
            </a:pPr>
            <a:r>
              <a:rPr lang="en-US" altLang="en-US" sz="1600"/>
              <a:t>Absent in some areas, e.g., vomiting center and hypothalamus, where necessary to monitor chemical composition of blood</a:t>
            </a:r>
          </a:p>
        </p:txBody>
      </p:sp>
    </p:spTree>
    <p:extLst>
      <p:ext uri="{BB962C8B-B14F-4D97-AF65-F5344CB8AC3E}">
        <p14:creationId xmlns:p14="http://schemas.microsoft.com/office/powerpoint/2010/main" val="865310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h_13_lecture_presentation_a">
  <a:themeElements>
    <a:clrScheme name="ch_13_lecture_presentation_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_13_lecture_presentation_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_13_lecture_presentation_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h_XX_lecture_presentation">
  <a:themeElements>
    <a:clrScheme name="ch_XX_lecture_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_XX_lecture_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_XX_lecture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XX_lecture_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XX_lecture_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XX_lecture_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XX_lecture_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XX_lecture_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XX_lecture_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XX_lecture_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XX_lecture_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XX_lecture_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XX_lecture_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XX_lecture_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_13_lecture_presentation_a">
  <a:themeElements>
    <a:clrScheme name="ch_13_lecture_presentation_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_13_lecture_presentation_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_13_lecture_presentation_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h_13_lecture_presentation_a">
  <a:themeElements>
    <a:clrScheme name="ch_13_lecture_presentation_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_13_lecture_presentation_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_13_lecture_presentation_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3_lecture_presentation_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3_lecture_presentation_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</TotalTime>
  <Words>4680</Words>
  <Application>Microsoft Office PowerPoint</Application>
  <PresentationFormat>On-screen Show (4:3)</PresentationFormat>
  <Paragraphs>1324</Paragraphs>
  <Slides>97</Slides>
  <Notes>81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97</vt:i4>
      </vt:variant>
    </vt:vector>
  </HeadingPairs>
  <TitlesOfParts>
    <vt:vector size="114" baseType="lpstr">
      <vt:lpstr>ＭＳ Ｐゴシック</vt:lpstr>
      <vt:lpstr>ＭＳ Ｐゴシック</vt:lpstr>
      <vt:lpstr>Arial</vt:lpstr>
      <vt:lpstr>Arial Black</vt:lpstr>
      <vt:lpstr>Calibri</vt:lpstr>
      <vt:lpstr>Calibri Light</vt:lpstr>
      <vt:lpstr>Symbol</vt:lpstr>
      <vt:lpstr>Times</vt:lpstr>
      <vt:lpstr>Wingdings</vt:lpstr>
      <vt:lpstr>Office Theme</vt:lpstr>
      <vt:lpstr>ch_13_lecture_presentation_a</vt:lpstr>
      <vt:lpstr>4_ch_XX_lecture_presentation</vt:lpstr>
      <vt:lpstr>1_ch_13_lecture_presentation_a</vt:lpstr>
      <vt:lpstr>2_ch_13_lecture_presentation_a</vt:lpstr>
      <vt:lpstr>1_Office Theme</vt:lpstr>
      <vt:lpstr>2_Office Theme</vt:lpstr>
      <vt:lpstr>3_Office Theme</vt:lpstr>
      <vt:lpstr>Divisions of the Nervous System</vt:lpstr>
      <vt:lpstr>Functions of the Nervous System</vt:lpstr>
      <vt:lpstr>Peripheral Nervous System (PNS)</vt:lpstr>
      <vt:lpstr>Motor Division of PNS: Autonomic Nervous System</vt:lpstr>
      <vt:lpstr>Figure 11.2  Levels of organization in the nervous system.</vt:lpstr>
      <vt:lpstr>PowerPoint Presentation</vt:lpstr>
      <vt:lpstr>Histology of Nervous Tissue</vt:lpstr>
      <vt:lpstr>Neuron Structure</vt:lpstr>
      <vt:lpstr>The Axon: Structure</vt:lpstr>
      <vt:lpstr>PowerPoint Presentation</vt:lpstr>
      <vt:lpstr>Myelination in the PNS </vt:lpstr>
      <vt:lpstr>Myelin Sheaths in the CNS</vt:lpstr>
      <vt:lpstr>Functional Classification of Neurons</vt:lpstr>
      <vt:lpstr>Table 11.1  Comparison of Structural Classes of Neurons (3 of 3)</vt:lpstr>
      <vt:lpstr>Definitions</vt:lpstr>
      <vt:lpstr>Figure 11.6  Operation of gated channels.</vt:lpstr>
      <vt:lpstr>Figure 11.7  Measuring membrane potential in neurons.</vt:lpstr>
      <vt:lpstr>Changes in Membrane Potential</vt:lpstr>
      <vt:lpstr>Figure 11.9a  Depolarization and hyperpolarization of the membrane.</vt:lpstr>
      <vt:lpstr>Changes in Membrane Potential</vt:lpstr>
      <vt:lpstr>Figure 11.9b  Depolarization and hyperpolarization of the membrane.</vt:lpstr>
      <vt:lpstr>Graded Potentials</vt:lpstr>
      <vt:lpstr>Figure 11.10a  The spread and decay of a graded potential.</vt:lpstr>
      <vt:lpstr>Figure 11.10b  The spread and decay of a graded potential.</vt:lpstr>
      <vt:lpstr>Figure 11.10c  The spread and decay of a graded potential.</vt:lpstr>
      <vt:lpstr>What Is a Threshold Stimulus? A threshold stimulus is a stimulus with the minimum current required to reach threshold (about -55mV) and initiate an action potential. Action potentials occur only when the membrane is stimulated enough so that sodium channels open completely. </vt:lpstr>
      <vt:lpstr>What Is Depolarization? Depolarization is when the membrane potential becomes more positive (or less negative); e.g., -70mV to -55mV. It is caused by more Na+ diffusing into the cell than K+ diffusing out of it. </vt:lpstr>
      <vt:lpstr>What Is Repolarization? Repolarization is when the membrane potential becomes negative again and returns to its resting membrane potential; e.g., 30mV to -70mV. It is caused by K+ diffusing out of the cell after the voltage-gated Na+channels begin to close. </vt:lpstr>
      <vt:lpstr>What Is Hyperpolarization? Hyperpolarization is when the membrane potential becomes more negative, beyond the resting membrane potential. It is caused by K+ continuing to leave the cell for slightly longer than the time required to bring the membrane potential back to its resting level. </vt:lpstr>
      <vt:lpstr>Generation of an action potential</vt:lpstr>
      <vt:lpstr>Threshold and the all-or-none event</vt:lpstr>
      <vt:lpstr>Voltage-gated channels</vt:lpstr>
      <vt:lpstr>Phases of an action potential</vt:lpstr>
      <vt:lpstr>Summary</vt:lpstr>
      <vt:lpstr>Action Potentials (AP) </vt:lpstr>
      <vt:lpstr>Properties of Gated Channels</vt:lpstr>
      <vt:lpstr>Figure 11.11  The action potential (AP) is a brief change in membrane potential in a “patch” of membrane that is depolarized by local currents. </vt:lpstr>
      <vt:lpstr>Generation of an Action Potential: Depolarizing Phase</vt:lpstr>
      <vt:lpstr>Generation of an Action Potential: Repolarizing Phase</vt:lpstr>
      <vt:lpstr>Generation of an Action Potential: Hyperpolarization</vt:lpstr>
      <vt:lpstr>Propagation of an Action Potential </vt:lpstr>
      <vt:lpstr>Figure 11.12a  Propagation of an action potential (AP).</vt:lpstr>
      <vt:lpstr>Figure 11.12b  Propagation of an action potential (AP).</vt:lpstr>
      <vt:lpstr>Figure 11.12c  Propagation of an action potential (AP).</vt:lpstr>
      <vt:lpstr>Coding for Stimulus Intensity</vt:lpstr>
      <vt:lpstr>Figure 11.13  Relationship between stimulus strength and action potential frequency.</vt:lpstr>
      <vt:lpstr>Absolute Refractory Period</vt:lpstr>
      <vt:lpstr>Figure 11.14  Absolute and relative refractory periods in an AP.</vt:lpstr>
      <vt:lpstr>Importance of Myelin Sheaths: Multiple Sclerosis (MS)</vt:lpstr>
      <vt:lpstr>Nerve Fiber Classification</vt:lpstr>
      <vt:lpstr>Chemical Synapses</vt:lpstr>
      <vt:lpstr>Information Transfer Across Chemical Synapses</vt:lpstr>
      <vt:lpstr>Information Transfer Across Chemical Synapses</vt:lpstr>
      <vt:lpstr>Figure 11.17  Chemical synapses transmit signals from one neuron to another using neurotransmitters.</vt:lpstr>
      <vt:lpstr>Figure 11.17  Chemical synapses transmit signals from one neuron to another using neurotransmitters.</vt:lpstr>
      <vt:lpstr>Figure 11.17  Chemical synapses transmit signals from one neuron to another using neurotransmitters.</vt:lpstr>
      <vt:lpstr>Figure 11.17  Chemical synapses transmit signals from one neuron to another using neurotransmitters.</vt:lpstr>
      <vt:lpstr>Table 11.2  Comparison of Graded Potentials and Action Potentials (1 of 4)</vt:lpstr>
      <vt:lpstr>Table 11.2  Comparison of Graded Potentials and Action Potentials (3 of 4)</vt:lpstr>
      <vt:lpstr>Table 11.2  Comparison of Graded Potentials and Action Potentials (4 of 4)</vt:lpstr>
      <vt:lpstr>Figure 11.18a  Postsynaptic potentials can be excitatory or inhibitory.</vt:lpstr>
      <vt:lpstr>Patterns of Neural Processing:  Serial Processing</vt:lpstr>
      <vt:lpstr>Figure 11.24  A simple reflex arc.</vt:lpstr>
      <vt:lpstr>Regions and Organization</vt:lpstr>
      <vt:lpstr>Regions and Organization of the CNS</vt:lpstr>
      <vt:lpstr>Regions and Organization of the CNS</vt:lpstr>
      <vt:lpstr>Figure 12.3  Ventricles of the brain.</vt:lpstr>
      <vt:lpstr>Cerebral Hemispheres</vt:lpstr>
      <vt:lpstr>Cerebral Hemispheres</vt:lpstr>
      <vt:lpstr>Cerebral Hemispheres</vt:lpstr>
      <vt:lpstr>Figure 12.6a  Functional and structural areas of the cerebral cortex.</vt:lpstr>
      <vt:lpstr>Figure 12.7  Body maps in the primary motor cortex and somatosensory cortex of the cerebrum.</vt:lpstr>
      <vt:lpstr>Broca's Area</vt:lpstr>
      <vt:lpstr>Figure 12.6a  Functional and structural areas of the cerebral cortex.</vt:lpstr>
      <vt:lpstr>Figure 12.6b  Functional and structural areas of the cerebral cortex.</vt:lpstr>
      <vt:lpstr>Sensory Areas of Cerebral Cortex</vt:lpstr>
      <vt:lpstr>Primary Somatosensory Cortex</vt:lpstr>
      <vt:lpstr>Figure 12.7b  Body maps in the primary motor cortex and somatosensory cortex of the cerebrum.</vt:lpstr>
      <vt:lpstr>Figure 12.6a  Functional and structural areas of the cerebral cortex.</vt:lpstr>
      <vt:lpstr>Figure 12.6b  Functional and structural areas of the cerebral cortex.</vt:lpstr>
      <vt:lpstr>Lateralization of Cortical Function</vt:lpstr>
      <vt:lpstr>Thalamic Function</vt:lpstr>
      <vt:lpstr>Hypothalamic Function</vt:lpstr>
      <vt:lpstr>Hypothalamic Function</vt:lpstr>
      <vt:lpstr>Hypothalamic Function</vt:lpstr>
      <vt:lpstr>Medulla Oblongata</vt:lpstr>
      <vt:lpstr>Cerebellum</vt:lpstr>
      <vt:lpstr>Limbic System: Emotion and Cognition</vt:lpstr>
      <vt:lpstr>Language</vt:lpstr>
      <vt:lpstr>Memory</vt:lpstr>
      <vt:lpstr>Figure 12.20  Memory processing.</vt:lpstr>
      <vt:lpstr>Transfer from STM to LTM</vt:lpstr>
      <vt:lpstr>Cerebrospinal Fluid (CSF)</vt:lpstr>
      <vt:lpstr>Cerebrospinal Fluid (CSF)</vt:lpstr>
      <vt:lpstr>Blood Brain Barrier</vt:lpstr>
      <vt:lpstr>Blood Brain Barrier</vt:lpstr>
      <vt:lpstr>Blood Brain Barrier: Functions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adjunct</cp:lastModifiedBy>
  <cp:revision>140</cp:revision>
  <dcterms:created xsi:type="dcterms:W3CDTF">2007-09-26T05:29:17Z</dcterms:created>
  <dcterms:modified xsi:type="dcterms:W3CDTF">2020-03-02T22:55:46Z</dcterms:modified>
</cp:coreProperties>
</file>