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57" r:id="rId5"/>
    <p:sldId id="275" r:id="rId6"/>
    <p:sldId id="260" r:id="rId7"/>
    <p:sldId id="264" r:id="rId8"/>
    <p:sldId id="261" r:id="rId9"/>
    <p:sldId id="262" r:id="rId10"/>
    <p:sldId id="265" r:id="rId11"/>
    <p:sldId id="267" r:id="rId12"/>
    <p:sldId id="268" r:id="rId13"/>
    <p:sldId id="269" r:id="rId14"/>
    <p:sldId id="266" r:id="rId15"/>
    <p:sldId id="270" r:id="rId16"/>
    <p:sldId id="271" r:id="rId17"/>
    <p:sldId id="272" r:id="rId18"/>
    <p:sldId id="273" r:id="rId19"/>
    <p:sldId id="274" r:id="rId20"/>
    <p:sldId id="276" r:id="rId21"/>
    <p:sldId id="277" r:id="rId22"/>
    <p:sldId id="278" r:id="rId23"/>
    <p:sldId id="280" r:id="rId24"/>
    <p:sldId id="281" r:id="rId25"/>
    <p:sldId id="282" r:id="rId26"/>
    <p:sldId id="283" r:id="rId27"/>
    <p:sldId id="284" r:id="rId28"/>
    <p:sldId id="285" r:id="rId29"/>
    <p:sldId id="286" r:id="rId30"/>
    <p:sldId id="288" r:id="rId31"/>
    <p:sldId id="289" r:id="rId32"/>
    <p:sldId id="290" r:id="rId33"/>
    <p:sldId id="291" r:id="rId34"/>
    <p:sldId id="292" r:id="rId35"/>
    <p:sldId id="293" r:id="rId36"/>
    <p:sldId id="294" r:id="rId37"/>
    <p:sldId id="295" r:id="rId38"/>
    <p:sldId id="296" r:id="rId39"/>
    <p:sldId id="287" r:id="rId40"/>
    <p:sldId id="297" r:id="rId41"/>
    <p:sldId id="298" r:id="rId42"/>
    <p:sldId id="299" r:id="rId43"/>
    <p:sldId id="300" r:id="rId44"/>
    <p:sldId id="301" r:id="rId45"/>
    <p:sldId id="302" r:id="rId46"/>
    <p:sldId id="303" r:id="rId47"/>
    <p:sldId id="304" r:id="rId48"/>
    <p:sldId id="305"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42" d="100"/>
          <a:sy n="42" d="100"/>
        </p:scale>
        <p:origin x="66" y="9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4F439-A0B1-4BA9-B402-E53519BAB9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D6D8B4-D697-45A9-9F27-A1C11C8D1E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4DC5F-56CB-485E-885F-9F1ED1D4D3A2}"/>
              </a:ext>
            </a:extLst>
          </p:cNvPr>
          <p:cNvSpPr>
            <a:spLocks noGrp="1"/>
          </p:cNvSpPr>
          <p:nvPr>
            <p:ph type="dt" sz="half" idx="10"/>
          </p:nvPr>
        </p:nvSpPr>
        <p:spPr/>
        <p:txBody>
          <a:bodyPr/>
          <a:lstStyle/>
          <a:p>
            <a:fld id="{5A0E91DB-EF18-4999-99D5-4F0545361406}" type="datetimeFigureOut">
              <a:rPr lang="en-US" smtClean="0"/>
              <a:t>1/30/2020</a:t>
            </a:fld>
            <a:endParaRPr lang="en-US"/>
          </a:p>
        </p:txBody>
      </p:sp>
      <p:sp>
        <p:nvSpPr>
          <p:cNvPr id="5" name="Footer Placeholder 4">
            <a:extLst>
              <a:ext uri="{FF2B5EF4-FFF2-40B4-BE49-F238E27FC236}">
                <a16:creationId xmlns:a16="http://schemas.microsoft.com/office/drawing/2014/main" id="{AB5796BC-C5CD-4249-B515-584E7F4374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CEFC99-081B-4E6D-8C64-04783AACBC11}"/>
              </a:ext>
            </a:extLst>
          </p:cNvPr>
          <p:cNvSpPr>
            <a:spLocks noGrp="1"/>
          </p:cNvSpPr>
          <p:nvPr>
            <p:ph type="sldNum" sz="quarter" idx="12"/>
          </p:nvPr>
        </p:nvSpPr>
        <p:spPr/>
        <p:txBody>
          <a:bodyPr/>
          <a:lstStyle/>
          <a:p>
            <a:fld id="{F1100818-077C-4A22-AD71-25EC85375BC7}" type="slidenum">
              <a:rPr lang="en-US" smtClean="0"/>
              <a:t>‹#›</a:t>
            </a:fld>
            <a:endParaRPr lang="en-US"/>
          </a:p>
        </p:txBody>
      </p:sp>
    </p:spTree>
    <p:extLst>
      <p:ext uri="{BB962C8B-B14F-4D97-AF65-F5344CB8AC3E}">
        <p14:creationId xmlns:p14="http://schemas.microsoft.com/office/powerpoint/2010/main" val="1055094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59698-B570-4B77-92C2-5E07D0F5C7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6CC34D-3788-4170-9F99-1B152D5CFB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92A493-F740-4588-B614-657007E96D5B}"/>
              </a:ext>
            </a:extLst>
          </p:cNvPr>
          <p:cNvSpPr>
            <a:spLocks noGrp="1"/>
          </p:cNvSpPr>
          <p:nvPr>
            <p:ph type="dt" sz="half" idx="10"/>
          </p:nvPr>
        </p:nvSpPr>
        <p:spPr/>
        <p:txBody>
          <a:bodyPr/>
          <a:lstStyle/>
          <a:p>
            <a:fld id="{5A0E91DB-EF18-4999-99D5-4F0545361406}" type="datetimeFigureOut">
              <a:rPr lang="en-US" smtClean="0"/>
              <a:t>1/30/2020</a:t>
            </a:fld>
            <a:endParaRPr lang="en-US"/>
          </a:p>
        </p:txBody>
      </p:sp>
      <p:sp>
        <p:nvSpPr>
          <p:cNvPr id="5" name="Footer Placeholder 4">
            <a:extLst>
              <a:ext uri="{FF2B5EF4-FFF2-40B4-BE49-F238E27FC236}">
                <a16:creationId xmlns:a16="http://schemas.microsoft.com/office/drawing/2014/main" id="{7EA3D3C6-D7F9-4A86-A671-81DE027025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BF9FAF-9FDE-445D-84E7-B9E8DBDDC74B}"/>
              </a:ext>
            </a:extLst>
          </p:cNvPr>
          <p:cNvSpPr>
            <a:spLocks noGrp="1"/>
          </p:cNvSpPr>
          <p:nvPr>
            <p:ph type="sldNum" sz="quarter" idx="12"/>
          </p:nvPr>
        </p:nvSpPr>
        <p:spPr/>
        <p:txBody>
          <a:bodyPr/>
          <a:lstStyle/>
          <a:p>
            <a:fld id="{F1100818-077C-4A22-AD71-25EC85375BC7}" type="slidenum">
              <a:rPr lang="en-US" smtClean="0"/>
              <a:t>‹#›</a:t>
            </a:fld>
            <a:endParaRPr lang="en-US"/>
          </a:p>
        </p:txBody>
      </p:sp>
    </p:spTree>
    <p:extLst>
      <p:ext uri="{BB962C8B-B14F-4D97-AF65-F5344CB8AC3E}">
        <p14:creationId xmlns:p14="http://schemas.microsoft.com/office/powerpoint/2010/main" val="1144421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398F22-332E-4D06-810B-39E0A96E8C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9CA7F0-852C-4A71-A50D-BDCBB43D2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6AFC0A-E2B7-455D-B749-0A33188B64A6}"/>
              </a:ext>
            </a:extLst>
          </p:cNvPr>
          <p:cNvSpPr>
            <a:spLocks noGrp="1"/>
          </p:cNvSpPr>
          <p:nvPr>
            <p:ph type="dt" sz="half" idx="10"/>
          </p:nvPr>
        </p:nvSpPr>
        <p:spPr/>
        <p:txBody>
          <a:bodyPr/>
          <a:lstStyle/>
          <a:p>
            <a:fld id="{5A0E91DB-EF18-4999-99D5-4F0545361406}" type="datetimeFigureOut">
              <a:rPr lang="en-US" smtClean="0"/>
              <a:t>1/30/2020</a:t>
            </a:fld>
            <a:endParaRPr lang="en-US"/>
          </a:p>
        </p:txBody>
      </p:sp>
      <p:sp>
        <p:nvSpPr>
          <p:cNvPr id="5" name="Footer Placeholder 4">
            <a:extLst>
              <a:ext uri="{FF2B5EF4-FFF2-40B4-BE49-F238E27FC236}">
                <a16:creationId xmlns:a16="http://schemas.microsoft.com/office/drawing/2014/main" id="{F87E3CD4-75CE-4C33-AFD6-8356A2CBA2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0D3DBF-8D53-4726-881C-4E6AD519CB6C}"/>
              </a:ext>
            </a:extLst>
          </p:cNvPr>
          <p:cNvSpPr>
            <a:spLocks noGrp="1"/>
          </p:cNvSpPr>
          <p:nvPr>
            <p:ph type="sldNum" sz="quarter" idx="12"/>
          </p:nvPr>
        </p:nvSpPr>
        <p:spPr/>
        <p:txBody>
          <a:bodyPr/>
          <a:lstStyle/>
          <a:p>
            <a:fld id="{F1100818-077C-4A22-AD71-25EC85375BC7}" type="slidenum">
              <a:rPr lang="en-US" smtClean="0"/>
              <a:t>‹#›</a:t>
            </a:fld>
            <a:endParaRPr lang="en-US"/>
          </a:p>
        </p:txBody>
      </p:sp>
    </p:spTree>
    <p:extLst>
      <p:ext uri="{BB962C8B-B14F-4D97-AF65-F5344CB8AC3E}">
        <p14:creationId xmlns:p14="http://schemas.microsoft.com/office/powerpoint/2010/main" val="94196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08E7F-5F95-4228-8CD6-2DC5C92BDC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D3827D-A3FE-4C27-B86F-D319390480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A829FA-4940-4660-9B3A-F21510077A55}"/>
              </a:ext>
            </a:extLst>
          </p:cNvPr>
          <p:cNvSpPr>
            <a:spLocks noGrp="1"/>
          </p:cNvSpPr>
          <p:nvPr>
            <p:ph type="dt" sz="half" idx="10"/>
          </p:nvPr>
        </p:nvSpPr>
        <p:spPr/>
        <p:txBody>
          <a:bodyPr/>
          <a:lstStyle/>
          <a:p>
            <a:fld id="{5A0E91DB-EF18-4999-99D5-4F0545361406}" type="datetimeFigureOut">
              <a:rPr lang="en-US" smtClean="0"/>
              <a:t>1/30/2020</a:t>
            </a:fld>
            <a:endParaRPr lang="en-US"/>
          </a:p>
        </p:txBody>
      </p:sp>
      <p:sp>
        <p:nvSpPr>
          <p:cNvPr id="5" name="Footer Placeholder 4">
            <a:extLst>
              <a:ext uri="{FF2B5EF4-FFF2-40B4-BE49-F238E27FC236}">
                <a16:creationId xmlns:a16="http://schemas.microsoft.com/office/drawing/2014/main" id="{56E83200-9A62-451A-9CD4-E8EB90544F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7B2CBA-0C27-4094-B315-571383EA909F}"/>
              </a:ext>
            </a:extLst>
          </p:cNvPr>
          <p:cNvSpPr>
            <a:spLocks noGrp="1"/>
          </p:cNvSpPr>
          <p:nvPr>
            <p:ph type="sldNum" sz="quarter" idx="12"/>
          </p:nvPr>
        </p:nvSpPr>
        <p:spPr/>
        <p:txBody>
          <a:bodyPr/>
          <a:lstStyle/>
          <a:p>
            <a:fld id="{F1100818-077C-4A22-AD71-25EC85375BC7}" type="slidenum">
              <a:rPr lang="en-US" smtClean="0"/>
              <a:t>‹#›</a:t>
            </a:fld>
            <a:endParaRPr lang="en-US"/>
          </a:p>
        </p:txBody>
      </p:sp>
    </p:spTree>
    <p:extLst>
      <p:ext uri="{BB962C8B-B14F-4D97-AF65-F5344CB8AC3E}">
        <p14:creationId xmlns:p14="http://schemas.microsoft.com/office/powerpoint/2010/main" val="1974832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3A8C0-165A-4E23-89E8-3B995EBD33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9A6B14-0DD5-410A-9534-B76A695CD3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1CA45F-7A21-4888-A941-C261F6F546B2}"/>
              </a:ext>
            </a:extLst>
          </p:cNvPr>
          <p:cNvSpPr>
            <a:spLocks noGrp="1"/>
          </p:cNvSpPr>
          <p:nvPr>
            <p:ph type="dt" sz="half" idx="10"/>
          </p:nvPr>
        </p:nvSpPr>
        <p:spPr/>
        <p:txBody>
          <a:bodyPr/>
          <a:lstStyle/>
          <a:p>
            <a:fld id="{5A0E91DB-EF18-4999-99D5-4F0545361406}" type="datetimeFigureOut">
              <a:rPr lang="en-US" smtClean="0"/>
              <a:t>1/30/2020</a:t>
            </a:fld>
            <a:endParaRPr lang="en-US"/>
          </a:p>
        </p:txBody>
      </p:sp>
      <p:sp>
        <p:nvSpPr>
          <p:cNvPr id="5" name="Footer Placeholder 4">
            <a:extLst>
              <a:ext uri="{FF2B5EF4-FFF2-40B4-BE49-F238E27FC236}">
                <a16:creationId xmlns:a16="http://schemas.microsoft.com/office/drawing/2014/main" id="{AD745FA9-A290-4AC0-9960-C2432EA91C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8D565A-DFF7-454C-BC62-935105DCF5DE}"/>
              </a:ext>
            </a:extLst>
          </p:cNvPr>
          <p:cNvSpPr>
            <a:spLocks noGrp="1"/>
          </p:cNvSpPr>
          <p:nvPr>
            <p:ph type="sldNum" sz="quarter" idx="12"/>
          </p:nvPr>
        </p:nvSpPr>
        <p:spPr/>
        <p:txBody>
          <a:bodyPr/>
          <a:lstStyle/>
          <a:p>
            <a:fld id="{F1100818-077C-4A22-AD71-25EC85375BC7}" type="slidenum">
              <a:rPr lang="en-US" smtClean="0"/>
              <a:t>‹#›</a:t>
            </a:fld>
            <a:endParaRPr lang="en-US"/>
          </a:p>
        </p:txBody>
      </p:sp>
    </p:spTree>
    <p:extLst>
      <p:ext uri="{BB962C8B-B14F-4D97-AF65-F5344CB8AC3E}">
        <p14:creationId xmlns:p14="http://schemas.microsoft.com/office/powerpoint/2010/main" val="1563944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3A4B9-1E23-481A-8FE1-3EDE980D02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65169F-0AFE-48E1-B78F-02BB2E1D61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541D38-2B77-488D-AD48-0FAABEFFD1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FF18E0-2C35-4B27-9B4E-45023439C49B}"/>
              </a:ext>
            </a:extLst>
          </p:cNvPr>
          <p:cNvSpPr>
            <a:spLocks noGrp="1"/>
          </p:cNvSpPr>
          <p:nvPr>
            <p:ph type="dt" sz="half" idx="10"/>
          </p:nvPr>
        </p:nvSpPr>
        <p:spPr/>
        <p:txBody>
          <a:bodyPr/>
          <a:lstStyle/>
          <a:p>
            <a:fld id="{5A0E91DB-EF18-4999-99D5-4F0545361406}" type="datetimeFigureOut">
              <a:rPr lang="en-US" smtClean="0"/>
              <a:t>1/30/2020</a:t>
            </a:fld>
            <a:endParaRPr lang="en-US"/>
          </a:p>
        </p:txBody>
      </p:sp>
      <p:sp>
        <p:nvSpPr>
          <p:cNvPr id="6" name="Footer Placeholder 5">
            <a:extLst>
              <a:ext uri="{FF2B5EF4-FFF2-40B4-BE49-F238E27FC236}">
                <a16:creationId xmlns:a16="http://schemas.microsoft.com/office/drawing/2014/main" id="{FA277C72-CE7C-48EB-B372-13E99AC002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27D638-3B9F-4E4D-9396-8DB1FF524B18}"/>
              </a:ext>
            </a:extLst>
          </p:cNvPr>
          <p:cNvSpPr>
            <a:spLocks noGrp="1"/>
          </p:cNvSpPr>
          <p:nvPr>
            <p:ph type="sldNum" sz="quarter" idx="12"/>
          </p:nvPr>
        </p:nvSpPr>
        <p:spPr/>
        <p:txBody>
          <a:bodyPr/>
          <a:lstStyle/>
          <a:p>
            <a:fld id="{F1100818-077C-4A22-AD71-25EC85375BC7}" type="slidenum">
              <a:rPr lang="en-US" smtClean="0"/>
              <a:t>‹#›</a:t>
            </a:fld>
            <a:endParaRPr lang="en-US"/>
          </a:p>
        </p:txBody>
      </p:sp>
    </p:spTree>
    <p:extLst>
      <p:ext uri="{BB962C8B-B14F-4D97-AF65-F5344CB8AC3E}">
        <p14:creationId xmlns:p14="http://schemas.microsoft.com/office/powerpoint/2010/main" val="2170619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31652-5F0C-4D6A-B361-AA4C8A2333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75F680-7396-4805-BD5E-ACB12A278E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3A569C-610F-4B59-BC26-695C8391AB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BC966D-E87E-4225-A2B3-181153821D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BF69CD-B728-4349-9F43-AB192BFD17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ACEE29-4706-44CD-BA9D-96470B51D68C}"/>
              </a:ext>
            </a:extLst>
          </p:cNvPr>
          <p:cNvSpPr>
            <a:spLocks noGrp="1"/>
          </p:cNvSpPr>
          <p:nvPr>
            <p:ph type="dt" sz="half" idx="10"/>
          </p:nvPr>
        </p:nvSpPr>
        <p:spPr/>
        <p:txBody>
          <a:bodyPr/>
          <a:lstStyle/>
          <a:p>
            <a:fld id="{5A0E91DB-EF18-4999-99D5-4F0545361406}" type="datetimeFigureOut">
              <a:rPr lang="en-US" smtClean="0"/>
              <a:t>1/30/2020</a:t>
            </a:fld>
            <a:endParaRPr lang="en-US"/>
          </a:p>
        </p:txBody>
      </p:sp>
      <p:sp>
        <p:nvSpPr>
          <p:cNvPr id="8" name="Footer Placeholder 7">
            <a:extLst>
              <a:ext uri="{FF2B5EF4-FFF2-40B4-BE49-F238E27FC236}">
                <a16:creationId xmlns:a16="http://schemas.microsoft.com/office/drawing/2014/main" id="{E0C26C52-52F2-4683-BF95-7D1CE6B912F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510AB81-F545-4F6E-B1CB-1B7797972794}"/>
              </a:ext>
            </a:extLst>
          </p:cNvPr>
          <p:cNvSpPr>
            <a:spLocks noGrp="1"/>
          </p:cNvSpPr>
          <p:nvPr>
            <p:ph type="sldNum" sz="quarter" idx="12"/>
          </p:nvPr>
        </p:nvSpPr>
        <p:spPr/>
        <p:txBody>
          <a:bodyPr/>
          <a:lstStyle/>
          <a:p>
            <a:fld id="{F1100818-077C-4A22-AD71-25EC85375BC7}" type="slidenum">
              <a:rPr lang="en-US" smtClean="0"/>
              <a:t>‹#›</a:t>
            </a:fld>
            <a:endParaRPr lang="en-US"/>
          </a:p>
        </p:txBody>
      </p:sp>
    </p:spTree>
    <p:extLst>
      <p:ext uri="{BB962C8B-B14F-4D97-AF65-F5344CB8AC3E}">
        <p14:creationId xmlns:p14="http://schemas.microsoft.com/office/powerpoint/2010/main" val="1911600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CBF9A-9434-4308-96BD-6ACFE3B29A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8C99E9-C4C2-4E55-9DC9-842E7D65359D}"/>
              </a:ext>
            </a:extLst>
          </p:cNvPr>
          <p:cNvSpPr>
            <a:spLocks noGrp="1"/>
          </p:cNvSpPr>
          <p:nvPr>
            <p:ph type="dt" sz="half" idx="10"/>
          </p:nvPr>
        </p:nvSpPr>
        <p:spPr/>
        <p:txBody>
          <a:bodyPr/>
          <a:lstStyle/>
          <a:p>
            <a:fld id="{5A0E91DB-EF18-4999-99D5-4F0545361406}" type="datetimeFigureOut">
              <a:rPr lang="en-US" smtClean="0"/>
              <a:t>1/30/2020</a:t>
            </a:fld>
            <a:endParaRPr lang="en-US"/>
          </a:p>
        </p:txBody>
      </p:sp>
      <p:sp>
        <p:nvSpPr>
          <p:cNvPr id="4" name="Footer Placeholder 3">
            <a:extLst>
              <a:ext uri="{FF2B5EF4-FFF2-40B4-BE49-F238E27FC236}">
                <a16:creationId xmlns:a16="http://schemas.microsoft.com/office/drawing/2014/main" id="{27EC81B2-16AA-4074-A5FF-4854701338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E4EBBD-3003-4089-AF93-A0C0FB78CDB8}"/>
              </a:ext>
            </a:extLst>
          </p:cNvPr>
          <p:cNvSpPr>
            <a:spLocks noGrp="1"/>
          </p:cNvSpPr>
          <p:nvPr>
            <p:ph type="sldNum" sz="quarter" idx="12"/>
          </p:nvPr>
        </p:nvSpPr>
        <p:spPr/>
        <p:txBody>
          <a:bodyPr/>
          <a:lstStyle/>
          <a:p>
            <a:fld id="{F1100818-077C-4A22-AD71-25EC85375BC7}" type="slidenum">
              <a:rPr lang="en-US" smtClean="0"/>
              <a:t>‹#›</a:t>
            </a:fld>
            <a:endParaRPr lang="en-US"/>
          </a:p>
        </p:txBody>
      </p:sp>
    </p:spTree>
    <p:extLst>
      <p:ext uri="{BB962C8B-B14F-4D97-AF65-F5344CB8AC3E}">
        <p14:creationId xmlns:p14="http://schemas.microsoft.com/office/powerpoint/2010/main" val="2440975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4D38DB-3812-4F53-8AC1-5ABF908B981C}"/>
              </a:ext>
            </a:extLst>
          </p:cNvPr>
          <p:cNvSpPr>
            <a:spLocks noGrp="1"/>
          </p:cNvSpPr>
          <p:nvPr>
            <p:ph type="dt" sz="half" idx="10"/>
          </p:nvPr>
        </p:nvSpPr>
        <p:spPr/>
        <p:txBody>
          <a:bodyPr/>
          <a:lstStyle/>
          <a:p>
            <a:fld id="{5A0E91DB-EF18-4999-99D5-4F0545361406}" type="datetimeFigureOut">
              <a:rPr lang="en-US" smtClean="0"/>
              <a:t>1/30/2020</a:t>
            </a:fld>
            <a:endParaRPr lang="en-US"/>
          </a:p>
        </p:txBody>
      </p:sp>
      <p:sp>
        <p:nvSpPr>
          <p:cNvPr id="3" name="Footer Placeholder 2">
            <a:extLst>
              <a:ext uri="{FF2B5EF4-FFF2-40B4-BE49-F238E27FC236}">
                <a16:creationId xmlns:a16="http://schemas.microsoft.com/office/drawing/2014/main" id="{11A69AF7-84C4-41D8-91C5-65414FC7AD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AA796A-4D65-4DD2-BFD8-0A66DB65EB8B}"/>
              </a:ext>
            </a:extLst>
          </p:cNvPr>
          <p:cNvSpPr>
            <a:spLocks noGrp="1"/>
          </p:cNvSpPr>
          <p:nvPr>
            <p:ph type="sldNum" sz="quarter" idx="12"/>
          </p:nvPr>
        </p:nvSpPr>
        <p:spPr/>
        <p:txBody>
          <a:bodyPr/>
          <a:lstStyle/>
          <a:p>
            <a:fld id="{F1100818-077C-4A22-AD71-25EC85375BC7}" type="slidenum">
              <a:rPr lang="en-US" smtClean="0"/>
              <a:t>‹#›</a:t>
            </a:fld>
            <a:endParaRPr lang="en-US"/>
          </a:p>
        </p:txBody>
      </p:sp>
    </p:spTree>
    <p:extLst>
      <p:ext uri="{BB962C8B-B14F-4D97-AF65-F5344CB8AC3E}">
        <p14:creationId xmlns:p14="http://schemas.microsoft.com/office/powerpoint/2010/main" val="1085719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685F4-412E-489C-918B-BA150CBF74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CDF89DC-2FF6-41E0-A865-860CF5231F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2276DF-3D0B-468D-9B19-B510251F59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7E7698-C97F-455A-BD68-C90F03862E71}"/>
              </a:ext>
            </a:extLst>
          </p:cNvPr>
          <p:cNvSpPr>
            <a:spLocks noGrp="1"/>
          </p:cNvSpPr>
          <p:nvPr>
            <p:ph type="dt" sz="half" idx="10"/>
          </p:nvPr>
        </p:nvSpPr>
        <p:spPr/>
        <p:txBody>
          <a:bodyPr/>
          <a:lstStyle/>
          <a:p>
            <a:fld id="{5A0E91DB-EF18-4999-99D5-4F0545361406}" type="datetimeFigureOut">
              <a:rPr lang="en-US" smtClean="0"/>
              <a:t>1/30/2020</a:t>
            </a:fld>
            <a:endParaRPr lang="en-US"/>
          </a:p>
        </p:txBody>
      </p:sp>
      <p:sp>
        <p:nvSpPr>
          <p:cNvPr id="6" name="Footer Placeholder 5">
            <a:extLst>
              <a:ext uri="{FF2B5EF4-FFF2-40B4-BE49-F238E27FC236}">
                <a16:creationId xmlns:a16="http://schemas.microsoft.com/office/drawing/2014/main" id="{8CB476F9-C248-4F3A-B9B7-BE2506D9A2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6EEB01-14C6-486E-A1B1-48DBBF0D36B1}"/>
              </a:ext>
            </a:extLst>
          </p:cNvPr>
          <p:cNvSpPr>
            <a:spLocks noGrp="1"/>
          </p:cNvSpPr>
          <p:nvPr>
            <p:ph type="sldNum" sz="quarter" idx="12"/>
          </p:nvPr>
        </p:nvSpPr>
        <p:spPr/>
        <p:txBody>
          <a:bodyPr/>
          <a:lstStyle/>
          <a:p>
            <a:fld id="{F1100818-077C-4A22-AD71-25EC85375BC7}" type="slidenum">
              <a:rPr lang="en-US" smtClean="0"/>
              <a:t>‹#›</a:t>
            </a:fld>
            <a:endParaRPr lang="en-US"/>
          </a:p>
        </p:txBody>
      </p:sp>
    </p:spTree>
    <p:extLst>
      <p:ext uri="{BB962C8B-B14F-4D97-AF65-F5344CB8AC3E}">
        <p14:creationId xmlns:p14="http://schemas.microsoft.com/office/powerpoint/2010/main" val="1192848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85DBB-1FA5-4C50-853A-987EFF6FB3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1357CA-C1EF-490C-A83F-D9F439872C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6A399C-1219-4EC5-8278-CD23CF4CFF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C47A76-CEF2-497B-9800-99DC3446C305}"/>
              </a:ext>
            </a:extLst>
          </p:cNvPr>
          <p:cNvSpPr>
            <a:spLocks noGrp="1"/>
          </p:cNvSpPr>
          <p:nvPr>
            <p:ph type="dt" sz="half" idx="10"/>
          </p:nvPr>
        </p:nvSpPr>
        <p:spPr/>
        <p:txBody>
          <a:bodyPr/>
          <a:lstStyle/>
          <a:p>
            <a:fld id="{5A0E91DB-EF18-4999-99D5-4F0545361406}" type="datetimeFigureOut">
              <a:rPr lang="en-US" smtClean="0"/>
              <a:t>1/30/2020</a:t>
            </a:fld>
            <a:endParaRPr lang="en-US"/>
          </a:p>
        </p:txBody>
      </p:sp>
      <p:sp>
        <p:nvSpPr>
          <p:cNvPr id="6" name="Footer Placeholder 5">
            <a:extLst>
              <a:ext uri="{FF2B5EF4-FFF2-40B4-BE49-F238E27FC236}">
                <a16:creationId xmlns:a16="http://schemas.microsoft.com/office/drawing/2014/main" id="{E4941709-7FA5-43D8-B5BB-A33B5A4B5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253131-8497-4390-B9F9-249D29549BFD}"/>
              </a:ext>
            </a:extLst>
          </p:cNvPr>
          <p:cNvSpPr>
            <a:spLocks noGrp="1"/>
          </p:cNvSpPr>
          <p:nvPr>
            <p:ph type="sldNum" sz="quarter" idx="12"/>
          </p:nvPr>
        </p:nvSpPr>
        <p:spPr/>
        <p:txBody>
          <a:bodyPr/>
          <a:lstStyle/>
          <a:p>
            <a:fld id="{F1100818-077C-4A22-AD71-25EC85375BC7}" type="slidenum">
              <a:rPr lang="en-US" smtClean="0"/>
              <a:t>‹#›</a:t>
            </a:fld>
            <a:endParaRPr lang="en-US"/>
          </a:p>
        </p:txBody>
      </p:sp>
    </p:spTree>
    <p:extLst>
      <p:ext uri="{BB962C8B-B14F-4D97-AF65-F5344CB8AC3E}">
        <p14:creationId xmlns:p14="http://schemas.microsoft.com/office/powerpoint/2010/main" val="2117780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47D236-D54A-4E67-B59D-3B8972DA4D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27A233-84B4-4B5C-BFBF-B5E61AA4DA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2E86E1-D463-4C40-B200-12FCD18216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0E91DB-EF18-4999-99D5-4F0545361406}" type="datetimeFigureOut">
              <a:rPr lang="en-US" smtClean="0"/>
              <a:t>1/30/2020</a:t>
            </a:fld>
            <a:endParaRPr lang="en-US"/>
          </a:p>
        </p:txBody>
      </p:sp>
      <p:sp>
        <p:nvSpPr>
          <p:cNvPr id="5" name="Footer Placeholder 4">
            <a:extLst>
              <a:ext uri="{FF2B5EF4-FFF2-40B4-BE49-F238E27FC236}">
                <a16:creationId xmlns:a16="http://schemas.microsoft.com/office/drawing/2014/main" id="{DEF15DD1-44E2-41F0-BF6A-EA66301B25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E5B73D-46C2-4683-A63C-EE5E39E224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100818-077C-4A22-AD71-25EC85375BC7}" type="slidenum">
              <a:rPr lang="en-US" smtClean="0"/>
              <a:t>‹#›</a:t>
            </a:fld>
            <a:endParaRPr lang="en-US"/>
          </a:p>
        </p:txBody>
      </p:sp>
    </p:spTree>
    <p:extLst>
      <p:ext uri="{BB962C8B-B14F-4D97-AF65-F5344CB8AC3E}">
        <p14:creationId xmlns:p14="http://schemas.microsoft.com/office/powerpoint/2010/main" val="2280442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interest.com/pin/574771971165805960/" TargetMode="External"/><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scientistcindy.com/uploads/8/5/1/2/85124478/medial1_orig.png"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www.scientistcindy.com/uploads/8/5/1/2/85124478/lateral1_orig.pn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scientistcindy.com/uploads/8/5/1/2/85124478/posterior2_orig.png"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www.scientistcindy.com/uploads/8/5/1/2/85124478/anterior2_orig.p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scientistcindy.com/uploads/8/5/1/2/85124478/inferior1_orig.png"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www.scientistcindy.com/uploads/8/5/1/2/85124478/superior1_orig.pn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scientistcindy.com/uploads/8/5/1/2/85124478/deep-anat_1_orig.png"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www.scientistcindy.com/uploads/8/5/1/2/85124478/superficial_1_orig.pn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scientistcindy.com/uploads/8/5/1/2/85124478/midlime1_orig.png"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youtu.be/Xk_sAi9mgxg"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grindgis.com/gis/difference-between-gis-and-gps"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grindgis.com/gis/difference-between-gis-and-gps"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youtu.be/-BVErD8WWK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quizlet.com/94580914/anatomical-orientation-and-directional-terms-flash-cards/"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43421B4C-AA27-4F32-AA73-DA587F272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6110"/>
            <a:ext cx="6769978" cy="5905761"/>
          </a:xfrm>
          <a:custGeom>
            <a:avLst/>
            <a:gdLst>
              <a:gd name="connsiteX0" fmla="*/ 0 w 6769978"/>
              <a:gd name="connsiteY0" fmla="*/ 0 h 5905761"/>
              <a:gd name="connsiteX1" fmla="*/ 6769978 w 6769978"/>
              <a:gd name="connsiteY1" fmla="*/ 0 h 5905761"/>
              <a:gd name="connsiteX2" fmla="*/ 3973138 w 6769978"/>
              <a:gd name="connsiteY2" fmla="*/ 5905761 h 5905761"/>
              <a:gd name="connsiteX3" fmla="*/ 0 w 6769978"/>
              <a:gd name="connsiteY3" fmla="*/ 5905761 h 5905761"/>
            </a:gdLst>
            <a:ahLst/>
            <a:cxnLst>
              <a:cxn ang="0">
                <a:pos x="connsiteX0" y="connsiteY0"/>
              </a:cxn>
              <a:cxn ang="0">
                <a:pos x="connsiteX1" y="connsiteY1"/>
              </a:cxn>
              <a:cxn ang="0">
                <a:pos x="connsiteX2" y="connsiteY2"/>
              </a:cxn>
              <a:cxn ang="0">
                <a:pos x="connsiteX3" y="connsiteY3"/>
              </a:cxn>
            </a:cxnLst>
            <a:rect l="l" t="t" r="r" b="b"/>
            <a:pathLst>
              <a:path w="6769978" h="5905761">
                <a:moveTo>
                  <a:pt x="0" y="0"/>
                </a:moveTo>
                <a:lnTo>
                  <a:pt x="6769978" y="0"/>
                </a:lnTo>
                <a:lnTo>
                  <a:pt x="3973138" y="5905761"/>
                </a:lnTo>
                <a:lnTo>
                  <a:pt x="0" y="5905761"/>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2" name="Title 1">
            <a:extLst>
              <a:ext uri="{FF2B5EF4-FFF2-40B4-BE49-F238E27FC236}">
                <a16:creationId xmlns:a16="http://schemas.microsoft.com/office/drawing/2014/main" id="{0C540810-4C5C-41F6-AC41-B008784A16E4}"/>
              </a:ext>
            </a:extLst>
          </p:cNvPr>
          <p:cNvSpPr>
            <a:spLocks noGrp="1"/>
          </p:cNvSpPr>
          <p:nvPr>
            <p:ph type="ctrTitle"/>
          </p:nvPr>
        </p:nvSpPr>
        <p:spPr>
          <a:xfrm>
            <a:off x="841248" y="1655286"/>
            <a:ext cx="4224048" cy="2610042"/>
          </a:xfrm>
        </p:spPr>
        <p:txBody>
          <a:bodyPr>
            <a:normAutofit/>
          </a:bodyPr>
          <a:lstStyle/>
          <a:p>
            <a:pPr algn="l"/>
            <a:r>
              <a:rPr lang="en-US" sz="5400" b="1">
                <a:solidFill>
                  <a:srgbClr val="FFFFFF"/>
                </a:solidFill>
              </a:rPr>
              <a:t>Anatomical BASICS</a:t>
            </a:r>
          </a:p>
        </p:txBody>
      </p:sp>
      <p:pic>
        <p:nvPicPr>
          <p:cNvPr id="7" name="Graphic 5" descr="Skeleton">
            <a:extLst>
              <a:ext uri="{FF2B5EF4-FFF2-40B4-BE49-F238E27FC236}">
                <a16:creationId xmlns:a16="http://schemas.microsoft.com/office/drawing/2014/main" id="{D6E1D74E-54DB-4D18-AFAD-FCB6C8C2428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12461" y="1655286"/>
            <a:ext cx="4095809" cy="4095809"/>
          </a:xfrm>
          <a:prstGeom prst="rect">
            <a:avLst/>
          </a:prstGeom>
        </p:spPr>
      </p:pic>
    </p:spTree>
    <p:extLst>
      <p:ext uri="{BB962C8B-B14F-4D97-AF65-F5344CB8AC3E}">
        <p14:creationId xmlns:p14="http://schemas.microsoft.com/office/powerpoint/2010/main" val="2018756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2DA954F8-6202-4ADE-9243-CC006448F26B}"/>
              </a:ext>
            </a:extLst>
          </p:cNvPr>
          <p:cNvSpPr>
            <a:spLocks noGrp="1"/>
          </p:cNvSpPr>
          <p:nvPr>
            <p:ph type="title"/>
          </p:nvPr>
        </p:nvSpPr>
        <p:spPr>
          <a:xfrm>
            <a:off x="841248" y="932688"/>
            <a:ext cx="4892040" cy="1773936"/>
          </a:xfrm>
        </p:spPr>
        <p:txBody>
          <a:bodyPr anchor="b">
            <a:normAutofit/>
          </a:bodyPr>
          <a:lstStyle/>
          <a:p>
            <a:r>
              <a:rPr lang="en-US" b="1" dirty="0"/>
              <a:t>Proximal and</a:t>
            </a:r>
            <a:br>
              <a:rPr lang="en-US" b="1" dirty="0"/>
            </a:br>
            <a:r>
              <a:rPr lang="en-US" b="1" dirty="0"/>
              <a:t>Distal</a:t>
            </a:r>
            <a:endParaRPr lang="en-US" sz="4000" b="1" dirty="0"/>
          </a:p>
        </p:txBody>
      </p:sp>
      <p:sp>
        <p:nvSpPr>
          <p:cNvPr id="3" name="Content Placeholder 2">
            <a:extLst>
              <a:ext uri="{FF2B5EF4-FFF2-40B4-BE49-F238E27FC236}">
                <a16:creationId xmlns:a16="http://schemas.microsoft.com/office/drawing/2014/main" id="{879BF9B9-34BD-44B2-B719-E9DBFFEBCABD}"/>
              </a:ext>
            </a:extLst>
          </p:cNvPr>
          <p:cNvSpPr>
            <a:spLocks noGrp="1"/>
          </p:cNvSpPr>
          <p:nvPr>
            <p:ph idx="1"/>
          </p:nvPr>
        </p:nvSpPr>
        <p:spPr>
          <a:xfrm>
            <a:off x="841248" y="2898648"/>
            <a:ext cx="4892040" cy="3209544"/>
          </a:xfrm>
        </p:spPr>
        <p:txBody>
          <a:bodyPr anchor="t">
            <a:normAutofit/>
          </a:bodyPr>
          <a:lstStyle/>
          <a:p>
            <a:r>
              <a:rPr lang="en-US" sz="2000"/>
              <a:t>Proximal means towards the trunk of the body.</a:t>
            </a:r>
            <a:br>
              <a:rPr lang="en-US" sz="2000"/>
            </a:br>
            <a:endParaRPr lang="en-US" sz="2000"/>
          </a:p>
          <a:p>
            <a:r>
              <a:rPr lang="en-US" sz="2000"/>
              <a:t>Distal means away from the trunk.</a:t>
            </a:r>
          </a:p>
          <a:p>
            <a:pPr lvl="1"/>
            <a:r>
              <a:rPr lang="en-US" sz="2000"/>
              <a:t>Proximal and distal are usually used when describing structures in the extremities. </a:t>
            </a:r>
          </a:p>
          <a:p>
            <a:endParaRPr lang="en-US" sz="2000"/>
          </a:p>
        </p:txBody>
      </p:sp>
      <p:cxnSp>
        <p:nvCxnSpPr>
          <p:cNvPr id="12" name="Straight Connector 11">
            <a:extLst>
              <a:ext uri="{FF2B5EF4-FFF2-40B4-BE49-F238E27FC236}">
                <a16:creationId xmlns:a16="http://schemas.microsoft.com/office/drawing/2014/main" id="{749A7284-D010-4ACB-A08A-FC3C3689B5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8597"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A close up of a logo&#10;&#10;Description automatically generated">
            <a:extLst>
              <a:ext uri="{FF2B5EF4-FFF2-40B4-BE49-F238E27FC236}">
                <a16:creationId xmlns:a16="http://schemas.microsoft.com/office/drawing/2014/main" id="{83D61A78-AA38-4AA9-A746-0C59ED36039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417486" y="576072"/>
            <a:ext cx="3687096" cy="5715000"/>
          </a:xfrm>
          <a:prstGeom prst="rect">
            <a:avLst/>
          </a:prstGeom>
        </p:spPr>
      </p:pic>
    </p:spTree>
    <p:extLst>
      <p:ext uri="{BB962C8B-B14F-4D97-AF65-F5344CB8AC3E}">
        <p14:creationId xmlns:p14="http://schemas.microsoft.com/office/powerpoint/2010/main" val="223400392"/>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32B1E8-BC40-4380-97A6-14C0320AE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2BEABD9-E1ED-49C7-8734-5494C88E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F160157-18EA-4C12-BBAE-EA4489C99189}"/>
              </a:ext>
            </a:extLst>
          </p:cNvPr>
          <p:cNvSpPr>
            <a:spLocks noGrp="1"/>
          </p:cNvSpPr>
          <p:nvPr>
            <p:ph type="title"/>
          </p:nvPr>
        </p:nvSpPr>
        <p:spPr>
          <a:xfrm>
            <a:off x="841248" y="5010912"/>
            <a:ext cx="2889504" cy="1344168"/>
          </a:xfrm>
        </p:spPr>
        <p:style>
          <a:lnRef idx="0">
            <a:schemeClr val="accent4"/>
          </a:lnRef>
          <a:fillRef idx="3">
            <a:schemeClr val="accent4"/>
          </a:fillRef>
          <a:effectRef idx="3">
            <a:schemeClr val="accent4"/>
          </a:effectRef>
          <a:fontRef idx="minor">
            <a:schemeClr val="lt1"/>
          </a:fontRef>
        </p:style>
        <p:txBody>
          <a:bodyPr anchor="ctr">
            <a:normAutofit/>
          </a:bodyPr>
          <a:lstStyle/>
          <a:p>
            <a:r>
              <a:rPr lang="en-US" sz="2600" dirty="0">
                <a:solidFill>
                  <a:schemeClr val="bg1"/>
                </a:solidFill>
              </a:rPr>
              <a:t>Medial = Towards the MIDDLE</a:t>
            </a:r>
          </a:p>
        </p:txBody>
      </p:sp>
      <p:pic>
        <p:nvPicPr>
          <p:cNvPr id="4" name="Picture 5">
            <a:hlinkClick r:id="rId2" tooltip="MEDIAL"/>
            <a:extLst>
              <a:ext uri="{FF2B5EF4-FFF2-40B4-BE49-F238E27FC236}">
                <a16:creationId xmlns:a16="http://schemas.microsoft.com/office/drawing/2014/main" id="{FD88EE1F-B55C-4444-A38F-0316235900A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4439" y="424328"/>
            <a:ext cx="5111171" cy="39739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4" tooltip="LATERAL"/>
            <a:extLst>
              <a:ext uri="{FF2B5EF4-FFF2-40B4-BE49-F238E27FC236}">
                <a16:creationId xmlns:a16="http://schemas.microsoft.com/office/drawing/2014/main" id="{AD32B97A-F41E-4CC3-8BDE-8F16202A02B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363092" y="424328"/>
            <a:ext cx="5177766" cy="3973936"/>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17341211-05E5-4FDD-98B1-F551CD0EAE1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9512"/>
            <a:ext cx="0" cy="91440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A96EA620-A45E-4685-B837-C40329258FD4}"/>
              </a:ext>
            </a:extLst>
          </p:cNvPr>
          <p:cNvSpPr txBox="1">
            <a:spLocks/>
          </p:cNvSpPr>
          <p:nvPr/>
        </p:nvSpPr>
        <p:spPr>
          <a:xfrm>
            <a:off x="7695438" y="5024628"/>
            <a:ext cx="2889504" cy="1344168"/>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600" dirty="0">
                <a:solidFill>
                  <a:schemeClr val="bg1"/>
                </a:solidFill>
              </a:rPr>
              <a:t>Lateral = Towards the SIDES</a:t>
            </a:r>
          </a:p>
        </p:txBody>
      </p:sp>
    </p:spTree>
    <p:extLst>
      <p:ext uri="{BB962C8B-B14F-4D97-AF65-F5344CB8AC3E}">
        <p14:creationId xmlns:p14="http://schemas.microsoft.com/office/powerpoint/2010/main" val="2459510264"/>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6">
            <a:hlinkClick r:id="rId2" tooltip="POSTERIOR OR DORSAL"/>
            <a:extLst>
              <a:ext uri="{FF2B5EF4-FFF2-40B4-BE49-F238E27FC236}">
                <a16:creationId xmlns:a16="http://schemas.microsoft.com/office/drawing/2014/main" id="{93DC7F84-5BC8-44CC-BF72-BA8AEF6321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2942"/>
          <a:stretch/>
        </p:blipFill>
        <p:spPr bwMode="auto">
          <a:xfrm>
            <a:off x="1755362" y="643466"/>
            <a:ext cx="3070926" cy="5571066"/>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Straight Connector 28">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7" name="Picture 7">
            <a:hlinkClick r:id="rId4" tooltip="ANTERIOR OR VENTRAL"/>
            <a:extLst>
              <a:ext uri="{FF2B5EF4-FFF2-40B4-BE49-F238E27FC236}">
                <a16:creationId xmlns:a16="http://schemas.microsoft.com/office/drawing/2014/main" id="{AE7BDEA1-89F7-4898-9917-B5CFFC32147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3196" b="2"/>
          <a:stretch/>
        </p:blipFill>
        <p:spPr bwMode="auto">
          <a:xfrm>
            <a:off x="7478738" y="643467"/>
            <a:ext cx="2844872" cy="5571066"/>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F9BFB457-986E-44BA-BA5C-2C156F2DD805}"/>
              </a:ext>
            </a:extLst>
          </p:cNvPr>
          <p:cNvSpPr>
            <a:spLocks noGrp="1"/>
          </p:cNvSpPr>
          <p:nvPr>
            <p:ph type="title"/>
          </p:nvPr>
        </p:nvSpPr>
        <p:spPr>
          <a:xfrm>
            <a:off x="501692" y="3727484"/>
            <a:ext cx="1898608" cy="2650454"/>
          </a:xfr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nchor="ctr">
            <a:normAutofit/>
          </a:bodyPr>
          <a:lstStyle/>
          <a:p>
            <a:r>
              <a:rPr lang="en-US" sz="2600" b="1" dirty="0">
                <a:ln w="0"/>
                <a:solidFill>
                  <a:schemeClr val="bg1"/>
                </a:solidFill>
                <a:effectLst>
                  <a:outerShdw blurRad="38100" dist="25400" dir="5400000" algn="ctr" rotWithShape="0">
                    <a:srgbClr val="6E747A">
                      <a:alpha val="43000"/>
                    </a:srgbClr>
                  </a:outerShdw>
                </a:effectLst>
              </a:rPr>
              <a:t>Posterior or Dorsal = Towards the BACK</a:t>
            </a:r>
          </a:p>
        </p:txBody>
      </p:sp>
      <p:sp>
        <p:nvSpPr>
          <p:cNvPr id="15" name="Title 1">
            <a:extLst>
              <a:ext uri="{FF2B5EF4-FFF2-40B4-BE49-F238E27FC236}">
                <a16:creationId xmlns:a16="http://schemas.microsoft.com/office/drawing/2014/main" id="{E5B74255-5753-4173-8C66-702403E8F03C}"/>
              </a:ext>
            </a:extLst>
          </p:cNvPr>
          <p:cNvSpPr txBox="1">
            <a:spLocks/>
          </p:cNvSpPr>
          <p:nvPr/>
        </p:nvSpPr>
        <p:spPr>
          <a:xfrm>
            <a:off x="9791700" y="3727484"/>
            <a:ext cx="1898608" cy="2650454"/>
          </a:xfrm>
          <a:prstGeom prst="rect">
            <a:avLst/>
          </a:prstGeom>
          <a:solidFill>
            <a:schemeClr val="accent1">
              <a:alpha val="50000"/>
            </a:schemeClr>
          </a:solidFill>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600" b="1" dirty="0">
                <a:ln w="0"/>
                <a:solidFill>
                  <a:schemeClr val="bg1"/>
                </a:solidFill>
                <a:effectLst>
                  <a:outerShdw blurRad="38100" dist="25400" dir="5400000" algn="ctr" rotWithShape="0">
                    <a:srgbClr val="6E747A">
                      <a:alpha val="43000"/>
                    </a:srgbClr>
                  </a:outerShdw>
                </a:effectLst>
              </a:rPr>
              <a:t>Anterior or Ventral = Towards the FRONT</a:t>
            </a:r>
          </a:p>
        </p:txBody>
      </p:sp>
    </p:spTree>
    <p:extLst>
      <p:ext uri="{BB962C8B-B14F-4D97-AF65-F5344CB8AC3E}">
        <p14:creationId xmlns:p14="http://schemas.microsoft.com/office/powerpoint/2010/main" val="1539886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500B4A4-B1F1-41EA-886A-B8A210DBC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E55A99C-0BDC-4DBE-8E40-9FA66F629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89634"/>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3">
            <a:hlinkClick r:id="rId2" tooltip="INFERIOR&#10;"/>
            <a:extLst>
              <a:ext uri="{FF2B5EF4-FFF2-40B4-BE49-F238E27FC236}">
                <a16:creationId xmlns:a16="http://schemas.microsoft.com/office/drawing/2014/main" id="{990018A1-4724-4C3C-8CB0-0B34760E4E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057" b="-2"/>
          <a:stretch/>
        </p:blipFill>
        <p:spPr bwMode="auto">
          <a:xfrm>
            <a:off x="982981" y="1329814"/>
            <a:ext cx="4822027" cy="4190750"/>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Connector 24">
            <a:extLst>
              <a:ext uri="{FF2B5EF4-FFF2-40B4-BE49-F238E27FC236}">
                <a16:creationId xmlns:a16="http://schemas.microsoft.com/office/drawing/2014/main" id="{5D1CEE39-A6DC-4DE0-9789-206F1A9888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26744" y="889634"/>
            <a:ext cx="0" cy="507492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2" name="Picture 2">
            <a:hlinkClick r:id="rId4" tooltip="SUPERIOR"/>
            <a:extLst>
              <a:ext uri="{FF2B5EF4-FFF2-40B4-BE49-F238E27FC236}">
                <a16:creationId xmlns:a16="http://schemas.microsoft.com/office/drawing/2014/main" id="{DDAA1430-A813-4744-901E-B74384DCDB9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448478" y="1179326"/>
            <a:ext cx="4818888" cy="4361093"/>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a:extLst>
              <a:ext uri="{FF2B5EF4-FFF2-40B4-BE49-F238E27FC236}">
                <a16:creationId xmlns:a16="http://schemas.microsoft.com/office/drawing/2014/main" id="{A1292998-2C1B-497F-BF29-849682757D0B}"/>
              </a:ext>
            </a:extLst>
          </p:cNvPr>
          <p:cNvSpPr>
            <a:spLocks noGrp="1"/>
          </p:cNvSpPr>
          <p:nvPr>
            <p:ph type="title"/>
          </p:nvPr>
        </p:nvSpPr>
        <p:spPr>
          <a:xfrm>
            <a:off x="722376" y="5520564"/>
            <a:ext cx="4801770" cy="1290123"/>
          </a:xfr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nchor="ctr">
            <a:normAutofit/>
          </a:bodyPr>
          <a:lstStyle/>
          <a:p>
            <a:pPr algn="ctr"/>
            <a:r>
              <a:rPr lang="en-US" sz="4000" b="1" dirty="0">
                <a:ln w="0"/>
                <a:solidFill>
                  <a:schemeClr val="bg1"/>
                </a:solidFill>
                <a:effectLst>
                  <a:outerShdw blurRad="38100" dist="25400" dir="5400000" algn="ctr" rotWithShape="0">
                    <a:srgbClr val="6E747A">
                      <a:alpha val="43000"/>
                    </a:srgbClr>
                  </a:outerShdw>
                </a:effectLst>
              </a:rPr>
              <a:t>Inferior = Downward</a:t>
            </a:r>
          </a:p>
        </p:txBody>
      </p:sp>
      <p:sp>
        <p:nvSpPr>
          <p:cNvPr id="17" name="Title 1">
            <a:extLst>
              <a:ext uri="{FF2B5EF4-FFF2-40B4-BE49-F238E27FC236}">
                <a16:creationId xmlns:a16="http://schemas.microsoft.com/office/drawing/2014/main" id="{32639300-DBF6-46E1-8486-124A2BF0644A}"/>
              </a:ext>
            </a:extLst>
          </p:cNvPr>
          <p:cNvSpPr txBox="1">
            <a:spLocks/>
          </p:cNvSpPr>
          <p:nvPr/>
        </p:nvSpPr>
        <p:spPr>
          <a:xfrm>
            <a:off x="6787329" y="5520564"/>
            <a:ext cx="4801770" cy="1290123"/>
          </a:xfrm>
          <a:prstGeom prst="rect">
            <a:avLst/>
          </a:prstGeom>
          <a:solidFill>
            <a:schemeClr val="accent1">
              <a:alpha val="50000"/>
            </a:schemeClr>
          </a:solidFill>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dirty="0">
                <a:ln w="0"/>
                <a:solidFill>
                  <a:schemeClr val="bg1"/>
                </a:solidFill>
                <a:effectLst>
                  <a:outerShdw blurRad="38100" dist="25400" dir="5400000" algn="ctr" rotWithShape="0">
                    <a:srgbClr val="6E747A">
                      <a:alpha val="43000"/>
                    </a:srgbClr>
                  </a:outerShdw>
                </a:effectLst>
              </a:rPr>
              <a:t>Superior = Upward</a:t>
            </a:r>
          </a:p>
        </p:txBody>
      </p:sp>
    </p:spTree>
    <p:extLst>
      <p:ext uri="{BB962C8B-B14F-4D97-AF65-F5344CB8AC3E}">
        <p14:creationId xmlns:p14="http://schemas.microsoft.com/office/powerpoint/2010/main" val="3029728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5E52985E-2553-471E-82AA-5ED7A3298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4462044"/>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le 1">
            <a:extLst>
              <a:ext uri="{FF2B5EF4-FFF2-40B4-BE49-F238E27FC236}">
                <a16:creationId xmlns:a16="http://schemas.microsoft.com/office/drawing/2014/main" id="{9C9E0D4F-2070-406C-A539-B08E70F2C42A}"/>
              </a:ext>
            </a:extLst>
          </p:cNvPr>
          <p:cNvSpPr>
            <a:spLocks noGrp="1"/>
          </p:cNvSpPr>
          <p:nvPr>
            <p:ph type="title"/>
          </p:nvPr>
        </p:nvSpPr>
        <p:spPr>
          <a:xfrm>
            <a:off x="649270" y="4615840"/>
            <a:ext cx="3885141" cy="1526741"/>
          </a:xfrm>
          <a:solidFill>
            <a:schemeClr val="bg2">
              <a:lumMod val="50000"/>
            </a:schemeClr>
          </a:solidFill>
        </p:spPr>
        <p:txBody>
          <a:bodyPr>
            <a:normAutofit/>
          </a:bodyPr>
          <a:lstStyle/>
          <a:p>
            <a:pPr algn="ctr"/>
            <a:r>
              <a:rPr lang="en-US" sz="3000" b="1" dirty="0">
                <a:solidFill>
                  <a:schemeClr val="bg1"/>
                </a:solidFill>
              </a:rPr>
              <a:t>DEEP – Far INSIDE / Far BELOW THE SURFACE of the body</a:t>
            </a:r>
          </a:p>
        </p:txBody>
      </p:sp>
      <p:pic>
        <p:nvPicPr>
          <p:cNvPr id="6153" name="Picture 9">
            <a:hlinkClick r:id="rId2"/>
            <a:extLst>
              <a:ext uri="{FF2B5EF4-FFF2-40B4-BE49-F238E27FC236}">
                <a16:creationId xmlns:a16="http://schemas.microsoft.com/office/drawing/2014/main" id="{9F09681E-9FDB-4197-8F04-9AEF09EBDF1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2879" y="352931"/>
            <a:ext cx="5280338" cy="3749040"/>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a:hlinkClick r:id="rId4"/>
            <a:extLst>
              <a:ext uri="{FF2B5EF4-FFF2-40B4-BE49-F238E27FC236}">
                <a16:creationId xmlns:a16="http://schemas.microsoft.com/office/drawing/2014/main" id="{142E2144-611F-49E6-8499-11E4E0C825E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525853" y="357013"/>
            <a:ext cx="4998720" cy="3749040"/>
          </a:xfrm>
          <a:prstGeom prst="rect">
            <a:avLst/>
          </a:prstGeom>
          <a:noFill/>
          <a:extLst>
            <a:ext uri="{909E8E84-426E-40DD-AFC4-6F175D3DCCD1}">
              <a14:hiddenFill xmlns:a14="http://schemas.microsoft.com/office/drawing/2010/main">
                <a:solidFill>
                  <a:srgbClr val="FFFFFF"/>
                </a:solidFill>
              </a14:hiddenFill>
            </a:ext>
          </a:extLst>
        </p:spPr>
      </p:pic>
      <p:cxnSp>
        <p:nvCxnSpPr>
          <p:cNvPr id="81" name="Straight Connector 80">
            <a:extLst>
              <a:ext uri="{FF2B5EF4-FFF2-40B4-BE49-F238E27FC236}">
                <a16:creationId xmlns:a16="http://schemas.microsoft.com/office/drawing/2014/main" id="{DAE3ABC6-4042-4293-A7DF-F01181363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39873" y="4690076"/>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E0DF29A8-7AAD-45DA-8FF4-F8B516518561}"/>
              </a:ext>
            </a:extLst>
          </p:cNvPr>
          <p:cNvSpPr txBox="1">
            <a:spLocks/>
          </p:cNvSpPr>
          <p:nvPr/>
        </p:nvSpPr>
        <p:spPr>
          <a:xfrm>
            <a:off x="7202470" y="4554735"/>
            <a:ext cx="3885141" cy="1526741"/>
          </a:xfrm>
          <a:prstGeom prst="rect">
            <a:avLst/>
          </a:prstGeom>
          <a:solidFill>
            <a:schemeClr val="bg2">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chemeClr val="bg1"/>
                </a:solidFill>
              </a:rPr>
              <a:t>SUPERFICIAL – Shallow / NEAR  </a:t>
            </a:r>
            <a:r>
              <a:rPr lang="en-US" sz="3000" b="1" dirty="0" err="1">
                <a:solidFill>
                  <a:schemeClr val="bg1"/>
                </a:solidFill>
              </a:rPr>
              <a:t>theSURFACE</a:t>
            </a:r>
            <a:r>
              <a:rPr lang="en-US" sz="3000" b="1" dirty="0">
                <a:solidFill>
                  <a:schemeClr val="bg1"/>
                </a:solidFill>
              </a:rPr>
              <a:t> of the body</a:t>
            </a:r>
          </a:p>
        </p:txBody>
      </p:sp>
    </p:spTree>
    <p:extLst>
      <p:ext uri="{BB962C8B-B14F-4D97-AF65-F5344CB8AC3E}">
        <p14:creationId xmlns:p14="http://schemas.microsoft.com/office/powerpoint/2010/main" val="3482632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id="{1FE6F4EC-DF98-4686-8862-2F89D8BEB32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2" b="6409"/>
          <a:stretch/>
        </p:blipFill>
        <p:spPr bwMode="auto">
          <a:xfrm>
            <a:off x="20" y="10"/>
            <a:ext cx="7534636"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98663357-1843-42BB-BC09-EACA8E00E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rgbClr val="716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869526-23AD-4EFB-AD2F-AEE9F49B5F0B}"/>
              </a:ext>
            </a:extLst>
          </p:cNvPr>
          <p:cNvSpPr>
            <a:spLocks noGrp="1"/>
          </p:cNvSpPr>
          <p:nvPr>
            <p:ph type="title"/>
          </p:nvPr>
        </p:nvSpPr>
        <p:spPr>
          <a:xfrm>
            <a:off x="8153400" y="640081"/>
            <a:ext cx="3395130" cy="5255364"/>
          </a:xfrm>
        </p:spPr>
        <p:txBody>
          <a:bodyPr vert="horz" lIns="91440" tIns="45720" rIns="91440" bIns="45720" rtlCol="0" anchor="ctr">
            <a:normAutofit/>
          </a:bodyPr>
          <a:lstStyle/>
          <a:p>
            <a:r>
              <a:rPr lang="en-US" b="1" u="sng" dirty="0">
                <a:solidFill>
                  <a:srgbClr val="FFFFFF"/>
                </a:solidFill>
              </a:rPr>
              <a:t>Midline </a:t>
            </a:r>
            <a:r>
              <a:rPr lang="en-US" dirty="0">
                <a:solidFill>
                  <a:srgbClr val="FFFFFF"/>
                </a:solidFill>
              </a:rPr>
              <a:t>– The imaginary line that runs down the center of the body</a:t>
            </a:r>
          </a:p>
        </p:txBody>
      </p:sp>
      <p:sp>
        <p:nvSpPr>
          <p:cNvPr id="4" name="Rectangle 3">
            <a:extLst>
              <a:ext uri="{FF2B5EF4-FFF2-40B4-BE49-F238E27FC236}">
                <a16:creationId xmlns:a16="http://schemas.microsoft.com/office/drawing/2014/main" id="{D8875265-7F71-4F9B-AB25-857A251ADAE3}"/>
              </a:ext>
            </a:extLst>
          </p:cNvPr>
          <p:cNvSpPr/>
          <p:nvPr/>
        </p:nvSpPr>
        <p:spPr>
          <a:xfrm>
            <a:off x="3048000" y="1363960"/>
            <a:ext cx="6096000" cy="1000274"/>
          </a:xfrm>
          <a:prstGeom prst="rect">
            <a:avLst/>
          </a:prstGeom>
        </p:spPr>
        <p:txBody>
          <a:bodyPr>
            <a:spAutoFit/>
          </a:bodyPr>
          <a:lstStyle/>
          <a:p>
            <a:pPr algn="ctr" fontAlgn="ctr">
              <a:spcAft>
                <a:spcPts val="600"/>
              </a:spcAft>
            </a:pPr>
            <a:r>
              <a:rPr lang="en-US" b="0" i="0" u="none" strike="noStrike" dirty="0">
                <a:solidFill>
                  <a:srgbClr val="FFFFFF"/>
                </a:solidFill>
                <a:effectLst/>
                <a:latin typeface="Roboto"/>
                <a:hlinkClick r:id="rId3" tooltip="MIDLINE"/>
              </a:rPr>
              <a:t>MIDLINE</a:t>
            </a:r>
            <a:endParaRPr lang="en-US" b="0" i="0" u="none" strike="noStrike">
              <a:solidFill>
                <a:srgbClr val="FFFFFF"/>
              </a:solidFill>
              <a:effectLst/>
              <a:latin typeface="Roboto"/>
              <a:hlinkClick r:id="rId3" tooltip="MIDLINE"/>
            </a:endParaRPr>
          </a:p>
          <a:p>
            <a:pPr>
              <a:spcAft>
                <a:spcPts val="600"/>
              </a:spcAft>
            </a:pPr>
            <a:br>
              <a:rPr lang="en-US" dirty="0"/>
            </a:br>
            <a:endParaRPr lang="en-US"/>
          </a:p>
        </p:txBody>
      </p:sp>
    </p:spTree>
    <p:extLst>
      <p:ext uri="{BB962C8B-B14F-4D97-AF65-F5344CB8AC3E}">
        <p14:creationId xmlns:p14="http://schemas.microsoft.com/office/powerpoint/2010/main" val="1897678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Background Fill">
            <a:extLst>
              <a:ext uri="{FF2B5EF4-FFF2-40B4-BE49-F238E27FC236}">
                <a16:creationId xmlns:a16="http://schemas.microsoft.com/office/drawing/2014/main" id="{3C915414-2809-4735-A560-0D5FE66700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382"/>
            <a:ext cx="12188952" cy="6858000"/>
          </a:xfrm>
          <a:prstGeom prst="rect">
            <a:avLst/>
          </a:prstGeom>
          <a:solidFill>
            <a:schemeClr val="bg1">
              <a:lumMod val="9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id">
            <a:extLst>
              <a:ext uri="{FF2B5EF4-FFF2-40B4-BE49-F238E27FC236}">
                <a16:creationId xmlns:a16="http://schemas.microsoft.com/office/drawing/2014/main" id="{24413201-85BF-4680-A7D4-10CDBD0356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038471" cy="6858000"/>
            <a:chOff x="0" y="-12406"/>
            <a:chExt cx="12038471" cy="6858000"/>
          </a:xfrm>
        </p:grpSpPr>
        <p:cxnSp>
          <p:nvCxnSpPr>
            <p:cNvPr id="74" name="Straight Connector 73">
              <a:extLst>
                <a:ext uri="{FF2B5EF4-FFF2-40B4-BE49-F238E27FC236}">
                  <a16:creationId xmlns:a16="http://schemas.microsoft.com/office/drawing/2014/main" id="{1F819D8C-C8E5-4336-9882-79FBF65551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25"/>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75" name="Straight Connector 74">
              <a:extLst>
                <a:ext uri="{FF2B5EF4-FFF2-40B4-BE49-F238E27FC236}">
                  <a16:creationId xmlns:a16="http://schemas.microsoft.com/office/drawing/2014/main" id="{7D732480-09E4-401A-B2D9-E6C662FBCA2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719781" y="-5330"/>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76" name="Straight Connector 75">
              <a:extLst>
                <a:ext uri="{FF2B5EF4-FFF2-40B4-BE49-F238E27FC236}">
                  <a16:creationId xmlns:a16="http://schemas.microsoft.com/office/drawing/2014/main" id="{87D8355C-E417-4D36-91FF-2CC1E1FE9FF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6726839"/>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77" name="Straight Connector 76">
              <a:extLst>
                <a:ext uri="{FF2B5EF4-FFF2-40B4-BE49-F238E27FC236}">
                  <a16:creationId xmlns:a16="http://schemas.microsoft.com/office/drawing/2014/main" id="{6ADF7267-EAAE-43CE-ACEF-608328FB17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25"/>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78" name="Straight Connector 77">
              <a:extLst>
                <a:ext uri="{FF2B5EF4-FFF2-40B4-BE49-F238E27FC236}">
                  <a16:creationId xmlns:a16="http://schemas.microsoft.com/office/drawing/2014/main" id="{54C901E2-0CDB-4316-B262-3B9E68F335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1729498"/>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79" name="Straight Connector 78">
              <a:extLst>
                <a:ext uri="{FF2B5EF4-FFF2-40B4-BE49-F238E27FC236}">
                  <a16:creationId xmlns:a16="http://schemas.microsoft.com/office/drawing/2014/main" id="{D8F6D31A-084C-4F10-9A8F-A9645DFB71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1609"/>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80" name="Straight Connector 79">
              <a:extLst>
                <a:ext uri="{FF2B5EF4-FFF2-40B4-BE49-F238E27FC236}">
                  <a16:creationId xmlns:a16="http://schemas.microsoft.com/office/drawing/2014/main" id="{E38E09F0-F130-45B5-B0AF-7EF3F0172A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6843959"/>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81" name="Straight Connector 80">
              <a:extLst>
                <a:ext uri="{FF2B5EF4-FFF2-40B4-BE49-F238E27FC236}">
                  <a16:creationId xmlns:a16="http://schemas.microsoft.com/office/drawing/2014/main" id="{569330E2-17DA-4F0D-B377-6E4499C79A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5131209"/>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82" name="Straight Connector 81">
              <a:extLst>
                <a:ext uri="{FF2B5EF4-FFF2-40B4-BE49-F238E27FC236}">
                  <a16:creationId xmlns:a16="http://schemas.microsoft.com/office/drawing/2014/main" id="{A3192707-5744-4C77-8CD6-D682F90800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120892"/>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83" name="Straight Connector 82">
              <a:extLst>
                <a:ext uri="{FF2B5EF4-FFF2-40B4-BE49-F238E27FC236}">
                  <a16:creationId xmlns:a16="http://schemas.microsoft.com/office/drawing/2014/main" id="{E367A44A-5DD0-43B5-B6DB-1CA3BC5AF0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3422784"/>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84" name="Straight Connector 83">
              <a:extLst>
                <a:ext uri="{FF2B5EF4-FFF2-40B4-BE49-F238E27FC236}">
                  <a16:creationId xmlns:a16="http://schemas.microsoft.com/office/drawing/2014/main" id="{280809D1-164B-4A0C-84BB-2AC46F3BDE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1832198"/>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85" name="Straight Connector 84">
              <a:extLst>
                <a:ext uri="{FF2B5EF4-FFF2-40B4-BE49-F238E27FC236}">
                  <a16:creationId xmlns:a16="http://schemas.microsoft.com/office/drawing/2014/main" id="{E379EC94-3698-4695-8CE7-61DBDF5EE6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3538773"/>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86" name="Straight Connector 85">
              <a:extLst>
                <a:ext uri="{FF2B5EF4-FFF2-40B4-BE49-F238E27FC236}">
                  <a16:creationId xmlns:a16="http://schemas.microsoft.com/office/drawing/2014/main" id="{8755B95C-6A71-4D4F-8F48-B21F893E6F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5240042"/>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87" name="Straight Connector 86">
              <a:extLst>
                <a:ext uri="{FF2B5EF4-FFF2-40B4-BE49-F238E27FC236}">
                  <a16:creationId xmlns:a16="http://schemas.microsoft.com/office/drawing/2014/main" id="{6099C53A-E394-462E-BF63-1639A8E283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828837" y="-5330"/>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88" name="Straight Connector 87">
              <a:extLst>
                <a:ext uri="{FF2B5EF4-FFF2-40B4-BE49-F238E27FC236}">
                  <a16:creationId xmlns:a16="http://schemas.microsoft.com/office/drawing/2014/main" id="{9AC427FF-C3BE-45A0-9FB1-A6A4C8C4CD8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439563" y="-25"/>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89" name="Straight Connector 88">
              <a:extLst>
                <a:ext uri="{FF2B5EF4-FFF2-40B4-BE49-F238E27FC236}">
                  <a16:creationId xmlns:a16="http://schemas.microsoft.com/office/drawing/2014/main" id="{2B15D91A-BF52-4704-8F6B-A7C4746181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59344" y="-25"/>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90" name="Straight Connector 89">
              <a:extLst>
                <a:ext uri="{FF2B5EF4-FFF2-40B4-BE49-F238E27FC236}">
                  <a16:creationId xmlns:a16="http://schemas.microsoft.com/office/drawing/2014/main" id="{1D9241FD-0E0D-409B-A2AF-8F06ACB757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79125"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91" name="Straight Connector 90">
              <a:extLst>
                <a:ext uri="{FF2B5EF4-FFF2-40B4-BE49-F238E27FC236}">
                  <a16:creationId xmlns:a16="http://schemas.microsoft.com/office/drawing/2014/main" id="{F8B3D884-11F6-4FF3-82C2-1C2311451C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598907"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92" name="Straight Connector 91">
              <a:extLst>
                <a:ext uri="{FF2B5EF4-FFF2-40B4-BE49-F238E27FC236}">
                  <a16:creationId xmlns:a16="http://schemas.microsoft.com/office/drawing/2014/main" id="{A15AB342-981A-44B4-846D-B0B2394ACF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038471" y="-25"/>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93" name="Straight Connector 92">
              <a:extLst>
                <a:ext uri="{FF2B5EF4-FFF2-40B4-BE49-F238E27FC236}">
                  <a16:creationId xmlns:a16="http://schemas.microsoft.com/office/drawing/2014/main" id="{872C80E7-0A00-4063-BEE2-6B6B446A4A7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318688" y="-25"/>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94" name="Straight Connector 93">
              <a:extLst>
                <a:ext uri="{FF2B5EF4-FFF2-40B4-BE49-F238E27FC236}">
                  <a16:creationId xmlns:a16="http://schemas.microsoft.com/office/drawing/2014/main" id="{CDDFAF9B-F940-4E8C-905E-31851E6E716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549263" y="-5330"/>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95" name="Straight Connector 94">
              <a:extLst>
                <a:ext uri="{FF2B5EF4-FFF2-40B4-BE49-F238E27FC236}">
                  <a16:creationId xmlns:a16="http://schemas.microsoft.com/office/drawing/2014/main" id="{DE75405B-4987-4ED0-838B-B550E11C50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72269" y="1609"/>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96" name="Straight Connector 95">
              <a:extLst>
                <a:ext uri="{FF2B5EF4-FFF2-40B4-BE49-F238E27FC236}">
                  <a16:creationId xmlns:a16="http://schemas.microsoft.com/office/drawing/2014/main" id="{2D23C412-06C7-4364-B5C1-6492A9D36B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990113"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97" name="Straight Connector 96">
              <a:extLst>
                <a:ext uri="{FF2B5EF4-FFF2-40B4-BE49-F238E27FC236}">
                  <a16:creationId xmlns:a16="http://schemas.microsoft.com/office/drawing/2014/main" id="{3E558B2C-BA31-4EF6-AA51-34C38C4FAC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715787"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98" name="Straight Connector 97">
              <a:extLst>
                <a:ext uri="{FF2B5EF4-FFF2-40B4-BE49-F238E27FC236}">
                  <a16:creationId xmlns:a16="http://schemas.microsoft.com/office/drawing/2014/main" id="{49BF6B7B-33CA-48B1-A1DC-E4917FB89D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435730"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99" name="Straight Connector 98">
              <a:extLst>
                <a:ext uri="{FF2B5EF4-FFF2-40B4-BE49-F238E27FC236}">
                  <a16:creationId xmlns:a16="http://schemas.microsoft.com/office/drawing/2014/main" id="{B91E8E40-9C42-4E16-980F-D9B38872F3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4293" y="-5330"/>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100" name="Straight Connector 99">
              <a:extLst>
                <a:ext uri="{FF2B5EF4-FFF2-40B4-BE49-F238E27FC236}">
                  <a16:creationId xmlns:a16="http://schemas.microsoft.com/office/drawing/2014/main" id="{6B7E3690-D803-4CC7-BA93-B51ACF040F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4177"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grpSp>
      <p:pic>
        <p:nvPicPr>
          <p:cNvPr id="13314" name="Picture 2" descr="Picture">
            <a:extLst>
              <a:ext uri="{FF2B5EF4-FFF2-40B4-BE49-F238E27FC236}">
                <a16:creationId xmlns:a16="http://schemas.microsoft.com/office/drawing/2014/main" id="{C47F99BD-BF08-432B-B303-038BB07A79F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2016"/>
          <a:stretch/>
        </p:blipFill>
        <p:spPr bwMode="auto">
          <a:xfrm>
            <a:off x="1867006" y="118753"/>
            <a:ext cx="8550944" cy="6615185"/>
          </a:xfrm>
          <a:prstGeom prst="rect">
            <a:avLst/>
          </a:prstGeom>
          <a:noFill/>
          <a:extLst>
            <a:ext uri="{909E8E84-426E-40DD-AFC4-6F175D3DCCD1}">
              <a14:hiddenFill xmlns:a14="http://schemas.microsoft.com/office/drawing/2010/main">
                <a:solidFill>
                  <a:srgbClr val="FFFFFF"/>
                </a:solidFill>
              </a14:hiddenFill>
            </a:ext>
          </a:extLst>
        </p:spPr>
      </p:pic>
      <p:cxnSp>
        <p:nvCxnSpPr>
          <p:cNvPr id="102" name="Straight Connector 101">
            <a:extLst>
              <a:ext uri="{FF2B5EF4-FFF2-40B4-BE49-F238E27FC236}">
                <a16:creationId xmlns:a16="http://schemas.microsoft.com/office/drawing/2014/main" id="{A1B93CFE-A6DC-4CB2-A780-0D83F894374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0799" y="1141470"/>
            <a:ext cx="4394753" cy="0"/>
          </a:xfrm>
          <a:prstGeom prst="line">
            <a:avLst/>
          </a:prstGeom>
          <a:ln w="50800" cap="sq">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4" name="Color">
            <a:extLst>
              <a:ext uri="{FF2B5EF4-FFF2-40B4-BE49-F238E27FC236}">
                <a16:creationId xmlns:a16="http://schemas.microsoft.com/office/drawing/2014/main" id="{D665D759-2DF8-4D47-8386-4BA28901A7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7704" y="147451"/>
            <a:ext cx="685800" cy="6586489"/>
          </a:xfrm>
          <a:prstGeom prst="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Tree>
    <p:extLst>
      <p:ext uri="{BB962C8B-B14F-4D97-AF65-F5344CB8AC3E}">
        <p14:creationId xmlns:p14="http://schemas.microsoft.com/office/powerpoint/2010/main" val="2806356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6">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8">
            <a:extLst>
              <a:ext uri="{FF2B5EF4-FFF2-40B4-BE49-F238E27FC236}">
                <a16:creationId xmlns:a16="http://schemas.microsoft.com/office/drawing/2014/main" id="{2820855C-9FA4-417A-BE67-63C022F81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7E6A49B-1B06-403E-8CC5-ACB38A6BD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9908BC-489A-4C85-B7BE-E89C62D8EF89}"/>
              </a:ext>
            </a:extLst>
          </p:cNvPr>
          <p:cNvSpPr>
            <a:spLocks noGrp="1"/>
          </p:cNvSpPr>
          <p:nvPr>
            <p:ph type="title"/>
          </p:nvPr>
        </p:nvSpPr>
        <p:spPr>
          <a:xfrm>
            <a:off x="1366160" y="1660121"/>
            <a:ext cx="9623404" cy="3305493"/>
          </a:xfrm>
        </p:spPr>
        <p:txBody>
          <a:bodyPr vert="horz" lIns="91440" tIns="45720" rIns="91440" bIns="45720" rtlCol="0" anchor="b">
            <a:normAutofit/>
          </a:bodyPr>
          <a:lstStyle/>
          <a:p>
            <a:r>
              <a:rPr lang="en-US" sz="8800" b="1" kern="1200">
                <a:solidFill>
                  <a:schemeClr val="tx1"/>
                </a:solidFill>
                <a:latin typeface="+mj-lt"/>
                <a:ea typeface="+mj-ea"/>
                <a:cs typeface="+mj-cs"/>
              </a:rPr>
              <a:t>Anatomical Planes</a:t>
            </a:r>
            <a:br>
              <a:rPr lang="en-US" sz="8800" kern="1200">
                <a:solidFill>
                  <a:schemeClr val="tx1"/>
                </a:solidFill>
                <a:latin typeface="+mj-lt"/>
                <a:ea typeface="+mj-ea"/>
                <a:cs typeface="+mj-cs"/>
              </a:rPr>
            </a:br>
            <a:endParaRPr lang="en-US" sz="8800" kern="1200">
              <a:solidFill>
                <a:schemeClr val="tx1"/>
              </a:solidFill>
              <a:latin typeface="+mj-lt"/>
              <a:ea typeface="+mj-ea"/>
              <a:cs typeface="+mj-cs"/>
            </a:endParaRPr>
          </a:p>
        </p:txBody>
      </p:sp>
    </p:spTree>
    <p:extLst>
      <p:ext uri="{BB962C8B-B14F-4D97-AF65-F5344CB8AC3E}">
        <p14:creationId xmlns:p14="http://schemas.microsoft.com/office/powerpoint/2010/main" val="3062063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C469C-DD20-4FF3-B840-2A92752B3B82}"/>
              </a:ext>
            </a:extLst>
          </p:cNvPr>
          <p:cNvSpPr>
            <a:spLocks noGrp="1"/>
          </p:cNvSpPr>
          <p:nvPr>
            <p:ph type="title"/>
          </p:nvPr>
        </p:nvSpPr>
        <p:spPr/>
        <p:txBody>
          <a:bodyPr/>
          <a:lstStyle/>
          <a:p>
            <a:r>
              <a:rPr lang="en-US" b="1" dirty="0"/>
              <a:t>Anatomical Planes</a:t>
            </a:r>
          </a:p>
        </p:txBody>
      </p:sp>
      <p:pic>
        <p:nvPicPr>
          <p:cNvPr id="14337" name="Picture 1" descr="Picture">
            <a:extLst>
              <a:ext uri="{FF2B5EF4-FFF2-40B4-BE49-F238E27FC236}">
                <a16:creationId xmlns:a16="http://schemas.microsoft.com/office/drawing/2014/main" id="{752DA381-2FCF-4AD3-B67F-69013D3390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903" y="1585912"/>
            <a:ext cx="4308851" cy="490696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2DF22EBE-A58C-4CA0-A74C-7A510815A27B}"/>
              </a:ext>
            </a:extLst>
          </p:cNvPr>
          <p:cNvSpPr>
            <a:spLocks noGrp="1"/>
          </p:cNvSpPr>
          <p:nvPr>
            <p:ph idx="1"/>
          </p:nvPr>
        </p:nvSpPr>
        <p:spPr>
          <a:xfrm>
            <a:off x="5012870" y="1825625"/>
            <a:ext cx="6340929" cy="4351338"/>
          </a:xfrm>
        </p:spPr>
        <p:txBody>
          <a:bodyPr/>
          <a:lstStyle/>
          <a:p>
            <a:pPr fontAlgn="t"/>
            <a:r>
              <a:rPr lang="en-US" dirty="0"/>
              <a:t>Since humans </a:t>
            </a:r>
            <a:r>
              <a:rPr lang="en-US" i="1" dirty="0"/>
              <a:t> (and all tangible matter humans know of) </a:t>
            </a:r>
            <a:r>
              <a:rPr lang="en-US" dirty="0"/>
              <a:t>are not flat, we need to add a 3rd dimension to our Cartesian Coordinate system. Adding the 'Y' dimension, gives us depth.</a:t>
            </a:r>
          </a:p>
          <a:p>
            <a:pPr fontAlgn="t"/>
            <a:r>
              <a:rPr lang="en-US" dirty="0"/>
              <a:t>This is important because we can superimpose the human form on this 3-dimensional grid and pinpoint with utmost accuracy any point inside the human body. </a:t>
            </a:r>
          </a:p>
          <a:p>
            <a:endParaRPr lang="en-US" dirty="0"/>
          </a:p>
        </p:txBody>
      </p:sp>
    </p:spTree>
    <p:extLst>
      <p:ext uri="{BB962C8B-B14F-4D97-AF65-F5344CB8AC3E}">
        <p14:creationId xmlns:p14="http://schemas.microsoft.com/office/powerpoint/2010/main" val="4097676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C469C-DD20-4FF3-B840-2A92752B3B82}"/>
              </a:ext>
            </a:extLst>
          </p:cNvPr>
          <p:cNvSpPr>
            <a:spLocks noGrp="1"/>
          </p:cNvSpPr>
          <p:nvPr>
            <p:ph type="title"/>
          </p:nvPr>
        </p:nvSpPr>
        <p:spPr/>
        <p:txBody>
          <a:bodyPr/>
          <a:lstStyle/>
          <a:p>
            <a:r>
              <a:rPr lang="en-US" b="1" dirty="0"/>
              <a:t>Anatomical Planes</a:t>
            </a:r>
          </a:p>
        </p:txBody>
      </p:sp>
      <p:pic>
        <p:nvPicPr>
          <p:cNvPr id="14337" name="Picture 1" descr="Picture">
            <a:extLst>
              <a:ext uri="{FF2B5EF4-FFF2-40B4-BE49-F238E27FC236}">
                <a16:creationId xmlns:a16="http://schemas.microsoft.com/office/drawing/2014/main" id="{752DA381-2FCF-4AD3-B67F-69013D3390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903" y="1585912"/>
            <a:ext cx="4308851" cy="4906963"/>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A5605270-F990-41A6-89EC-DAD85D3481AC}"/>
              </a:ext>
            </a:extLst>
          </p:cNvPr>
          <p:cNvSpPr>
            <a:spLocks noGrp="1"/>
          </p:cNvSpPr>
          <p:nvPr>
            <p:ph idx="1"/>
          </p:nvPr>
        </p:nvSpPr>
        <p:spPr>
          <a:xfrm>
            <a:off x="5682342" y="1825625"/>
            <a:ext cx="5671457" cy="4351338"/>
          </a:xfrm>
        </p:spPr>
        <p:txBody>
          <a:bodyPr/>
          <a:lstStyle/>
          <a:p>
            <a:r>
              <a:rPr lang="en-US" dirty="0">
                <a:hlinkClick r:id="rId3"/>
              </a:rPr>
              <a:t>https://youtu.be/Xk_sAi9mgxg</a:t>
            </a:r>
            <a:r>
              <a:rPr lang="en-US" dirty="0"/>
              <a:t> </a:t>
            </a:r>
          </a:p>
        </p:txBody>
      </p:sp>
      <p:sp>
        <p:nvSpPr>
          <p:cNvPr id="5" name="Rectangle 4">
            <a:extLst>
              <a:ext uri="{FF2B5EF4-FFF2-40B4-BE49-F238E27FC236}">
                <a16:creationId xmlns:a16="http://schemas.microsoft.com/office/drawing/2014/main" id="{1FCB5979-9938-4D59-9148-07F6E470A28B}"/>
              </a:ext>
            </a:extLst>
          </p:cNvPr>
          <p:cNvSpPr/>
          <p:nvPr/>
        </p:nvSpPr>
        <p:spPr>
          <a:xfrm>
            <a:off x="5257799" y="3429000"/>
            <a:ext cx="6096000" cy="175432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r>
              <a:rPr lang="en-US" b="0" i="0" dirty="0">
                <a:solidFill>
                  <a:srgbClr val="FFFFFF"/>
                </a:solidFill>
                <a:effectLst/>
                <a:latin typeface="Roboto"/>
              </a:rPr>
              <a:t>Sheldon Expresses his Favorite Spot as a Position on a 4-Dimensional Cartesian Coordinate System.</a:t>
            </a:r>
            <a:br>
              <a:rPr lang="en-US" b="0" i="0" dirty="0">
                <a:solidFill>
                  <a:srgbClr val="FFFFFF"/>
                </a:solidFill>
                <a:effectLst/>
                <a:latin typeface="Roboto"/>
              </a:rPr>
            </a:br>
            <a:r>
              <a:rPr lang="en-US" b="0" i="0" dirty="0">
                <a:solidFill>
                  <a:srgbClr val="FFFFFF"/>
                </a:solidFill>
                <a:effectLst/>
                <a:latin typeface="Roboto"/>
              </a:rPr>
              <a:t>​(The 4th Dimension, for those of you wondering, is the dimension of time.)</a:t>
            </a:r>
          </a:p>
          <a:p>
            <a:br>
              <a:rPr lang="en-US" dirty="0"/>
            </a:br>
            <a:endParaRPr lang="en-US" dirty="0"/>
          </a:p>
        </p:txBody>
      </p:sp>
    </p:spTree>
    <p:extLst>
      <p:ext uri="{BB962C8B-B14F-4D97-AF65-F5344CB8AC3E}">
        <p14:creationId xmlns:p14="http://schemas.microsoft.com/office/powerpoint/2010/main" val="1315333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2">
            <a:extLst>
              <a:ext uri="{FF2B5EF4-FFF2-40B4-BE49-F238E27FC236}">
                <a16:creationId xmlns:a16="http://schemas.microsoft.com/office/drawing/2014/main" id="{B91DC64C-88DE-4204-8BC8-E1B86FEBB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water, blue, sitting, man&#10;&#10;Description automatically generated">
            <a:extLst>
              <a:ext uri="{FF2B5EF4-FFF2-40B4-BE49-F238E27FC236}">
                <a16:creationId xmlns:a16="http://schemas.microsoft.com/office/drawing/2014/main" id="{7A59A2EB-E78E-4C77-A8FA-AF7027C1ED66}"/>
              </a:ext>
            </a:extLst>
          </p:cNvPr>
          <p:cNvPicPr>
            <a:picLocks noChangeAspect="1"/>
          </p:cNvPicPr>
          <p:nvPr/>
        </p:nvPicPr>
        <p:blipFill rotWithShape="1">
          <a:blip r:embed="rId2">
            <a:alphaModFix amt="3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323" b="-1"/>
          <a:stretch/>
        </p:blipFill>
        <p:spPr>
          <a:xfrm>
            <a:off x="13373" y="10"/>
            <a:ext cx="12165257" cy="6195062"/>
          </a:xfrm>
          <a:prstGeom prst="rect">
            <a:avLst/>
          </a:prstGeom>
        </p:spPr>
      </p:pic>
      <p:sp>
        <p:nvSpPr>
          <p:cNvPr id="15" name="Graphic 14">
            <a:extLst>
              <a:ext uri="{FF2B5EF4-FFF2-40B4-BE49-F238E27FC236}">
                <a16:creationId xmlns:a16="http://schemas.microsoft.com/office/drawing/2014/main" id="{2CF7CF5F-D747-47B3-80B1-8392750446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0" y="-2"/>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70000"/>
            </a:schemeClr>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0C540810-4C5C-41F6-AC41-B008784A16E4}"/>
              </a:ext>
            </a:extLst>
          </p:cNvPr>
          <p:cNvSpPr>
            <a:spLocks noGrp="1"/>
          </p:cNvSpPr>
          <p:nvPr>
            <p:ph type="ctrTitle"/>
          </p:nvPr>
        </p:nvSpPr>
        <p:spPr>
          <a:xfrm>
            <a:off x="1403632" y="914399"/>
            <a:ext cx="9283781" cy="2595563"/>
          </a:xfrm>
        </p:spPr>
        <p:txBody>
          <a:bodyPr>
            <a:normAutofit/>
          </a:bodyPr>
          <a:lstStyle/>
          <a:p>
            <a:r>
              <a:rPr lang="en-US" sz="5000" b="1"/>
              <a:t>The importance of Anatomical Positions, Directions and Planes</a:t>
            </a:r>
            <a:endParaRPr lang="en-US" sz="5000"/>
          </a:p>
        </p:txBody>
      </p:sp>
      <p:sp>
        <p:nvSpPr>
          <p:cNvPr id="17" name="Graphic 14">
            <a:extLst>
              <a:ext uri="{FF2B5EF4-FFF2-40B4-BE49-F238E27FC236}">
                <a16:creationId xmlns:a16="http://schemas.microsoft.com/office/drawing/2014/main" id="{820B6604-1FF9-43F5-AC47-3D41CB2F56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448800" y="4111379"/>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solidFill>
          <a:ln w="9525" cap="flat">
            <a:noFill/>
            <a:prstDash val="solid"/>
            <a:miter/>
          </a:ln>
        </p:spPr>
        <p:txBody>
          <a:bodyPr rtlCol="0" anchor="ctr"/>
          <a:lstStyle/>
          <a:p>
            <a:endParaRPr lang="en-US"/>
          </a:p>
        </p:txBody>
      </p:sp>
      <p:sp>
        <p:nvSpPr>
          <p:cNvPr id="3" name="Subtitle 2">
            <a:extLst>
              <a:ext uri="{FF2B5EF4-FFF2-40B4-BE49-F238E27FC236}">
                <a16:creationId xmlns:a16="http://schemas.microsoft.com/office/drawing/2014/main" id="{B55EBFD2-886E-4B7D-8A57-6077F974A2E8}"/>
              </a:ext>
            </a:extLst>
          </p:cNvPr>
          <p:cNvSpPr>
            <a:spLocks noGrp="1"/>
          </p:cNvSpPr>
          <p:nvPr>
            <p:ph type="subTitle" idx="1"/>
          </p:nvPr>
        </p:nvSpPr>
        <p:spPr>
          <a:xfrm>
            <a:off x="1403632" y="3602037"/>
            <a:ext cx="9283781" cy="3194452"/>
          </a:xfrm>
        </p:spPr>
        <p:txBody>
          <a:bodyPr>
            <a:normAutofit lnSpcReduction="10000"/>
          </a:bodyPr>
          <a:lstStyle/>
          <a:p>
            <a:pPr lvl="0" eaLnBrk="0" fontAlgn="base" hangingPunct="0">
              <a:spcBef>
                <a:spcPct val="0"/>
              </a:spcBef>
              <a:spcAft>
                <a:spcPts val="600"/>
              </a:spcAft>
            </a:pPr>
            <a:r>
              <a:rPr lang="en-US" altLang="en-US" sz="2800" b="1" i="1" dirty="0">
                <a:latin typeface="Roboto"/>
              </a:rPr>
              <a:t> Nowadays, humans can use GPS to get around. The global positioning device (GPS)  technology calculates your location and the location of your destination by calculating the time of the signal with the known position of satellites orbiting Earth! However, this was not always the case.</a:t>
            </a:r>
            <a:br>
              <a:rPr lang="en-US" altLang="en-US" sz="2800" b="1" i="1" dirty="0">
                <a:latin typeface="Roboto"/>
              </a:rPr>
            </a:br>
            <a:br>
              <a:rPr lang="en-US" altLang="en-US" sz="2800" b="1" i="1" dirty="0">
                <a:latin typeface="Roboto"/>
              </a:rPr>
            </a:br>
            <a:r>
              <a:rPr lang="en-US" altLang="en-US" sz="2800" b="1" i="1" dirty="0">
                <a:latin typeface="Roboto"/>
              </a:rPr>
              <a:t> </a:t>
            </a:r>
            <a:endParaRPr lang="en-US" sz="2800" b="1" dirty="0"/>
          </a:p>
        </p:txBody>
      </p:sp>
      <p:sp>
        <p:nvSpPr>
          <p:cNvPr id="19" name="Rectangle 18">
            <a:extLst>
              <a:ext uri="{FF2B5EF4-FFF2-40B4-BE49-F238E27FC236}">
                <a16:creationId xmlns:a16="http://schemas.microsoft.com/office/drawing/2014/main" id="{5912B5B1-BC40-4CD1-8541-549C58343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785"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Graphic 14">
            <a:extLst>
              <a:ext uri="{FF2B5EF4-FFF2-40B4-BE49-F238E27FC236}">
                <a16:creationId xmlns:a16="http://schemas.microsoft.com/office/drawing/2014/main" id="{CE1108CD-786E-4304-9504-9C5AD6482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9448800" y="-1"/>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70000"/>
            </a:schemeClr>
          </a:solidFill>
          <a:ln w="9525" cap="flat">
            <a:noFill/>
            <a:prstDash val="solid"/>
            <a:miter/>
          </a:ln>
        </p:spPr>
        <p:txBody>
          <a:bodyPr rtlCol="0" anchor="ctr"/>
          <a:lstStyle/>
          <a:p>
            <a:endParaRPr lang="en-US"/>
          </a:p>
        </p:txBody>
      </p:sp>
      <p:sp>
        <p:nvSpPr>
          <p:cNvPr id="23" name="Rectangle 22">
            <a:extLst>
              <a:ext uri="{FF2B5EF4-FFF2-40B4-BE49-F238E27FC236}">
                <a16:creationId xmlns:a16="http://schemas.microsoft.com/office/drawing/2014/main" id="{E252BF65-A104-4DD3-8D54-285294DCC0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1987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20970-FA98-44A0-8794-E3A783915DF4}"/>
              </a:ext>
            </a:extLst>
          </p:cNvPr>
          <p:cNvSpPr>
            <a:spLocks noGrp="1"/>
          </p:cNvSpPr>
          <p:nvPr>
            <p:ph type="title"/>
          </p:nvPr>
        </p:nvSpPr>
        <p:spPr/>
        <p:txBody>
          <a:bodyPr/>
          <a:lstStyle/>
          <a:p>
            <a:r>
              <a:rPr lang="en-US" b="1" dirty="0"/>
              <a:t>How are anatomical planes used?</a:t>
            </a:r>
            <a:endParaRPr lang="en-US" dirty="0"/>
          </a:p>
        </p:txBody>
      </p:sp>
      <p:sp>
        <p:nvSpPr>
          <p:cNvPr id="3" name="Content Placeholder 2">
            <a:extLst>
              <a:ext uri="{FF2B5EF4-FFF2-40B4-BE49-F238E27FC236}">
                <a16:creationId xmlns:a16="http://schemas.microsoft.com/office/drawing/2014/main" id="{A74738AB-4110-4576-B750-F666E9510FE5}"/>
              </a:ext>
            </a:extLst>
          </p:cNvPr>
          <p:cNvSpPr>
            <a:spLocks noGrp="1"/>
          </p:cNvSpPr>
          <p:nvPr>
            <p:ph idx="1"/>
          </p:nvPr>
        </p:nvSpPr>
        <p:spPr/>
        <p:txBody>
          <a:bodyPr>
            <a:normAutofit fontScale="92500" lnSpcReduction="10000"/>
          </a:bodyPr>
          <a:lstStyle/>
          <a:p>
            <a:r>
              <a:rPr lang="en-US" dirty="0"/>
              <a:t>Being able to pinpoint any specific point in a person's body is necessary for such advances in cancer treatments such as </a:t>
            </a:r>
            <a:r>
              <a:rPr lang="en-US" dirty="0" err="1"/>
              <a:t>tomotherapy</a:t>
            </a:r>
            <a:r>
              <a:rPr lang="en-US" dirty="0"/>
              <a:t>. </a:t>
            </a:r>
          </a:p>
          <a:p>
            <a:r>
              <a:rPr lang="en-US" dirty="0"/>
              <a:t>MRI and CT Scan images are used along with sophisticated computer software to accurately calculate the precise location in need of attention. Afterwards, a computer can guide and direct electron beams (or other radiation) to kill the affected tissue while preserving the healthy surround tissue.</a:t>
            </a:r>
            <a:br>
              <a:rPr lang="en-US" dirty="0"/>
            </a:br>
            <a:br>
              <a:rPr lang="en-US" dirty="0"/>
            </a:br>
            <a:r>
              <a:rPr lang="en-US" i="1" dirty="0"/>
              <a:t>These advances have not only increased the survival rate of cancer patients, but have drastically reduced the unpleasant, and often debilitating, side effects of chemotherapy or traditional radiotherapy techniques. </a:t>
            </a:r>
          </a:p>
        </p:txBody>
      </p:sp>
    </p:spTree>
    <p:extLst>
      <p:ext uri="{BB962C8B-B14F-4D97-AF65-F5344CB8AC3E}">
        <p14:creationId xmlns:p14="http://schemas.microsoft.com/office/powerpoint/2010/main" val="2174166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86293361-111E-427D-8E5B-256944AC8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7535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24756C-60BF-49DF-80B7-62669134532A}"/>
              </a:ext>
            </a:extLst>
          </p:cNvPr>
          <p:cNvSpPr>
            <a:spLocks noGrp="1"/>
          </p:cNvSpPr>
          <p:nvPr>
            <p:ph type="title"/>
          </p:nvPr>
        </p:nvSpPr>
        <p:spPr>
          <a:xfrm>
            <a:off x="8442964" y="687479"/>
            <a:ext cx="3444240" cy="1574874"/>
          </a:xfrm>
        </p:spPr>
        <p:txBody>
          <a:bodyPr anchor="b">
            <a:normAutofit/>
          </a:bodyPr>
          <a:lstStyle/>
          <a:p>
            <a:r>
              <a:rPr lang="en-US" sz="3200" dirty="0"/>
              <a:t>Anatomical Planes</a:t>
            </a:r>
          </a:p>
        </p:txBody>
      </p:sp>
      <p:grpSp>
        <p:nvGrpSpPr>
          <p:cNvPr id="139" name="Group 138">
            <a:extLst>
              <a:ext uri="{FF2B5EF4-FFF2-40B4-BE49-F238E27FC236}">
                <a16:creationId xmlns:a16="http://schemas.microsoft.com/office/drawing/2014/main" id="{AA1B0023-AE02-498E-AF35-E0BDC77BE4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39912" y="73152"/>
            <a:ext cx="1178966" cy="232963"/>
            <a:chOff x="7763256" y="73152"/>
            <a:chExt cx="1178966" cy="232963"/>
          </a:xfrm>
        </p:grpSpPr>
        <p:sp>
          <p:nvSpPr>
            <p:cNvPr id="140" name="Rectangle 64">
              <a:extLst>
                <a:ext uri="{FF2B5EF4-FFF2-40B4-BE49-F238E27FC236}">
                  <a16:creationId xmlns:a16="http://schemas.microsoft.com/office/drawing/2014/main" id="{53806E12-E3AF-415B-912E-A7ADF55A30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66">
              <a:extLst>
                <a:ext uri="{FF2B5EF4-FFF2-40B4-BE49-F238E27FC236}">
                  <a16:creationId xmlns:a16="http://schemas.microsoft.com/office/drawing/2014/main" id="{E02F9BA6-17B4-4B27-8634-3BC8F0303B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64">
              <a:extLst>
                <a:ext uri="{FF2B5EF4-FFF2-40B4-BE49-F238E27FC236}">
                  <a16:creationId xmlns:a16="http://schemas.microsoft.com/office/drawing/2014/main" id="{1CD143C8-7B6A-44C8-927F-C9B326BA9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66">
              <a:extLst>
                <a:ext uri="{FF2B5EF4-FFF2-40B4-BE49-F238E27FC236}">
                  <a16:creationId xmlns:a16="http://schemas.microsoft.com/office/drawing/2014/main" id="{6570BF11-63B3-4602-BC94-B4D33A143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64">
              <a:extLst>
                <a:ext uri="{FF2B5EF4-FFF2-40B4-BE49-F238E27FC236}">
                  <a16:creationId xmlns:a16="http://schemas.microsoft.com/office/drawing/2014/main" id="{B6BE628C-83A8-447C-BAC5-0CB57FA519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66">
              <a:extLst>
                <a:ext uri="{FF2B5EF4-FFF2-40B4-BE49-F238E27FC236}">
                  <a16:creationId xmlns:a16="http://schemas.microsoft.com/office/drawing/2014/main" id="{A346C3AA-609E-4D9F-BF07-765787C54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64">
              <a:extLst>
                <a:ext uri="{FF2B5EF4-FFF2-40B4-BE49-F238E27FC236}">
                  <a16:creationId xmlns:a16="http://schemas.microsoft.com/office/drawing/2014/main" id="{F0BEFC87-1D0B-46DC-9D30-633EE50A15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66">
              <a:extLst>
                <a:ext uri="{FF2B5EF4-FFF2-40B4-BE49-F238E27FC236}">
                  <a16:creationId xmlns:a16="http://schemas.microsoft.com/office/drawing/2014/main" id="{7FD17961-08F4-41EC-BB9A-BC315C7B0C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64">
              <a:extLst>
                <a:ext uri="{FF2B5EF4-FFF2-40B4-BE49-F238E27FC236}">
                  <a16:creationId xmlns:a16="http://schemas.microsoft.com/office/drawing/2014/main" id="{A500E89C-B48B-41FA-96AD-3FE3E79414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66">
              <a:extLst>
                <a:ext uri="{FF2B5EF4-FFF2-40B4-BE49-F238E27FC236}">
                  <a16:creationId xmlns:a16="http://schemas.microsoft.com/office/drawing/2014/main" id="{8CE9C8A0-F795-41E7-B5D8-18CFDEA969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64">
              <a:extLst>
                <a:ext uri="{FF2B5EF4-FFF2-40B4-BE49-F238E27FC236}">
                  <a16:creationId xmlns:a16="http://schemas.microsoft.com/office/drawing/2014/main" id="{A381868D-890F-42D1-BD24-08C193D5F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66">
              <a:extLst>
                <a:ext uri="{FF2B5EF4-FFF2-40B4-BE49-F238E27FC236}">
                  <a16:creationId xmlns:a16="http://schemas.microsoft.com/office/drawing/2014/main" id="{4B3382AF-FEB9-4C5F-8912-73BD1E5BC0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64">
              <a:extLst>
                <a:ext uri="{FF2B5EF4-FFF2-40B4-BE49-F238E27FC236}">
                  <a16:creationId xmlns:a16="http://schemas.microsoft.com/office/drawing/2014/main" id="{62ABBA1B-CBE6-4257-8585-AA9CDDCD8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66">
              <a:extLst>
                <a:ext uri="{FF2B5EF4-FFF2-40B4-BE49-F238E27FC236}">
                  <a16:creationId xmlns:a16="http://schemas.microsoft.com/office/drawing/2014/main" id="{E5D2E8A9-D318-4570-B2FA-74D1B6129A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64">
              <a:extLst>
                <a:ext uri="{FF2B5EF4-FFF2-40B4-BE49-F238E27FC236}">
                  <a16:creationId xmlns:a16="http://schemas.microsoft.com/office/drawing/2014/main" id="{7A0E57FA-277E-440E-B625-F3F16E16D6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66">
              <a:extLst>
                <a:ext uri="{FF2B5EF4-FFF2-40B4-BE49-F238E27FC236}">
                  <a16:creationId xmlns:a16="http://schemas.microsoft.com/office/drawing/2014/main" id="{E1137B2F-FDA3-4E48-BE8D-E8DB2A70D4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64">
              <a:extLst>
                <a:ext uri="{FF2B5EF4-FFF2-40B4-BE49-F238E27FC236}">
                  <a16:creationId xmlns:a16="http://schemas.microsoft.com/office/drawing/2014/main" id="{4921F1AE-73F0-4FB5-AB7C-91C9FFEFE2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66">
              <a:extLst>
                <a:ext uri="{FF2B5EF4-FFF2-40B4-BE49-F238E27FC236}">
                  <a16:creationId xmlns:a16="http://schemas.microsoft.com/office/drawing/2014/main" id="{1AA81F72-1A06-4D2B-8442-CCBC037F2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64">
              <a:extLst>
                <a:ext uri="{FF2B5EF4-FFF2-40B4-BE49-F238E27FC236}">
                  <a16:creationId xmlns:a16="http://schemas.microsoft.com/office/drawing/2014/main" id="{3602415E-3837-4177-BBEA-2FE8254709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66">
              <a:extLst>
                <a:ext uri="{FF2B5EF4-FFF2-40B4-BE49-F238E27FC236}">
                  <a16:creationId xmlns:a16="http://schemas.microsoft.com/office/drawing/2014/main" id="{3AA77A58-1216-40CD-B3E9-A85199DF76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362" name="Picture 2" descr="Picture">
            <a:extLst>
              <a:ext uri="{FF2B5EF4-FFF2-40B4-BE49-F238E27FC236}">
                <a16:creationId xmlns:a16="http://schemas.microsoft.com/office/drawing/2014/main" id="{2D220C15-55D8-4061-B031-A8CE150515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51" r="3803" b="1"/>
          <a:stretch/>
        </p:blipFill>
        <p:spPr bwMode="auto">
          <a:xfrm>
            <a:off x="374246" y="531074"/>
            <a:ext cx="3566160" cy="55771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 descr="Picture">
            <a:extLst>
              <a:ext uri="{FF2B5EF4-FFF2-40B4-BE49-F238E27FC236}">
                <a16:creationId xmlns:a16="http://schemas.microsoft.com/office/drawing/2014/main" id="{5AEB659C-2EBD-4DD6-BA59-78E1415BDA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430" r="15750" b="-3"/>
          <a:stretch/>
        </p:blipFill>
        <p:spPr bwMode="auto">
          <a:xfrm>
            <a:off x="4228390" y="531074"/>
            <a:ext cx="3566160" cy="557711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1A4E97B-7F31-43E0-9BC4-931CFBF3C5AC}"/>
              </a:ext>
            </a:extLst>
          </p:cNvPr>
          <p:cNvSpPr>
            <a:spLocks noGrp="1"/>
          </p:cNvSpPr>
          <p:nvPr>
            <p:ph idx="1"/>
          </p:nvPr>
        </p:nvSpPr>
        <p:spPr>
          <a:xfrm>
            <a:off x="8442964" y="2826705"/>
            <a:ext cx="3444240" cy="3264097"/>
          </a:xfrm>
        </p:spPr>
        <p:txBody>
          <a:bodyPr anchor="ctr">
            <a:normAutofit fontScale="92500" lnSpcReduction="20000"/>
          </a:bodyPr>
          <a:lstStyle/>
          <a:p>
            <a:r>
              <a:rPr lang="en-US" dirty="0"/>
              <a:t>If we orient our human on the grid, in the anatomical position, the body would be facing forward, the head and feet would be located along the 'Y' axis and the arms would be located along the 'X' axis.</a:t>
            </a:r>
          </a:p>
        </p:txBody>
      </p:sp>
      <p:sp>
        <p:nvSpPr>
          <p:cNvPr id="161" name="Rectangle 160">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4980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B5904-0526-4C5A-8F67-02A5CDE489F9}"/>
              </a:ext>
            </a:extLst>
          </p:cNvPr>
          <p:cNvSpPr>
            <a:spLocks noGrp="1"/>
          </p:cNvSpPr>
          <p:nvPr>
            <p:ph type="title"/>
          </p:nvPr>
        </p:nvSpPr>
        <p:spPr>
          <a:xfrm>
            <a:off x="4965430" y="629268"/>
            <a:ext cx="6586491" cy="1286160"/>
          </a:xfrm>
        </p:spPr>
        <p:txBody>
          <a:bodyPr anchor="b">
            <a:normAutofit/>
          </a:bodyPr>
          <a:lstStyle/>
          <a:p>
            <a:r>
              <a:rPr lang="en-US" b="1" dirty="0"/>
              <a:t>Anatomical Planes</a:t>
            </a:r>
          </a:p>
        </p:txBody>
      </p:sp>
      <p:sp>
        <p:nvSpPr>
          <p:cNvPr id="3" name="Content Placeholder 2">
            <a:extLst>
              <a:ext uri="{FF2B5EF4-FFF2-40B4-BE49-F238E27FC236}">
                <a16:creationId xmlns:a16="http://schemas.microsoft.com/office/drawing/2014/main" id="{7705BF45-9026-4CDA-9A03-A7D3505A7BED}"/>
              </a:ext>
            </a:extLst>
          </p:cNvPr>
          <p:cNvSpPr>
            <a:spLocks noGrp="1"/>
          </p:cNvSpPr>
          <p:nvPr>
            <p:ph idx="1"/>
          </p:nvPr>
        </p:nvSpPr>
        <p:spPr>
          <a:xfrm>
            <a:off x="4965431" y="2438400"/>
            <a:ext cx="6586489" cy="3785419"/>
          </a:xfrm>
        </p:spPr>
        <p:txBody>
          <a:bodyPr>
            <a:normAutofit/>
          </a:bodyPr>
          <a:lstStyle/>
          <a:p>
            <a:r>
              <a:rPr lang="en-US" sz="1700" b="1"/>
              <a:t>The plane shown in BLUE/PURPLE is the coronal plane.</a:t>
            </a:r>
            <a:br>
              <a:rPr lang="en-US" sz="1700" b="1"/>
            </a:br>
            <a:br>
              <a:rPr lang="en-US" sz="1700" b="1"/>
            </a:br>
            <a:r>
              <a:rPr lang="en-US" sz="1700" b="1"/>
              <a:t>The plane shown in GREEN is the transverse plane (also called a cross section).</a:t>
            </a:r>
            <a:br>
              <a:rPr lang="en-US" sz="1700" b="1"/>
            </a:br>
            <a:br>
              <a:rPr lang="en-US" sz="1700" b="1"/>
            </a:br>
            <a:r>
              <a:rPr lang="en-US" sz="1700" b="1"/>
              <a:t>The plane shown in RED and the plane shown in YELLOW are both sagittal planes, but they can also be referred to as...</a:t>
            </a:r>
            <a:br>
              <a:rPr lang="en-US" sz="1700" b="1"/>
            </a:br>
            <a:br>
              <a:rPr lang="en-US" sz="1700" b="1"/>
            </a:br>
            <a:r>
              <a:rPr lang="en-US" sz="1700" b="1"/>
              <a:t>The plane shown in RED is the sagittal plane that is exactly at the midline and it can be more specifically referred to as the midsagittal plane.</a:t>
            </a:r>
            <a:br>
              <a:rPr lang="en-US" sz="1700"/>
            </a:br>
            <a:br>
              <a:rPr lang="en-US" sz="1700"/>
            </a:br>
            <a:r>
              <a:rPr lang="en-US" sz="1700" b="1"/>
              <a:t>The plane shown in YELLOW is called a parasagittal plane. When a sagittal plane is moved either right or left from the midline, it is considered a parasagittal plane. </a:t>
            </a:r>
            <a:endParaRPr lang="en-US" sz="1700"/>
          </a:p>
        </p:txBody>
      </p:sp>
      <p:pic>
        <p:nvPicPr>
          <p:cNvPr id="4" name="Picture 2" descr="Picture">
            <a:extLst>
              <a:ext uri="{FF2B5EF4-FFF2-40B4-BE49-F238E27FC236}">
                <a16:creationId xmlns:a16="http://schemas.microsoft.com/office/drawing/2014/main" id="{63C64DDA-68FD-4954-947D-0BCCCF74DB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6" r="1137"/>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424CF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502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59440-FC7E-44B3-8FF9-C8C07BD6E3B9}"/>
              </a:ext>
            </a:extLst>
          </p:cNvPr>
          <p:cNvSpPr>
            <a:spLocks noGrp="1"/>
          </p:cNvSpPr>
          <p:nvPr>
            <p:ph type="title"/>
          </p:nvPr>
        </p:nvSpPr>
        <p:spPr>
          <a:xfrm>
            <a:off x="4965430" y="629268"/>
            <a:ext cx="6586491" cy="1286160"/>
          </a:xfrm>
        </p:spPr>
        <p:txBody>
          <a:bodyPr anchor="b">
            <a:normAutofit/>
          </a:bodyPr>
          <a:lstStyle/>
          <a:p>
            <a:r>
              <a:rPr lang="en-US" sz="4100"/>
              <a:t>The Sagittal Plane</a:t>
            </a:r>
            <a:br>
              <a:rPr lang="en-US" sz="4100"/>
            </a:br>
            <a:endParaRPr lang="en-US" sz="4100"/>
          </a:p>
        </p:txBody>
      </p:sp>
      <p:sp>
        <p:nvSpPr>
          <p:cNvPr id="3" name="Content Placeholder 2">
            <a:extLst>
              <a:ext uri="{FF2B5EF4-FFF2-40B4-BE49-F238E27FC236}">
                <a16:creationId xmlns:a16="http://schemas.microsoft.com/office/drawing/2014/main" id="{0EFE773F-90DE-4DAA-AAC0-DF35FC409A6D}"/>
              </a:ext>
            </a:extLst>
          </p:cNvPr>
          <p:cNvSpPr>
            <a:spLocks noGrp="1"/>
          </p:cNvSpPr>
          <p:nvPr>
            <p:ph idx="1"/>
          </p:nvPr>
        </p:nvSpPr>
        <p:spPr>
          <a:xfrm>
            <a:off x="4965431" y="2438400"/>
            <a:ext cx="6586489" cy="3785419"/>
          </a:xfrm>
        </p:spPr>
        <p:txBody>
          <a:bodyPr>
            <a:normAutofit/>
          </a:bodyPr>
          <a:lstStyle/>
          <a:p>
            <a:endParaRPr lang="en-US" sz="4000" dirty="0"/>
          </a:p>
          <a:p>
            <a:r>
              <a:rPr lang="en-US" sz="4000" dirty="0"/>
              <a:t>The sagittal plane runs vertically through the body dividing the body into the left (sinister) and right (</a:t>
            </a:r>
            <a:r>
              <a:rPr lang="en-US" sz="4000" dirty="0" err="1"/>
              <a:t>dexter</a:t>
            </a:r>
            <a:r>
              <a:rPr lang="en-US" sz="4000" dirty="0"/>
              <a:t>) sides . </a:t>
            </a:r>
          </a:p>
        </p:txBody>
      </p:sp>
      <p:pic>
        <p:nvPicPr>
          <p:cNvPr id="5" name="Picture 3" descr="Picture">
            <a:extLst>
              <a:ext uri="{FF2B5EF4-FFF2-40B4-BE49-F238E27FC236}">
                <a16:creationId xmlns:a16="http://schemas.microsoft.com/office/drawing/2014/main" id="{8C83185C-A05B-401F-9265-E50BCD1907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472"/>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4824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C959440-FC7E-44B3-8FF9-C8C07BD6E3B9}"/>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t>The Transverse Plane</a:t>
            </a:r>
            <a:br>
              <a:rPr lang="en-US" sz="2800" dirty="0"/>
            </a:br>
            <a:endParaRPr lang="en-US" sz="2800" dirty="0"/>
          </a:p>
        </p:txBody>
      </p:sp>
      <p:sp>
        <p:nvSpPr>
          <p:cNvPr id="3" name="Content Placeholder 2">
            <a:extLst>
              <a:ext uri="{FF2B5EF4-FFF2-40B4-BE49-F238E27FC236}">
                <a16:creationId xmlns:a16="http://schemas.microsoft.com/office/drawing/2014/main" id="{0EFE773F-90DE-4DAA-AAC0-DF35FC409A6D}"/>
              </a:ext>
            </a:extLst>
          </p:cNvPr>
          <p:cNvSpPr>
            <a:spLocks noGrp="1"/>
          </p:cNvSpPr>
          <p:nvPr>
            <p:ph idx="1"/>
          </p:nvPr>
        </p:nvSpPr>
        <p:spPr>
          <a:xfrm>
            <a:off x="643468" y="2638043"/>
            <a:ext cx="3363974" cy="3415623"/>
          </a:xfrm>
        </p:spPr>
        <p:txBody>
          <a:bodyPr>
            <a:normAutofit/>
          </a:bodyPr>
          <a:lstStyle/>
          <a:p>
            <a:r>
              <a:rPr lang="en-US" sz="2000"/>
              <a:t>The transverse plane separates the body horizontally. A "transverse section" can also be called a "cross-section" of the body. This plane separates the superior (</a:t>
            </a:r>
            <a:r>
              <a:rPr lang="en-US" sz="2000" i="1"/>
              <a:t>or upper</a:t>
            </a:r>
            <a:r>
              <a:rPr lang="en-US" sz="2000"/>
              <a:t>) part of the body from the inferior </a:t>
            </a:r>
            <a:r>
              <a:rPr lang="en-US" sz="2000" i="1"/>
              <a:t>(or lower) </a:t>
            </a:r>
            <a:r>
              <a:rPr lang="en-US" sz="2000"/>
              <a:t> part of the body.</a:t>
            </a:r>
          </a:p>
        </p:txBody>
      </p:sp>
      <p:pic>
        <p:nvPicPr>
          <p:cNvPr id="19458" name="Picture 2" descr="Picture">
            <a:extLst>
              <a:ext uri="{FF2B5EF4-FFF2-40B4-BE49-F238E27FC236}">
                <a16:creationId xmlns:a16="http://schemas.microsoft.com/office/drawing/2014/main" id="{7F6AC069-964B-48CC-A47C-A4141F3BE2C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97763" y="1006216"/>
            <a:ext cx="6250769" cy="4684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73143"/>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36D7F-80F7-4E8E-9DF1-28484BB86DF5}"/>
              </a:ext>
            </a:extLst>
          </p:cNvPr>
          <p:cNvSpPr>
            <a:spLocks noGrp="1"/>
          </p:cNvSpPr>
          <p:nvPr>
            <p:ph type="title"/>
          </p:nvPr>
        </p:nvSpPr>
        <p:spPr>
          <a:xfrm>
            <a:off x="4965430" y="629268"/>
            <a:ext cx="6586491" cy="1286160"/>
          </a:xfrm>
        </p:spPr>
        <p:txBody>
          <a:bodyPr anchor="b">
            <a:normAutofit/>
          </a:bodyPr>
          <a:lstStyle/>
          <a:p>
            <a:r>
              <a:rPr lang="en-US" dirty="0"/>
              <a:t>The </a:t>
            </a:r>
            <a:r>
              <a:rPr lang="en-US" b="1" dirty="0"/>
              <a:t>coronal plane</a:t>
            </a:r>
            <a:r>
              <a:rPr lang="en-US" dirty="0"/>
              <a:t> </a:t>
            </a:r>
          </a:p>
        </p:txBody>
      </p:sp>
      <p:sp>
        <p:nvSpPr>
          <p:cNvPr id="3" name="Content Placeholder 2">
            <a:extLst>
              <a:ext uri="{FF2B5EF4-FFF2-40B4-BE49-F238E27FC236}">
                <a16:creationId xmlns:a16="http://schemas.microsoft.com/office/drawing/2014/main" id="{07DA5D2A-7B6C-4BDF-98A6-4A0C6E9A8CE8}"/>
              </a:ext>
            </a:extLst>
          </p:cNvPr>
          <p:cNvSpPr>
            <a:spLocks noGrp="1"/>
          </p:cNvSpPr>
          <p:nvPr>
            <p:ph idx="1"/>
          </p:nvPr>
        </p:nvSpPr>
        <p:spPr>
          <a:xfrm>
            <a:off x="4965431" y="2438400"/>
            <a:ext cx="6586489" cy="3785419"/>
          </a:xfrm>
        </p:spPr>
        <p:txBody>
          <a:bodyPr>
            <a:normAutofit lnSpcReduction="10000"/>
          </a:bodyPr>
          <a:lstStyle/>
          <a:p>
            <a:r>
              <a:rPr lang="en-US" sz="4000" dirty="0"/>
              <a:t>The </a:t>
            </a:r>
            <a:r>
              <a:rPr lang="en-US" sz="4000" b="1" dirty="0"/>
              <a:t>coronal plane</a:t>
            </a:r>
            <a:r>
              <a:rPr lang="en-US" sz="4000" dirty="0"/>
              <a:t> (also known as the</a:t>
            </a:r>
            <a:r>
              <a:rPr lang="en-US" sz="4000" b="1" dirty="0"/>
              <a:t> frontal plane</a:t>
            </a:r>
            <a:r>
              <a:rPr lang="en-US" sz="4000" dirty="0"/>
              <a:t>) divides the body into front (ventral or anterior) portion of the body) and </a:t>
            </a:r>
            <a:r>
              <a:rPr lang="en-US" sz="4000" i="1" dirty="0"/>
              <a:t>back (posterior or dorsal)</a:t>
            </a:r>
            <a:r>
              <a:rPr lang="en-US" sz="4000" dirty="0"/>
              <a:t> portion of the body</a:t>
            </a:r>
            <a:r>
              <a:rPr lang="en-US" sz="4000" i="1" dirty="0"/>
              <a:t>.</a:t>
            </a:r>
            <a:endParaRPr lang="en-US" sz="4000" dirty="0"/>
          </a:p>
        </p:txBody>
      </p:sp>
      <p:pic>
        <p:nvPicPr>
          <p:cNvPr id="21506" name="Picture 2" descr="Picture">
            <a:extLst>
              <a:ext uri="{FF2B5EF4-FFF2-40B4-BE49-F238E27FC236}">
                <a16:creationId xmlns:a16="http://schemas.microsoft.com/office/drawing/2014/main" id="{70160340-33BD-4F9B-82F1-D2F6F63FE6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604" r="227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2" name="Straight Connector 7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AED47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7129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3F094-970B-405B-A441-F0BB4579777C}"/>
              </a:ext>
            </a:extLst>
          </p:cNvPr>
          <p:cNvSpPr>
            <a:spLocks noGrp="1"/>
          </p:cNvSpPr>
          <p:nvPr>
            <p:ph type="title"/>
          </p:nvPr>
        </p:nvSpPr>
        <p:spPr>
          <a:xfrm>
            <a:off x="648929" y="629266"/>
            <a:ext cx="3651467" cy="1676603"/>
          </a:xfrm>
        </p:spPr>
        <p:txBody>
          <a:bodyPr>
            <a:normAutofit/>
          </a:bodyPr>
          <a:lstStyle/>
          <a:p>
            <a:r>
              <a:rPr lang="en-US" dirty="0"/>
              <a:t>Oblique sections</a:t>
            </a:r>
          </a:p>
        </p:txBody>
      </p:sp>
      <p:sp>
        <p:nvSpPr>
          <p:cNvPr id="3" name="Content Placeholder 2">
            <a:extLst>
              <a:ext uri="{FF2B5EF4-FFF2-40B4-BE49-F238E27FC236}">
                <a16:creationId xmlns:a16="http://schemas.microsoft.com/office/drawing/2014/main" id="{41CF0907-6081-47C1-8572-9F3CAA80E105}"/>
              </a:ext>
            </a:extLst>
          </p:cNvPr>
          <p:cNvSpPr>
            <a:spLocks noGrp="1"/>
          </p:cNvSpPr>
          <p:nvPr>
            <p:ph idx="1"/>
          </p:nvPr>
        </p:nvSpPr>
        <p:spPr>
          <a:xfrm>
            <a:off x="648931" y="2438400"/>
            <a:ext cx="3651466" cy="3785419"/>
          </a:xfrm>
        </p:spPr>
        <p:txBody>
          <a:bodyPr>
            <a:normAutofit fontScale="92500"/>
          </a:bodyPr>
          <a:lstStyle/>
          <a:p>
            <a:r>
              <a:rPr lang="en-US" dirty="0"/>
              <a:t>Oblique sections are not very useful in most situations in medicine. </a:t>
            </a:r>
          </a:p>
          <a:p>
            <a:r>
              <a:rPr lang="en-US" dirty="0"/>
              <a:t>It is rare to see this type of section done in histology or when using imaging techniques. However, this term can be used to characterize the angle of a wound.</a:t>
            </a:r>
          </a:p>
        </p:txBody>
      </p:sp>
      <p:pic>
        <p:nvPicPr>
          <p:cNvPr id="22530" name="Picture 2" descr="Picture">
            <a:extLst>
              <a:ext uri="{FF2B5EF4-FFF2-40B4-BE49-F238E27FC236}">
                <a16:creationId xmlns:a16="http://schemas.microsoft.com/office/drawing/2014/main" id="{E9508C9E-7737-44AA-B126-F295B2DF0B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 r="273" b="1"/>
          <a:stretch/>
        </p:blipFill>
        <p:spPr bwMode="auto">
          <a:xfrm>
            <a:off x="4639056" y="10"/>
            <a:ext cx="7552944"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518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BA86C-782C-42F9-8AAF-22ACA624272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D179419-9DE0-4A02-AD9F-001C804C381D}"/>
              </a:ext>
            </a:extLst>
          </p:cNvPr>
          <p:cNvSpPr>
            <a:spLocks noGrp="1"/>
          </p:cNvSpPr>
          <p:nvPr>
            <p:ph idx="1"/>
          </p:nvPr>
        </p:nvSpPr>
        <p:spPr/>
        <p:txBody>
          <a:bodyPr/>
          <a:lstStyle/>
          <a:p>
            <a:endParaRPr lang="en-US"/>
          </a:p>
        </p:txBody>
      </p:sp>
      <p:pic>
        <p:nvPicPr>
          <p:cNvPr id="23554" name="Picture 2" descr="Picture">
            <a:extLst>
              <a:ext uri="{FF2B5EF4-FFF2-40B4-BE49-F238E27FC236}">
                <a16:creationId xmlns:a16="http://schemas.microsoft.com/office/drawing/2014/main" id="{24F2961F-3E32-4550-A9C1-E86C13955D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8225" y="0"/>
            <a:ext cx="75755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0797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C9BAB-A273-4500-A4F9-A434BA558CCE}"/>
              </a:ext>
            </a:extLst>
          </p:cNvPr>
          <p:cNvSpPr>
            <a:spLocks noGrp="1"/>
          </p:cNvSpPr>
          <p:nvPr>
            <p:ph type="title"/>
          </p:nvPr>
        </p:nvSpPr>
        <p:spPr>
          <a:xfrm>
            <a:off x="4965430" y="629268"/>
            <a:ext cx="6586491" cy="1286160"/>
          </a:xfrm>
        </p:spPr>
        <p:txBody>
          <a:bodyPr anchor="b">
            <a:normAutofit/>
          </a:bodyPr>
          <a:lstStyle/>
          <a:p>
            <a:r>
              <a:rPr lang="en-US" sz="4100" b="1"/>
              <a:t>Body Cavities and Membranes</a:t>
            </a:r>
            <a:endParaRPr lang="en-US" sz="4100"/>
          </a:p>
        </p:txBody>
      </p:sp>
      <p:sp>
        <p:nvSpPr>
          <p:cNvPr id="3" name="Content Placeholder 2">
            <a:extLst>
              <a:ext uri="{FF2B5EF4-FFF2-40B4-BE49-F238E27FC236}">
                <a16:creationId xmlns:a16="http://schemas.microsoft.com/office/drawing/2014/main" id="{CF2FE009-2017-4E57-A9B8-330FF66F2480}"/>
              </a:ext>
            </a:extLst>
          </p:cNvPr>
          <p:cNvSpPr>
            <a:spLocks noGrp="1"/>
          </p:cNvSpPr>
          <p:nvPr>
            <p:ph idx="1"/>
          </p:nvPr>
        </p:nvSpPr>
        <p:spPr>
          <a:xfrm>
            <a:off x="4965431" y="2438400"/>
            <a:ext cx="6586489" cy="3785419"/>
          </a:xfrm>
        </p:spPr>
        <p:txBody>
          <a:bodyPr>
            <a:normAutofit/>
          </a:bodyPr>
          <a:lstStyle/>
          <a:p>
            <a:r>
              <a:rPr lang="en-US" sz="1600" b="1" i="1" dirty="0"/>
              <a:t>     What Do We Mean By "Body Cavity"?</a:t>
            </a:r>
            <a:endParaRPr lang="en-US" sz="1600" dirty="0"/>
          </a:p>
          <a:p>
            <a:r>
              <a:rPr lang="en-US" sz="1600" dirty="0"/>
              <a:t>   Before we begin our discussion of body cavities and membranes, it is important to know what a cavity is in the first place! </a:t>
            </a:r>
          </a:p>
          <a:p>
            <a:r>
              <a:rPr lang="en-US" sz="1600" dirty="0"/>
              <a:t> In anatomy you learn that the human body is, in a sense, a glorified tube. ( </a:t>
            </a:r>
            <a:r>
              <a:rPr lang="en-US" sz="1600" i="1" dirty="0"/>
              <a:t>I can almost hear you GASP!  </a:t>
            </a:r>
            <a:r>
              <a:rPr lang="en-US" sz="1600" dirty="0"/>
              <a:t>) OK, a tube is an over simplification, but the premise holds true. </a:t>
            </a:r>
          </a:p>
          <a:p>
            <a:pPr lvl="1"/>
            <a:r>
              <a:rPr lang="en-US" sz="1600" dirty="0"/>
              <a:t>The inside and the outside of your </a:t>
            </a:r>
            <a:r>
              <a:rPr lang="en-US" sz="1600" i="1" dirty="0"/>
              <a:t>tube  </a:t>
            </a:r>
            <a:r>
              <a:rPr lang="en-US" sz="1600" dirty="0"/>
              <a:t>is covered with epithelial tissue. </a:t>
            </a:r>
          </a:p>
          <a:p>
            <a:pPr lvl="1"/>
            <a:r>
              <a:rPr lang="en-US" sz="1600" dirty="0"/>
              <a:t>This </a:t>
            </a:r>
            <a:r>
              <a:rPr lang="en-US" sz="1600" i="1" dirty="0"/>
              <a:t>tube </a:t>
            </a:r>
            <a:r>
              <a:rPr lang="en-US" sz="1600" dirty="0"/>
              <a:t> has some specialized regions that are made up of concave regions (also lined with epithelium) that are connected to the outside. </a:t>
            </a:r>
          </a:p>
          <a:p>
            <a:pPr lvl="1"/>
            <a:r>
              <a:rPr lang="en-US" sz="1600" dirty="0"/>
              <a:t>You also have fluid-filled chambers inside of your body that is NOT connected to the outside. </a:t>
            </a:r>
          </a:p>
          <a:p>
            <a:pPr lvl="1"/>
            <a:r>
              <a:rPr lang="en-US" sz="1600" dirty="0"/>
              <a:t>All of these regions are considered </a:t>
            </a:r>
            <a:r>
              <a:rPr lang="en-US" sz="1600" b="1" dirty="0"/>
              <a:t>CAVITIES</a:t>
            </a:r>
            <a:r>
              <a:rPr lang="en-US" sz="1600" dirty="0"/>
              <a:t>. </a:t>
            </a:r>
          </a:p>
        </p:txBody>
      </p:sp>
      <p:pic>
        <p:nvPicPr>
          <p:cNvPr id="5" name="Picture 4">
            <a:extLst>
              <a:ext uri="{FF2B5EF4-FFF2-40B4-BE49-F238E27FC236}">
                <a16:creationId xmlns:a16="http://schemas.microsoft.com/office/drawing/2014/main" id="{6674A6A8-3C48-40B9-941F-A0BA325219EF}"/>
              </a:ext>
            </a:extLst>
          </p:cNvPr>
          <p:cNvPicPr>
            <a:picLocks noChangeAspect="1"/>
          </p:cNvPicPr>
          <p:nvPr/>
        </p:nvPicPr>
        <p:blipFill rotWithShape="1">
          <a:blip r:embed="rId2"/>
          <a:srcRect l="21959" r="27346"/>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29828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81962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16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815F6C-33DF-45D8-8B77-2331BF1B8E84}"/>
              </a:ext>
            </a:extLst>
          </p:cNvPr>
          <p:cNvSpPr>
            <a:spLocks noGrp="1"/>
          </p:cNvSpPr>
          <p:nvPr>
            <p:ph type="title"/>
          </p:nvPr>
        </p:nvSpPr>
        <p:spPr>
          <a:xfrm>
            <a:off x="524256" y="4767072"/>
            <a:ext cx="6594189" cy="1625210"/>
          </a:xfrm>
        </p:spPr>
        <p:txBody>
          <a:bodyPr>
            <a:normAutofit/>
          </a:bodyPr>
          <a:lstStyle/>
          <a:p>
            <a:pPr algn="r"/>
            <a:r>
              <a:rPr lang="en-US" b="1">
                <a:solidFill>
                  <a:srgbClr val="FFFFFF"/>
                </a:solidFill>
              </a:rPr>
              <a:t>Body Cavities</a:t>
            </a:r>
          </a:p>
        </p:txBody>
      </p:sp>
      <p:pic>
        <p:nvPicPr>
          <p:cNvPr id="24578" name="Picture 2" descr="Picture">
            <a:extLst>
              <a:ext uri="{FF2B5EF4-FFF2-40B4-BE49-F238E27FC236}">
                <a16:creationId xmlns:a16="http://schemas.microsoft.com/office/drawing/2014/main" id="{0E85F4C1-F60D-4D6F-8799-02EE34B751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96" r="1" b="8032"/>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04FB307-C977-40CC-82E2-C44D313CCAEC}"/>
              </a:ext>
            </a:extLst>
          </p:cNvPr>
          <p:cNvSpPr>
            <a:spLocks noGrp="1"/>
          </p:cNvSpPr>
          <p:nvPr>
            <p:ph idx="1"/>
          </p:nvPr>
        </p:nvSpPr>
        <p:spPr>
          <a:xfrm>
            <a:off x="8029319" y="917725"/>
            <a:ext cx="3424739" cy="4852362"/>
          </a:xfrm>
        </p:spPr>
        <p:txBody>
          <a:bodyPr anchor="ctr">
            <a:normAutofit/>
          </a:bodyPr>
          <a:lstStyle/>
          <a:p>
            <a:r>
              <a:rPr lang="en-US" sz="2000">
                <a:solidFill>
                  <a:srgbClr val="FFFFFF"/>
                </a:solidFill>
              </a:rPr>
              <a:t>The definition of a body cavity - a body cavity is considered to be any fluid-filled space in the body, other than vessels (blood and lymph). </a:t>
            </a:r>
          </a:p>
          <a:p>
            <a:r>
              <a:rPr lang="en-US" sz="2000" b="1">
                <a:solidFill>
                  <a:srgbClr val="FFFFFF"/>
                </a:solidFill>
              </a:rPr>
              <a:t>The human body has 2 main body cavities.</a:t>
            </a:r>
            <a:br>
              <a:rPr lang="en-US" sz="2000" b="1">
                <a:solidFill>
                  <a:srgbClr val="FFFFFF"/>
                </a:solidFill>
              </a:rPr>
            </a:br>
            <a:endParaRPr lang="en-US" sz="2000" b="1">
              <a:solidFill>
                <a:srgbClr val="FFFFFF"/>
              </a:solidFill>
            </a:endParaRPr>
          </a:p>
          <a:p>
            <a:pPr lvl="1"/>
            <a:r>
              <a:rPr lang="en-US" sz="2000" b="1">
                <a:solidFill>
                  <a:srgbClr val="FFFFFF"/>
                </a:solidFill>
              </a:rPr>
              <a:t>the dorsal (or posterior) cavity </a:t>
            </a:r>
          </a:p>
          <a:p>
            <a:pPr lvl="1"/>
            <a:r>
              <a:rPr lang="en-US" sz="2000" b="1">
                <a:solidFill>
                  <a:srgbClr val="FFFFFF"/>
                </a:solidFill>
              </a:rPr>
              <a:t>The ventral (or anterior) cavity </a:t>
            </a:r>
            <a:endParaRPr lang="en-US" sz="2000">
              <a:solidFill>
                <a:srgbClr val="FFFFFF"/>
              </a:solidFill>
            </a:endParaRPr>
          </a:p>
          <a:p>
            <a:endParaRPr lang="en-US" sz="2000">
              <a:solidFill>
                <a:srgbClr val="FFFFFF"/>
              </a:solidFill>
            </a:endParaRPr>
          </a:p>
        </p:txBody>
      </p:sp>
    </p:spTree>
    <p:extLst>
      <p:ext uri="{BB962C8B-B14F-4D97-AF65-F5344CB8AC3E}">
        <p14:creationId xmlns:p14="http://schemas.microsoft.com/office/powerpoint/2010/main" val="1635748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water, blue, sitting, man&#10;&#10;Description automatically generated">
            <a:extLst>
              <a:ext uri="{FF2B5EF4-FFF2-40B4-BE49-F238E27FC236}">
                <a16:creationId xmlns:a16="http://schemas.microsoft.com/office/drawing/2014/main" id="{BEA22A26-1A03-46C2-916D-321EC9DEF520}"/>
              </a:ext>
            </a:extLst>
          </p:cNvPr>
          <p:cNvPicPr>
            <a:picLocks noChangeAspect="1"/>
          </p:cNvPicPr>
          <p:nvPr/>
        </p:nvPicPr>
        <p:blipFill rotWithShape="1">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672" r="5994" b="-1"/>
          <a:stretch/>
        </p:blipFill>
        <p:spPr>
          <a:xfrm>
            <a:off x="20" y="1"/>
            <a:ext cx="12191980" cy="6857999"/>
          </a:xfrm>
          <a:prstGeom prst="rect">
            <a:avLst/>
          </a:prstGeom>
        </p:spPr>
      </p:pic>
      <p:sp>
        <p:nvSpPr>
          <p:cNvPr id="2" name="Title 1">
            <a:extLst>
              <a:ext uri="{FF2B5EF4-FFF2-40B4-BE49-F238E27FC236}">
                <a16:creationId xmlns:a16="http://schemas.microsoft.com/office/drawing/2014/main" id="{0C540810-4C5C-41F6-AC41-B008784A16E4}"/>
              </a:ext>
            </a:extLst>
          </p:cNvPr>
          <p:cNvSpPr>
            <a:spLocks noGrp="1"/>
          </p:cNvSpPr>
          <p:nvPr>
            <p:ph type="ctrTitle"/>
          </p:nvPr>
        </p:nvSpPr>
        <p:spPr>
          <a:xfrm>
            <a:off x="1524000" y="1216147"/>
            <a:ext cx="9144000" cy="1245700"/>
          </a:xfrm>
        </p:spPr>
        <p:txBody>
          <a:bodyPr>
            <a:normAutofit fontScale="90000"/>
          </a:bodyPr>
          <a:lstStyle/>
          <a:p>
            <a:r>
              <a:rPr lang="en-US" b="1" dirty="0">
                <a:solidFill>
                  <a:srgbClr val="FFFFFF"/>
                </a:solidFill>
              </a:rPr>
              <a:t>The importance of Anatomical Positions, Directions and Planes</a:t>
            </a:r>
          </a:p>
        </p:txBody>
      </p:sp>
      <p:sp>
        <p:nvSpPr>
          <p:cNvPr id="3" name="Subtitle 2">
            <a:extLst>
              <a:ext uri="{FF2B5EF4-FFF2-40B4-BE49-F238E27FC236}">
                <a16:creationId xmlns:a16="http://schemas.microsoft.com/office/drawing/2014/main" id="{B55EBFD2-886E-4B7D-8A57-6077F974A2E8}"/>
              </a:ext>
            </a:extLst>
          </p:cNvPr>
          <p:cNvSpPr>
            <a:spLocks noGrp="1"/>
          </p:cNvSpPr>
          <p:nvPr>
            <p:ph type="subTitle" idx="1"/>
          </p:nvPr>
        </p:nvSpPr>
        <p:spPr>
          <a:xfrm>
            <a:off x="1524000" y="3001108"/>
            <a:ext cx="9144000" cy="3399692"/>
          </a:xfrm>
        </p:spPr>
        <p:txBody>
          <a:bodyPr>
            <a:normAutofit fontScale="92500" lnSpcReduction="20000"/>
          </a:bodyPr>
          <a:lstStyle/>
          <a:p>
            <a:pPr lvl="0" eaLnBrk="0" fontAlgn="base" hangingPunct="0">
              <a:spcBef>
                <a:spcPct val="0"/>
              </a:spcBef>
              <a:spcAft>
                <a:spcPts val="600"/>
              </a:spcAft>
            </a:pPr>
            <a:r>
              <a:rPr lang="en-US" altLang="en-US" sz="2800" b="1" i="1" dirty="0">
                <a:solidFill>
                  <a:srgbClr val="FFFFFF"/>
                </a:solidFill>
                <a:latin typeface="Roboto"/>
              </a:rPr>
              <a:t> Could you image a time before GPS, or even before maps? Getting around would have been a challenge. A traveler would have to depend on the verbal instructions of others to get from one place to another. Clear instructions  would be very important. </a:t>
            </a:r>
          </a:p>
          <a:p>
            <a:pPr lvl="0" eaLnBrk="0" fontAlgn="base" hangingPunct="0">
              <a:spcBef>
                <a:spcPct val="0"/>
              </a:spcBef>
              <a:spcAft>
                <a:spcPts val="600"/>
              </a:spcAft>
            </a:pPr>
            <a:r>
              <a:rPr lang="en-US" altLang="en-US" sz="2800" b="1" i="1" dirty="0">
                <a:solidFill>
                  <a:srgbClr val="FFFFFF"/>
                </a:solidFill>
                <a:latin typeface="Roboto"/>
              </a:rPr>
              <a:t> For example, "Go 3 miles, then turn left at Cherry Avenue, then go 2 miles and turn Left on Montgomery Street." is abundantly more clear than "Go up the hill a ways 'til you get to the old willow tree and go left 'til you pass the old wooden mill, until you get to the Baker's farm." </a:t>
            </a:r>
            <a:endParaRPr kumimoji="0" lang="en-US" altLang="en-US" sz="2800" b="1" i="0" u="none" strike="noStrike" cap="none" normalizeH="0" baseline="0" dirty="0">
              <a:ln>
                <a:noFill/>
              </a:ln>
              <a:solidFill>
                <a:srgbClr val="FFFFFF"/>
              </a:solidFill>
              <a:effectLst/>
              <a:latin typeface="Roboto"/>
            </a:endParaRPr>
          </a:p>
        </p:txBody>
      </p:sp>
    </p:spTree>
    <p:extLst>
      <p:ext uri="{BB962C8B-B14F-4D97-AF65-F5344CB8AC3E}">
        <p14:creationId xmlns:p14="http://schemas.microsoft.com/office/powerpoint/2010/main" val="1801463978"/>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A40FF-FCDC-4CE4-9DCB-5A0D27EF3CC5}"/>
              </a:ext>
            </a:extLst>
          </p:cNvPr>
          <p:cNvSpPr>
            <a:spLocks noGrp="1"/>
          </p:cNvSpPr>
          <p:nvPr>
            <p:ph type="title"/>
          </p:nvPr>
        </p:nvSpPr>
        <p:spPr>
          <a:xfrm>
            <a:off x="5358384" y="365125"/>
            <a:ext cx="5995416" cy="1325563"/>
          </a:xfrm>
        </p:spPr>
        <p:txBody>
          <a:bodyPr/>
          <a:lstStyle/>
          <a:p>
            <a:r>
              <a:rPr lang="en-US" dirty="0"/>
              <a:t>The Dorsal Cavity</a:t>
            </a:r>
          </a:p>
        </p:txBody>
      </p:sp>
      <p:sp>
        <p:nvSpPr>
          <p:cNvPr id="3" name="Content Placeholder 2">
            <a:extLst>
              <a:ext uri="{FF2B5EF4-FFF2-40B4-BE49-F238E27FC236}">
                <a16:creationId xmlns:a16="http://schemas.microsoft.com/office/drawing/2014/main" id="{BC22ED3A-8AD6-46B0-80C2-05E1773CA5FD}"/>
              </a:ext>
            </a:extLst>
          </p:cNvPr>
          <p:cNvSpPr>
            <a:spLocks noGrp="1"/>
          </p:cNvSpPr>
          <p:nvPr>
            <p:ph idx="1"/>
          </p:nvPr>
        </p:nvSpPr>
        <p:spPr>
          <a:xfrm>
            <a:off x="4343400" y="1825625"/>
            <a:ext cx="7010399" cy="4351338"/>
          </a:xfrm>
        </p:spPr>
        <p:txBody>
          <a:bodyPr>
            <a:normAutofit fontScale="92500" lnSpcReduction="10000"/>
          </a:bodyPr>
          <a:lstStyle/>
          <a:p>
            <a:r>
              <a:rPr lang="en-US" dirty="0"/>
              <a:t>The dorsal cavity consists of the cranial cavity that houses the brain and the vertebral (or spinal) cavity which contains the spinal cord.</a:t>
            </a:r>
            <a:br>
              <a:rPr lang="en-US" dirty="0"/>
            </a:br>
            <a:br>
              <a:rPr lang="en-US" dirty="0"/>
            </a:br>
            <a:r>
              <a:rPr lang="en-US" dirty="0"/>
              <a:t>    There is no physical separation between the cranial cavity and vertebral cavity. </a:t>
            </a:r>
          </a:p>
          <a:p>
            <a:pPr lvl="1"/>
            <a:r>
              <a:rPr lang="en-US" dirty="0"/>
              <a:t>This cavity is a continuous chamber filled with cerebrospinal fluid that surrounds the brain and the spinal cord. </a:t>
            </a:r>
          </a:p>
          <a:p>
            <a:pPr lvl="1"/>
            <a:r>
              <a:rPr lang="en-US" dirty="0"/>
              <a:t>"</a:t>
            </a:r>
            <a:r>
              <a:rPr lang="en-US" i="1" dirty="0" err="1"/>
              <a:t>Cerebro</a:t>
            </a:r>
            <a:r>
              <a:rPr lang="en-US" i="1" dirty="0"/>
              <a:t>-" </a:t>
            </a:r>
            <a:r>
              <a:rPr lang="en-US" dirty="0"/>
              <a:t>means "brain" and "spinal" means "of the spine", so the liquid cerebrospinal fluid is named after what it essentially bathes, which is the brain </a:t>
            </a:r>
            <a:r>
              <a:rPr lang="en-US" b="1" dirty="0"/>
              <a:t>and</a:t>
            </a:r>
            <a:r>
              <a:rPr lang="en-US" dirty="0"/>
              <a:t> spine.</a:t>
            </a:r>
          </a:p>
          <a:p>
            <a:endParaRPr lang="en-US" dirty="0"/>
          </a:p>
        </p:txBody>
      </p:sp>
      <p:pic>
        <p:nvPicPr>
          <p:cNvPr id="26626" name="Picture 2" descr="Picture">
            <a:extLst>
              <a:ext uri="{FF2B5EF4-FFF2-40B4-BE49-F238E27FC236}">
                <a16:creationId xmlns:a16="http://schemas.microsoft.com/office/drawing/2014/main" id="{580AF9ED-EA8F-407D-9E47-D06B8A7B5D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7652" b="9931"/>
          <a:stretch/>
        </p:blipFill>
        <p:spPr bwMode="auto">
          <a:xfrm>
            <a:off x="91440" y="130206"/>
            <a:ext cx="3666744" cy="6602575"/>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6607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16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E9A40FF-FCDC-4CE4-9DCB-5A0D27EF3CC5}"/>
              </a:ext>
            </a:extLst>
          </p:cNvPr>
          <p:cNvSpPr>
            <a:spLocks noGrp="1"/>
          </p:cNvSpPr>
          <p:nvPr>
            <p:ph type="title"/>
          </p:nvPr>
        </p:nvSpPr>
        <p:spPr>
          <a:xfrm>
            <a:off x="524256" y="4767072"/>
            <a:ext cx="6594189" cy="1625210"/>
          </a:xfrm>
        </p:spPr>
        <p:txBody>
          <a:bodyPr>
            <a:normAutofit/>
          </a:bodyPr>
          <a:lstStyle/>
          <a:p>
            <a:pPr algn="r"/>
            <a:r>
              <a:rPr lang="en-US" b="1">
                <a:solidFill>
                  <a:srgbClr val="FFFFFF"/>
                </a:solidFill>
              </a:rPr>
              <a:t>The Ventral Cavity</a:t>
            </a:r>
          </a:p>
        </p:txBody>
      </p:sp>
      <p:pic>
        <p:nvPicPr>
          <p:cNvPr id="26626" name="Picture 2" descr="Picture">
            <a:extLst>
              <a:ext uri="{FF2B5EF4-FFF2-40B4-BE49-F238E27FC236}">
                <a16:creationId xmlns:a16="http://schemas.microsoft.com/office/drawing/2014/main" id="{580AF9ED-EA8F-407D-9E47-D06B8A7B5D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8" r="1" b="10031"/>
          <a:stretch/>
        </p:blipFill>
        <p:spPr bwMode="auto">
          <a:xfrm>
            <a:off x="327547" y="321733"/>
            <a:ext cx="7058306" cy="4107392"/>
          </a:xfrm>
          <a:prstGeom prst="rect">
            <a:avLst/>
          </a:prstGeom>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C22ED3A-8AD6-46B0-80C2-05E1773CA5FD}"/>
              </a:ext>
            </a:extLst>
          </p:cNvPr>
          <p:cNvSpPr>
            <a:spLocks noGrp="1"/>
          </p:cNvSpPr>
          <p:nvPr>
            <p:ph idx="1"/>
          </p:nvPr>
        </p:nvSpPr>
        <p:spPr>
          <a:xfrm>
            <a:off x="8029319" y="917725"/>
            <a:ext cx="3424739" cy="4852362"/>
          </a:xfrm>
        </p:spPr>
        <p:txBody>
          <a:bodyPr anchor="ctr">
            <a:normAutofit/>
          </a:bodyPr>
          <a:lstStyle/>
          <a:p>
            <a:r>
              <a:rPr lang="en-US" sz="1700">
                <a:solidFill>
                  <a:srgbClr val="FFFFFF"/>
                </a:solidFill>
              </a:rPr>
              <a:t>The ventral (or anterior) cavity contains the body's</a:t>
            </a:r>
            <a:r>
              <a:rPr lang="en-US" sz="1700" b="1">
                <a:solidFill>
                  <a:srgbClr val="FFFFFF"/>
                </a:solidFill>
              </a:rPr>
              <a:t> </a:t>
            </a:r>
            <a:r>
              <a:rPr lang="en-US" sz="1700" b="1" i="1">
                <a:solidFill>
                  <a:srgbClr val="FFFFFF"/>
                </a:solidFill>
              </a:rPr>
              <a:t>visceral</a:t>
            </a:r>
            <a:r>
              <a:rPr lang="en-US" sz="1700" b="1">
                <a:solidFill>
                  <a:srgbClr val="FFFFFF"/>
                </a:solidFill>
              </a:rPr>
              <a:t> organs</a:t>
            </a:r>
            <a:r>
              <a:rPr lang="en-US" sz="1700">
                <a:solidFill>
                  <a:srgbClr val="FFFFFF"/>
                </a:solidFill>
              </a:rPr>
              <a:t>. The visceral organs are your body's internal organs, including the heart, the lungs, the liver, the pancreas and the intestines.</a:t>
            </a:r>
            <a:br>
              <a:rPr lang="en-US" sz="1700">
                <a:solidFill>
                  <a:srgbClr val="FFFFFF"/>
                </a:solidFill>
              </a:rPr>
            </a:br>
            <a:br>
              <a:rPr lang="en-US" sz="1700">
                <a:solidFill>
                  <a:srgbClr val="FFFFFF"/>
                </a:solidFill>
              </a:rPr>
            </a:br>
            <a:r>
              <a:rPr lang="en-US" sz="1700">
                <a:solidFill>
                  <a:srgbClr val="FFFFFF"/>
                </a:solidFill>
              </a:rPr>
              <a:t>   The </a:t>
            </a:r>
            <a:r>
              <a:rPr lang="en-US" sz="1700" b="1">
                <a:solidFill>
                  <a:srgbClr val="FFFFFF"/>
                </a:solidFill>
              </a:rPr>
              <a:t>ventral cavity</a:t>
            </a:r>
            <a:r>
              <a:rPr lang="en-US" sz="1700">
                <a:solidFill>
                  <a:srgbClr val="FFFFFF"/>
                </a:solidFill>
              </a:rPr>
              <a:t> of the human body is divided into two main regions; the </a:t>
            </a:r>
            <a:r>
              <a:rPr lang="en-US" sz="1700" b="1">
                <a:solidFill>
                  <a:srgbClr val="FFFFFF"/>
                </a:solidFill>
              </a:rPr>
              <a:t>thoracic cavity</a:t>
            </a:r>
            <a:r>
              <a:rPr lang="en-US" sz="1700">
                <a:solidFill>
                  <a:srgbClr val="FFFFFF"/>
                </a:solidFill>
              </a:rPr>
              <a:t>, and the</a:t>
            </a:r>
            <a:r>
              <a:rPr lang="en-US" sz="1700" b="1">
                <a:solidFill>
                  <a:srgbClr val="FFFFFF"/>
                </a:solidFill>
              </a:rPr>
              <a:t> abdominopelvic cavity</a:t>
            </a:r>
            <a:r>
              <a:rPr lang="en-US" sz="1700">
                <a:solidFill>
                  <a:srgbClr val="FFFFFF"/>
                </a:solidFill>
              </a:rPr>
              <a:t>, each of which have additional subdivisions.</a:t>
            </a:r>
            <a:br>
              <a:rPr lang="en-US" sz="1700">
                <a:solidFill>
                  <a:srgbClr val="FFFFFF"/>
                </a:solidFill>
              </a:rPr>
            </a:br>
            <a:r>
              <a:rPr lang="en-US" sz="1700">
                <a:solidFill>
                  <a:srgbClr val="FFFFFF"/>
                </a:solidFill>
              </a:rPr>
              <a:t>​</a:t>
            </a:r>
            <a:br>
              <a:rPr lang="en-US" sz="1700">
                <a:solidFill>
                  <a:srgbClr val="FFFFFF"/>
                </a:solidFill>
              </a:rPr>
            </a:br>
            <a:r>
              <a:rPr lang="en-US" sz="1700">
                <a:solidFill>
                  <a:srgbClr val="FFFFFF"/>
                </a:solidFill>
              </a:rPr>
              <a:t>​    The thoracic cavity and the abdominal cavity are separated by the </a:t>
            </a:r>
            <a:r>
              <a:rPr lang="en-US" sz="1700" b="1">
                <a:solidFill>
                  <a:srgbClr val="FFFFFF"/>
                </a:solidFill>
              </a:rPr>
              <a:t>diaphragm</a:t>
            </a:r>
            <a:r>
              <a:rPr lang="en-US" sz="1700">
                <a:solidFill>
                  <a:srgbClr val="FFFFFF"/>
                </a:solidFill>
              </a:rPr>
              <a:t>.</a:t>
            </a:r>
          </a:p>
          <a:p>
            <a:endParaRPr lang="en-US" sz="1700">
              <a:solidFill>
                <a:srgbClr val="FFFFFF"/>
              </a:solidFill>
            </a:endParaRPr>
          </a:p>
        </p:txBody>
      </p:sp>
    </p:spTree>
    <p:extLst>
      <p:ext uri="{BB962C8B-B14F-4D97-AF65-F5344CB8AC3E}">
        <p14:creationId xmlns:p14="http://schemas.microsoft.com/office/powerpoint/2010/main" val="5446709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650" name="Picture 2" descr="Picture">
            <a:extLst>
              <a:ext uri="{FF2B5EF4-FFF2-40B4-BE49-F238E27FC236}">
                <a16:creationId xmlns:a16="http://schemas.microsoft.com/office/drawing/2014/main" id="{AA1F5674-4436-428F-B69F-4B72DF8C2D0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33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6699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276499"/>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2686337-4276-4D9D-A7E3-8F7CDBAC76CD}"/>
              </a:ext>
            </a:extLst>
          </p:cNvPr>
          <p:cNvSpPr>
            <a:spLocks noGrp="1"/>
          </p:cNvSpPr>
          <p:nvPr>
            <p:ph type="title"/>
          </p:nvPr>
        </p:nvSpPr>
        <p:spPr>
          <a:xfrm>
            <a:off x="841248" y="503270"/>
            <a:ext cx="2889504" cy="1345997"/>
          </a:xfrm>
        </p:spPr>
        <p:txBody>
          <a:bodyPr anchor="ctr">
            <a:normAutofit/>
          </a:bodyPr>
          <a:lstStyle/>
          <a:p>
            <a:r>
              <a:rPr lang="en-US" sz="2600" b="1">
                <a:solidFill>
                  <a:schemeClr val="bg1"/>
                </a:solidFill>
              </a:rPr>
              <a:t>Subdivisions of the Thoracic Cavity</a:t>
            </a:r>
            <a:endParaRPr lang="en-US" sz="2600">
              <a:solidFill>
                <a:schemeClr val="bg1"/>
              </a:solidFill>
            </a:endParaRPr>
          </a:p>
        </p:txBody>
      </p:sp>
      <p:cxnSp>
        <p:nvCxnSpPr>
          <p:cNvPr id="75" name="Straight Connector 74">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732166"/>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C8AF951-64F2-4E60-A546-D42AC26C67D1}"/>
              </a:ext>
            </a:extLst>
          </p:cNvPr>
          <p:cNvSpPr>
            <a:spLocks noGrp="1"/>
          </p:cNvSpPr>
          <p:nvPr>
            <p:ph idx="1"/>
          </p:nvPr>
        </p:nvSpPr>
        <p:spPr>
          <a:xfrm>
            <a:off x="4379976" y="503270"/>
            <a:ext cx="6976872" cy="1345997"/>
          </a:xfrm>
        </p:spPr>
        <p:txBody>
          <a:bodyPr anchor="ctr">
            <a:normAutofit/>
          </a:bodyPr>
          <a:lstStyle/>
          <a:p>
            <a:r>
              <a:rPr lang="en-US" sz="2400" i="1" dirty="0">
                <a:solidFill>
                  <a:schemeClr val="bg1"/>
                </a:solidFill>
              </a:rPr>
              <a:t>The thoracic cavity is separated into three chambers; the left and right </a:t>
            </a:r>
            <a:r>
              <a:rPr lang="en-US" sz="2400" b="1" i="1" dirty="0">
                <a:solidFill>
                  <a:schemeClr val="bg1"/>
                </a:solidFill>
              </a:rPr>
              <a:t>pleural cavities </a:t>
            </a:r>
            <a:r>
              <a:rPr lang="en-US" sz="2400" i="1" dirty="0">
                <a:solidFill>
                  <a:schemeClr val="bg1"/>
                </a:solidFill>
              </a:rPr>
              <a:t>and the </a:t>
            </a:r>
            <a:r>
              <a:rPr lang="en-US" sz="2400" b="1" i="1" dirty="0">
                <a:solidFill>
                  <a:schemeClr val="bg1"/>
                </a:solidFill>
              </a:rPr>
              <a:t>mediastinum. </a:t>
            </a:r>
            <a:endParaRPr lang="en-US" sz="2400" dirty="0">
              <a:solidFill>
                <a:schemeClr val="bg1"/>
              </a:solidFill>
            </a:endParaRPr>
          </a:p>
        </p:txBody>
      </p:sp>
      <p:pic>
        <p:nvPicPr>
          <p:cNvPr id="29698" name="Picture 2" descr="Picture">
            <a:extLst>
              <a:ext uri="{FF2B5EF4-FFF2-40B4-BE49-F238E27FC236}">
                <a16:creationId xmlns:a16="http://schemas.microsoft.com/office/drawing/2014/main" id="{C213BB75-A2B3-456D-B23F-B347829715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2710"/>
          <a:stretch/>
        </p:blipFill>
        <p:spPr bwMode="auto">
          <a:xfrm>
            <a:off x="320040" y="2194560"/>
            <a:ext cx="11548872" cy="4299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783401"/>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276499"/>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2686337-4276-4D9D-A7E3-8F7CDBAC76CD}"/>
              </a:ext>
            </a:extLst>
          </p:cNvPr>
          <p:cNvSpPr>
            <a:spLocks noGrp="1"/>
          </p:cNvSpPr>
          <p:nvPr>
            <p:ph type="title"/>
          </p:nvPr>
        </p:nvSpPr>
        <p:spPr>
          <a:xfrm>
            <a:off x="841248" y="503270"/>
            <a:ext cx="2889504" cy="1345997"/>
          </a:xfrm>
        </p:spPr>
        <p:txBody>
          <a:bodyPr anchor="ctr">
            <a:normAutofit/>
          </a:bodyPr>
          <a:lstStyle/>
          <a:p>
            <a:r>
              <a:rPr lang="en-US" sz="2600" b="1">
                <a:solidFill>
                  <a:schemeClr val="bg1"/>
                </a:solidFill>
              </a:rPr>
              <a:t>Subdivisions of the Thoracic Cavity</a:t>
            </a:r>
            <a:endParaRPr lang="en-US" sz="2600">
              <a:solidFill>
                <a:schemeClr val="bg1"/>
              </a:solidFill>
            </a:endParaRPr>
          </a:p>
        </p:txBody>
      </p:sp>
      <p:cxnSp>
        <p:nvCxnSpPr>
          <p:cNvPr id="75" name="Straight Connector 74">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732166"/>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C8AF951-64F2-4E60-A546-D42AC26C67D1}"/>
              </a:ext>
            </a:extLst>
          </p:cNvPr>
          <p:cNvSpPr>
            <a:spLocks noGrp="1"/>
          </p:cNvSpPr>
          <p:nvPr>
            <p:ph idx="1"/>
          </p:nvPr>
        </p:nvSpPr>
        <p:spPr>
          <a:xfrm>
            <a:off x="4379976" y="503270"/>
            <a:ext cx="6976872" cy="1345997"/>
          </a:xfrm>
        </p:spPr>
        <p:txBody>
          <a:bodyPr anchor="ctr">
            <a:normAutofit fontScale="77500" lnSpcReduction="20000"/>
          </a:bodyPr>
          <a:lstStyle/>
          <a:p>
            <a:r>
              <a:rPr lang="en-US" sz="2400" dirty="0">
                <a:solidFill>
                  <a:schemeClr val="bg1"/>
                </a:solidFill>
              </a:rPr>
              <a:t>The </a:t>
            </a:r>
            <a:r>
              <a:rPr lang="en-US" sz="2400" b="1" dirty="0">
                <a:solidFill>
                  <a:schemeClr val="bg1"/>
                </a:solidFill>
              </a:rPr>
              <a:t>thoracic cavity</a:t>
            </a:r>
            <a:r>
              <a:rPr lang="en-US" sz="2400" dirty="0">
                <a:solidFill>
                  <a:schemeClr val="bg1"/>
                </a:solidFill>
              </a:rPr>
              <a:t> is the cavity of the chest area. This cavity lies underneath the rib cage and houses many important organs and structures of cardiovascular, respiratory  and lymphatic systems. </a:t>
            </a:r>
          </a:p>
          <a:p>
            <a:r>
              <a:rPr lang="en-US" sz="2400" dirty="0">
                <a:solidFill>
                  <a:schemeClr val="bg1"/>
                </a:solidFill>
              </a:rPr>
              <a:t>The two arguably most notable organs of the thoracic cavity are the </a:t>
            </a:r>
            <a:r>
              <a:rPr lang="en-US" sz="2400" b="1" dirty="0">
                <a:solidFill>
                  <a:schemeClr val="bg1"/>
                </a:solidFill>
              </a:rPr>
              <a:t>heart</a:t>
            </a:r>
            <a:r>
              <a:rPr lang="en-US" sz="2400" dirty="0">
                <a:solidFill>
                  <a:schemeClr val="bg1"/>
                </a:solidFill>
              </a:rPr>
              <a:t> and the </a:t>
            </a:r>
            <a:r>
              <a:rPr lang="en-US" sz="2400" b="1" dirty="0">
                <a:solidFill>
                  <a:schemeClr val="bg1"/>
                </a:solidFill>
              </a:rPr>
              <a:t>lungs</a:t>
            </a:r>
            <a:r>
              <a:rPr lang="en-US" sz="2400" dirty="0">
                <a:solidFill>
                  <a:schemeClr val="bg1"/>
                </a:solidFill>
              </a:rPr>
              <a:t>.</a:t>
            </a:r>
          </a:p>
        </p:txBody>
      </p:sp>
      <p:pic>
        <p:nvPicPr>
          <p:cNvPr id="29698" name="Picture 2" descr="Picture">
            <a:extLst>
              <a:ext uri="{FF2B5EF4-FFF2-40B4-BE49-F238E27FC236}">
                <a16:creationId xmlns:a16="http://schemas.microsoft.com/office/drawing/2014/main" id="{C213BB75-A2B3-456D-B23F-B347829715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2710"/>
          <a:stretch/>
        </p:blipFill>
        <p:spPr bwMode="auto">
          <a:xfrm>
            <a:off x="320040" y="2194560"/>
            <a:ext cx="11548872" cy="4299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732090"/>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0A1A6F78-C919-46F0-9B0A-2ED388861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7" name="Graphic 136">
            <a:extLst>
              <a:ext uri="{FF2B5EF4-FFF2-40B4-BE49-F238E27FC236}">
                <a16:creationId xmlns:a16="http://schemas.microsoft.com/office/drawing/2014/main" id="{49882614-11C4-4368-9534-6EBAC3488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2684274" y="-4610867"/>
            <a:ext cx="7223503" cy="16095236"/>
          </a:xfrm>
          <a:prstGeom prst="rect">
            <a:avLst/>
          </a:prstGeom>
        </p:spPr>
      </p:pic>
      <p:sp>
        <p:nvSpPr>
          <p:cNvPr id="2" name="Title 1">
            <a:extLst>
              <a:ext uri="{FF2B5EF4-FFF2-40B4-BE49-F238E27FC236}">
                <a16:creationId xmlns:a16="http://schemas.microsoft.com/office/drawing/2014/main" id="{E2686337-4276-4D9D-A7E3-8F7CDBAC76CD}"/>
              </a:ext>
            </a:extLst>
          </p:cNvPr>
          <p:cNvSpPr>
            <a:spLocks noGrp="1"/>
          </p:cNvSpPr>
          <p:nvPr>
            <p:ph type="title"/>
          </p:nvPr>
        </p:nvSpPr>
        <p:spPr>
          <a:xfrm>
            <a:off x="384048" y="3789400"/>
            <a:ext cx="5807575" cy="2264392"/>
          </a:xfrm>
        </p:spPr>
        <p:txBody>
          <a:bodyPr anchor="ctr">
            <a:normAutofit/>
          </a:bodyPr>
          <a:lstStyle/>
          <a:p>
            <a:r>
              <a:rPr lang="en-US" sz="5000" b="1"/>
              <a:t>Subdivisions of the Thoracic Cavity</a:t>
            </a:r>
            <a:endParaRPr lang="en-US" sz="5000"/>
          </a:p>
        </p:txBody>
      </p:sp>
      <p:pic>
        <p:nvPicPr>
          <p:cNvPr id="29698" name="Picture 2" descr="Picture">
            <a:extLst>
              <a:ext uri="{FF2B5EF4-FFF2-40B4-BE49-F238E27FC236}">
                <a16:creationId xmlns:a16="http://schemas.microsoft.com/office/drawing/2014/main" id="{C213BB75-A2B3-456D-B23F-B347829715F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571" b="3121"/>
          <a:stretch/>
        </p:blipFill>
        <p:spPr bwMode="auto">
          <a:xfrm>
            <a:off x="20" y="-2"/>
            <a:ext cx="12191980" cy="3657600"/>
          </a:xfrm>
          <a:prstGeom prst="rect">
            <a:avLst/>
          </a:prstGeom>
          <a:noFill/>
          <a:extLst>
            <a:ext uri="{909E8E84-426E-40DD-AFC4-6F175D3DCCD1}">
              <a14:hiddenFill xmlns:a14="http://schemas.microsoft.com/office/drawing/2010/main">
                <a:solidFill>
                  <a:srgbClr val="FFFFFF"/>
                </a:solidFill>
              </a14:hiddenFill>
            </a:ext>
          </a:extLst>
        </p:spPr>
      </p:pic>
      <p:sp>
        <p:nvSpPr>
          <p:cNvPr id="139" name="Rectangle 138">
            <a:extLst>
              <a:ext uri="{FF2B5EF4-FFF2-40B4-BE49-F238E27FC236}">
                <a16:creationId xmlns:a16="http://schemas.microsoft.com/office/drawing/2014/main" id="{93C59B8F-AEFF-4D3A-BA0E-3C43111987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C8AF951-64F2-4E60-A546-D42AC26C67D1}"/>
              </a:ext>
            </a:extLst>
          </p:cNvPr>
          <p:cNvSpPr>
            <a:spLocks noGrp="1"/>
          </p:cNvSpPr>
          <p:nvPr>
            <p:ph idx="1"/>
          </p:nvPr>
        </p:nvSpPr>
        <p:spPr>
          <a:xfrm>
            <a:off x="6496424" y="3789399"/>
            <a:ext cx="5418208" cy="2382802"/>
          </a:xfrm>
        </p:spPr>
        <p:txBody>
          <a:bodyPr anchor="ctr">
            <a:normAutofit fontScale="92500"/>
          </a:bodyPr>
          <a:lstStyle/>
          <a:p>
            <a:r>
              <a:rPr lang="en-US" sz="3200" b="1" dirty="0"/>
              <a:t>The Pleural Cavity</a:t>
            </a:r>
            <a:br>
              <a:rPr lang="en-US" sz="3200" dirty="0"/>
            </a:br>
            <a:r>
              <a:rPr lang="en-US" sz="3200" dirty="0"/>
              <a:t>The left lung is in the left portion of the pleural cavity and the right lung is in the right portion of the pleural cavity.</a:t>
            </a:r>
          </a:p>
        </p:txBody>
      </p:sp>
      <p:sp>
        <p:nvSpPr>
          <p:cNvPr id="141" name="Rectangle 140">
            <a:extLst>
              <a:ext uri="{FF2B5EF4-FFF2-40B4-BE49-F238E27FC236}">
                <a16:creationId xmlns:a16="http://schemas.microsoft.com/office/drawing/2014/main" id="{E042CD37-C859-44CD-853E-5A3427DDB9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46197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0A1A6F78-C919-46F0-9B0A-2ED388861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7" name="Graphic 136">
            <a:extLst>
              <a:ext uri="{FF2B5EF4-FFF2-40B4-BE49-F238E27FC236}">
                <a16:creationId xmlns:a16="http://schemas.microsoft.com/office/drawing/2014/main" id="{49882614-11C4-4368-9534-6EBAC3488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2684274" y="-4610867"/>
            <a:ext cx="7223503" cy="16095236"/>
          </a:xfrm>
          <a:prstGeom prst="rect">
            <a:avLst/>
          </a:prstGeom>
        </p:spPr>
      </p:pic>
      <p:sp>
        <p:nvSpPr>
          <p:cNvPr id="2" name="Title 1">
            <a:extLst>
              <a:ext uri="{FF2B5EF4-FFF2-40B4-BE49-F238E27FC236}">
                <a16:creationId xmlns:a16="http://schemas.microsoft.com/office/drawing/2014/main" id="{E2686337-4276-4D9D-A7E3-8F7CDBAC76CD}"/>
              </a:ext>
            </a:extLst>
          </p:cNvPr>
          <p:cNvSpPr>
            <a:spLocks noGrp="1"/>
          </p:cNvSpPr>
          <p:nvPr>
            <p:ph type="title"/>
          </p:nvPr>
        </p:nvSpPr>
        <p:spPr>
          <a:xfrm>
            <a:off x="384048" y="3789400"/>
            <a:ext cx="5807575" cy="2264392"/>
          </a:xfrm>
        </p:spPr>
        <p:txBody>
          <a:bodyPr anchor="ctr">
            <a:normAutofit/>
          </a:bodyPr>
          <a:lstStyle/>
          <a:p>
            <a:r>
              <a:rPr lang="en-US" sz="5000" b="1"/>
              <a:t>Subdivisions of the Thoracic Cavity</a:t>
            </a:r>
            <a:endParaRPr lang="en-US" sz="5000"/>
          </a:p>
        </p:txBody>
      </p:sp>
      <p:pic>
        <p:nvPicPr>
          <p:cNvPr id="29698" name="Picture 2" descr="Picture">
            <a:extLst>
              <a:ext uri="{FF2B5EF4-FFF2-40B4-BE49-F238E27FC236}">
                <a16:creationId xmlns:a16="http://schemas.microsoft.com/office/drawing/2014/main" id="{C213BB75-A2B3-456D-B23F-B347829715F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571" b="3121"/>
          <a:stretch/>
        </p:blipFill>
        <p:spPr bwMode="auto">
          <a:xfrm>
            <a:off x="20" y="-2"/>
            <a:ext cx="12191980" cy="3657600"/>
          </a:xfrm>
          <a:prstGeom prst="rect">
            <a:avLst/>
          </a:prstGeom>
          <a:noFill/>
          <a:extLst>
            <a:ext uri="{909E8E84-426E-40DD-AFC4-6F175D3DCCD1}">
              <a14:hiddenFill xmlns:a14="http://schemas.microsoft.com/office/drawing/2010/main">
                <a:solidFill>
                  <a:srgbClr val="FFFFFF"/>
                </a:solidFill>
              </a14:hiddenFill>
            </a:ext>
          </a:extLst>
        </p:spPr>
      </p:pic>
      <p:sp>
        <p:nvSpPr>
          <p:cNvPr id="139" name="Rectangle 138">
            <a:extLst>
              <a:ext uri="{FF2B5EF4-FFF2-40B4-BE49-F238E27FC236}">
                <a16:creationId xmlns:a16="http://schemas.microsoft.com/office/drawing/2014/main" id="{93C59B8F-AEFF-4D3A-BA0E-3C43111987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C8AF951-64F2-4E60-A546-D42AC26C67D1}"/>
              </a:ext>
            </a:extLst>
          </p:cNvPr>
          <p:cNvSpPr>
            <a:spLocks noGrp="1"/>
          </p:cNvSpPr>
          <p:nvPr>
            <p:ph idx="1"/>
          </p:nvPr>
        </p:nvSpPr>
        <p:spPr>
          <a:xfrm>
            <a:off x="5816287" y="3789399"/>
            <a:ext cx="6098345" cy="2822416"/>
          </a:xfrm>
          <a:solidFill>
            <a:schemeClr val="bg2"/>
          </a:solidFill>
        </p:spPr>
        <p:txBody>
          <a:bodyPr anchor="ctr">
            <a:normAutofit/>
          </a:bodyPr>
          <a:lstStyle/>
          <a:p>
            <a:r>
              <a:rPr lang="en-US" b="1" dirty="0"/>
              <a:t>The Mediastinum Cavity is</a:t>
            </a:r>
            <a:r>
              <a:rPr lang="en-US" dirty="0"/>
              <a:t> space between the 2 pleural cavities.</a:t>
            </a:r>
          </a:p>
          <a:p>
            <a:r>
              <a:rPr lang="en-US" dirty="0"/>
              <a:t>It holds the </a:t>
            </a:r>
            <a:r>
              <a:rPr lang="en-US" b="1" dirty="0"/>
              <a:t>pericardial cavity </a:t>
            </a:r>
            <a:r>
              <a:rPr lang="en-US" dirty="0"/>
              <a:t>which contains the heart. </a:t>
            </a:r>
            <a:endParaRPr lang="en-US" sz="3200" dirty="0"/>
          </a:p>
        </p:txBody>
      </p:sp>
      <p:sp>
        <p:nvSpPr>
          <p:cNvPr id="141" name="Rectangle 140">
            <a:extLst>
              <a:ext uri="{FF2B5EF4-FFF2-40B4-BE49-F238E27FC236}">
                <a16:creationId xmlns:a16="http://schemas.microsoft.com/office/drawing/2014/main" id="{E042CD37-C859-44CD-853E-5A3427DDB9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32491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54297"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2041B9-F0E4-4584-8133-E406C48950AC}"/>
              </a:ext>
            </a:extLst>
          </p:cNvPr>
          <p:cNvSpPr>
            <a:spLocks noGrp="1"/>
          </p:cNvSpPr>
          <p:nvPr>
            <p:ph type="title"/>
          </p:nvPr>
        </p:nvSpPr>
        <p:spPr>
          <a:xfrm>
            <a:off x="268704" y="0"/>
            <a:ext cx="7952732" cy="1360867"/>
          </a:xfrm>
          <a:solidFill>
            <a:schemeClr val="tx1"/>
          </a:solidFill>
        </p:spPr>
        <p:txBody>
          <a:bodyPr vert="horz" lIns="91440" tIns="45720" rIns="91440" bIns="45720" rtlCol="0" anchor="b">
            <a:normAutofit/>
          </a:bodyPr>
          <a:lstStyle/>
          <a:p>
            <a:pPr marL="0" marR="0" lvl="0" indent="0" fontAlgn="base">
              <a:spcAft>
                <a:spcPct val="0"/>
              </a:spcAft>
              <a:buClrTx/>
              <a:buSzTx/>
              <a:tabLst/>
            </a:pPr>
            <a:r>
              <a:rPr kumimoji="0" lang="en-US" altLang="en-US" sz="3700" b="1" i="1" u="none" strike="noStrike" kern="1200" cap="none" normalizeH="0" baseline="0" dirty="0">
                <a:ln>
                  <a:noFill/>
                </a:ln>
                <a:solidFill>
                  <a:schemeClr val="bg1"/>
                </a:solidFill>
                <a:effectLst/>
                <a:latin typeface="+mj-lt"/>
                <a:ea typeface="+mj-ea"/>
                <a:cs typeface="+mj-cs"/>
              </a:rPr>
              <a:t>Subdivisions of the Abdominopelvic Cavity</a:t>
            </a:r>
            <a:endParaRPr kumimoji="0" lang="en-US" altLang="en-US" sz="3700" b="0" i="0" u="none" strike="noStrike" kern="1200" cap="none" normalizeH="0" baseline="0" dirty="0">
              <a:ln>
                <a:noFill/>
              </a:ln>
              <a:solidFill>
                <a:schemeClr val="bg1"/>
              </a:solidFill>
              <a:effectLst/>
              <a:latin typeface="+mj-lt"/>
              <a:ea typeface="+mj-ea"/>
              <a:cs typeface="+mj-cs"/>
            </a:endParaRPr>
          </a:p>
          <a:p>
            <a:pPr marL="0" marR="0" lvl="0" indent="0" fontAlgn="base">
              <a:spcAft>
                <a:spcPct val="0"/>
              </a:spcAft>
              <a:buClrTx/>
              <a:buSzTx/>
              <a:tabLst/>
            </a:pPr>
            <a:endParaRPr kumimoji="0" lang="en-US" altLang="en-US" sz="3700" b="0" i="0" u="none" strike="noStrike" kern="1200" cap="none" normalizeH="0" baseline="0" dirty="0">
              <a:ln>
                <a:noFill/>
              </a:ln>
              <a:solidFill>
                <a:schemeClr val="bg1"/>
              </a:solidFill>
              <a:effectLst/>
              <a:latin typeface="+mj-lt"/>
              <a:ea typeface="+mj-ea"/>
              <a:cs typeface="+mj-cs"/>
            </a:endParaRPr>
          </a:p>
        </p:txBody>
      </p:sp>
      <p:graphicFrame>
        <p:nvGraphicFramePr>
          <p:cNvPr id="8" name="Content Placeholder 3">
            <a:extLst>
              <a:ext uri="{FF2B5EF4-FFF2-40B4-BE49-F238E27FC236}">
                <a16:creationId xmlns:a16="http://schemas.microsoft.com/office/drawing/2014/main" id="{412396D5-C241-4898-A0DE-B3961ED914B4}"/>
              </a:ext>
            </a:extLst>
          </p:cNvPr>
          <p:cNvGraphicFramePr>
            <a:graphicFrameLocks/>
          </p:cNvGraphicFramePr>
          <p:nvPr>
            <p:extLst>
              <p:ext uri="{D42A27DB-BD31-4B8C-83A1-F6EECF244321}">
                <p14:modId xmlns:p14="http://schemas.microsoft.com/office/powerpoint/2010/main" val="1444811492"/>
              </p:ext>
            </p:extLst>
          </p:nvPr>
        </p:nvGraphicFramePr>
        <p:xfrm>
          <a:off x="8507186" y="267299"/>
          <a:ext cx="3501933" cy="6323402"/>
        </p:xfrm>
        <a:graphic>
          <a:graphicData uri="http://schemas.openxmlformats.org/drawingml/2006/table">
            <a:tbl>
              <a:tblPr>
                <a:tableStyleId>{69012ECD-51FC-41F1-AA8D-1B2483CD663E}</a:tableStyleId>
              </a:tblPr>
              <a:tblGrid>
                <a:gridCol w="3501933">
                  <a:extLst>
                    <a:ext uri="{9D8B030D-6E8A-4147-A177-3AD203B41FA5}">
                      <a16:colId xmlns:a16="http://schemas.microsoft.com/office/drawing/2014/main" val="2452067979"/>
                    </a:ext>
                  </a:extLst>
                </a:gridCol>
              </a:tblGrid>
              <a:tr h="4868231">
                <a:tc>
                  <a:txBody>
                    <a:bodyPr/>
                    <a:lstStyle/>
                    <a:p>
                      <a:pPr algn="ctr" fontAlgn="t"/>
                      <a:endParaRPr lang="en-US" sz="1800" b="0" dirty="0">
                        <a:solidFill>
                          <a:schemeClr val="tx1">
                            <a:lumMod val="75000"/>
                            <a:lumOff val="25000"/>
                          </a:schemeClr>
                        </a:solidFill>
                        <a:effectLst/>
                      </a:endParaRPr>
                    </a:p>
                    <a:p>
                      <a:pPr algn="ctr" fontAlgn="t"/>
                      <a:br>
                        <a:rPr lang="en-US" sz="1800" b="0" dirty="0">
                          <a:solidFill>
                            <a:schemeClr val="tx1">
                              <a:lumMod val="75000"/>
                              <a:lumOff val="25000"/>
                            </a:schemeClr>
                          </a:solidFill>
                          <a:effectLst/>
                        </a:rPr>
                      </a:br>
                      <a:r>
                        <a:rPr lang="en-US" sz="1800" b="1" dirty="0">
                          <a:solidFill>
                            <a:schemeClr val="tx1">
                              <a:lumMod val="75000"/>
                              <a:lumOff val="25000"/>
                            </a:schemeClr>
                          </a:solidFill>
                          <a:effectLst/>
                        </a:rPr>
                        <a:t>​The Abdominopelvic Cavity</a:t>
                      </a:r>
                      <a:br>
                        <a:rPr lang="en-US" sz="1800" b="0" dirty="0">
                          <a:solidFill>
                            <a:schemeClr val="tx1">
                              <a:lumMod val="75000"/>
                              <a:lumOff val="25000"/>
                            </a:schemeClr>
                          </a:solidFill>
                          <a:effectLst/>
                        </a:rPr>
                      </a:br>
                      <a:r>
                        <a:rPr lang="en-US" sz="1800" b="0" dirty="0">
                          <a:solidFill>
                            <a:schemeClr val="tx1">
                              <a:lumMod val="75000"/>
                              <a:lumOff val="25000"/>
                            </a:schemeClr>
                          </a:solidFill>
                          <a:effectLst/>
                        </a:rPr>
                        <a:t>The abdominopelvic cavity is divided into 2 areas; the </a:t>
                      </a:r>
                      <a:r>
                        <a:rPr lang="en-US" sz="1800" b="1" dirty="0">
                          <a:solidFill>
                            <a:schemeClr val="tx1">
                              <a:lumMod val="75000"/>
                              <a:lumOff val="25000"/>
                            </a:schemeClr>
                          </a:solidFill>
                          <a:effectLst/>
                        </a:rPr>
                        <a:t>abdominal cavity</a:t>
                      </a:r>
                      <a:r>
                        <a:rPr lang="en-US" sz="1800" b="0" dirty="0">
                          <a:solidFill>
                            <a:schemeClr val="tx1">
                              <a:lumMod val="75000"/>
                              <a:lumOff val="25000"/>
                            </a:schemeClr>
                          </a:solidFill>
                          <a:effectLst/>
                        </a:rPr>
                        <a:t> and the </a:t>
                      </a:r>
                      <a:r>
                        <a:rPr lang="en-US" sz="1800" b="1" dirty="0">
                          <a:solidFill>
                            <a:schemeClr val="tx1">
                              <a:lumMod val="75000"/>
                              <a:lumOff val="25000"/>
                            </a:schemeClr>
                          </a:solidFill>
                          <a:effectLst/>
                        </a:rPr>
                        <a:t>pelvic cavity. </a:t>
                      </a:r>
                      <a:br>
                        <a:rPr lang="en-US" sz="1800" b="1" dirty="0">
                          <a:solidFill>
                            <a:schemeClr val="tx1">
                              <a:lumMod val="75000"/>
                              <a:lumOff val="25000"/>
                            </a:schemeClr>
                          </a:solidFill>
                          <a:effectLst/>
                        </a:rPr>
                      </a:br>
                      <a:r>
                        <a:rPr lang="en-US" sz="1800" b="1" dirty="0">
                          <a:solidFill>
                            <a:schemeClr val="tx1">
                              <a:lumMod val="75000"/>
                              <a:lumOff val="25000"/>
                            </a:schemeClr>
                          </a:solidFill>
                          <a:effectLst/>
                        </a:rPr>
                        <a:t>​</a:t>
                      </a:r>
                      <a:br>
                        <a:rPr lang="en-US" sz="1800" b="0" dirty="0">
                          <a:solidFill>
                            <a:schemeClr val="tx1">
                              <a:lumMod val="75000"/>
                              <a:lumOff val="25000"/>
                            </a:schemeClr>
                          </a:solidFill>
                          <a:effectLst/>
                        </a:rPr>
                      </a:br>
                      <a:br>
                        <a:rPr lang="en-US" sz="1800" b="0" dirty="0">
                          <a:solidFill>
                            <a:schemeClr val="tx1">
                              <a:lumMod val="75000"/>
                              <a:lumOff val="25000"/>
                            </a:schemeClr>
                          </a:solidFill>
                          <a:effectLst/>
                        </a:rPr>
                      </a:br>
                      <a:r>
                        <a:rPr lang="en-US" sz="1800" b="0" dirty="0">
                          <a:solidFill>
                            <a:schemeClr val="tx1">
                              <a:lumMod val="75000"/>
                              <a:lumOff val="25000"/>
                            </a:schemeClr>
                          </a:solidFill>
                          <a:effectLst/>
                        </a:rPr>
                        <a:t>​​​</a:t>
                      </a:r>
                      <a:r>
                        <a:rPr lang="en-US" sz="1800" b="1" dirty="0">
                          <a:solidFill>
                            <a:schemeClr val="tx1">
                              <a:lumMod val="75000"/>
                              <a:lumOff val="25000"/>
                            </a:schemeClr>
                          </a:solidFill>
                          <a:effectLst/>
                        </a:rPr>
                        <a:t>The Abdominal Cavity</a:t>
                      </a:r>
                      <a:br>
                        <a:rPr lang="en-US" sz="1800" b="0" dirty="0">
                          <a:solidFill>
                            <a:schemeClr val="tx1">
                              <a:lumMod val="75000"/>
                              <a:lumOff val="25000"/>
                            </a:schemeClr>
                          </a:solidFill>
                          <a:effectLst/>
                        </a:rPr>
                      </a:br>
                      <a:r>
                        <a:rPr lang="en-US" sz="1800" b="0" dirty="0">
                          <a:solidFill>
                            <a:schemeClr val="tx1">
                              <a:lumMod val="75000"/>
                              <a:lumOff val="25000"/>
                            </a:schemeClr>
                          </a:solidFill>
                          <a:effectLst/>
                        </a:rPr>
                        <a:t>The abdominal cavity contains digestive organs., including the stomach, the liver, the kidneys, the small intestines, etc.  </a:t>
                      </a:r>
                      <a:br>
                        <a:rPr lang="en-US" sz="1800" b="0" dirty="0">
                          <a:solidFill>
                            <a:schemeClr val="tx1">
                              <a:lumMod val="75000"/>
                              <a:lumOff val="25000"/>
                            </a:schemeClr>
                          </a:solidFill>
                          <a:effectLst/>
                        </a:rPr>
                      </a:br>
                      <a:r>
                        <a:rPr lang="en-US" sz="1800" b="0" dirty="0">
                          <a:solidFill>
                            <a:schemeClr val="tx1">
                              <a:lumMod val="75000"/>
                              <a:lumOff val="25000"/>
                            </a:schemeClr>
                          </a:solidFill>
                          <a:effectLst/>
                        </a:rPr>
                        <a:t>​</a:t>
                      </a:r>
                      <a:br>
                        <a:rPr lang="en-US" sz="1800" b="0" dirty="0">
                          <a:solidFill>
                            <a:schemeClr val="tx1">
                              <a:lumMod val="75000"/>
                              <a:lumOff val="25000"/>
                            </a:schemeClr>
                          </a:solidFill>
                          <a:effectLst/>
                        </a:rPr>
                      </a:br>
                      <a:r>
                        <a:rPr lang="en-US" sz="1800" b="0" dirty="0">
                          <a:solidFill>
                            <a:schemeClr val="tx1">
                              <a:lumMod val="75000"/>
                              <a:lumOff val="25000"/>
                            </a:schemeClr>
                          </a:solidFill>
                          <a:effectLst/>
                        </a:rPr>
                        <a:t>​​</a:t>
                      </a:r>
                      <a:r>
                        <a:rPr lang="en-US" sz="1800" b="1" dirty="0">
                          <a:solidFill>
                            <a:schemeClr val="tx1">
                              <a:lumMod val="75000"/>
                              <a:lumOff val="25000"/>
                            </a:schemeClr>
                          </a:solidFill>
                          <a:effectLst/>
                        </a:rPr>
                        <a:t>The Pelvic Cavity</a:t>
                      </a:r>
                      <a:br>
                        <a:rPr lang="en-US" sz="1800" b="0" dirty="0">
                          <a:solidFill>
                            <a:schemeClr val="tx1">
                              <a:lumMod val="75000"/>
                              <a:lumOff val="25000"/>
                            </a:schemeClr>
                          </a:solidFill>
                          <a:effectLst/>
                        </a:rPr>
                      </a:br>
                      <a:r>
                        <a:rPr lang="en-US" sz="1800" b="0" dirty="0">
                          <a:solidFill>
                            <a:schemeClr val="tx1">
                              <a:lumMod val="75000"/>
                              <a:lumOff val="25000"/>
                            </a:schemeClr>
                          </a:solidFill>
                          <a:effectLst/>
                        </a:rPr>
                        <a:t>The pelvic cavity contains the internal reproductive organs, the urinary bladder and the rectum.</a:t>
                      </a:r>
                    </a:p>
                    <a:p>
                      <a:br>
                        <a:rPr lang="en-US" sz="1800" b="0" dirty="0">
                          <a:solidFill>
                            <a:schemeClr val="tx1">
                              <a:lumMod val="75000"/>
                              <a:lumOff val="25000"/>
                            </a:schemeClr>
                          </a:solidFill>
                          <a:effectLst/>
                        </a:rPr>
                      </a:br>
                      <a:endParaRPr lang="en-US" sz="1800" dirty="0">
                        <a:solidFill>
                          <a:schemeClr val="tx1">
                            <a:lumMod val="75000"/>
                            <a:lumOff val="25000"/>
                          </a:schemeClr>
                        </a:solidFill>
                      </a:endParaRPr>
                    </a:p>
                  </a:txBody>
                  <a:tcPr marL="277271" marR="144181" marT="144181" marB="144181"/>
                </a:tc>
                <a:extLst>
                  <a:ext uri="{0D108BD9-81ED-4DB2-BD59-A6C34878D82A}">
                    <a16:rowId xmlns:a16="http://schemas.microsoft.com/office/drawing/2014/main" val="3964682566"/>
                  </a:ext>
                </a:extLst>
              </a:tr>
            </a:tbl>
          </a:graphicData>
        </a:graphic>
      </p:graphicFrame>
      <p:pic>
        <p:nvPicPr>
          <p:cNvPr id="30723" name="Picture 3" descr="Picture">
            <a:extLst>
              <a:ext uri="{FF2B5EF4-FFF2-40B4-BE49-F238E27FC236}">
                <a16:creationId xmlns:a16="http://schemas.microsoft.com/office/drawing/2014/main" id="{3EEC11AE-0D68-4C57-B13A-7D1C0FB6E4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042" t="16697"/>
          <a:stretch/>
        </p:blipFill>
        <p:spPr bwMode="auto">
          <a:xfrm>
            <a:off x="-17046" y="1360867"/>
            <a:ext cx="7952732" cy="5497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1185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24C606F0-B762-4A69-A23B-D70EA0DC6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647702F7-5C79-4B7D-B581-85F299291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5266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7D889C-B68D-4BB0-BACC-07D26443F769}"/>
              </a:ext>
            </a:extLst>
          </p:cNvPr>
          <p:cNvSpPr>
            <a:spLocks noGrp="1"/>
          </p:cNvSpPr>
          <p:nvPr>
            <p:ph type="title"/>
          </p:nvPr>
        </p:nvSpPr>
        <p:spPr>
          <a:xfrm>
            <a:off x="594360" y="685800"/>
            <a:ext cx="3392424" cy="1532662"/>
          </a:xfrm>
        </p:spPr>
        <p:txBody>
          <a:bodyPr anchor="b">
            <a:normAutofit/>
          </a:bodyPr>
          <a:lstStyle/>
          <a:p>
            <a:r>
              <a:rPr lang="en-US" sz="3500"/>
              <a:t>Other Body Cavities</a:t>
            </a:r>
          </a:p>
        </p:txBody>
      </p:sp>
      <p:grpSp>
        <p:nvGrpSpPr>
          <p:cNvPr id="194" name="Group 193">
            <a:extLst>
              <a:ext uri="{FF2B5EF4-FFF2-40B4-BE49-F238E27FC236}">
                <a16:creationId xmlns:a16="http://schemas.microsoft.com/office/drawing/2014/main" id="{B7F4DB96-7117-43BC-BAFA-79F7CC1542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4360" y="73152"/>
            <a:ext cx="1178966" cy="232963"/>
            <a:chOff x="7763256" y="73152"/>
            <a:chExt cx="1178966" cy="232963"/>
          </a:xfrm>
        </p:grpSpPr>
        <p:sp>
          <p:nvSpPr>
            <p:cNvPr id="195" name="Rectangle 64">
              <a:extLst>
                <a:ext uri="{FF2B5EF4-FFF2-40B4-BE49-F238E27FC236}">
                  <a16:creationId xmlns:a16="http://schemas.microsoft.com/office/drawing/2014/main" id="{5EB161F8-6B81-4944-BCDB-9D155714FB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66">
              <a:extLst>
                <a:ext uri="{FF2B5EF4-FFF2-40B4-BE49-F238E27FC236}">
                  <a16:creationId xmlns:a16="http://schemas.microsoft.com/office/drawing/2014/main" id="{3825CEE7-157B-4C45-9B6C-D7D958C89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64">
              <a:extLst>
                <a:ext uri="{FF2B5EF4-FFF2-40B4-BE49-F238E27FC236}">
                  <a16:creationId xmlns:a16="http://schemas.microsoft.com/office/drawing/2014/main" id="{E8B05FBE-D36C-4D10-AF27-E3EF3224C9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66">
              <a:extLst>
                <a:ext uri="{FF2B5EF4-FFF2-40B4-BE49-F238E27FC236}">
                  <a16:creationId xmlns:a16="http://schemas.microsoft.com/office/drawing/2014/main" id="{53FD0F6C-0511-406C-A403-EC593C3462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64">
              <a:extLst>
                <a:ext uri="{FF2B5EF4-FFF2-40B4-BE49-F238E27FC236}">
                  <a16:creationId xmlns:a16="http://schemas.microsoft.com/office/drawing/2014/main" id="{1AE6B8CF-F386-4EA0-9CC0-04BB5F32C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66">
              <a:extLst>
                <a:ext uri="{FF2B5EF4-FFF2-40B4-BE49-F238E27FC236}">
                  <a16:creationId xmlns:a16="http://schemas.microsoft.com/office/drawing/2014/main" id="{31463BB0-8DF9-4D90-98E7-9B8D84D548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64">
              <a:extLst>
                <a:ext uri="{FF2B5EF4-FFF2-40B4-BE49-F238E27FC236}">
                  <a16:creationId xmlns:a16="http://schemas.microsoft.com/office/drawing/2014/main" id="{9E7A88AC-E05A-46F2-9900-841DABE3F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66">
              <a:extLst>
                <a:ext uri="{FF2B5EF4-FFF2-40B4-BE49-F238E27FC236}">
                  <a16:creationId xmlns:a16="http://schemas.microsoft.com/office/drawing/2014/main" id="{8EF687B8-F62A-4D83-B2B7-CF32E6207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64">
              <a:extLst>
                <a:ext uri="{FF2B5EF4-FFF2-40B4-BE49-F238E27FC236}">
                  <a16:creationId xmlns:a16="http://schemas.microsoft.com/office/drawing/2014/main" id="{AD919404-5690-491D-BEC0-5098B3C979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66">
              <a:extLst>
                <a:ext uri="{FF2B5EF4-FFF2-40B4-BE49-F238E27FC236}">
                  <a16:creationId xmlns:a16="http://schemas.microsoft.com/office/drawing/2014/main" id="{A5535ADD-3CD0-401F-9AEA-EB1AE7208A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64">
              <a:extLst>
                <a:ext uri="{FF2B5EF4-FFF2-40B4-BE49-F238E27FC236}">
                  <a16:creationId xmlns:a16="http://schemas.microsoft.com/office/drawing/2014/main" id="{B4AC5220-D189-4824-86F1-E8EDF9B96E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66">
              <a:extLst>
                <a:ext uri="{FF2B5EF4-FFF2-40B4-BE49-F238E27FC236}">
                  <a16:creationId xmlns:a16="http://schemas.microsoft.com/office/drawing/2014/main" id="{A8DCD539-6938-457B-8519-8A2E3F7AFB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64">
              <a:extLst>
                <a:ext uri="{FF2B5EF4-FFF2-40B4-BE49-F238E27FC236}">
                  <a16:creationId xmlns:a16="http://schemas.microsoft.com/office/drawing/2014/main" id="{60764895-7F5A-4853-9923-FFA49E4A2E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66">
              <a:extLst>
                <a:ext uri="{FF2B5EF4-FFF2-40B4-BE49-F238E27FC236}">
                  <a16:creationId xmlns:a16="http://schemas.microsoft.com/office/drawing/2014/main" id="{012CC9DA-DBF1-4E4B-851C-A8AF99A95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64">
              <a:extLst>
                <a:ext uri="{FF2B5EF4-FFF2-40B4-BE49-F238E27FC236}">
                  <a16:creationId xmlns:a16="http://schemas.microsoft.com/office/drawing/2014/main" id="{9AF0E019-BE2A-47B4-995E-A0CB1BA570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66">
              <a:extLst>
                <a:ext uri="{FF2B5EF4-FFF2-40B4-BE49-F238E27FC236}">
                  <a16:creationId xmlns:a16="http://schemas.microsoft.com/office/drawing/2014/main" id="{B1817D57-9735-4418-AFA9-7F85F5535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64">
              <a:extLst>
                <a:ext uri="{FF2B5EF4-FFF2-40B4-BE49-F238E27FC236}">
                  <a16:creationId xmlns:a16="http://schemas.microsoft.com/office/drawing/2014/main" id="{78BD2D83-2631-4F87-BE03-AD58D63CB4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66">
              <a:extLst>
                <a:ext uri="{FF2B5EF4-FFF2-40B4-BE49-F238E27FC236}">
                  <a16:creationId xmlns:a16="http://schemas.microsoft.com/office/drawing/2014/main" id="{608F4E98-52AD-4F2D-B287-A13E64EF33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64">
              <a:extLst>
                <a:ext uri="{FF2B5EF4-FFF2-40B4-BE49-F238E27FC236}">
                  <a16:creationId xmlns:a16="http://schemas.microsoft.com/office/drawing/2014/main" id="{D33C6372-7ED3-46C4-8DC6-30DC0DCC40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66">
              <a:extLst>
                <a:ext uri="{FF2B5EF4-FFF2-40B4-BE49-F238E27FC236}">
                  <a16:creationId xmlns:a16="http://schemas.microsoft.com/office/drawing/2014/main" id="{2DA61528-5416-4779-8F18-C441496D08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63CD075D-9244-4992-8EFB-B5203E07275F}"/>
              </a:ext>
            </a:extLst>
          </p:cNvPr>
          <p:cNvSpPr>
            <a:spLocks noGrp="1"/>
          </p:cNvSpPr>
          <p:nvPr>
            <p:ph idx="1"/>
          </p:nvPr>
        </p:nvSpPr>
        <p:spPr>
          <a:xfrm>
            <a:off x="594360" y="2775900"/>
            <a:ext cx="3392424" cy="3430446"/>
          </a:xfrm>
        </p:spPr>
        <p:txBody>
          <a:bodyPr anchor="ctr">
            <a:normAutofit lnSpcReduction="10000"/>
          </a:bodyPr>
          <a:lstStyle/>
          <a:p>
            <a:r>
              <a:rPr lang="en-US" sz="1800" dirty="0"/>
              <a:t>​There are other body cavities in addition to the dorsal and ventral cavities. These other cavities, however, are accessible from the outside of the body.</a:t>
            </a:r>
          </a:p>
          <a:p>
            <a:r>
              <a:rPr lang="en-US" sz="1800" dirty="0"/>
              <a:t>This includes the </a:t>
            </a:r>
          </a:p>
          <a:p>
            <a:pPr lvl="1"/>
            <a:r>
              <a:rPr lang="en-US" sz="1800" dirty="0"/>
              <a:t>oral cavity – the cavity of the mouth</a:t>
            </a:r>
          </a:p>
          <a:p>
            <a:pPr lvl="1"/>
            <a:r>
              <a:rPr lang="en-US" sz="1800" dirty="0"/>
              <a:t>the nasal cavity – the cavity of the nose</a:t>
            </a:r>
          </a:p>
          <a:p>
            <a:pPr lvl="1"/>
            <a:r>
              <a:rPr lang="en-US" sz="1800" dirty="0"/>
              <a:t>the orbital cavity – the cavity of the eye</a:t>
            </a:r>
          </a:p>
        </p:txBody>
      </p:sp>
      <p:pic>
        <p:nvPicPr>
          <p:cNvPr id="34818" name="Picture 2" descr="Picture">
            <a:extLst>
              <a:ext uri="{FF2B5EF4-FFF2-40B4-BE49-F238E27FC236}">
                <a16:creationId xmlns:a16="http://schemas.microsoft.com/office/drawing/2014/main" id="{54D366AE-266F-4656-8743-78C407CF50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79" r="1" b="1"/>
          <a:stretch/>
        </p:blipFill>
        <p:spPr bwMode="auto">
          <a:xfrm>
            <a:off x="4636008" y="589788"/>
            <a:ext cx="3675888" cy="5678424"/>
          </a:xfrm>
          <a:prstGeom prst="rect">
            <a:avLst/>
          </a:prstGeom>
          <a:noFill/>
          <a:extLst>
            <a:ext uri="{909E8E84-426E-40DD-AFC4-6F175D3DCCD1}">
              <a14:hiddenFill xmlns:a14="http://schemas.microsoft.com/office/drawing/2010/main">
                <a:solidFill>
                  <a:srgbClr val="FFFFFF"/>
                </a:solidFill>
              </a14:hiddenFill>
            </a:ext>
          </a:extLst>
        </p:spPr>
      </p:pic>
      <p:pic>
        <p:nvPicPr>
          <p:cNvPr id="34820" name="Picture 4" descr="Picture">
            <a:extLst>
              <a:ext uri="{FF2B5EF4-FFF2-40B4-BE49-F238E27FC236}">
                <a16:creationId xmlns:a16="http://schemas.microsoft.com/office/drawing/2014/main" id="{A8246E21-EC0D-400A-9681-5A7AA5416C3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033" r="-1" b="2793"/>
          <a:stretch/>
        </p:blipFill>
        <p:spPr bwMode="auto">
          <a:xfrm>
            <a:off x="8430768" y="589788"/>
            <a:ext cx="3520440" cy="2770632"/>
          </a:xfrm>
          <a:prstGeom prst="rect">
            <a:avLst/>
          </a:prstGeom>
          <a:noFill/>
          <a:extLst>
            <a:ext uri="{909E8E84-426E-40DD-AFC4-6F175D3DCCD1}">
              <a14:hiddenFill xmlns:a14="http://schemas.microsoft.com/office/drawing/2010/main">
                <a:solidFill>
                  <a:srgbClr val="FFFFFF"/>
                </a:solidFill>
              </a14:hiddenFill>
            </a:ext>
          </a:extLst>
        </p:spPr>
      </p:pic>
      <p:pic>
        <p:nvPicPr>
          <p:cNvPr id="34822" name="Picture 6" descr="Picture">
            <a:extLst>
              <a:ext uri="{FF2B5EF4-FFF2-40B4-BE49-F238E27FC236}">
                <a16:creationId xmlns:a16="http://schemas.microsoft.com/office/drawing/2014/main" id="{8D7C1618-1D50-4D50-B4F4-5893AB59BC6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314" r="11461" b="1"/>
          <a:stretch/>
        </p:blipFill>
        <p:spPr bwMode="auto">
          <a:xfrm>
            <a:off x="8430768" y="3488436"/>
            <a:ext cx="3520440" cy="2770632"/>
          </a:xfrm>
          <a:prstGeom prst="rect">
            <a:avLst/>
          </a:prstGeom>
          <a:noFill/>
          <a:extLst>
            <a:ext uri="{909E8E84-426E-40DD-AFC4-6F175D3DCCD1}">
              <a14:hiddenFill xmlns:a14="http://schemas.microsoft.com/office/drawing/2010/main">
                <a:solidFill>
                  <a:srgbClr val="FFFFFF"/>
                </a:solidFill>
              </a14:hiddenFill>
            </a:ext>
          </a:extLst>
        </p:spPr>
      </p:pic>
      <p:sp>
        <p:nvSpPr>
          <p:cNvPr id="215" name="Rectangle 214">
            <a:extLst>
              <a:ext uri="{FF2B5EF4-FFF2-40B4-BE49-F238E27FC236}">
                <a16:creationId xmlns:a16="http://schemas.microsoft.com/office/drawing/2014/main" id="{6A0830D7-560A-44A6-B6B3-C17A26405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2798991-7376-4948-8B52-082913B0C308}"/>
              </a:ext>
            </a:extLst>
          </p:cNvPr>
          <p:cNvSpPr/>
          <p:nvPr/>
        </p:nvSpPr>
        <p:spPr>
          <a:xfrm>
            <a:off x="8925600" y="177184"/>
            <a:ext cx="2334767" cy="369332"/>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lvl="1"/>
            <a:r>
              <a:rPr lang="en-US" dirty="0"/>
              <a:t>the nasal cavity</a:t>
            </a:r>
          </a:p>
        </p:txBody>
      </p:sp>
      <p:sp>
        <p:nvSpPr>
          <p:cNvPr id="39" name="Rectangle 38">
            <a:extLst>
              <a:ext uri="{FF2B5EF4-FFF2-40B4-BE49-F238E27FC236}">
                <a16:creationId xmlns:a16="http://schemas.microsoft.com/office/drawing/2014/main" id="{B4071715-207A-4510-AD23-286A842713C3}"/>
              </a:ext>
            </a:extLst>
          </p:cNvPr>
          <p:cNvSpPr/>
          <p:nvPr/>
        </p:nvSpPr>
        <p:spPr>
          <a:xfrm>
            <a:off x="9148354" y="6010894"/>
            <a:ext cx="2449286" cy="369332"/>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lvl="1"/>
            <a:r>
              <a:rPr lang="en-US" dirty="0"/>
              <a:t>the orbital cavity</a:t>
            </a:r>
          </a:p>
        </p:txBody>
      </p:sp>
      <p:sp>
        <p:nvSpPr>
          <p:cNvPr id="40" name="Rectangle 39">
            <a:extLst>
              <a:ext uri="{FF2B5EF4-FFF2-40B4-BE49-F238E27FC236}">
                <a16:creationId xmlns:a16="http://schemas.microsoft.com/office/drawing/2014/main" id="{4B5E8F06-ED13-436D-A72B-4AD90F37D37A}"/>
              </a:ext>
            </a:extLst>
          </p:cNvPr>
          <p:cNvSpPr/>
          <p:nvPr/>
        </p:nvSpPr>
        <p:spPr>
          <a:xfrm>
            <a:off x="5126774" y="255442"/>
            <a:ext cx="1905458" cy="369332"/>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lvl="1"/>
            <a:r>
              <a:rPr lang="en-US" dirty="0"/>
              <a:t>oral cavity</a:t>
            </a:r>
          </a:p>
        </p:txBody>
      </p:sp>
    </p:spTree>
    <p:extLst>
      <p:ext uri="{BB962C8B-B14F-4D97-AF65-F5344CB8AC3E}">
        <p14:creationId xmlns:p14="http://schemas.microsoft.com/office/powerpoint/2010/main" val="16592098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16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815F6C-33DF-45D8-8B77-2331BF1B8E84}"/>
              </a:ext>
            </a:extLst>
          </p:cNvPr>
          <p:cNvSpPr>
            <a:spLocks noGrp="1"/>
          </p:cNvSpPr>
          <p:nvPr>
            <p:ph type="title"/>
          </p:nvPr>
        </p:nvSpPr>
        <p:spPr>
          <a:xfrm>
            <a:off x="524256" y="4767072"/>
            <a:ext cx="6594189" cy="1625210"/>
          </a:xfrm>
        </p:spPr>
        <p:txBody>
          <a:bodyPr>
            <a:normAutofit/>
          </a:bodyPr>
          <a:lstStyle/>
          <a:p>
            <a:pPr algn="r"/>
            <a:r>
              <a:rPr lang="en-US" b="1">
                <a:solidFill>
                  <a:srgbClr val="FFFFFF"/>
                </a:solidFill>
              </a:rPr>
              <a:t>Body Cavities</a:t>
            </a:r>
          </a:p>
        </p:txBody>
      </p:sp>
      <p:pic>
        <p:nvPicPr>
          <p:cNvPr id="24578" name="Picture 2" descr="Picture">
            <a:extLst>
              <a:ext uri="{FF2B5EF4-FFF2-40B4-BE49-F238E27FC236}">
                <a16:creationId xmlns:a16="http://schemas.microsoft.com/office/drawing/2014/main" id="{0E85F4C1-F60D-4D6F-8799-02EE34B751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96" r="1" b="8032"/>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04FB307-C977-40CC-82E2-C44D313CCAEC}"/>
              </a:ext>
            </a:extLst>
          </p:cNvPr>
          <p:cNvSpPr>
            <a:spLocks noGrp="1"/>
          </p:cNvSpPr>
          <p:nvPr>
            <p:ph idx="1"/>
          </p:nvPr>
        </p:nvSpPr>
        <p:spPr>
          <a:xfrm>
            <a:off x="8029319" y="917725"/>
            <a:ext cx="3424739" cy="4852362"/>
          </a:xfrm>
        </p:spPr>
        <p:txBody>
          <a:bodyPr anchor="ctr">
            <a:normAutofit/>
          </a:bodyPr>
          <a:lstStyle/>
          <a:p>
            <a:r>
              <a:rPr lang="en-US" sz="2000" dirty="0">
                <a:solidFill>
                  <a:srgbClr val="FFFFFF"/>
                </a:solidFill>
              </a:rPr>
              <a:t>The Dorsal (or Posterior) Cavity </a:t>
            </a:r>
          </a:p>
          <a:p>
            <a:pPr lvl="1"/>
            <a:r>
              <a:rPr lang="en-US" sz="1600" dirty="0">
                <a:solidFill>
                  <a:srgbClr val="FFFFFF"/>
                </a:solidFill>
              </a:rPr>
              <a:t>  The Cranial Cavity</a:t>
            </a:r>
          </a:p>
          <a:p>
            <a:pPr lvl="1"/>
            <a:r>
              <a:rPr lang="en-US" sz="1600" dirty="0">
                <a:solidFill>
                  <a:srgbClr val="FFFFFF"/>
                </a:solidFill>
              </a:rPr>
              <a:t>  The Vertebral (or Spinal) Cavity </a:t>
            </a:r>
          </a:p>
          <a:p>
            <a:r>
              <a:rPr lang="en-US" sz="2000" dirty="0">
                <a:solidFill>
                  <a:srgbClr val="FFFFFF"/>
                </a:solidFill>
              </a:rPr>
              <a:t>The Ventral (or Anterior) Cavity</a:t>
            </a:r>
          </a:p>
          <a:p>
            <a:pPr lvl="1"/>
            <a:r>
              <a:rPr lang="en-US" sz="1600" dirty="0">
                <a:solidFill>
                  <a:srgbClr val="FFFFFF"/>
                </a:solidFill>
              </a:rPr>
              <a:t>  The Thoracic Cavity</a:t>
            </a:r>
          </a:p>
          <a:p>
            <a:pPr lvl="1"/>
            <a:r>
              <a:rPr lang="en-US" sz="1600" dirty="0">
                <a:solidFill>
                  <a:srgbClr val="FFFFFF"/>
                </a:solidFill>
              </a:rPr>
              <a:t>  The Abdominopelvic Cavity </a:t>
            </a:r>
          </a:p>
        </p:txBody>
      </p:sp>
    </p:spTree>
    <p:extLst>
      <p:ext uri="{BB962C8B-B14F-4D97-AF65-F5344CB8AC3E}">
        <p14:creationId xmlns:p14="http://schemas.microsoft.com/office/powerpoint/2010/main" val="822902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58153EC8-8E01-4D70-B575-24ABD35A1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38812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41F03E-86EE-4D43-A372-12B24A3CEE3A}"/>
              </a:ext>
            </a:extLst>
          </p:cNvPr>
          <p:cNvSpPr>
            <a:spLocks noGrp="1"/>
          </p:cNvSpPr>
          <p:nvPr>
            <p:ph type="title"/>
          </p:nvPr>
        </p:nvSpPr>
        <p:spPr>
          <a:xfrm>
            <a:off x="652750" y="657498"/>
            <a:ext cx="4806184" cy="3644537"/>
          </a:xfrm>
          <a:noFill/>
        </p:spPr>
        <p:txBody>
          <a:bodyPr vert="horz" lIns="91440" tIns="45720" rIns="91440" bIns="45720" rtlCol="0" anchor="b">
            <a:normAutofit/>
          </a:bodyPr>
          <a:lstStyle/>
          <a:p>
            <a:r>
              <a:rPr lang="en-US" sz="4200" b="1">
                <a:solidFill>
                  <a:schemeClr val="bg1"/>
                </a:solidFill>
              </a:rPr>
              <a:t>Medical Mistakes due to NOT understanding or clearly explaining anatomical positions, directions or planes!</a:t>
            </a:r>
          </a:p>
        </p:txBody>
      </p:sp>
      <p:pic>
        <p:nvPicPr>
          <p:cNvPr id="4" name="Content Placeholder 3" descr="Picture">
            <a:extLst>
              <a:ext uri="{FF2B5EF4-FFF2-40B4-BE49-F238E27FC236}">
                <a16:creationId xmlns:a16="http://schemas.microsoft.com/office/drawing/2014/main" id="{D830A27B-0B0B-4FBC-96BD-4E3183A02AF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 b="5494"/>
          <a:stretch/>
        </p:blipFill>
        <p:spPr bwMode="auto">
          <a:xfrm>
            <a:off x="6095999" y="10"/>
            <a:ext cx="6105655"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7441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20855C-9FA4-417A-BE67-63C022F81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7E6A49B-1B06-403E-8CC5-ACB38A6BD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5D63E1-5589-4754-83CC-593054AE01D6}"/>
              </a:ext>
            </a:extLst>
          </p:cNvPr>
          <p:cNvSpPr>
            <a:spLocks noGrp="1"/>
          </p:cNvSpPr>
          <p:nvPr>
            <p:ph type="title"/>
          </p:nvPr>
        </p:nvSpPr>
        <p:spPr>
          <a:xfrm>
            <a:off x="1366160" y="1660121"/>
            <a:ext cx="9623404" cy="3305493"/>
          </a:xfrm>
        </p:spPr>
        <p:txBody>
          <a:bodyPr vert="horz" lIns="91440" tIns="45720" rIns="91440" bIns="45720" rtlCol="0" anchor="b">
            <a:normAutofit/>
          </a:bodyPr>
          <a:lstStyle/>
          <a:p>
            <a:r>
              <a:rPr lang="en-US" sz="6800" b="1" kern="1200">
                <a:solidFill>
                  <a:schemeClr val="tx1"/>
                </a:solidFill>
                <a:latin typeface="+mj-lt"/>
                <a:ea typeface="+mj-ea"/>
                <a:cs typeface="+mj-cs"/>
              </a:rPr>
              <a:t>Anatomical Regions of the</a:t>
            </a:r>
            <a:br>
              <a:rPr lang="en-US" sz="6800" b="1" kern="1200">
                <a:solidFill>
                  <a:schemeClr val="tx1"/>
                </a:solidFill>
                <a:latin typeface="+mj-lt"/>
                <a:ea typeface="+mj-ea"/>
                <a:cs typeface="+mj-cs"/>
              </a:rPr>
            </a:br>
            <a:r>
              <a:rPr lang="en-US" sz="6800" b="1" kern="1200">
                <a:solidFill>
                  <a:schemeClr val="tx1"/>
                </a:solidFill>
                <a:latin typeface="+mj-lt"/>
                <a:ea typeface="+mj-ea"/>
                <a:cs typeface="+mj-cs"/>
              </a:rPr>
              <a:t>​ Human Body</a:t>
            </a:r>
            <a:br>
              <a:rPr lang="en-US" sz="6800" kern="1200">
                <a:solidFill>
                  <a:schemeClr val="tx1"/>
                </a:solidFill>
                <a:latin typeface="+mj-lt"/>
                <a:ea typeface="+mj-ea"/>
                <a:cs typeface="+mj-cs"/>
              </a:rPr>
            </a:br>
            <a:endParaRPr lang="en-US" sz="6800" kern="1200">
              <a:solidFill>
                <a:schemeClr val="tx1"/>
              </a:solidFill>
              <a:latin typeface="+mj-lt"/>
              <a:ea typeface="+mj-ea"/>
              <a:cs typeface="+mj-cs"/>
            </a:endParaRPr>
          </a:p>
        </p:txBody>
      </p:sp>
    </p:spTree>
    <p:extLst>
      <p:ext uri="{BB962C8B-B14F-4D97-AF65-F5344CB8AC3E}">
        <p14:creationId xmlns:p14="http://schemas.microsoft.com/office/powerpoint/2010/main" val="2483419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D6B6E-39B1-430E-A001-CDDEE0093D4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AB89237-EDDF-4132-B5B4-E6FDB65C3CFB}"/>
              </a:ext>
            </a:extLst>
          </p:cNvPr>
          <p:cNvSpPr>
            <a:spLocks noGrp="1"/>
          </p:cNvSpPr>
          <p:nvPr>
            <p:ph idx="1"/>
          </p:nvPr>
        </p:nvSpPr>
        <p:spPr/>
        <p:txBody>
          <a:bodyPr/>
          <a:lstStyle/>
          <a:p>
            <a:endParaRPr lang="en-US"/>
          </a:p>
        </p:txBody>
      </p:sp>
      <p:pic>
        <p:nvPicPr>
          <p:cNvPr id="35842" name="Picture 2" descr="Picture">
            <a:extLst>
              <a:ext uri="{FF2B5EF4-FFF2-40B4-BE49-F238E27FC236}">
                <a16:creationId xmlns:a16="http://schemas.microsoft.com/office/drawing/2014/main" id="{73A46C59-74FA-4EA9-918C-D97921B01C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12192000" cy="6840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2837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A2EF4-C232-497F-BD41-267CD86A7B7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77C66EF-37F5-4C8B-8711-4522333260E8}"/>
              </a:ext>
            </a:extLst>
          </p:cNvPr>
          <p:cNvSpPr>
            <a:spLocks noGrp="1"/>
          </p:cNvSpPr>
          <p:nvPr>
            <p:ph idx="1"/>
          </p:nvPr>
        </p:nvSpPr>
        <p:spPr/>
        <p:txBody>
          <a:bodyPr/>
          <a:lstStyle/>
          <a:p>
            <a:endParaRPr lang="en-US"/>
          </a:p>
        </p:txBody>
      </p:sp>
      <p:pic>
        <p:nvPicPr>
          <p:cNvPr id="36866" name="Picture 2" descr="Picture">
            <a:extLst>
              <a:ext uri="{FF2B5EF4-FFF2-40B4-BE49-F238E27FC236}">
                <a16:creationId xmlns:a16="http://schemas.microsoft.com/office/drawing/2014/main" id="{6BE8C4D8-8730-45A5-8408-A90D130AAF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388"/>
            <a:ext cx="12192000" cy="6751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6533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5FCE169-4276-4005-8C82-CCC9C80C4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461736"/>
            <a:ext cx="6675119" cy="186629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CB50D1F-8CF5-4F53-A8FE-9E9F1AB4B7EC}"/>
              </a:ext>
            </a:extLst>
          </p:cNvPr>
          <p:cNvSpPr>
            <a:spLocks noGrp="1"/>
          </p:cNvSpPr>
          <p:nvPr>
            <p:ph type="title"/>
          </p:nvPr>
        </p:nvSpPr>
        <p:spPr>
          <a:xfrm>
            <a:off x="730155" y="730155"/>
            <a:ext cx="6090743" cy="1422871"/>
          </a:xfrm>
        </p:spPr>
        <p:txBody>
          <a:bodyPr>
            <a:normAutofit/>
          </a:bodyPr>
          <a:lstStyle/>
          <a:p>
            <a:r>
              <a:rPr lang="en-US" sz="3100">
                <a:solidFill>
                  <a:srgbClr val="FFFFFF"/>
                </a:solidFill>
              </a:rPr>
              <a:t>    In anatomy, the regions of the abdominal area are broken up into 9 regions.</a:t>
            </a:r>
          </a:p>
        </p:txBody>
      </p:sp>
      <p:sp>
        <p:nvSpPr>
          <p:cNvPr id="73" name="Rectangle 72">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9951" y="467575"/>
            <a:ext cx="2148840" cy="1877811"/>
          </a:xfrm>
          <a:prstGeom prst="rect">
            <a:avLst/>
          </a:prstGeom>
          <a:solidFill>
            <a:srgbClr val="96766C"/>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990" y="471340"/>
            <a:ext cx="2148840" cy="1856689"/>
          </a:xfrm>
          <a:prstGeom prst="rect">
            <a:avLst/>
          </a:prstGeom>
          <a:solidFill>
            <a:srgbClr val="EAA28B"/>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76301"/>
            <a:ext cx="6675119" cy="3922777"/>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113022C-7139-486C-8C1A-BB50C68219AF}"/>
              </a:ext>
            </a:extLst>
          </p:cNvPr>
          <p:cNvSpPr>
            <a:spLocks noGrp="1"/>
          </p:cNvSpPr>
          <p:nvPr>
            <p:ph idx="1"/>
          </p:nvPr>
        </p:nvSpPr>
        <p:spPr>
          <a:xfrm>
            <a:off x="786384" y="2717021"/>
            <a:ext cx="6034514" cy="3410824"/>
          </a:xfrm>
        </p:spPr>
        <p:txBody>
          <a:bodyPr anchor="ctr">
            <a:normAutofit/>
          </a:bodyPr>
          <a:lstStyle/>
          <a:p>
            <a:r>
              <a:rPr lang="en-US" sz="2000" b="1" dirty="0"/>
              <a:t>The Right and Left Hypochondriac (Hypochondrium) ( Hypochondrial) Regions</a:t>
            </a:r>
            <a:br>
              <a:rPr lang="en-US" sz="2000" dirty="0"/>
            </a:br>
            <a:r>
              <a:rPr lang="en-US" sz="2000" dirty="0"/>
              <a:t>     Knowing the language is the best way to remember anatomical terminology. </a:t>
            </a:r>
          </a:p>
          <a:p>
            <a:pPr lvl="1"/>
            <a:r>
              <a:rPr lang="en-US" sz="1600" dirty="0"/>
              <a:t>Hypochondriac (hypochondrium) (hypochondrial) is a term derived from the Greek word </a:t>
            </a:r>
            <a:r>
              <a:rPr lang="en-US" sz="1600" b="1" dirty="0" err="1"/>
              <a:t>hypochondros</a:t>
            </a:r>
            <a:r>
              <a:rPr lang="en-US" sz="1600" b="1" dirty="0"/>
              <a:t> </a:t>
            </a:r>
            <a:r>
              <a:rPr lang="en-US" sz="1600" dirty="0"/>
              <a:t>which means "</a:t>
            </a:r>
            <a:r>
              <a:rPr lang="en-US" sz="1600" i="1" dirty="0"/>
              <a:t>abdomen" </a:t>
            </a:r>
            <a:r>
              <a:rPr lang="en-US" sz="1600" dirty="0"/>
              <a:t>or</a:t>
            </a:r>
            <a:r>
              <a:rPr lang="en-US" sz="1600" i="1" dirty="0"/>
              <a:t> "below the cartilage". </a:t>
            </a:r>
          </a:p>
          <a:p>
            <a:pPr lvl="1"/>
            <a:r>
              <a:rPr lang="en-US" sz="1600" dirty="0"/>
              <a:t>The right and left hypochondriac regions are the two regions of the abdomen that lie below the right and left rib cage, respectively. </a:t>
            </a:r>
            <a:r>
              <a:rPr lang="en-US" sz="1600" b="1" dirty="0"/>
              <a:t>  </a:t>
            </a:r>
            <a:endParaRPr lang="en-US" sz="1600" dirty="0"/>
          </a:p>
        </p:txBody>
      </p:sp>
      <p:sp>
        <p:nvSpPr>
          <p:cNvPr id="79" name="Rectangle 78">
            <a:extLst>
              <a:ext uri="{FF2B5EF4-FFF2-40B4-BE49-F238E27FC236}">
                <a16:creationId xmlns:a16="http://schemas.microsoft.com/office/drawing/2014/main" id="{01955DCA-E99D-4678-99DB-8075105C1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9951" y="2480956"/>
            <a:ext cx="4453128" cy="3922776"/>
          </a:xfrm>
          <a:prstGeom prst="rect">
            <a:avLst/>
          </a:prstGeom>
          <a:solidFill>
            <a:srgbClr val="EAA28B"/>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7890" name="Picture 2" descr="Picture">
            <a:extLst>
              <a:ext uri="{FF2B5EF4-FFF2-40B4-BE49-F238E27FC236}">
                <a16:creationId xmlns:a16="http://schemas.microsoft.com/office/drawing/2014/main" id="{AC3DC85B-00F5-4B3F-B41D-58189F4BE03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17695" y="2887700"/>
            <a:ext cx="3977640" cy="3112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4462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DA348-1816-49FD-8920-885E9717B26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FF0BEB9-7D51-4DC1-A0BC-D261EF3ABBFD}"/>
              </a:ext>
            </a:extLst>
          </p:cNvPr>
          <p:cNvSpPr>
            <a:spLocks noGrp="1"/>
          </p:cNvSpPr>
          <p:nvPr>
            <p:ph idx="1"/>
          </p:nvPr>
        </p:nvSpPr>
        <p:spPr/>
        <p:txBody>
          <a:bodyPr/>
          <a:lstStyle/>
          <a:p>
            <a:endParaRPr lang="en-US"/>
          </a:p>
        </p:txBody>
      </p:sp>
      <p:pic>
        <p:nvPicPr>
          <p:cNvPr id="38914" name="Picture 2" descr="Picture">
            <a:extLst>
              <a:ext uri="{FF2B5EF4-FFF2-40B4-BE49-F238E27FC236}">
                <a16:creationId xmlns:a16="http://schemas.microsoft.com/office/drawing/2014/main" id="{063D3DBF-4462-49E5-8D56-75FA17EA5E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71438"/>
            <a:ext cx="12115800" cy="671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0721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8BCB9-9A5D-4095-AC7D-064F0332ED0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5C5CFCA-472A-4365-B553-55A543F74F57}"/>
              </a:ext>
            </a:extLst>
          </p:cNvPr>
          <p:cNvSpPr>
            <a:spLocks noGrp="1"/>
          </p:cNvSpPr>
          <p:nvPr>
            <p:ph idx="1"/>
          </p:nvPr>
        </p:nvSpPr>
        <p:spPr/>
        <p:txBody>
          <a:bodyPr/>
          <a:lstStyle/>
          <a:p>
            <a:endParaRPr lang="en-US"/>
          </a:p>
        </p:txBody>
      </p:sp>
      <p:pic>
        <p:nvPicPr>
          <p:cNvPr id="39938" name="Picture 2" descr="Picture">
            <a:extLst>
              <a:ext uri="{FF2B5EF4-FFF2-40B4-BE49-F238E27FC236}">
                <a16:creationId xmlns:a16="http://schemas.microsoft.com/office/drawing/2014/main" id="{8C6913AD-EF5A-4228-895B-10C9043D60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190500"/>
            <a:ext cx="11477625"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0507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06985-411C-4AD1-9F29-4132D46CE91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F530F95-569F-4C9A-AB85-0D9487F6B18D}"/>
              </a:ext>
            </a:extLst>
          </p:cNvPr>
          <p:cNvSpPr>
            <a:spLocks noGrp="1"/>
          </p:cNvSpPr>
          <p:nvPr>
            <p:ph idx="1"/>
          </p:nvPr>
        </p:nvSpPr>
        <p:spPr/>
        <p:txBody>
          <a:bodyPr/>
          <a:lstStyle/>
          <a:p>
            <a:endParaRPr lang="en-US"/>
          </a:p>
        </p:txBody>
      </p:sp>
      <p:pic>
        <p:nvPicPr>
          <p:cNvPr id="40962" name="Picture 2" descr="Picture">
            <a:extLst>
              <a:ext uri="{FF2B5EF4-FFF2-40B4-BE49-F238E27FC236}">
                <a16:creationId xmlns:a16="http://schemas.microsoft.com/office/drawing/2014/main" id="{C46DF67A-422B-4312-AD9B-47F4F12933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088"/>
            <a:ext cx="12192000" cy="6726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325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800C7-022A-4B25-A96C-F9854EB78D2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71477AF-9F5D-4552-84AB-ED656922AD7F}"/>
              </a:ext>
            </a:extLst>
          </p:cNvPr>
          <p:cNvSpPr>
            <a:spLocks noGrp="1"/>
          </p:cNvSpPr>
          <p:nvPr>
            <p:ph idx="1"/>
          </p:nvPr>
        </p:nvSpPr>
        <p:spPr/>
        <p:txBody>
          <a:bodyPr/>
          <a:lstStyle/>
          <a:p>
            <a:endParaRPr lang="en-US"/>
          </a:p>
        </p:txBody>
      </p:sp>
      <p:pic>
        <p:nvPicPr>
          <p:cNvPr id="41986" name="Picture 2" descr="Picture">
            <a:extLst>
              <a:ext uri="{FF2B5EF4-FFF2-40B4-BE49-F238E27FC236}">
                <a16:creationId xmlns:a16="http://schemas.microsoft.com/office/drawing/2014/main" id="{35976D1B-65DF-4BA3-B724-93A078AF79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3" y="38100"/>
            <a:ext cx="11801475" cy="678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0508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75FED-A74C-4F92-8DA2-A7931DD56B97}"/>
              </a:ext>
            </a:extLst>
          </p:cNvPr>
          <p:cNvSpPr>
            <a:spLocks noGrp="1"/>
          </p:cNvSpPr>
          <p:nvPr>
            <p:ph type="title"/>
          </p:nvPr>
        </p:nvSpPr>
        <p:spPr/>
        <p:txBody>
          <a:bodyPr/>
          <a:lstStyle/>
          <a:p>
            <a:endParaRPr lang="en-US"/>
          </a:p>
        </p:txBody>
      </p:sp>
      <p:pic>
        <p:nvPicPr>
          <p:cNvPr id="43010" name="Picture 2" descr="Picture">
            <a:extLst>
              <a:ext uri="{FF2B5EF4-FFF2-40B4-BE49-F238E27FC236}">
                <a16:creationId xmlns:a16="http://schemas.microsoft.com/office/drawing/2014/main" id="{F82FB0BD-DAB7-4394-BF5D-B38DEF8490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 y="685800"/>
            <a:ext cx="1076325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925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451F74-A918-40B8-8F6F-609D281D3DA2}"/>
              </a:ext>
            </a:extLst>
          </p:cNvPr>
          <p:cNvSpPr>
            <a:spLocks noGrp="1"/>
          </p:cNvSpPr>
          <p:nvPr>
            <p:ph idx="1"/>
          </p:nvPr>
        </p:nvSpPr>
        <p:spPr/>
        <p:txBody>
          <a:bodyPr/>
          <a:lstStyle/>
          <a:p>
            <a:r>
              <a:rPr lang="en-US" dirty="0">
                <a:hlinkClick r:id="rId2"/>
              </a:rPr>
              <a:t>https://youtu.be/-BVErD8WWKM</a:t>
            </a:r>
            <a:r>
              <a:rPr lang="en-US" dirty="0"/>
              <a:t> </a:t>
            </a:r>
          </a:p>
        </p:txBody>
      </p:sp>
    </p:spTree>
    <p:extLst>
      <p:ext uri="{BB962C8B-B14F-4D97-AF65-F5344CB8AC3E}">
        <p14:creationId xmlns:p14="http://schemas.microsoft.com/office/powerpoint/2010/main" val="3028608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3" name="Rectangle 72">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5" name="Rectangle 74">
            <a:extLst>
              <a:ext uri="{FF2B5EF4-FFF2-40B4-BE49-F238E27FC236}">
                <a16:creationId xmlns:a16="http://schemas.microsoft.com/office/drawing/2014/main" id="{DF3BEF5D-816D-4F51-A029-0243943F4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031976-73C8-413B-8651-AC2F6A5EBB4D}"/>
              </a:ext>
            </a:extLst>
          </p:cNvPr>
          <p:cNvSpPr>
            <a:spLocks noGrp="1"/>
          </p:cNvSpPr>
          <p:nvPr>
            <p:ph type="title"/>
          </p:nvPr>
        </p:nvSpPr>
        <p:spPr>
          <a:xfrm>
            <a:off x="422898" y="576263"/>
            <a:ext cx="3881313" cy="2967606"/>
          </a:xfrm>
        </p:spPr>
        <p:txBody>
          <a:bodyPr vert="horz" lIns="91440" tIns="45720" rIns="91440" bIns="45720" rtlCol="0" anchor="b">
            <a:normAutofit/>
          </a:bodyPr>
          <a:lstStyle/>
          <a:p>
            <a:endParaRPr lang="en-US" sz="4800"/>
          </a:p>
        </p:txBody>
      </p:sp>
      <p:pic>
        <p:nvPicPr>
          <p:cNvPr id="2050" name="Picture 2" descr="Picture">
            <a:extLst>
              <a:ext uri="{FF2B5EF4-FFF2-40B4-BE49-F238E27FC236}">
                <a16:creationId xmlns:a16="http://schemas.microsoft.com/office/drawing/2014/main" id="{DFEDDE0C-4809-4C05-8230-35F6B196933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707" b="2"/>
          <a:stretch/>
        </p:blipFill>
        <p:spPr bwMode="auto">
          <a:xfrm>
            <a:off x="5927650" y="680965"/>
            <a:ext cx="5434927" cy="5432444"/>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285EE6CD-C61E-4F22-9787-1ADF1D3EB2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367774" y="678699"/>
            <a:ext cx="823464" cy="5434700"/>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cxnSp>
        <p:nvCxnSpPr>
          <p:cNvPr id="79" name="Straight Connector 78">
            <a:extLst>
              <a:ext uri="{FF2B5EF4-FFF2-40B4-BE49-F238E27FC236}">
                <a16:creationId xmlns:a16="http://schemas.microsoft.com/office/drawing/2014/main" id="{5D28AB17-F6FA-4C53-B3E3-D0A39D4A33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EFADC67-92A1-44FB-8691-D8CD71A21E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4" name="Rectangle 1">
            <a:extLst>
              <a:ext uri="{FF2B5EF4-FFF2-40B4-BE49-F238E27FC236}">
                <a16:creationId xmlns:a16="http://schemas.microsoft.com/office/drawing/2014/main" id="{02633922-FADE-4A34-ACDC-B38577876610}"/>
              </a:ext>
            </a:extLst>
          </p:cNvPr>
          <p:cNvSpPr>
            <a:spLocks noChangeArrowheads="1"/>
          </p:cNvSpPr>
          <p:nvPr/>
        </p:nvSpPr>
        <p:spPr bwMode="auto">
          <a:xfrm>
            <a:off x="91440" y="1414766"/>
            <a:ext cx="5434923" cy="3962563"/>
          </a:xfrm>
          <a:prstGeom prst="rect">
            <a:avLst/>
          </a:prstGeom>
          <a:solidFill>
            <a:srgbClr val="A82E2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5220" rIns="91440" bIns="952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defTabSz="914400" rtl="0" eaLnBrk="0" fontAlgn="base" latinLnBrk="0" hangingPunct="0">
              <a:spcBef>
                <a:spcPct val="0"/>
              </a:spcBef>
              <a:spcAft>
                <a:spcPts val="600"/>
              </a:spcAft>
              <a:buClrTx/>
              <a:buSzTx/>
              <a:buFont typeface="Arial" panose="020B0604020202020204" pitchFamily="34" charset="0"/>
              <a:buChar char="•"/>
              <a:tabLst/>
            </a:pPr>
            <a:r>
              <a:rPr kumimoji="0" lang="en-US" altLang="en-US" sz="2400" b="1" i="0" u="none" strike="noStrike" cap="none" normalizeH="0" baseline="0" dirty="0">
                <a:ln>
                  <a:noFill/>
                </a:ln>
                <a:solidFill>
                  <a:srgbClr val="D5D5D5"/>
                </a:solidFill>
                <a:effectLst/>
                <a:latin typeface="Roboto"/>
              </a:rPr>
              <a:t>When anatomical positioning is discussed, we must have a standard position (see image) that we refer to as a "frame of reference".  </a:t>
            </a:r>
          </a:p>
          <a:p>
            <a:pPr marL="342900" marR="0" lvl="0" indent="-342900" defTabSz="914400" rtl="0" eaLnBrk="0" fontAlgn="base" latinLnBrk="0" hangingPunct="0">
              <a:spcBef>
                <a:spcPct val="0"/>
              </a:spcBef>
              <a:spcAft>
                <a:spcPts val="600"/>
              </a:spcAft>
              <a:buClrTx/>
              <a:buSzTx/>
              <a:buFont typeface="Arial" panose="020B0604020202020204" pitchFamily="34" charset="0"/>
              <a:buChar char="•"/>
              <a:tabLst/>
            </a:pPr>
            <a:r>
              <a:rPr kumimoji="0" lang="en-US" altLang="en-US" sz="2400" b="1" i="0" u="none" strike="noStrike" cap="none" normalizeH="0" baseline="0" dirty="0">
                <a:ln>
                  <a:noFill/>
                </a:ln>
                <a:solidFill>
                  <a:srgbClr val="D5D5D5"/>
                </a:solidFill>
                <a:effectLst/>
                <a:latin typeface="Roboto"/>
              </a:rPr>
              <a:t>In anatomy, whenever we use positional terminology, we ALWAYS refer to the position AS IF the patient was in the "anatomical position" </a:t>
            </a:r>
          </a:p>
        </p:txBody>
      </p:sp>
    </p:spTree>
    <p:extLst>
      <p:ext uri="{BB962C8B-B14F-4D97-AF65-F5344CB8AC3E}">
        <p14:creationId xmlns:p14="http://schemas.microsoft.com/office/powerpoint/2010/main" val="1140210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3" name="Rectangle 72">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5" name="Rectangle 74">
            <a:extLst>
              <a:ext uri="{FF2B5EF4-FFF2-40B4-BE49-F238E27FC236}">
                <a16:creationId xmlns:a16="http://schemas.microsoft.com/office/drawing/2014/main" id="{DF3BEF5D-816D-4F51-A029-0243943F4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031976-73C8-413B-8651-AC2F6A5EBB4D}"/>
              </a:ext>
            </a:extLst>
          </p:cNvPr>
          <p:cNvSpPr>
            <a:spLocks noGrp="1"/>
          </p:cNvSpPr>
          <p:nvPr>
            <p:ph type="title"/>
          </p:nvPr>
        </p:nvSpPr>
        <p:spPr>
          <a:xfrm>
            <a:off x="422898" y="576263"/>
            <a:ext cx="3881313" cy="2967606"/>
          </a:xfrm>
        </p:spPr>
        <p:txBody>
          <a:bodyPr vert="horz" lIns="91440" tIns="45720" rIns="91440" bIns="45720" rtlCol="0" anchor="b">
            <a:normAutofit/>
          </a:bodyPr>
          <a:lstStyle/>
          <a:p>
            <a:endParaRPr lang="en-US" sz="4800"/>
          </a:p>
        </p:txBody>
      </p:sp>
      <p:pic>
        <p:nvPicPr>
          <p:cNvPr id="2050" name="Picture 2" descr="Picture">
            <a:extLst>
              <a:ext uri="{FF2B5EF4-FFF2-40B4-BE49-F238E27FC236}">
                <a16:creationId xmlns:a16="http://schemas.microsoft.com/office/drawing/2014/main" id="{DFEDDE0C-4809-4C05-8230-35F6B196933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707" b="2"/>
          <a:stretch/>
        </p:blipFill>
        <p:spPr bwMode="auto">
          <a:xfrm>
            <a:off x="5927650" y="680965"/>
            <a:ext cx="5434927" cy="5432444"/>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285EE6CD-C61E-4F22-9787-1ADF1D3EB2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367774" y="678699"/>
            <a:ext cx="823464" cy="5434700"/>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cxnSp>
        <p:nvCxnSpPr>
          <p:cNvPr id="79" name="Straight Connector 78">
            <a:extLst>
              <a:ext uri="{FF2B5EF4-FFF2-40B4-BE49-F238E27FC236}">
                <a16:creationId xmlns:a16="http://schemas.microsoft.com/office/drawing/2014/main" id="{5D28AB17-F6FA-4C53-B3E3-D0A39D4A33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EFADC67-92A1-44FB-8691-D8CD71A21E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4" name="Rectangle 1">
            <a:extLst>
              <a:ext uri="{FF2B5EF4-FFF2-40B4-BE49-F238E27FC236}">
                <a16:creationId xmlns:a16="http://schemas.microsoft.com/office/drawing/2014/main" id="{02633922-FADE-4A34-ACDC-B38577876610}"/>
              </a:ext>
            </a:extLst>
          </p:cNvPr>
          <p:cNvSpPr>
            <a:spLocks noChangeArrowheads="1"/>
          </p:cNvSpPr>
          <p:nvPr/>
        </p:nvSpPr>
        <p:spPr bwMode="auto">
          <a:xfrm>
            <a:off x="91441" y="1484016"/>
            <a:ext cx="4366260" cy="3824063"/>
          </a:xfrm>
          <a:prstGeom prst="rect">
            <a:avLst/>
          </a:prstGeom>
          <a:solidFill>
            <a:srgbClr val="A82E2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5220" rIns="91440" bIns="952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lvl="0" indent="-342900">
              <a:spcAft>
                <a:spcPts val="600"/>
              </a:spcAft>
              <a:buFont typeface="Arial" panose="020B0604020202020204" pitchFamily="34" charset="0"/>
              <a:buChar char="•"/>
            </a:pPr>
            <a:r>
              <a:rPr kumimoji="0" lang="en-US" altLang="en-US" sz="2400" b="1" i="0" u="none" strike="noStrike" cap="none" normalizeH="0" baseline="0" dirty="0">
                <a:ln>
                  <a:noFill/>
                </a:ln>
                <a:solidFill>
                  <a:srgbClr val="D5D5D5"/>
                </a:solidFill>
                <a:effectLst/>
                <a:latin typeface="Roboto"/>
              </a:rPr>
              <a:t>In the anatomical position, the body is </a:t>
            </a:r>
          </a:p>
          <a:p>
            <a:pPr marL="800100" lvl="1" indent="-342900">
              <a:spcAft>
                <a:spcPts val="600"/>
              </a:spcAft>
              <a:buFont typeface="Arial" panose="020B0604020202020204" pitchFamily="34" charset="0"/>
              <a:buChar char="•"/>
            </a:pPr>
            <a:r>
              <a:rPr kumimoji="0" lang="en-US" altLang="en-US" sz="2400" b="1" i="0" u="none" strike="noStrike" cap="none" normalizeH="0" baseline="0" dirty="0">
                <a:ln>
                  <a:noFill/>
                </a:ln>
                <a:solidFill>
                  <a:srgbClr val="D5D5D5"/>
                </a:solidFill>
                <a:effectLst/>
                <a:latin typeface="Roboto"/>
              </a:rPr>
              <a:t>upright, directly facing the observer</a:t>
            </a:r>
          </a:p>
          <a:p>
            <a:pPr marL="800100" lvl="1" indent="-342900">
              <a:spcAft>
                <a:spcPts val="600"/>
              </a:spcAft>
              <a:buFont typeface="Arial" panose="020B0604020202020204" pitchFamily="34" charset="0"/>
              <a:buChar char="•"/>
            </a:pPr>
            <a:r>
              <a:rPr kumimoji="0" lang="en-US" altLang="en-US" sz="2400" b="1" i="0" u="none" strike="noStrike" cap="none" normalizeH="0" baseline="0" dirty="0">
                <a:ln>
                  <a:noFill/>
                </a:ln>
                <a:solidFill>
                  <a:srgbClr val="D5D5D5"/>
                </a:solidFill>
                <a:effectLst/>
                <a:latin typeface="Roboto"/>
              </a:rPr>
              <a:t>feet flat and directed forward</a:t>
            </a:r>
          </a:p>
          <a:p>
            <a:pPr marL="800100" lvl="1" indent="-342900">
              <a:spcAft>
                <a:spcPts val="600"/>
              </a:spcAft>
              <a:buFont typeface="Arial" panose="020B0604020202020204" pitchFamily="34" charset="0"/>
              <a:buChar char="•"/>
            </a:pPr>
            <a:r>
              <a:rPr kumimoji="0" lang="en-US" altLang="en-US" sz="2400" b="1" i="0" u="none" strike="noStrike" cap="none" normalizeH="0" baseline="0" dirty="0">
                <a:ln>
                  <a:noFill/>
                </a:ln>
                <a:solidFill>
                  <a:srgbClr val="D5D5D5"/>
                </a:solidFill>
                <a:effectLst/>
                <a:latin typeface="Roboto"/>
              </a:rPr>
              <a:t>upper limbs are at the body’s sides </a:t>
            </a:r>
          </a:p>
          <a:p>
            <a:pPr marL="800100" lvl="1" indent="-342900">
              <a:spcAft>
                <a:spcPts val="600"/>
              </a:spcAft>
              <a:buFont typeface="Arial" panose="020B0604020202020204" pitchFamily="34" charset="0"/>
              <a:buChar char="•"/>
            </a:pPr>
            <a:r>
              <a:rPr kumimoji="0" lang="en-US" altLang="en-US" sz="2400" b="1" i="0" u="none" strike="noStrike" cap="none" normalizeH="0" baseline="0" dirty="0">
                <a:ln>
                  <a:noFill/>
                </a:ln>
                <a:solidFill>
                  <a:srgbClr val="D5D5D5"/>
                </a:solidFill>
                <a:effectLst/>
                <a:latin typeface="Roboto"/>
              </a:rPr>
              <a:t>palms facing forward</a:t>
            </a:r>
            <a:endParaRPr lang="en-US" altLang="en-US" sz="3200" dirty="0"/>
          </a:p>
        </p:txBody>
      </p:sp>
    </p:spTree>
    <p:extLst>
      <p:ext uri="{BB962C8B-B14F-4D97-AF65-F5344CB8AC3E}">
        <p14:creationId xmlns:p14="http://schemas.microsoft.com/office/powerpoint/2010/main" val="747788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31976-73C8-413B-8651-AC2F6A5EBB4D}"/>
              </a:ext>
            </a:extLst>
          </p:cNvPr>
          <p:cNvSpPr>
            <a:spLocks noGrp="1"/>
          </p:cNvSpPr>
          <p:nvPr>
            <p:ph type="title"/>
          </p:nvPr>
        </p:nvSpPr>
        <p:spPr>
          <a:xfrm>
            <a:off x="645859" y="640081"/>
            <a:ext cx="3494341" cy="3793488"/>
          </a:xfrm>
          <a:noFill/>
        </p:spPr>
        <p:txBody>
          <a:bodyPr vert="horz" lIns="91440" tIns="45720" rIns="91440" bIns="45720" rtlCol="0" anchor="b">
            <a:normAutofit/>
          </a:bodyPr>
          <a:lstStyle/>
          <a:p>
            <a:r>
              <a:rPr kumimoji="0" lang="en-US" altLang="en-US" sz="3200" b="1" i="1" u="none" strike="noStrike" cap="none" normalizeH="0" baseline="0" dirty="0">
                <a:ln>
                  <a:noFill/>
                </a:ln>
                <a:effectLst/>
              </a:rPr>
              <a:t>Also, the “right side” of the body, refers to the </a:t>
            </a:r>
            <a:r>
              <a:rPr kumimoji="0" lang="en-US" altLang="en-US" sz="3200" b="1" i="1" u="sng" strike="noStrike" cap="none" normalizeH="0" baseline="0" dirty="0">
                <a:ln>
                  <a:noFill/>
                </a:ln>
                <a:effectLst/>
              </a:rPr>
              <a:t>patient’s right side</a:t>
            </a:r>
            <a:r>
              <a:rPr kumimoji="0" lang="en-US" altLang="en-US" sz="3200" b="1" i="1" u="none" strike="noStrike" cap="none" normalizeH="0" baseline="0" dirty="0">
                <a:ln>
                  <a:noFill/>
                </a:ln>
                <a:effectLst/>
              </a:rPr>
              <a:t>. The “left side” of the body, refers to the </a:t>
            </a:r>
            <a:r>
              <a:rPr kumimoji="0" lang="en-US" altLang="en-US" sz="3200" b="1" i="1" u="sng" strike="noStrike" cap="none" normalizeH="0" baseline="0" dirty="0">
                <a:ln>
                  <a:noFill/>
                </a:ln>
                <a:effectLst/>
              </a:rPr>
              <a:t>patient’s left side</a:t>
            </a:r>
            <a:r>
              <a:rPr kumimoji="0" lang="en-US" altLang="en-US" sz="3200" b="1" i="1" u="none" strike="noStrike" cap="none" normalizeH="0" baseline="0" dirty="0">
                <a:ln>
                  <a:noFill/>
                </a:ln>
                <a:effectLst/>
              </a:rPr>
              <a:t>.</a:t>
            </a:r>
            <a:br>
              <a:rPr kumimoji="0" lang="en-US" altLang="en-US" sz="3200" b="0" i="0" u="none" strike="noStrike" cap="none" normalizeH="0" baseline="0" dirty="0">
                <a:ln>
                  <a:noFill/>
                </a:ln>
                <a:effectLst/>
              </a:rPr>
            </a:br>
            <a:endParaRPr lang="en-US" sz="3200" dirty="0"/>
          </a:p>
        </p:txBody>
      </p:sp>
      <p:sp>
        <p:nvSpPr>
          <p:cNvPr id="135" name="Rectangle 134">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926" y="0"/>
            <a:ext cx="756607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5903" y="640091"/>
            <a:ext cx="6266120"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Picture">
            <a:extLst>
              <a:ext uri="{FF2B5EF4-FFF2-40B4-BE49-F238E27FC236}">
                <a16:creationId xmlns:a16="http://schemas.microsoft.com/office/drawing/2014/main" id="{DFEDDE0C-4809-4C05-8230-35F6B196933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 b="10887"/>
          <a:stretch/>
        </p:blipFill>
        <p:spPr bwMode="auto">
          <a:xfrm>
            <a:off x="5441735" y="804672"/>
            <a:ext cx="5934456" cy="5248656"/>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036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484507-2295-4D7A-85C6-B84206433614}"/>
              </a:ext>
            </a:extLst>
          </p:cNvPr>
          <p:cNvSpPr>
            <a:spLocks noGrp="1"/>
          </p:cNvSpPr>
          <p:nvPr>
            <p:ph type="title"/>
          </p:nvPr>
        </p:nvSpPr>
        <p:spPr>
          <a:xfrm>
            <a:off x="767290" y="1780661"/>
            <a:ext cx="3582073" cy="1463472"/>
          </a:xfrm>
        </p:spPr>
        <p:txBody>
          <a:bodyPr anchor="t">
            <a:normAutofit/>
          </a:bodyPr>
          <a:lstStyle/>
          <a:p>
            <a:r>
              <a:rPr lang="en-US" sz="4800">
                <a:solidFill>
                  <a:schemeClr val="bg1"/>
                </a:solidFill>
              </a:rPr>
              <a:t>Laterality Terms</a:t>
            </a:r>
          </a:p>
        </p:txBody>
      </p:sp>
      <p:grpSp>
        <p:nvGrpSpPr>
          <p:cNvPr id="27" name="Group 26">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28"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29"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3" name="Content Placeholder 2">
            <a:extLst>
              <a:ext uri="{FF2B5EF4-FFF2-40B4-BE49-F238E27FC236}">
                <a16:creationId xmlns:a16="http://schemas.microsoft.com/office/drawing/2014/main" id="{74F4038D-9B3B-49FD-B7A3-E7FF0055CA4F}"/>
              </a:ext>
            </a:extLst>
          </p:cNvPr>
          <p:cNvSpPr>
            <a:spLocks noGrp="1"/>
          </p:cNvSpPr>
          <p:nvPr>
            <p:ph idx="1"/>
          </p:nvPr>
        </p:nvSpPr>
        <p:spPr>
          <a:xfrm>
            <a:off x="767290" y="3383121"/>
            <a:ext cx="3582072" cy="2793251"/>
          </a:xfrm>
        </p:spPr>
        <p:txBody>
          <a:bodyPr anchor="t">
            <a:normAutofit/>
          </a:bodyPr>
          <a:lstStyle/>
          <a:p>
            <a:r>
              <a:rPr lang="en-US" sz="2000" b="1" i="1">
                <a:solidFill>
                  <a:schemeClr val="bg1"/>
                </a:solidFill>
              </a:rPr>
              <a:t>Ipsilateral = same side​</a:t>
            </a:r>
          </a:p>
          <a:p>
            <a:r>
              <a:rPr lang="en-US" sz="2000" b="1" i="1">
                <a:solidFill>
                  <a:schemeClr val="bg1"/>
                </a:solidFill>
              </a:rPr>
              <a:t>Contralateral = opposite side </a:t>
            </a:r>
          </a:p>
          <a:p>
            <a:r>
              <a:rPr lang="en-US" sz="2000" b="1" i="1">
                <a:solidFill>
                  <a:schemeClr val="bg1"/>
                </a:solidFill>
              </a:rPr>
              <a:t>Unilateral – one side</a:t>
            </a:r>
          </a:p>
          <a:p>
            <a:r>
              <a:rPr lang="en-US" sz="2000" b="1" i="1">
                <a:solidFill>
                  <a:schemeClr val="bg1"/>
                </a:solidFill>
              </a:rPr>
              <a:t>Bilateral – both sides / 2 sides</a:t>
            </a:r>
            <a:endParaRPr lang="en-US" sz="2000">
              <a:solidFill>
                <a:schemeClr val="bg1"/>
              </a:solidFill>
            </a:endParaRPr>
          </a:p>
        </p:txBody>
      </p:sp>
      <p:pic>
        <p:nvPicPr>
          <p:cNvPr id="5" name="Picture 4" descr="A picture containing drawing&#10;&#10;Description automatically generated">
            <a:extLst>
              <a:ext uri="{FF2B5EF4-FFF2-40B4-BE49-F238E27FC236}">
                <a16:creationId xmlns:a16="http://schemas.microsoft.com/office/drawing/2014/main" id="{8877B79F-7D21-48BC-869D-DB502387758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456380" y="903730"/>
            <a:ext cx="5963076" cy="4472307"/>
          </a:xfrm>
          <a:prstGeom prst="rect">
            <a:avLst/>
          </a:prstGeom>
        </p:spPr>
      </p:pic>
    </p:spTree>
    <p:extLst>
      <p:ext uri="{BB962C8B-B14F-4D97-AF65-F5344CB8AC3E}">
        <p14:creationId xmlns:p14="http://schemas.microsoft.com/office/powerpoint/2010/main" val="26118436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1870</Words>
  <Application>Microsoft Office PowerPoint</Application>
  <PresentationFormat>Widescreen</PresentationFormat>
  <Paragraphs>115</Paragraphs>
  <Slides>48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Calibri</vt:lpstr>
      <vt:lpstr>Calibri Light</vt:lpstr>
      <vt:lpstr>Helvetica Neue Medium</vt:lpstr>
      <vt:lpstr>Roboto</vt:lpstr>
      <vt:lpstr>Tw Cen MT</vt:lpstr>
      <vt:lpstr>Office Theme</vt:lpstr>
      <vt:lpstr>Anatomical BASICS</vt:lpstr>
      <vt:lpstr>The importance of Anatomical Positions, Directions and Planes</vt:lpstr>
      <vt:lpstr>The importance of Anatomical Positions, Directions and Planes</vt:lpstr>
      <vt:lpstr>Medical Mistakes due to NOT understanding or clearly explaining anatomical positions, directions or planes!</vt:lpstr>
      <vt:lpstr>PowerPoint Presentation</vt:lpstr>
      <vt:lpstr>PowerPoint Presentation</vt:lpstr>
      <vt:lpstr>PowerPoint Presentation</vt:lpstr>
      <vt:lpstr>Also, the “right side” of the body, refers to the patient’s right side. The “left side” of the body, refers to the patient’s left side. </vt:lpstr>
      <vt:lpstr>Laterality Terms</vt:lpstr>
      <vt:lpstr>Proximal and Distal</vt:lpstr>
      <vt:lpstr>Medial = Towards the MIDDLE</vt:lpstr>
      <vt:lpstr>Posterior or Dorsal = Towards the BACK</vt:lpstr>
      <vt:lpstr>Inferior = Downward</vt:lpstr>
      <vt:lpstr>DEEP – Far INSIDE / Far BELOW THE SURFACE of the body</vt:lpstr>
      <vt:lpstr>Midline – The imaginary line that runs down the center of the body</vt:lpstr>
      <vt:lpstr>PowerPoint Presentation</vt:lpstr>
      <vt:lpstr>Anatomical Planes </vt:lpstr>
      <vt:lpstr>Anatomical Planes</vt:lpstr>
      <vt:lpstr>Anatomical Planes</vt:lpstr>
      <vt:lpstr>How are anatomical planes used?</vt:lpstr>
      <vt:lpstr>Anatomical Planes</vt:lpstr>
      <vt:lpstr>Anatomical Planes</vt:lpstr>
      <vt:lpstr>The Sagittal Plane </vt:lpstr>
      <vt:lpstr>The Transverse Plane </vt:lpstr>
      <vt:lpstr>The coronal plane </vt:lpstr>
      <vt:lpstr>Oblique sections</vt:lpstr>
      <vt:lpstr>PowerPoint Presentation</vt:lpstr>
      <vt:lpstr>Body Cavities and Membranes</vt:lpstr>
      <vt:lpstr>Body Cavities</vt:lpstr>
      <vt:lpstr>The Dorsal Cavity</vt:lpstr>
      <vt:lpstr>The Ventral Cavity</vt:lpstr>
      <vt:lpstr>PowerPoint Presentation</vt:lpstr>
      <vt:lpstr>Subdivisions of the Thoracic Cavity</vt:lpstr>
      <vt:lpstr>Subdivisions of the Thoracic Cavity</vt:lpstr>
      <vt:lpstr>Subdivisions of the Thoracic Cavity</vt:lpstr>
      <vt:lpstr>Subdivisions of the Thoracic Cavity</vt:lpstr>
      <vt:lpstr>Subdivisions of the Abdominopelvic Cavity </vt:lpstr>
      <vt:lpstr>Other Body Cavities</vt:lpstr>
      <vt:lpstr>Body Cavities</vt:lpstr>
      <vt:lpstr>Anatomical Regions of the ​ Human Body </vt:lpstr>
      <vt:lpstr>PowerPoint Presentation</vt:lpstr>
      <vt:lpstr>PowerPoint Presentation</vt:lpstr>
      <vt:lpstr>    In anatomy, the regions of the abdominal area are broken up into 9 regions.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Anatomical BASICS</dc:title>
  <dc:creator>Cynthia Anderson</dc:creator>
  <cp:lastModifiedBy>Cynthia Anderson</cp:lastModifiedBy>
  <cp:revision>2</cp:revision>
  <dcterms:created xsi:type="dcterms:W3CDTF">2020-01-28T21:49:44Z</dcterms:created>
  <dcterms:modified xsi:type="dcterms:W3CDTF">2020-01-30T21:03:48Z</dcterms:modified>
</cp:coreProperties>
</file>